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81.jpg" ContentType="image/jpg"/>
  <Override PartName="/ppt/media/image82.jpg" ContentType="image/jp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media/image118.jpg" ContentType="image/jpg"/>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omments/comment1.xml" ContentType="application/vnd.openxmlformats-officedocument.presentationml.comment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63" r:id="rId7"/>
    <p:sldMasterId id="2147483698" r:id="rId8"/>
    <p:sldMasterId id="2147483743" r:id="rId9"/>
    <p:sldMasterId id="2147483781" r:id="rId10"/>
  </p:sldMasterIdLst>
  <p:notesMasterIdLst>
    <p:notesMasterId r:id="rId130"/>
  </p:notesMasterIdLst>
  <p:sldIdLst>
    <p:sldId id="7181" r:id="rId11"/>
    <p:sldId id="7118" r:id="rId12"/>
    <p:sldId id="7179" r:id="rId13"/>
    <p:sldId id="7074" r:id="rId14"/>
    <p:sldId id="7073" r:id="rId15"/>
    <p:sldId id="7054" r:id="rId16"/>
    <p:sldId id="509" r:id="rId17"/>
    <p:sldId id="7052" r:id="rId18"/>
    <p:sldId id="7056" r:id="rId19"/>
    <p:sldId id="7046" r:id="rId20"/>
    <p:sldId id="7055" r:id="rId21"/>
    <p:sldId id="7051" r:id="rId22"/>
    <p:sldId id="7197" r:id="rId23"/>
    <p:sldId id="7198" r:id="rId24"/>
    <p:sldId id="7199" r:id="rId25"/>
    <p:sldId id="7227" r:id="rId26"/>
    <p:sldId id="7200" r:id="rId27"/>
    <p:sldId id="7201" r:id="rId28"/>
    <p:sldId id="7202" r:id="rId29"/>
    <p:sldId id="7203" r:id="rId30"/>
    <p:sldId id="7204" r:id="rId31"/>
    <p:sldId id="7205" r:id="rId32"/>
    <p:sldId id="7206" r:id="rId33"/>
    <p:sldId id="7207" r:id="rId34"/>
    <p:sldId id="7208" r:id="rId35"/>
    <p:sldId id="7209" r:id="rId36"/>
    <p:sldId id="7210" r:id="rId37"/>
    <p:sldId id="7211" r:id="rId38"/>
    <p:sldId id="7212" r:id="rId39"/>
    <p:sldId id="7213" r:id="rId40"/>
    <p:sldId id="7214" r:id="rId41"/>
    <p:sldId id="7215" r:id="rId42"/>
    <p:sldId id="7216" r:id="rId43"/>
    <p:sldId id="7217" r:id="rId44"/>
    <p:sldId id="7218" r:id="rId45"/>
    <p:sldId id="7219" r:id="rId46"/>
    <p:sldId id="7220" r:id="rId47"/>
    <p:sldId id="7221" r:id="rId48"/>
    <p:sldId id="257" r:id="rId49"/>
    <p:sldId id="7223" r:id="rId50"/>
    <p:sldId id="7224" r:id="rId51"/>
    <p:sldId id="7225" r:id="rId52"/>
    <p:sldId id="7182" r:id="rId53"/>
    <p:sldId id="7103" r:id="rId54"/>
    <p:sldId id="261" r:id="rId55"/>
    <p:sldId id="7171" r:id="rId56"/>
    <p:sldId id="7102" r:id="rId57"/>
    <p:sldId id="553" r:id="rId58"/>
    <p:sldId id="273" r:id="rId59"/>
    <p:sldId id="272" r:id="rId60"/>
    <p:sldId id="7105" r:id="rId61"/>
    <p:sldId id="274" r:id="rId62"/>
    <p:sldId id="7104" r:id="rId63"/>
    <p:sldId id="7176" r:id="rId64"/>
    <p:sldId id="299" r:id="rId65"/>
    <p:sldId id="259" r:id="rId66"/>
    <p:sldId id="300" r:id="rId67"/>
    <p:sldId id="282" r:id="rId68"/>
    <p:sldId id="263" r:id="rId69"/>
    <p:sldId id="264" r:id="rId70"/>
    <p:sldId id="301" r:id="rId71"/>
    <p:sldId id="302" r:id="rId72"/>
    <p:sldId id="265" r:id="rId73"/>
    <p:sldId id="7178" r:id="rId74"/>
    <p:sldId id="7092" r:id="rId75"/>
    <p:sldId id="7093" r:id="rId76"/>
    <p:sldId id="7094" r:id="rId77"/>
    <p:sldId id="7095" r:id="rId78"/>
    <p:sldId id="7096" r:id="rId79"/>
    <p:sldId id="7097" r:id="rId80"/>
    <p:sldId id="275" r:id="rId81"/>
    <p:sldId id="336" r:id="rId82"/>
    <p:sldId id="7125" r:id="rId83"/>
    <p:sldId id="7126" r:id="rId84"/>
    <p:sldId id="7127" r:id="rId85"/>
    <p:sldId id="7129" r:id="rId86"/>
    <p:sldId id="7130" r:id="rId87"/>
    <p:sldId id="7131" r:id="rId88"/>
    <p:sldId id="7189" r:id="rId89"/>
    <p:sldId id="7190" r:id="rId90"/>
    <p:sldId id="7191" r:id="rId91"/>
    <p:sldId id="7192" r:id="rId92"/>
    <p:sldId id="7193" r:id="rId93"/>
    <p:sldId id="7194" r:id="rId94"/>
    <p:sldId id="7195" r:id="rId95"/>
    <p:sldId id="7128" r:id="rId96"/>
    <p:sldId id="7186" r:id="rId97"/>
    <p:sldId id="7187" r:id="rId98"/>
    <p:sldId id="7188" r:id="rId99"/>
    <p:sldId id="7133" r:id="rId100"/>
    <p:sldId id="7134" r:id="rId101"/>
    <p:sldId id="7135" r:id="rId102"/>
    <p:sldId id="7136" r:id="rId103"/>
    <p:sldId id="7137" r:id="rId104"/>
    <p:sldId id="7138" r:id="rId105"/>
    <p:sldId id="7139" r:id="rId106"/>
    <p:sldId id="7140" r:id="rId107"/>
    <p:sldId id="7141" r:id="rId108"/>
    <p:sldId id="7142" r:id="rId109"/>
    <p:sldId id="7184" r:id="rId110"/>
    <p:sldId id="512" r:id="rId111"/>
    <p:sldId id="513" r:id="rId112"/>
    <p:sldId id="514" r:id="rId113"/>
    <p:sldId id="7124" r:id="rId114"/>
    <p:sldId id="7183" r:id="rId115"/>
    <p:sldId id="517" r:id="rId116"/>
    <p:sldId id="518" r:id="rId117"/>
    <p:sldId id="535" r:id="rId118"/>
    <p:sldId id="536" r:id="rId119"/>
    <p:sldId id="519" r:id="rId120"/>
    <p:sldId id="520" r:id="rId121"/>
    <p:sldId id="521" r:id="rId122"/>
    <p:sldId id="522" r:id="rId123"/>
    <p:sldId id="7196" r:id="rId124"/>
    <p:sldId id="524" r:id="rId125"/>
    <p:sldId id="532" r:id="rId126"/>
    <p:sldId id="526" r:id="rId127"/>
    <p:sldId id="528" r:id="rId128"/>
    <p:sldId id="531"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946F7E5-34F1-4CD0-A799-8ABC2CD2318D}">
          <p14:sldIdLst>
            <p14:sldId id="7181"/>
            <p14:sldId id="7118"/>
            <p14:sldId id="7179"/>
            <p14:sldId id="7074"/>
            <p14:sldId id="7073"/>
            <p14:sldId id="7054"/>
            <p14:sldId id="509"/>
            <p14:sldId id="7052"/>
            <p14:sldId id="7056"/>
            <p14:sldId id="7046"/>
            <p14:sldId id="7055"/>
            <p14:sldId id="7051"/>
            <p14:sldId id="7197"/>
            <p14:sldId id="7198"/>
            <p14:sldId id="7199"/>
            <p14:sldId id="7227"/>
            <p14:sldId id="7200"/>
            <p14:sldId id="7201"/>
            <p14:sldId id="7202"/>
            <p14:sldId id="7203"/>
            <p14:sldId id="7204"/>
            <p14:sldId id="7205"/>
            <p14:sldId id="7206"/>
            <p14:sldId id="7207"/>
            <p14:sldId id="7208"/>
            <p14:sldId id="7209"/>
            <p14:sldId id="7210"/>
            <p14:sldId id="7211"/>
            <p14:sldId id="7212"/>
            <p14:sldId id="7213"/>
            <p14:sldId id="7214"/>
            <p14:sldId id="7215"/>
            <p14:sldId id="7216"/>
            <p14:sldId id="7217"/>
            <p14:sldId id="7218"/>
            <p14:sldId id="7219"/>
            <p14:sldId id="7220"/>
            <p14:sldId id="7221"/>
            <p14:sldId id="257"/>
            <p14:sldId id="7223"/>
            <p14:sldId id="7224"/>
            <p14:sldId id="7225"/>
            <p14:sldId id="7182"/>
            <p14:sldId id="7103"/>
            <p14:sldId id="261"/>
            <p14:sldId id="7171"/>
            <p14:sldId id="7102"/>
            <p14:sldId id="553"/>
            <p14:sldId id="273"/>
            <p14:sldId id="272"/>
            <p14:sldId id="7105"/>
            <p14:sldId id="274"/>
            <p14:sldId id="7104"/>
            <p14:sldId id="7176"/>
            <p14:sldId id="299"/>
            <p14:sldId id="259"/>
            <p14:sldId id="300"/>
            <p14:sldId id="282"/>
            <p14:sldId id="263"/>
            <p14:sldId id="264"/>
            <p14:sldId id="301"/>
            <p14:sldId id="302"/>
            <p14:sldId id="265"/>
            <p14:sldId id="7178"/>
            <p14:sldId id="7092"/>
            <p14:sldId id="7093"/>
            <p14:sldId id="7094"/>
            <p14:sldId id="7095"/>
            <p14:sldId id="7096"/>
            <p14:sldId id="7097"/>
            <p14:sldId id="275"/>
            <p14:sldId id="336"/>
            <p14:sldId id="7125"/>
            <p14:sldId id="7126"/>
            <p14:sldId id="7127"/>
            <p14:sldId id="7129"/>
            <p14:sldId id="7130"/>
            <p14:sldId id="7131"/>
            <p14:sldId id="7189"/>
            <p14:sldId id="7190"/>
            <p14:sldId id="7191"/>
            <p14:sldId id="7192"/>
            <p14:sldId id="7193"/>
            <p14:sldId id="7194"/>
            <p14:sldId id="7195"/>
            <p14:sldId id="7128"/>
            <p14:sldId id="7186"/>
            <p14:sldId id="7187"/>
            <p14:sldId id="7188"/>
            <p14:sldId id="7133"/>
            <p14:sldId id="7134"/>
            <p14:sldId id="7135"/>
            <p14:sldId id="7136"/>
            <p14:sldId id="7137"/>
            <p14:sldId id="7138"/>
            <p14:sldId id="7139"/>
            <p14:sldId id="7140"/>
            <p14:sldId id="7141"/>
            <p14:sldId id="7142"/>
            <p14:sldId id="7184"/>
            <p14:sldId id="512"/>
            <p14:sldId id="513"/>
            <p14:sldId id="514"/>
            <p14:sldId id="7124"/>
            <p14:sldId id="7183"/>
            <p14:sldId id="517"/>
            <p14:sldId id="518"/>
            <p14:sldId id="535"/>
            <p14:sldId id="536"/>
            <p14:sldId id="519"/>
            <p14:sldId id="520"/>
            <p14:sldId id="521"/>
            <p14:sldId id="522"/>
            <p14:sldId id="7196"/>
            <p14:sldId id="524"/>
            <p14:sldId id="532"/>
            <p14:sldId id="526"/>
            <p14:sldId id="528"/>
            <p14:sldId id="531"/>
          </p14:sldIdLst>
        </p14:section>
      </p14:sectionLst>
    </p:ex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Blanchard" initials="CB" lastIdx="50" clrIdx="0">
    <p:extLst/>
  </p:cmAuthor>
  <p:cmAuthor id="2" name="Oliver, Colin D" initials="OCD" lastIdx="2" clrIdx="1">
    <p:extLst/>
  </p:cmAuthor>
  <p:cmAuthor id="3" name="Liz Reitman" initials="LR" lastIdx="2" clrIdx="2">
    <p:extLst/>
  </p:cmAuthor>
  <p:cmAuthor id="4" name="Chike-Egboh, Ifeoma" initials="CI" lastIdx="2" clrIdx="3">
    <p:extLst/>
  </p:cmAuthor>
  <p:cmAuthor id="5" name="Juarez, Cristina" initials="JC" lastIdx="19"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C03"/>
    <a:srgbClr val="6787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60226" autoAdjust="0"/>
  </p:normalViewPr>
  <p:slideViewPr>
    <p:cSldViewPr snapToGrid="0">
      <p:cViewPr varScale="1">
        <p:scale>
          <a:sx n="37" d="100"/>
          <a:sy n="37" d="100"/>
        </p:scale>
        <p:origin x="-144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viewProps" Target="viewProp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5" Type="http://schemas.openxmlformats.org/officeDocument/2006/relationships/customXml" Target="../customXml/item5.xml"/><Relationship Id="rId90" Type="http://schemas.openxmlformats.org/officeDocument/2006/relationships/slide" Target="slides/slide80.xml"/><Relationship Id="rId95" Type="http://schemas.openxmlformats.org/officeDocument/2006/relationships/slide" Target="slides/slide8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slide" Target="slides/slide103.xml"/><Relationship Id="rId118" Type="http://schemas.openxmlformats.org/officeDocument/2006/relationships/slide" Target="slides/slide108.xml"/><Relationship Id="rId126" Type="http://schemas.openxmlformats.org/officeDocument/2006/relationships/slide" Target="slides/slide116.xml"/><Relationship Id="rId134" Type="http://schemas.openxmlformats.org/officeDocument/2006/relationships/theme" Target="theme/theme1.xml"/><Relationship Id="rId8" Type="http://schemas.openxmlformats.org/officeDocument/2006/relationships/slideMaster" Target="slideMasters/slideMaster3.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slide" Target="slides/slide114.xml"/><Relationship Id="rId129" Type="http://schemas.openxmlformats.org/officeDocument/2006/relationships/slide" Target="slides/slide11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3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slide" Target="slides/slide117.xml"/><Relationship Id="rId10" Type="http://schemas.openxmlformats.org/officeDocument/2006/relationships/slideMaster" Target="slideMasters/slideMaster5.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notesMaster" Target="notesMasters/notesMaster1.xml"/><Relationship Id="rId13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4.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7" Type="http://schemas.openxmlformats.org/officeDocument/2006/relationships/slideMaster" Target="slideMasters/slideMaster2.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commentAuthors" Target="commentAuthor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5-26T13:42:26.964" idx="2">
    <p:pos x="6990" y="375"/>
    <p:text>link to Emma and any instructions to add here</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466CFA-B85B-47E7-8476-E858D9625F3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8EDEA6C6-F8A2-4297-BDB9-3728D0B8EB70}">
      <dgm:prSet phldrT="[Text]"/>
      <dgm:spPr/>
      <dgm:t>
        <a:bodyPr/>
        <a:lstStyle/>
        <a:p>
          <a:r>
            <a:rPr lang="en-US" dirty="0"/>
            <a:t>TRS-ActiveCare Primary</a:t>
          </a:r>
        </a:p>
      </dgm:t>
    </dgm:pt>
    <dgm:pt modelId="{FF14B5BA-6E30-45C5-A495-3AE4536EAD43}" type="parTrans" cxnId="{3FB53944-0ED5-497B-B291-A06EE4F709BD}">
      <dgm:prSet/>
      <dgm:spPr/>
      <dgm:t>
        <a:bodyPr/>
        <a:lstStyle/>
        <a:p>
          <a:endParaRPr lang="en-US"/>
        </a:p>
      </dgm:t>
    </dgm:pt>
    <dgm:pt modelId="{15760F94-F4B3-4F24-B550-95F47ECC2F8B}" type="sibTrans" cxnId="{3FB53944-0ED5-497B-B291-A06EE4F709BD}">
      <dgm:prSet/>
      <dgm:spPr/>
      <dgm:t>
        <a:bodyPr/>
        <a:lstStyle/>
        <a:p>
          <a:endParaRPr lang="en-US"/>
        </a:p>
      </dgm:t>
    </dgm:pt>
    <dgm:pt modelId="{C59EAFCA-7E22-485F-B20B-8BA328C4C465}">
      <dgm:prSet phldrT="[Text]"/>
      <dgm:spPr/>
      <dgm:t>
        <a:bodyPr/>
        <a:lstStyle/>
        <a:p>
          <a:r>
            <a:rPr lang="en-US" dirty="0"/>
            <a:t>Copays for PCP and specialists (no deductible)</a:t>
          </a:r>
        </a:p>
      </dgm:t>
    </dgm:pt>
    <dgm:pt modelId="{9A78E099-F22C-4AA0-B886-2F74758F3F0B}" type="parTrans" cxnId="{880A76C0-CED0-4BEA-B440-91F8AC3C9A2F}">
      <dgm:prSet/>
      <dgm:spPr/>
      <dgm:t>
        <a:bodyPr/>
        <a:lstStyle/>
        <a:p>
          <a:endParaRPr lang="en-US"/>
        </a:p>
      </dgm:t>
    </dgm:pt>
    <dgm:pt modelId="{EA8D0BCC-5FE3-46A1-9221-F29349737451}" type="sibTrans" cxnId="{880A76C0-CED0-4BEA-B440-91F8AC3C9A2F}">
      <dgm:prSet/>
      <dgm:spPr/>
      <dgm:t>
        <a:bodyPr/>
        <a:lstStyle/>
        <a:p>
          <a:endParaRPr lang="en-US"/>
        </a:p>
      </dgm:t>
    </dgm:pt>
    <dgm:pt modelId="{A79ED04B-102A-445D-BE18-EB49C0522C9E}">
      <dgm:prSet phldrT="[Text]"/>
      <dgm:spPr>
        <a:solidFill>
          <a:schemeClr val="accent1"/>
        </a:solidFill>
        <a:ln>
          <a:solidFill>
            <a:schemeClr val="accent1"/>
          </a:solidFill>
        </a:ln>
      </dgm:spPr>
      <dgm:t>
        <a:bodyPr/>
        <a:lstStyle/>
        <a:p>
          <a:r>
            <a:rPr lang="en-US" dirty="0"/>
            <a:t>TRS-ActiveCare Primary+</a:t>
          </a:r>
        </a:p>
      </dgm:t>
    </dgm:pt>
    <dgm:pt modelId="{CEEBFAD2-967A-42C6-BBC8-1BE05C1B532D}" type="parTrans" cxnId="{49B7D74E-2965-4267-9DAC-6C4AADF64859}">
      <dgm:prSet/>
      <dgm:spPr/>
      <dgm:t>
        <a:bodyPr/>
        <a:lstStyle/>
        <a:p>
          <a:endParaRPr lang="en-US"/>
        </a:p>
      </dgm:t>
    </dgm:pt>
    <dgm:pt modelId="{8A79307E-F7F6-4FFE-AD8A-6A50E14D38AF}" type="sibTrans" cxnId="{49B7D74E-2965-4267-9DAC-6C4AADF64859}">
      <dgm:prSet/>
      <dgm:spPr/>
      <dgm:t>
        <a:bodyPr/>
        <a:lstStyle/>
        <a:p>
          <a:endParaRPr lang="en-US"/>
        </a:p>
      </dgm:t>
    </dgm:pt>
    <dgm:pt modelId="{A593C74F-4C98-46D7-9D81-AB798BA34984}">
      <dgm:prSet phldrT="[Text]"/>
      <dgm:spPr>
        <a:solidFill>
          <a:schemeClr val="accent1">
            <a:lumMod val="20000"/>
            <a:lumOff val="80000"/>
          </a:schemeClr>
        </a:solidFill>
        <a:ln>
          <a:noFill/>
        </a:ln>
      </dgm:spPr>
      <dgm:t>
        <a:bodyPr/>
        <a:lstStyle/>
        <a:p>
          <a:r>
            <a:rPr lang="en-US" dirty="0"/>
            <a:t>Lowered copay for therapies to $30</a:t>
          </a:r>
        </a:p>
      </dgm:t>
    </dgm:pt>
    <dgm:pt modelId="{1CC84FD0-F7FF-4186-A14C-992782FE760D}" type="parTrans" cxnId="{BAAA2B30-C69F-402F-9E21-A533440C9912}">
      <dgm:prSet/>
      <dgm:spPr/>
      <dgm:t>
        <a:bodyPr/>
        <a:lstStyle/>
        <a:p>
          <a:endParaRPr lang="en-US"/>
        </a:p>
      </dgm:t>
    </dgm:pt>
    <dgm:pt modelId="{369BD8EA-DD27-49D5-80F3-88516E16B69E}" type="sibTrans" cxnId="{BAAA2B30-C69F-402F-9E21-A533440C9912}">
      <dgm:prSet/>
      <dgm:spPr/>
      <dgm:t>
        <a:bodyPr/>
        <a:lstStyle/>
        <a:p>
          <a:endParaRPr lang="en-US"/>
        </a:p>
      </dgm:t>
    </dgm:pt>
    <dgm:pt modelId="{7CA71137-7FF9-4737-9F28-8755F3F798BD}">
      <dgm:prSet phldrT="[Text]"/>
      <dgm:spPr>
        <a:solidFill>
          <a:schemeClr val="accent3">
            <a:lumMod val="75000"/>
            <a:alpha val="90000"/>
          </a:schemeClr>
        </a:solidFill>
        <a:ln>
          <a:solidFill>
            <a:schemeClr val="accent1">
              <a:lumMod val="40000"/>
              <a:lumOff val="60000"/>
              <a:alpha val="90000"/>
            </a:schemeClr>
          </a:solidFill>
        </a:ln>
      </dgm:spPr>
      <dgm:t>
        <a:bodyPr/>
        <a:lstStyle/>
        <a:p>
          <a:r>
            <a:rPr lang="en-US" dirty="0"/>
            <a:t>TRS-ActiveCare HD</a:t>
          </a:r>
        </a:p>
      </dgm:t>
    </dgm:pt>
    <dgm:pt modelId="{C2D75166-440F-4B29-AFFF-44320BD1786B}" type="parTrans" cxnId="{384E216D-9E9A-400F-8F0D-BAD40891DA24}">
      <dgm:prSet/>
      <dgm:spPr/>
      <dgm:t>
        <a:bodyPr/>
        <a:lstStyle/>
        <a:p>
          <a:endParaRPr lang="en-US"/>
        </a:p>
      </dgm:t>
    </dgm:pt>
    <dgm:pt modelId="{53E8C7CE-4A6B-49D7-9AEC-76D16C1E84DA}" type="sibTrans" cxnId="{384E216D-9E9A-400F-8F0D-BAD40891DA24}">
      <dgm:prSet/>
      <dgm:spPr/>
      <dgm:t>
        <a:bodyPr/>
        <a:lstStyle/>
        <a:p>
          <a:endParaRPr lang="en-US"/>
        </a:p>
      </dgm:t>
    </dgm:pt>
    <dgm:pt modelId="{17A15302-8BD3-47BD-92F5-D09F8EEC088B}">
      <dgm:prSet phldrT="[Text]"/>
      <dgm:spPr>
        <a:solidFill>
          <a:schemeClr val="accent3">
            <a:lumMod val="40000"/>
            <a:lumOff val="60000"/>
            <a:alpha val="90000"/>
          </a:schemeClr>
        </a:solidFill>
        <a:ln>
          <a:solidFill>
            <a:schemeClr val="accent3">
              <a:lumMod val="20000"/>
              <a:lumOff val="80000"/>
              <a:alpha val="90000"/>
            </a:schemeClr>
          </a:solidFill>
        </a:ln>
      </dgm:spPr>
      <dgm:t>
        <a:bodyPr/>
        <a:lstStyle/>
        <a:p>
          <a:r>
            <a:rPr lang="en-US" dirty="0"/>
            <a:t>Individuals only need to meet individual deductible on tiers with families</a:t>
          </a:r>
        </a:p>
      </dgm:t>
    </dgm:pt>
    <dgm:pt modelId="{A79FA5CF-D1F0-4E72-890A-7228BF5EAC0D}" type="parTrans" cxnId="{AA4BC674-CE3F-44D8-A464-607F5485B06B}">
      <dgm:prSet/>
      <dgm:spPr/>
      <dgm:t>
        <a:bodyPr/>
        <a:lstStyle/>
        <a:p>
          <a:endParaRPr lang="en-US"/>
        </a:p>
      </dgm:t>
    </dgm:pt>
    <dgm:pt modelId="{2F4E18FF-9952-4CEB-AA89-A338A13AEC06}" type="sibTrans" cxnId="{AA4BC674-CE3F-44D8-A464-607F5485B06B}">
      <dgm:prSet/>
      <dgm:spPr/>
      <dgm:t>
        <a:bodyPr/>
        <a:lstStyle/>
        <a:p>
          <a:endParaRPr lang="en-US"/>
        </a:p>
      </dgm:t>
    </dgm:pt>
    <dgm:pt modelId="{7B4E5D06-CB8A-4CE8-A56A-39F03D31ED27}">
      <dgm:prSet phldrT="[Text]"/>
      <dgm:spPr/>
      <dgm:t>
        <a:bodyPr/>
        <a:lstStyle/>
        <a:p>
          <a:r>
            <a:rPr lang="en-US" dirty="0"/>
            <a:t>Individuals only need to meet individual deductible on tiers with families</a:t>
          </a:r>
        </a:p>
      </dgm:t>
    </dgm:pt>
    <dgm:pt modelId="{099F1CF3-9193-4587-BF81-360EAEACCD2F}" type="sibTrans" cxnId="{6C33C494-44E8-4193-BE9A-5730D3DD8FA2}">
      <dgm:prSet/>
      <dgm:spPr/>
      <dgm:t>
        <a:bodyPr/>
        <a:lstStyle/>
        <a:p>
          <a:endParaRPr lang="en-US"/>
        </a:p>
      </dgm:t>
    </dgm:pt>
    <dgm:pt modelId="{E82F2206-18B9-4716-B81F-3A949308ABB4}" type="parTrans" cxnId="{6C33C494-44E8-4193-BE9A-5730D3DD8FA2}">
      <dgm:prSet/>
      <dgm:spPr/>
      <dgm:t>
        <a:bodyPr/>
        <a:lstStyle/>
        <a:p>
          <a:endParaRPr lang="en-US"/>
        </a:p>
      </dgm:t>
    </dgm:pt>
    <dgm:pt modelId="{5ED9C61E-4AB2-46B4-B00F-3C73E84A75D1}">
      <dgm:prSet phldrT="[Text]"/>
      <dgm:spPr/>
      <dgm:t>
        <a:bodyPr/>
        <a:lstStyle/>
        <a:p>
          <a:r>
            <a:rPr lang="en-US" dirty="0"/>
            <a:t>Lower ind. &amp;  family deductible</a:t>
          </a:r>
        </a:p>
      </dgm:t>
    </dgm:pt>
    <dgm:pt modelId="{16A57CFA-7BA0-4AEF-AC15-C58DF523E3B4}" type="parTrans" cxnId="{2EAD677E-371E-4D6E-B21F-C5C7771C80A0}">
      <dgm:prSet/>
      <dgm:spPr/>
      <dgm:t>
        <a:bodyPr/>
        <a:lstStyle/>
        <a:p>
          <a:endParaRPr lang="en-US"/>
        </a:p>
      </dgm:t>
    </dgm:pt>
    <dgm:pt modelId="{80DC3B89-74B7-4272-B09D-13067361BA7D}" type="sibTrans" cxnId="{2EAD677E-371E-4D6E-B21F-C5C7771C80A0}">
      <dgm:prSet/>
      <dgm:spPr/>
      <dgm:t>
        <a:bodyPr/>
        <a:lstStyle/>
        <a:p>
          <a:endParaRPr lang="en-US"/>
        </a:p>
      </dgm:t>
    </dgm:pt>
    <dgm:pt modelId="{05E2D702-AFA8-4EB4-8247-851DB2B36BCC}">
      <dgm:prSet phldrT="[Text]"/>
      <dgm:spPr>
        <a:solidFill>
          <a:schemeClr val="accent1">
            <a:lumMod val="20000"/>
            <a:lumOff val="80000"/>
          </a:schemeClr>
        </a:solidFill>
        <a:ln>
          <a:noFill/>
        </a:ln>
      </dgm:spPr>
      <dgm:t>
        <a:bodyPr/>
        <a:lstStyle/>
        <a:p>
          <a:r>
            <a:rPr lang="en-US" dirty="0"/>
            <a:t>Lowered individual and family MOOP</a:t>
          </a:r>
        </a:p>
      </dgm:t>
    </dgm:pt>
    <dgm:pt modelId="{5EE72D0B-074C-4C6A-9EDF-FB73494D3606}" type="parTrans" cxnId="{A4C81AC1-C4F1-4DE8-9BA5-9EAD6D9365D4}">
      <dgm:prSet/>
      <dgm:spPr/>
      <dgm:t>
        <a:bodyPr/>
        <a:lstStyle/>
        <a:p>
          <a:endParaRPr lang="en-US"/>
        </a:p>
      </dgm:t>
    </dgm:pt>
    <dgm:pt modelId="{B48C7D47-B1CE-488C-80F1-C867E54952A5}" type="sibTrans" cxnId="{A4C81AC1-C4F1-4DE8-9BA5-9EAD6D9365D4}">
      <dgm:prSet/>
      <dgm:spPr/>
      <dgm:t>
        <a:bodyPr/>
        <a:lstStyle/>
        <a:p>
          <a:endParaRPr lang="en-US"/>
        </a:p>
      </dgm:t>
    </dgm:pt>
    <dgm:pt modelId="{57947E97-73D3-446F-AB19-C3E8EAB91F28}">
      <dgm:prSet phldrT="[Text]"/>
      <dgm:spPr>
        <a:solidFill>
          <a:schemeClr val="accent1">
            <a:lumMod val="20000"/>
            <a:lumOff val="80000"/>
          </a:schemeClr>
        </a:solidFill>
        <a:ln>
          <a:noFill/>
        </a:ln>
      </dgm:spPr>
      <dgm:t>
        <a:bodyPr/>
        <a:lstStyle/>
        <a:p>
          <a:r>
            <a:rPr lang="en-US" dirty="0"/>
            <a:t>Broad, statewide network</a:t>
          </a:r>
        </a:p>
      </dgm:t>
    </dgm:pt>
    <dgm:pt modelId="{29227EE1-0CA8-4D91-816E-6F507A461D6E}" type="parTrans" cxnId="{A7CEC188-F8ED-40FB-B455-CFC5E7590536}">
      <dgm:prSet/>
      <dgm:spPr/>
    </dgm:pt>
    <dgm:pt modelId="{4BD1681B-5DD4-4974-9BE7-D8865B5E24DE}" type="sibTrans" cxnId="{A7CEC188-F8ED-40FB-B455-CFC5E7590536}">
      <dgm:prSet/>
      <dgm:spPr/>
    </dgm:pt>
    <dgm:pt modelId="{FA029320-4C1B-4631-BBBC-2EE84772D841}" type="pres">
      <dgm:prSet presAssocID="{BD466CFA-B85B-47E7-8476-E858D9625F3C}" presName="Name0" presStyleCnt="0">
        <dgm:presLayoutVars>
          <dgm:dir/>
          <dgm:animLvl val="lvl"/>
          <dgm:resizeHandles val="exact"/>
        </dgm:presLayoutVars>
      </dgm:prSet>
      <dgm:spPr/>
      <dgm:t>
        <a:bodyPr/>
        <a:lstStyle/>
        <a:p>
          <a:endParaRPr lang="en-US"/>
        </a:p>
      </dgm:t>
    </dgm:pt>
    <dgm:pt modelId="{D00975B7-B4F0-4F8E-98D3-8ECF0065DC6E}" type="pres">
      <dgm:prSet presAssocID="{8EDEA6C6-F8A2-4297-BDB9-3728D0B8EB70}" presName="composite" presStyleCnt="0"/>
      <dgm:spPr/>
    </dgm:pt>
    <dgm:pt modelId="{795D6784-D484-4B53-A0B5-4B77CAB0B214}" type="pres">
      <dgm:prSet presAssocID="{8EDEA6C6-F8A2-4297-BDB9-3728D0B8EB70}" presName="parTx" presStyleLbl="alignNode1" presStyleIdx="0" presStyleCnt="3">
        <dgm:presLayoutVars>
          <dgm:chMax val="0"/>
          <dgm:chPref val="0"/>
          <dgm:bulletEnabled val="1"/>
        </dgm:presLayoutVars>
      </dgm:prSet>
      <dgm:spPr/>
      <dgm:t>
        <a:bodyPr/>
        <a:lstStyle/>
        <a:p>
          <a:endParaRPr lang="en-US"/>
        </a:p>
      </dgm:t>
    </dgm:pt>
    <dgm:pt modelId="{186365DA-6B5A-46D8-9ADB-A0DF06F58325}" type="pres">
      <dgm:prSet presAssocID="{8EDEA6C6-F8A2-4297-BDB9-3728D0B8EB70}" presName="desTx" presStyleLbl="alignAccFollowNode1" presStyleIdx="0" presStyleCnt="3">
        <dgm:presLayoutVars>
          <dgm:bulletEnabled val="1"/>
        </dgm:presLayoutVars>
      </dgm:prSet>
      <dgm:spPr/>
      <dgm:t>
        <a:bodyPr/>
        <a:lstStyle/>
        <a:p>
          <a:endParaRPr lang="en-US"/>
        </a:p>
      </dgm:t>
    </dgm:pt>
    <dgm:pt modelId="{C749AE0C-1E89-49E2-9247-F36EFDE4AD7C}" type="pres">
      <dgm:prSet presAssocID="{15760F94-F4B3-4F24-B550-95F47ECC2F8B}" presName="space" presStyleCnt="0"/>
      <dgm:spPr/>
    </dgm:pt>
    <dgm:pt modelId="{64ACB24A-141A-448A-8CB8-CACE4A90AF01}" type="pres">
      <dgm:prSet presAssocID="{A79ED04B-102A-445D-BE18-EB49C0522C9E}" presName="composite" presStyleCnt="0"/>
      <dgm:spPr/>
    </dgm:pt>
    <dgm:pt modelId="{27CBADC3-3414-4FCF-BC78-C730EBBCFAED}" type="pres">
      <dgm:prSet presAssocID="{A79ED04B-102A-445D-BE18-EB49C0522C9E}" presName="parTx" presStyleLbl="alignNode1" presStyleIdx="1" presStyleCnt="3">
        <dgm:presLayoutVars>
          <dgm:chMax val="0"/>
          <dgm:chPref val="0"/>
          <dgm:bulletEnabled val="1"/>
        </dgm:presLayoutVars>
      </dgm:prSet>
      <dgm:spPr/>
      <dgm:t>
        <a:bodyPr/>
        <a:lstStyle/>
        <a:p>
          <a:endParaRPr lang="en-US"/>
        </a:p>
      </dgm:t>
    </dgm:pt>
    <dgm:pt modelId="{7D2135CD-960A-4BB9-84DD-C00EE0DF4E4C}" type="pres">
      <dgm:prSet presAssocID="{A79ED04B-102A-445D-BE18-EB49C0522C9E}" presName="desTx" presStyleLbl="alignAccFollowNode1" presStyleIdx="1" presStyleCnt="3">
        <dgm:presLayoutVars>
          <dgm:bulletEnabled val="1"/>
        </dgm:presLayoutVars>
      </dgm:prSet>
      <dgm:spPr/>
      <dgm:t>
        <a:bodyPr/>
        <a:lstStyle/>
        <a:p>
          <a:endParaRPr lang="en-US"/>
        </a:p>
      </dgm:t>
    </dgm:pt>
    <dgm:pt modelId="{BB48375A-CB0D-46B5-98D7-6BA7BFD7BBC6}" type="pres">
      <dgm:prSet presAssocID="{8A79307E-F7F6-4FFE-AD8A-6A50E14D38AF}" presName="space" presStyleCnt="0"/>
      <dgm:spPr/>
    </dgm:pt>
    <dgm:pt modelId="{D3CE8C80-08CC-4E8C-B66D-EFC9CBA1BF19}" type="pres">
      <dgm:prSet presAssocID="{7CA71137-7FF9-4737-9F28-8755F3F798BD}" presName="composite" presStyleCnt="0"/>
      <dgm:spPr/>
    </dgm:pt>
    <dgm:pt modelId="{18E0C954-5899-42F5-BCA9-49D51E775DE8}" type="pres">
      <dgm:prSet presAssocID="{7CA71137-7FF9-4737-9F28-8755F3F798BD}" presName="parTx" presStyleLbl="alignNode1" presStyleIdx="2" presStyleCnt="3">
        <dgm:presLayoutVars>
          <dgm:chMax val="0"/>
          <dgm:chPref val="0"/>
          <dgm:bulletEnabled val="1"/>
        </dgm:presLayoutVars>
      </dgm:prSet>
      <dgm:spPr/>
      <dgm:t>
        <a:bodyPr/>
        <a:lstStyle/>
        <a:p>
          <a:endParaRPr lang="en-US"/>
        </a:p>
      </dgm:t>
    </dgm:pt>
    <dgm:pt modelId="{F457EE4F-DF32-48C7-A1D0-435062D4DC15}" type="pres">
      <dgm:prSet presAssocID="{7CA71137-7FF9-4737-9F28-8755F3F798BD}" presName="desTx" presStyleLbl="alignAccFollowNode1" presStyleIdx="2" presStyleCnt="3">
        <dgm:presLayoutVars>
          <dgm:bulletEnabled val="1"/>
        </dgm:presLayoutVars>
      </dgm:prSet>
      <dgm:spPr/>
      <dgm:t>
        <a:bodyPr/>
        <a:lstStyle/>
        <a:p>
          <a:endParaRPr lang="en-US"/>
        </a:p>
      </dgm:t>
    </dgm:pt>
  </dgm:ptLst>
  <dgm:cxnLst>
    <dgm:cxn modelId="{BAAA2B30-C69F-402F-9E21-A533440C9912}" srcId="{A79ED04B-102A-445D-BE18-EB49C0522C9E}" destId="{A593C74F-4C98-46D7-9D81-AB798BA34984}" srcOrd="0" destOrd="0" parTransId="{1CC84FD0-F7FF-4186-A14C-992782FE760D}" sibTransId="{369BD8EA-DD27-49D5-80F3-88516E16B69E}"/>
    <dgm:cxn modelId="{4AEFBF6D-B272-4051-AE00-769634EA5410}" type="presOf" srcId="{17A15302-8BD3-47BD-92F5-D09F8EEC088B}" destId="{F457EE4F-DF32-48C7-A1D0-435062D4DC15}" srcOrd="0" destOrd="0" presId="urn:microsoft.com/office/officeart/2005/8/layout/hList1"/>
    <dgm:cxn modelId="{8E41D81E-00BA-44DA-9302-9E949E623418}" type="presOf" srcId="{05E2D702-AFA8-4EB4-8247-851DB2B36BCC}" destId="{7D2135CD-960A-4BB9-84DD-C00EE0DF4E4C}" srcOrd="0" destOrd="1" presId="urn:microsoft.com/office/officeart/2005/8/layout/hList1"/>
    <dgm:cxn modelId="{A4C81AC1-C4F1-4DE8-9BA5-9EAD6D9365D4}" srcId="{A79ED04B-102A-445D-BE18-EB49C0522C9E}" destId="{05E2D702-AFA8-4EB4-8247-851DB2B36BCC}" srcOrd="1" destOrd="0" parTransId="{5EE72D0B-074C-4C6A-9EDF-FB73494D3606}" sibTransId="{B48C7D47-B1CE-488C-80F1-C867E54952A5}"/>
    <dgm:cxn modelId="{1286C15C-B3D4-49E3-A817-A1D924C41EA1}" type="presOf" srcId="{5ED9C61E-4AB2-46B4-B00F-3C73E84A75D1}" destId="{186365DA-6B5A-46D8-9ADB-A0DF06F58325}" srcOrd="0" destOrd="1" presId="urn:microsoft.com/office/officeart/2005/8/layout/hList1"/>
    <dgm:cxn modelId="{87A1F769-74F2-4FCD-A9C9-4F81C9B48202}" type="presOf" srcId="{A593C74F-4C98-46D7-9D81-AB798BA34984}" destId="{7D2135CD-960A-4BB9-84DD-C00EE0DF4E4C}" srcOrd="0" destOrd="0" presId="urn:microsoft.com/office/officeart/2005/8/layout/hList1"/>
    <dgm:cxn modelId="{5C40D60A-FB0B-4ECE-9994-F2300A4AB5E2}" type="presOf" srcId="{C59EAFCA-7E22-485F-B20B-8BA328C4C465}" destId="{186365DA-6B5A-46D8-9ADB-A0DF06F58325}" srcOrd="0" destOrd="0" presId="urn:microsoft.com/office/officeart/2005/8/layout/hList1"/>
    <dgm:cxn modelId="{880A76C0-CED0-4BEA-B440-91F8AC3C9A2F}" srcId="{8EDEA6C6-F8A2-4297-BDB9-3728D0B8EB70}" destId="{C59EAFCA-7E22-485F-B20B-8BA328C4C465}" srcOrd="0" destOrd="0" parTransId="{9A78E099-F22C-4AA0-B886-2F74758F3F0B}" sibTransId="{EA8D0BCC-5FE3-46A1-9221-F29349737451}"/>
    <dgm:cxn modelId="{44B30B64-8331-4A3C-B23F-6A4922EDBE49}" type="presOf" srcId="{7CA71137-7FF9-4737-9F28-8755F3F798BD}" destId="{18E0C954-5899-42F5-BCA9-49D51E775DE8}" srcOrd="0" destOrd="0" presId="urn:microsoft.com/office/officeart/2005/8/layout/hList1"/>
    <dgm:cxn modelId="{A91CC9DF-74FB-4B92-BFAA-F7B519270608}" type="presOf" srcId="{BD466CFA-B85B-47E7-8476-E858D9625F3C}" destId="{FA029320-4C1B-4631-BBBC-2EE84772D841}" srcOrd="0" destOrd="0" presId="urn:microsoft.com/office/officeart/2005/8/layout/hList1"/>
    <dgm:cxn modelId="{384E216D-9E9A-400F-8F0D-BAD40891DA24}" srcId="{BD466CFA-B85B-47E7-8476-E858D9625F3C}" destId="{7CA71137-7FF9-4737-9F28-8755F3F798BD}" srcOrd="2" destOrd="0" parTransId="{C2D75166-440F-4B29-AFFF-44320BD1786B}" sibTransId="{53E8C7CE-4A6B-49D7-9AEC-76D16C1E84DA}"/>
    <dgm:cxn modelId="{49B7D74E-2965-4267-9DAC-6C4AADF64859}" srcId="{BD466CFA-B85B-47E7-8476-E858D9625F3C}" destId="{A79ED04B-102A-445D-BE18-EB49C0522C9E}" srcOrd="1" destOrd="0" parTransId="{CEEBFAD2-967A-42C6-BBC8-1BE05C1B532D}" sibTransId="{8A79307E-F7F6-4FFE-AD8A-6A50E14D38AF}"/>
    <dgm:cxn modelId="{2EAD677E-371E-4D6E-B21F-C5C7771C80A0}" srcId="{8EDEA6C6-F8A2-4297-BDB9-3728D0B8EB70}" destId="{5ED9C61E-4AB2-46B4-B00F-3C73E84A75D1}" srcOrd="1" destOrd="0" parTransId="{16A57CFA-7BA0-4AEF-AC15-C58DF523E3B4}" sibTransId="{80DC3B89-74B7-4272-B09D-13067361BA7D}"/>
    <dgm:cxn modelId="{A7CEC188-F8ED-40FB-B455-CFC5E7590536}" srcId="{A79ED04B-102A-445D-BE18-EB49C0522C9E}" destId="{57947E97-73D3-446F-AB19-C3E8EAB91F28}" srcOrd="2" destOrd="0" parTransId="{29227EE1-0CA8-4D91-816E-6F507A461D6E}" sibTransId="{4BD1681B-5DD4-4974-9BE7-D8865B5E24DE}"/>
    <dgm:cxn modelId="{3FB53944-0ED5-497B-B291-A06EE4F709BD}" srcId="{BD466CFA-B85B-47E7-8476-E858D9625F3C}" destId="{8EDEA6C6-F8A2-4297-BDB9-3728D0B8EB70}" srcOrd="0" destOrd="0" parTransId="{FF14B5BA-6E30-45C5-A495-3AE4536EAD43}" sibTransId="{15760F94-F4B3-4F24-B550-95F47ECC2F8B}"/>
    <dgm:cxn modelId="{1BBFAF69-F70B-4746-B351-5BF8D5BF4CE5}" type="presOf" srcId="{7B4E5D06-CB8A-4CE8-A56A-39F03D31ED27}" destId="{186365DA-6B5A-46D8-9ADB-A0DF06F58325}" srcOrd="0" destOrd="2" presId="urn:microsoft.com/office/officeart/2005/8/layout/hList1"/>
    <dgm:cxn modelId="{DCBE5EB8-ECDA-43F7-AA3C-E6101DE8D3D5}" type="presOf" srcId="{57947E97-73D3-446F-AB19-C3E8EAB91F28}" destId="{7D2135CD-960A-4BB9-84DD-C00EE0DF4E4C}" srcOrd="0" destOrd="2" presId="urn:microsoft.com/office/officeart/2005/8/layout/hList1"/>
    <dgm:cxn modelId="{AA4BC674-CE3F-44D8-A464-607F5485B06B}" srcId="{7CA71137-7FF9-4737-9F28-8755F3F798BD}" destId="{17A15302-8BD3-47BD-92F5-D09F8EEC088B}" srcOrd="0" destOrd="0" parTransId="{A79FA5CF-D1F0-4E72-890A-7228BF5EAC0D}" sibTransId="{2F4E18FF-9952-4CEB-AA89-A338A13AEC06}"/>
    <dgm:cxn modelId="{2E217288-8623-42DE-B330-2D31ADBFBB93}" type="presOf" srcId="{8EDEA6C6-F8A2-4297-BDB9-3728D0B8EB70}" destId="{795D6784-D484-4B53-A0B5-4B77CAB0B214}" srcOrd="0" destOrd="0" presId="urn:microsoft.com/office/officeart/2005/8/layout/hList1"/>
    <dgm:cxn modelId="{5D74DD49-C915-4E77-BF6B-E6EF3CEBE4D9}" type="presOf" srcId="{A79ED04B-102A-445D-BE18-EB49C0522C9E}" destId="{27CBADC3-3414-4FCF-BC78-C730EBBCFAED}" srcOrd="0" destOrd="0" presId="urn:microsoft.com/office/officeart/2005/8/layout/hList1"/>
    <dgm:cxn modelId="{6C33C494-44E8-4193-BE9A-5730D3DD8FA2}" srcId="{8EDEA6C6-F8A2-4297-BDB9-3728D0B8EB70}" destId="{7B4E5D06-CB8A-4CE8-A56A-39F03D31ED27}" srcOrd="2" destOrd="0" parTransId="{E82F2206-18B9-4716-B81F-3A949308ABB4}" sibTransId="{099F1CF3-9193-4587-BF81-360EAEACCD2F}"/>
    <dgm:cxn modelId="{61824BA3-1982-4CCC-B507-F0CD9A787616}" type="presParOf" srcId="{FA029320-4C1B-4631-BBBC-2EE84772D841}" destId="{D00975B7-B4F0-4F8E-98D3-8ECF0065DC6E}" srcOrd="0" destOrd="0" presId="urn:microsoft.com/office/officeart/2005/8/layout/hList1"/>
    <dgm:cxn modelId="{E2FDF6D3-B29B-4D54-94C6-24026F1659B0}" type="presParOf" srcId="{D00975B7-B4F0-4F8E-98D3-8ECF0065DC6E}" destId="{795D6784-D484-4B53-A0B5-4B77CAB0B214}" srcOrd="0" destOrd="0" presId="urn:microsoft.com/office/officeart/2005/8/layout/hList1"/>
    <dgm:cxn modelId="{1891C752-527A-4B37-A057-31E4605BBB17}" type="presParOf" srcId="{D00975B7-B4F0-4F8E-98D3-8ECF0065DC6E}" destId="{186365DA-6B5A-46D8-9ADB-A0DF06F58325}" srcOrd="1" destOrd="0" presId="urn:microsoft.com/office/officeart/2005/8/layout/hList1"/>
    <dgm:cxn modelId="{50681EC1-28BB-4C3C-AA7E-2C87F296C9D8}" type="presParOf" srcId="{FA029320-4C1B-4631-BBBC-2EE84772D841}" destId="{C749AE0C-1E89-49E2-9247-F36EFDE4AD7C}" srcOrd="1" destOrd="0" presId="urn:microsoft.com/office/officeart/2005/8/layout/hList1"/>
    <dgm:cxn modelId="{6DE9A199-74AD-4F4C-A944-D6191DD6E731}" type="presParOf" srcId="{FA029320-4C1B-4631-BBBC-2EE84772D841}" destId="{64ACB24A-141A-448A-8CB8-CACE4A90AF01}" srcOrd="2" destOrd="0" presId="urn:microsoft.com/office/officeart/2005/8/layout/hList1"/>
    <dgm:cxn modelId="{61266BE8-D1B3-4C94-A35F-72736DB985C3}" type="presParOf" srcId="{64ACB24A-141A-448A-8CB8-CACE4A90AF01}" destId="{27CBADC3-3414-4FCF-BC78-C730EBBCFAED}" srcOrd="0" destOrd="0" presId="urn:microsoft.com/office/officeart/2005/8/layout/hList1"/>
    <dgm:cxn modelId="{71957E6C-ED67-4540-BC52-C64BCB3BB87D}" type="presParOf" srcId="{64ACB24A-141A-448A-8CB8-CACE4A90AF01}" destId="{7D2135CD-960A-4BB9-84DD-C00EE0DF4E4C}" srcOrd="1" destOrd="0" presId="urn:microsoft.com/office/officeart/2005/8/layout/hList1"/>
    <dgm:cxn modelId="{D111A265-FAE1-4E60-8B0E-895ABE430CB0}" type="presParOf" srcId="{FA029320-4C1B-4631-BBBC-2EE84772D841}" destId="{BB48375A-CB0D-46B5-98D7-6BA7BFD7BBC6}" srcOrd="3" destOrd="0" presId="urn:microsoft.com/office/officeart/2005/8/layout/hList1"/>
    <dgm:cxn modelId="{72E20EE2-231C-4C4A-A1EE-C05D9DDAED08}" type="presParOf" srcId="{FA029320-4C1B-4631-BBBC-2EE84772D841}" destId="{D3CE8C80-08CC-4E8C-B66D-EFC9CBA1BF19}" srcOrd="4" destOrd="0" presId="urn:microsoft.com/office/officeart/2005/8/layout/hList1"/>
    <dgm:cxn modelId="{FB0F09E4-5475-4D63-8CF3-CC6E69C5127B}" type="presParOf" srcId="{D3CE8C80-08CC-4E8C-B66D-EFC9CBA1BF19}" destId="{18E0C954-5899-42F5-BCA9-49D51E775DE8}" srcOrd="0" destOrd="0" presId="urn:microsoft.com/office/officeart/2005/8/layout/hList1"/>
    <dgm:cxn modelId="{24F13014-358E-46B2-8F7D-E8F3B8FE1611}" type="presParOf" srcId="{D3CE8C80-08CC-4E8C-B66D-EFC9CBA1BF19}" destId="{F457EE4F-DF32-48C7-A1D0-435062D4DC1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A72C1CD-11A7-4021-A454-5B2B76773EC8}" type="doc">
      <dgm:prSet loTypeId="urn:microsoft.com/office/officeart/2005/8/layout/rings+Icon" loCatId="relationship" qsTypeId="urn:microsoft.com/office/officeart/2005/8/quickstyle/simple1" qsCatId="simple" csTypeId="urn:microsoft.com/office/officeart/2005/8/colors/accent3_5" csCatId="accent3" phldr="1"/>
      <dgm:spPr/>
      <dgm:t>
        <a:bodyPr/>
        <a:lstStyle/>
        <a:p>
          <a:endParaRPr lang="en-US"/>
        </a:p>
      </dgm:t>
    </dgm:pt>
    <dgm:pt modelId="{2F1B7FB9-EC82-44D2-995E-41236972D378}">
      <dgm:prSet phldrT="[Text]" custT="1"/>
      <dgm:spPr>
        <a:solidFill>
          <a:schemeClr val="accent1">
            <a:alpha val="50000"/>
          </a:schemeClr>
        </a:solidFill>
      </dgm:spPr>
      <dgm:t>
        <a:bodyPr lIns="0" tIns="91440" rIns="0" anchor="ctr" anchorCtr="0"/>
        <a:lstStyle/>
        <a:p>
          <a:pPr algn="ctr"/>
          <a:r>
            <a:rPr lang="en-US" sz="2000" b="1" dirty="0">
              <a:solidFill>
                <a:schemeClr val="bg1"/>
              </a:solidFill>
              <a:latin typeface="+mj-lt"/>
            </a:rPr>
            <a:t>TRS-ActiveCare Primary (New)</a:t>
          </a:r>
        </a:p>
        <a:p>
          <a:pPr algn="ctr"/>
          <a:r>
            <a:rPr lang="en-US" sz="2000" b="1" dirty="0">
              <a:solidFill>
                <a:schemeClr val="bg1"/>
              </a:solidFill>
              <a:latin typeface="+mj-lt"/>
            </a:rPr>
            <a:t>TRS-ActiveCare Primary+</a:t>
          </a:r>
          <a:endParaRPr lang="en-US" sz="2000" dirty="0"/>
        </a:p>
      </dgm:t>
    </dgm:pt>
    <dgm:pt modelId="{95DE4508-AFA8-41A4-9058-3A1ACD513FCA}" type="sibTrans" cxnId="{D0F3DF35-7469-4AAC-8F87-E56EA5971894}">
      <dgm:prSet/>
      <dgm:spPr/>
      <dgm:t>
        <a:bodyPr/>
        <a:lstStyle/>
        <a:p>
          <a:endParaRPr lang="en-US"/>
        </a:p>
      </dgm:t>
    </dgm:pt>
    <dgm:pt modelId="{02D82B97-4EA3-4550-AA75-EB0D57E492F5}" type="parTrans" cxnId="{D0F3DF35-7469-4AAC-8F87-E56EA5971894}">
      <dgm:prSet/>
      <dgm:spPr/>
      <dgm:t>
        <a:bodyPr/>
        <a:lstStyle/>
        <a:p>
          <a:endParaRPr lang="en-US"/>
        </a:p>
      </dgm:t>
    </dgm:pt>
    <dgm:pt modelId="{744C6C6B-55C2-48CC-85C1-200631CCE5DA}">
      <dgm:prSet phldrT="[Text]" custT="1"/>
      <dgm:spPr>
        <a:solidFill>
          <a:schemeClr val="accent2">
            <a:alpha val="57500"/>
          </a:schemeClr>
        </a:solidFill>
      </dgm:spPr>
      <dgm:t>
        <a:bodyPr/>
        <a:lstStyle/>
        <a:p>
          <a:r>
            <a:rPr lang="en-US" sz="1600" dirty="0"/>
            <a:t>1. In-Network coverage </a:t>
          </a:r>
          <a:r>
            <a:rPr lang="en-US" sz="1600" b="1" u="sng" dirty="0"/>
            <a:t>ONLY</a:t>
          </a:r>
          <a:endParaRPr lang="en-US" sz="1600" dirty="0"/>
        </a:p>
      </dgm:t>
    </dgm:pt>
    <dgm:pt modelId="{E05518DA-174E-4C99-B9CC-98A2CDAA05F6}" type="sibTrans" cxnId="{CACD5EDD-9F07-4E0E-8F1E-4B17C1F4299E}">
      <dgm:prSet/>
      <dgm:spPr/>
      <dgm:t>
        <a:bodyPr/>
        <a:lstStyle/>
        <a:p>
          <a:endParaRPr lang="en-US"/>
        </a:p>
      </dgm:t>
    </dgm:pt>
    <dgm:pt modelId="{148C232D-01DC-4988-ADB7-0C0110FB1EBF}" type="parTrans" cxnId="{CACD5EDD-9F07-4E0E-8F1E-4B17C1F4299E}">
      <dgm:prSet/>
      <dgm:spPr/>
      <dgm:t>
        <a:bodyPr/>
        <a:lstStyle/>
        <a:p>
          <a:endParaRPr lang="en-US"/>
        </a:p>
      </dgm:t>
    </dgm:pt>
    <dgm:pt modelId="{68D90193-1D70-474C-BBA5-AD90288F59F1}">
      <dgm:prSet phldrT="[Text]" custT="1"/>
      <dgm:spPr>
        <a:solidFill>
          <a:schemeClr val="accent3">
            <a:alpha val="65000"/>
          </a:schemeClr>
        </a:solidFill>
      </dgm:spPr>
      <dgm:t>
        <a:bodyPr/>
        <a:lstStyle/>
        <a:p>
          <a:r>
            <a:rPr lang="en-US" sz="1400" dirty="0"/>
            <a:t>2. PCP selection </a:t>
          </a:r>
          <a:r>
            <a:rPr lang="en-US" sz="1400" b="1" u="sng" dirty="0"/>
            <a:t>REQUIRED</a:t>
          </a:r>
          <a:r>
            <a:rPr lang="en-US" sz="1400" b="1" dirty="0"/>
            <a:t> </a:t>
          </a:r>
          <a:r>
            <a:rPr lang="en-US" sz="1400" dirty="0"/>
            <a:t>to have access to benefits. Otherwise claims are denied.</a:t>
          </a:r>
        </a:p>
      </dgm:t>
    </dgm:pt>
    <dgm:pt modelId="{011E3BFB-43AD-4E0F-B8CA-163CADDF33C5}" type="sibTrans" cxnId="{9AAEA2E7-1A59-4E0F-AB5B-139D57116261}">
      <dgm:prSet/>
      <dgm:spPr/>
      <dgm:t>
        <a:bodyPr/>
        <a:lstStyle/>
        <a:p>
          <a:endParaRPr lang="en-US"/>
        </a:p>
      </dgm:t>
    </dgm:pt>
    <dgm:pt modelId="{DA35BC5B-30E3-4DD7-9166-F6360A573005}" type="parTrans" cxnId="{9AAEA2E7-1A59-4E0F-AB5B-139D57116261}">
      <dgm:prSet/>
      <dgm:spPr/>
      <dgm:t>
        <a:bodyPr/>
        <a:lstStyle/>
        <a:p>
          <a:endParaRPr lang="en-US"/>
        </a:p>
      </dgm:t>
    </dgm:pt>
    <dgm:pt modelId="{F24318D5-C04B-465F-B006-13BB749C4AC4}">
      <dgm:prSet custT="1"/>
      <dgm:spPr>
        <a:solidFill>
          <a:schemeClr val="accent1">
            <a:alpha val="68000"/>
          </a:schemeClr>
        </a:solidFill>
      </dgm:spPr>
      <dgm:t>
        <a:bodyPr/>
        <a:lstStyle/>
        <a:p>
          <a:r>
            <a:rPr lang="en-US" sz="1600" dirty="0"/>
            <a:t>3. Referrals </a:t>
          </a:r>
          <a:r>
            <a:rPr lang="en-US" sz="1600" b="1" u="sng" dirty="0"/>
            <a:t>REQUIRED</a:t>
          </a:r>
          <a:r>
            <a:rPr lang="en-US" sz="1600" b="1" dirty="0"/>
            <a:t> </a:t>
          </a:r>
          <a:r>
            <a:rPr lang="en-US" sz="1600" dirty="0"/>
            <a:t>to see specialists</a:t>
          </a:r>
        </a:p>
      </dgm:t>
    </dgm:pt>
    <dgm:pt modelId="{543BE4BF-9C4D-4AC4-9668-F98B6F0C6E19}" type="sibTrans" cxnId="{EA8AE48A-B2C7-4F95-ADC0-C05EA74D9461}">
      <dgm:prSet/>
      <dgm:spPr/>
      <dgm:t>
        <a:bodyPr/>
        <a:lstStyle/>
        <a:p>
          <a:endParaRPr lang="en-US"/>
        </a:p>
      </dgm:t>
    </dgm:pt>
    <dgm:pt modelId="{215B6825-41A6-4E46-8891-30D4C5B6F933}" type="parTrans" cxnId="{EA8AE48A-B2C7-4F95-ADC0-C05EA74D9461}">
      <dgm:prSet/>
      <dgm:spPr/>
      <dgm:t>
        <a:bodyPr/>
        <a:lstStyle/>
        <a:p>
          <a:endParaRPr lang="en-US"/>
        </a:p>
      </dgm:t>
    </dgm:pt>
    <dgm:pt modelId="{DB6C9062-6677-4DE8-A578-C0060B319D8F}">
      <dgm:prSet custT="1"/>
      <dgm:spPr>
        <a:solidFill>
          <a:schemeClr val="bg2">
            <a:alpha val="74000"/>
          </a:schemeClr>
        </a:solidFill>
      </dgm:spPr>
      <dgm:t>
        <a:bodyPr/>
        <a:lstStyle/>
        <a:p>
          <a:r>
            <a:rPr lang="en-US" sz="1600" dirty="0"/>
            <a:t>4. Access to a </a:t>
          </a:r>
          <a:r>
            <a:rPr lang="en-US" sz="1600" b="1" dirty="0"/>
            <a:t>statewide </a:t>
          </a:r>
          <a:r>
            <a:rPr lang="en-US" sz="1600" dirty="0"/>
            <a:t>network</a:t>
          </a:r>
        </a:p>
      </dgm:t>
    </dgm:pt>
    <dgm:pt modelId="{DC24E084-AE0C-4D1B-B484-EE364F625B80}" type="sibTrans" cxnId="{EB6B5BA2-3F5B-4B25-9028-713AD39731F9}">
      <dgm:prSet/>
      <dgm:spPr/>
      <dgm:t>
        <a:bodyPr/>
        <a:lstStyle/>
        <a:p>
          <a:endParaRPr lang="en-US"/>
        </a:p>
      </dgm:t>
    </dgm:pt>
    <dgm:pt modelId="{17E212BA-CD9D-4C80-90EB-8938F5E72389}" type="parTrans" cxnId="{EB6B5BA2-3F5B-4B25-9028-713AD39731F9}">
      <dgm:prSet/>
      <dgm:spPr/>
      <dgm:t>
        <a:bodyPr/>
        <a:lstStyle/>
        <a:p>
          <a:endParaRPr lang="en-US"/>
        </a:p>
      </dgm:t>
    </dgm:pt>
    <dgm:pt modelId="{96474D2E-073E-4FB1-82B4-623DA0E371B8}" type="pres">
      <dgm:prSet presAssocID="{0A72C1CD-11A7-4021-A454-5B2B76773EC8}" presName="Name0" presStyleCnt="0">
        <dgm:presLayoutVars>
          <dgm:chMax val="7"/>
          <dgm:dir/>
          <dgm:resizeHandles val="exact"/>
        </dgm:presLayoutVars>
      </dgm:prSet>
      <dgm:spPr/>
      <dgm:t>
        <a:bodyPr/>
        <a:lstStyle/>
        <a:p>
          <a:endParaRPr lang="en-US"/>
        </a:p>
      </dgm:t>
    </dgm:pt>
    <dgm:pt modelId="{F5B1A8A3-A7C9-4877-8EEC-A57E80A8E190}" type="pres">
      <dgm:prSet presAssocID="{0A72C1CD-11A7-4021-A454-5B2B76773EC8}" presName="ellipse1" presStyleLbl="vennNode1" presStyleIdx="0" presStyleCnt="5" custScaleX="104416" custScaleY="102018" custLinFactNeighborX="-3553">
        <dgm:presLayoutVars>
          <dgm:bulletEnabled val="1"/>
        </dgm:presLayoutVars>
      </dgm:prSet>
      <dgm:spPr/>
      <dgm:t>
        <a:bodyPr/>
        <a:lstStyle/>
        <a:p>
          <a:endParaRPr lang="en-US"/>
        </a:p>
      </dgm:t>
    </dgm:pt>
    <dgm:pt modelId="{8DE5D4C7-9542-4FBF-988C-4CB55BEF168C}" type="pres">
      <dgm:prSet presAssocID="{0A72C1CD-11A7-4021-A454-5B2B76773EC8}" presName="ellipse2" presStyleLbl="vennNode1" presStyleIdx="1" presStyleCnt="5" custScaleX="84372" custScaleY="84368">
        <dgm:presLayoutVars>
          <dgm:bulletEnabled val="1"/>
        </dgm:presLayoutVars>
      </dgm:prSet>
      <dgm:spPr/>
      <dgm:t>
        <a:bodyPr/>
        <a:lstStyle/>
        <a:p>
          <a:endParaRPr lang="en-US"/>
        </a:p>
      </dgm:t>
    </dgm:pt>
    <dgm:pt modelId="{2C48057C-0A00-4DB8-9EC3-7AED11DB1D54}" type="pres">
      <dgm:prSet presAssocID="{0A72C1CD-11A7-4021-A454-5B2B76773EC8}" presName="ellipse3" presStyleLbl="vennNode1" presStyleIdx="2" presStyleCnt="5" custScaleX="67498" custScaleY="67494" custLinFactNeighborX="-14720" custLinFactNeighborY="7848">
        <dgm:presLayoutVars>
          <dgm:bulletEnabled val="1"/>
        </dgm:presLayoutVars>
      </dgm:prSet>
      <dgm:spPr/>
      <dgm:t>
        <a:bodyPr/>
        <a:lstStyle/>
        <a:p>
          <a:endParaRPr lang="en-US"/>
        </a:p>
      </dgm:t>
    </dgm:pt>
    <dgm:pt modelId="{D5E80E81-8FD6-470B-A616-868FDB5A024F}" type="pres">
      <dgm:prSet presAssocID="{0A72C1CD-11A7-4021-A454-5B2B76773EC8}" presName="ellipse4" presStyleLbl="vennNode1" presStyleIdx="3" presStyleCnt="5" custScaleX="84372" custScaleY="84368" custLinFactNeighborX="-14519" custLinFactNeighborY="-12165">
        <dgm:presLayoutVars>
          <dgm:bulletEnabled val="1"/>
        </dgm:presLayoutVars>
      </dgm:prSet>
      <dgm:spPr/>
      <dgm:t>
        <a:bodyPr/>
        <a:lstStyle/>
        <a:p>
          <a:endParaRPr lang="en-US"/>
        </a:p>
      </dgm:t>
    </dgm:pt>
    <dgm:pt modelId="{17DF94E2-AA91-479D-93A5-1614236584F6}" type="pres">
      <dgm:prSet presAssocID="{0A72C1CD-11A7-4021-A454-5B2B76773EC8}" presName="ellipse5" presStyleLbl="vennNode1" presStyleIdx="4" presStyleCnt="5" custScaleX="67498" custScaleY="67494" custLinFactNeighborX="-16090" custLinFactNeighborY="6279">
        <dgm:presLayoutVars>
          <dgm:bulletEnabled val="1"/>
        </dgm:presLayoutVars>
      </dgm:prSet>
      <dgm:spPr/>
      <dgm:t>
        <a:bodyPr/>
        <a:lstStyle/>
        <a:p>
          <a:endParaRPr lang="en-US"/>
        </a:p>
      </dgm:t>
    </dgm:pt>
  </dgm:ptLst>
  <dgm:cxnLst>
    <dgm:cxn modelId="{4026AFF1-100C-467D-B762-A20C60659F0D}" type="presOf" srcId="{744C6C6B-55C2-48CC-85C1-200631CCE5DA}" destId="{8DE5D4C7-9542-4FBF-988C-4CB55BEF168C}" srcOrd="0" destOrd="0" presId="urn:microsoft.com/office/officeart/2005/8/layout/rings+Icon"/>
    <dgm:cxn modelId="{9BBFC54A-F64C-4052-8C96-025A68E4977E}" type="presOf" srcId="{68D90193-1D70-474C-BBA5-AD90288F59F1}" destId="{2C48057C-0A00-4DB8-9EC3-7AED11DB1D54}" srcOrd="0" destOrd="0" presId="urn:microsoft.com/office/officeart/2005/8/layout/rings+Icon"/>
    <dgm:cxn modelId="{EB6B5BA2-3F5B-4B25-9028-713AD39731F9}" srcId="{0A72C1CD-11A7-4021-A454-5B2B76773EC8}" destId="{DB6C9062-6677-4DE8-A578-C0060B319D8F}" srcOrd="4" destOrd="0" parTransId="{17E212BA-CD9D-4C80-90EB-8938F5E72389}" sibTransId="{DC24E084-AE0C-4D1B-B484-EE364F625B80}"/>
    <dgm:cxn modelId="{9AAEA2E7-1A59-4E0F-AB5B-139D57116261}" srcId="{0A72C1CD-11A7-4021-A454-5B2B76773EC8}" destId="{68D90193-1D70-474C-BBA5-AD90288F59F1}" srcOrd="2" destOrd="0" parTransId="{DA35BC5B-30E3-4DD7-9166-F6360A573005}" sibTransId="{011E3BFB-43AD-4E0F-B8CA-163CADDF33C5}"/>
    <dgm:cxn modelId="{D0F3DF35-7469-4AAC-8F87-E56EA5971894}" srcId="{0A72C1CD-11A7-4021-A454-5B2B76773EC8}" destId="{2F1B7FB9-EC82-44D2-995E-41236972D378}" srcOrd="0" destOrd="0" parTransId="{02D82B97-4EA3-4550-AA75-EB0D57E492F5}" sibTransId="{95DE4508-AFA8-41A4-9058-3A1ACD513FCA}"/>
    <dgm:cxn modelId="{74C52845-2FC0-490C-84AB-EC411F708451}" type="presOf" srcId="{2F1B7FB9-EC82-44D2-995E-41236972D378}" destId="{F5B1A8A3-A7C9-4877-8EEC-A57E80A8E190}" srcOrd="0" destOrd="0" presId="urn:microsoft.com/office/officeart/2005/8/layout/rings+Icon"/>
    <dgm:cxn modelId="{8B22AF9D-BB44-41DF-ADB5-BB82ADB79034}" type="presOf" srcId="{0A72C1CD-11A7-4021-A454-5B2B76773EC8}" destId="{96474D2E-073E-4FB1-82B4-623DA0E371B8}" srcOrd="0" destOrd="0" presId="urn:microsoft.com/office/officeart/2005/8/layout/rings+Icon"/>
    <dgm:cxn modelId="{CACD5EDD-9F07-4E0E-8F1E-4B17C1F4299E}" srcId="{0A72C1CD-11A7-4021-A454-5B2B76773EC8}" destId="{744C6C6B-55C2-48CC-85C1-200631CCE5DA}" srcOrd="1" destOrd="0" parTransId="{148C232D-01DC-4988-ADB7-0C0110FB1EBF}" sibTransId="{E05518DA-174E-4C99-B9CC-98A2CDAA05F6}"/>
    <dgm:cxn modelId="{CF67645C-456D-4C62-86CA-34508AB28165}" type="presOf" srcId="{F24318D5-C04B-465F-B006-13BB749C4AC4}" destId="{D5E80E81-8FD6-470B-A616-868FDB5A024F}" srcOrd="0" destOrd="0" presId="urn:microsoft.com/office/officeart/2005/8/layout/rings+Icon"/>
    <dgm:cxn modelId="{C2A7A251-0D34-41DA-9859-53DC3162C677}" type="presOf" srcId="{DB6C9062-6677-4DE8-A578-C0060B319D8F}" destId="{17DF94E2-AA91-479D-93A5-1614236584F6}" srcOrd="0" destOrd="0" presId="urn:microsoft.com/office/officeart/2005/8/layout/rings+Icon"/>
    <dgm:cxn modelId="{EA8AE48A-B2C7-4F95-ADC0-C05EA74D9461}" srcId="{0A72C1CD-11A7-4021-A454-5B2B76773EC8}" destId="{F24318D5-C04B-465F-B006-13BB749C4AC4}" srcOrd="3" destOrd="0" parTransId="{215B6825-41A6-4E46-8891-30D4C5B6F933}" sibTransId="{543BE4BF-9C4D-4AC4-9668-F98B6F0C6E19}"/>
    <dgm:cxn modelId="{74AC0899-2A9F-4A83-BB00-F527A2B1D22E}" type="presParOf" srcId="{96474D2E-073E-4FB1-82B4-623DA0E371B8}" destId="{F5B1A8A3-A7C9-4877-8EEC-A57E80A8E190}" srcOrd="0" destOrd="0" presId="urn:microsoft.com/office/officeart/2005/8/layout/rings+Icon"/>
    <dgm:cxn modelId="{631C8DE6-40FD-4B49-9163-D2017FB53604}" type="presParOf" srcId="{96474D2E-073E-4FB1-82B4-623DA0E371B8}" destId="{8DE5D4C7-9542-4FBF-988C-4CB55BEF168C}" srcOrd="1" destOrd="0" presId="urn:microsoft.com/office/officeart/2005/8/layout/rings+Icon"/>
    <dgm:cxn modelId="{665C8283-6518-43D9-ABA0-EE7A6738F74F}" type="presParOf" srcId="{96474D2E-073E-4FB1-82B4-623DA0E371B8}" destId="{2C48057C-0A00-4DB8-9EC3-7AED11DB1D54}" srcOrd="2" destOrd="0" presId="urn:microsoft.com/office/officeart/2005/8/layout/rings+Icon"/>
    <dgm:cxn modelId="{9D08699E-768E-4E48-B88D-765C98EF191D}" type="presParOf" srcId="{96474D2E-073E-4FB1-82B4-623DA0E371B8}" destId="{D5E80E81-8FD6-470B-A616-868FDB5A024F}" srcOrd="3" destOrd="0" presId="urn:microsoft.com/office/officeart/2005/8/layout/rings+Icon"/>
    <dgm:cxn modelId="{2A4C6FF5-7105-4A16-9926-A4C5832EA6E5}" type="presParOf" srcId="{96474D2E-073E-4FB1-82B4-623DA0E371B8}" destId="{17DF94E2-AA91-479D-93A5-1614236584F6}" srcOrd="4"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A72C1CD-11A7-4021-A454-5B2B76773EC8}" type="doc">
      <dgm:prSet loTypeId="urn:microsoft.com/office/officeart/2005/8/layout/rings+Icon" loCatId="relationship" qsTypeId="urn:microsoft.com/office/officeart/2005/8/quickstyle/simple1" qsCatId="simple" csTypeId="urn:microsoft.com/office/officeart/2005/8/colors/accent3_5" csCatId="accent3" phldr="1"/>
      <dgm:spPr/>
      <dgm:t>
        <a:bodyPr/>
        <a:lstStyle/>
        <a:p>
          <a:endParaRPr lang="en-US"/>
        </a:p>
      </dgm:t>
    </dgm:pt>
    <dgm:pt modelId="{2F1B7FB9-EC82-44D2-995E-41236972D378}">
      <dgm:prSet phldrT="[Text]" custT="1"/>
      <dgm:spPr>
        <a:solidFill>
          <a:schemeClr val="accent1">
            <a:alpha val="50000"/>
          </a:schemeClr>
        </a:solidFill>
      </dgm:spPr>
      <dgm:t>
        <a:bodyPr/>
        <a:lstStyle/>
        <a:p>
          <a:pPr algn="ctr">
            <a:buClrTx/>
            <a:buSzTx/>
            <a:buFontTx/>
            <a:buNone/>
          </a:pPr>
          <a:r>
            <a:rPr lang="en-US" sz="2000" b="1" dirty="0">
              <a:solidFill>
                <a:schemeClr val="bg1"/>
              </a:solidFill>
              <a:latin typeface="Arial"/>
              <a:ea typeface="+mn-ea"/>
              <a:cs typeface="+mn-cs"/>
            </a:rPr>
            <a:t>TRS-ActiveCare HD </a:t>
          </a:r>
        </a:p>
        <a:p>
          <a:pPr algn="ctr">
            <a:buClrTx/>
            <a:buSzTx/>
            <a:buFontTx/>
            <a:buNone/>
          </a:pPr>
          <a:r>
            <a:rPr lang="en-US" sz="2000" b="1" dirty="0">
              <a:solidFill>
                <a:schemeClr val="bg1"/>
              </a:solidFill>
              <a:latin typeface="Arial"/>
              <a:ea typeface="+mn-ea"/>
              <a:cs typeface="+mn-cs"/>
            </a:rPr>
            <a:t>TRS-ActiveCare 2</a:t>
          </a:r>
          <a:endParaRPr lang="en-US" sz="2000" dirty="0"/>
        </a:p>
      </dgm:t>
    </dgm:pt>
    <dgm:pt modelId="{95DE4508-AFA8-41A4-9058-3A1ACD513FCA}" type="sibTrans" cxnId="{D0F3DF35-7469-4AAC-8F87-E56EA5971894}">
      <dgm:prSet/>
      <dgm:spPr/>
      <dgm:t>
        <a:bodyPr/>
        <a:lstStyle/>
        <a:p>
          <a:endParaRPr lang="en-US"/>
        </a:p>
      </dgm:t>
    </dgm:pt>
    <dgm:pt modelId="{02D82B97-4EA3-4550-AA75-EB0D57E492F5}" type="parTrans" cxnId="{D0F3DF35-7469-4AAC-8F87-E56EA5971894}">
      <dgm:prSet/>
      <dgm:spPr/>
      <dgm:t>
        <a:bodyPr/>
        <a:lstStyle/>
        <a:p>
          <a:endParaRPr lang="en-US"/>
        </a:p>
      </dgm:t>
    </dgm:pt>
    <dgm:pt modelId="{744C6C6B-55C2-48CC-85C1-200631CCE5DA}">
      <dgm:prSet phldrT="[Text]"/>
      <dgm:spPr>
        <a:solidFill>
          <a:schemeClr val="accent2">
            <a:alpha val="57500"/>
          </a:schemeClr>
        </a:solidFill>
      </dgm:spPr>
      <dgm:t>
        <a:bodyPr/>
        <a:lstStyle/>
        <a:p>
          <a:r>
            <a:rPr lang="en-US" dirty="0"/>
            <a:t>1. In-Network and </a:t>
          </a:r>
          <a:r>
            <a:rPr lang="en-US" b="1" dirty="0"/>
            <a:t>out-of-network </a:t>
          </a:r>
          <a:r>
            <a:rPr lang="en-US" dirty="0"/>
            <a:t>benefits</a:t>
          </a:r>
          <a:r>
            <a:rPr lang="en-US" b="1" dirty="0"/>
            <a:t> </a:t>
          </a:r>
          <a:r>
            <a:rPr lang="en-US" dirty="0"/>
            <a:t>available</a:t>
          </a:r>
        </a:p>
      </dgm:t>
    </dgm:pt>
    <dgm:pt modelId="{E05518DA-174E-4C99-B9CC-98A2CDAA05F6}" type="sibTrans" cxnId="{CACD5EDD-9F07-4E0E-8F1E-4B17C1F4299E}">
      <dgm:prSet/>
      <dgm:spPr/>
      <dgm:t>
        <a:bodyPr/>
        <a:lstStyle/>
        <a:p>
          <a:endParaRPr lang="en-US"/>
        </a:p>
      </dgm:t>
    </dgm:pt>
    <dgm:pt modelId="{148C232D-01DC-4988-ADB7-0C0110FB1EBF}" type="parTrans" cxnId="{CACD5EDD-9F07-4E0E-8F1E-4B17C1F4299E}">
      <dgm:prSet/>
      <dgm:spPr/>
      <dgm:t>
        <a:bodyPr/>
        <a:lstStyle/>
        <a:p>
          <a:endParaRPr lang="en-US"/>
        </a:p>
      </dgm:t>
    </dgm:pt>
    <dgm:pt modelId="{68D90193-1D70-474C-BBA5-AD90288F59F1}">
      <dgm:prSet phldrT="[Text]" custT="1"/>
      <dgm:spPr>
        <a:solidFill>
          <a:schemeClr val="accent3">
            <a:alpha val="65000"/>
          </a:schemeClr>
        </a:solidFill>
      </dgm:spPr>
      <dgm:t>
        <a:bodyPr/>
        <a:lstStyle/>
        <a:p>
          <a:r>
            <a:rPr lang="en-US" sz="1600" dirty="0"/>
            <a:t>2. PCP selection </a:t>
          </a:r>
          <a:r>
            <a:rPr lang="en-US" sz="1600" b="1" dirty="0"/>
            <a:t>not</a:t>
          </a:r>
          <a:r>
            <a:rPr lang="en-US" sz="1600" dirty="0"/>
            <a:t> required to access benefits</a:t>
          </a:r>
        </a:p>
      </dgm:t>
    </dgm:pt>
    <dgm:pt modelId="{DA35BC5B-30E3-4DD7-9166-F6360A573005}" type="parTrans" cxnId="{9AAEA2E7-1A59-4E0F-AB5B-139D57116261}">
      <dgm:prSet/>
      <dgm:spPr/>
      <dgm:t>
        <a:bodyPr/>
        <a:lstStyle/>
        <a:p>
          <a:endParaRPr lang="en-US"/>
        </a:p>
      </dgm:t>
    </dgm:pt>
    <dgm:pt modelId="{011E3BFB-43AD-4E0F-B8CA-163CADDF33C5}" type="sibTrans" cxnId="{9AAEA2E7-1A59-4E0F-AB5B-139D57116261}">
      <dgm:prSet/>
      <dgm:spPr/>
      <dgm:t>
        <a:bodyPr/>
        <a:lstStyle/>
        <a:p>
          <a:endParaRPr lang="en-US"/>
        </a:p>
      </dgm:t>
    </dgm:pt>
    <dgm:pt modelId="{F24318D5-C04B-465F-B006-13BB749C4AC4}">
      <dgm:prSet/>
      <dgm:spPr>
        <a:solidFill>
          <a:schemeClr val="accent1">
            <a:alpha val="68000"/>
          </a:schemeClr>
        </a:solidFill>
      </dgm:spPr>
      <dgm:t>
        <a:bodyPr/>
        <a:lstStyle/>
        <a:p>
          <a:r>
            <a:rPr lang="en-US" dirty="0"/>
            <a:t>3. Referrals </a:t>
          </a:r>
          <a:r>
            <a:rPr lang="en-US" b="1" dirty="0"/>
            <a:t>not</a:t>
          </a:r>
          <a:r>
            <a:rPr lang="en-US" dirty="0"/>
            <a:t> required to see Specialists</a:t>
          </a:r>
        </a:p>
      </dgm:t>
    </dgm:pt>
    <dgm:pt modelId="{215B6825-41A6-4E46-8891-30D4C5B6F933}" type="parTrans" cxnId="{EA8AE48A-B2C7-4F95-ADC0-C05EA74D9461}">
      <dgm:prSet/>
      <dgm:spPr/>
      <dgm:t>
        <a:bodyPr/>
        <a:lstStyle/>
        <a:p>
          <a:endParaRPr lang="en-US"/>
        </a:p>
      </dgm:t>
    </dgm:pt>
    <dgm:pt modelId="{543BE4BF-9C4D-4AC4-9668-F98B6F0C6E19}" type="sibTrans" cxnId="{EA8AE48A-B2C7-4F95-ADC0-C05EA74D9461}">
      <dgm:prSet/>
      <dgm:spPr/>
      <dgm:t>
        <a:bodyPr/>
        <a:lstStyle/>
        <a:p>
          <a:endParaRPr lang="en-US"/>
        </a:p>
      </dgm:t>
    </dgm:pt>
    <dgm:pt modelId="{DB6C9062-6677-4DE8-A578-C0060B319D8F}">
      <dgm:prSet/>
      <dgm:spPr>
        <a:solidFill>
          <a:schemeClr val="bg2">
            <a:alpha val="74000"/>
          </a:schemeClr>
        </a:solidFill>
      </dgm:spPr>
      <dgm:t>
        <a:bodyPr/>
        <a:lstStyle/>
        <a:p>
          <a:r>
            <a:rPr lang="en-US" b="1" dirty="0"/>
            <a:t>4. </a:t>
          </a:r>
          <a:r>
            <a:rPr lang="en-US" dirty="0"/>
            <a:t>Access to a statewide and </a:t>
          </a:r>
          <a:r>
            <a:rPr lang="en-US" b="1" dirty="0"/>
            <a:t>national</a:t>
          </a:r>
          <a:r>
            <a:rPr lang="en-US" dirty="0"/>
            <a:t> network</a:t>
          </a:r>
        </a:p>
      </dgm:t>
    </dgm:pt>
    <dgm:pt modelId="{17E212BA-CD9D-4C80-90EB-8938F5E72389}" type="parTrans" cxnId="{EB6B5BA2-3F5B-4B25-9028-713AD39731F9}">
      <dgm:prSet/>
      <dgm:spPr/>
      <dgm:t>
        <a:bodyPr/>
        <a:lstStyle/>
        <a:p>
          <a:endParaRPr lang="en-US"/>
        </a:p>
      </dgm:t>
    </dgm:pt>
    <dgm:pt modelId="{DC24E084-AE0C-4D1B-B484-EE364F625B80}" type="sibTrans" cxnId="{EB6B5BA2-3F5B-4B25-9028-713AD39731F9}">
      <dgm:prSet/>
      <dgm:spPr/>
      <dgm:t>
        <a:bodyPr/>
        <a:lstStyle/>
        <a:p>
          <a:endParaRPr lang="en-US"/>
        </a:p>
      </dgm:t>
    </dgm:pt>
    <dgm:pt modelId="{96474D2E-073E-4FB1-82B4-623DA0E371B8}" type="pres">
      <dgm:prSet presAssocID="{0A72C1CD-11A7-4021-A454-5B2B76773EC8}" presName="Name0" presStyleCnt="0">
        <dgm:presLayoutVars>
          <dgm:chMax val="7"/>
          <dgm:dir/>
          <dgm:resizeHandles val="exact"/>
        </dgm:presLayoutVars>
      </dgm:prSet>
      <dgm:spPr/>
      <dgm:t>
        <a:bodyPr/>
        <a:lstStyle/>
        <a:p>
          <a:endParaRPr lang="en-US"/>
        </a:p>
      </dgm:t>
    </dgm:pt>
    <dgm:pt modelId="{F5B1A8A3-A7C9-4877-8EEC-A57E80A8E190}" type="pres">
      <dgm:prSet presAssocID="{0A72C1CD-11A7-4021-A454-5B2B76773EC8}" presName="ellipse1" presStyleLbl="vennNode1" presStyleIdx="0" presStyleCnt="5" custScaleX="110416" custScaleY="100582">
        <dgm:presLayoutVars>
          <dgm:bulletEnabled val="1"/>
        </dgm:presLayoutVars>
      </dgm:prSet>
      <dgm:spPr/>
      <dgm:t>
        <a:bodyPr/>
        <a:lstStyle/>
        <a:p>
          <a:endParaRPr lang="en-US"/>
        </a:p>
      </dgm:t>
    </dgm:pt>
    <dgm:pt modelId="{8DE5D4C7-9542-4FBF-988C-4CB55BEF168C}" type="pres">
      <dgm:prSet presAssocID="{0A72C1CD-11A7-4021-A454-5B2B76773EC8}" presName="ellipse2" presStyleLbl="vennNode1" presStyleIdx="1" presStyleCnt="5" custScaleX="84372" custScaleY="84368">
        <dgm:presLayoutVars>
          <dgm:bulletEnabled val="1"/>
        </dgm:presLayoutVars>
      </dgm:prSet>
      <dgm:spPr/>
      <dgm:t>
        <a:bodyPr/>
        <a:lstStyle/>
        <a:p>
          <a:endParaRPr lang="en-US"/>
        </a:p>
      </dgm:t>
    </dgm:pt>
    <dgm:pt modelId="{2C48057C-0A00-4DB8-9EC3-7AED11DB1D54}" type="pres">
      <dgm:prSet presAssocID="{0A72C1CD-11A7-4021-A454-5B2B76773EC8}" presName="ellipse3" presStyleLbl="vennNode1" presStyleIdx="2" presStyleCnt="5" custScaleX="67498" custScaleY="67494" custLinFactNeighborX="-10168" custLinFactNeighborY="11257">
        <dgm:presLayoutVars>
          <dgm:bulletEnabled val="1"/>
        </dgm:presLayoutVars>
      </dgm:prSet>
      <dgm:spPr/>
      <dgm:t>
        <a:bodyPr/>
        <a:lstStyle/>
        <a:p>
          <a:endParaRPr lang="en-US"/>
        </a:p>
      </dgm:t>
    </dgm:pt>
    <dgm:pt modelId="{D5E80E81-8FD6-470B-A616-868FDB5A024F}" type="pres">
      <dgm:prSet presAssocID="{0A72C1CD-11A7-4021-A454-5B2B76773EC8}" presName="ellipse4" presStyleLbl="vennNode1" presStyleIdx="3" presStyleCnt="5" custScaleX="84372" custScaleY="84368" custLinFactNeighborX="-14519" custLinFactNeighborY="-12165">
        <dgm:presLayoutVars>
          <dgm:bulletEnabled val="1"/>
        </dgm:presLayoutVars>
      </dgm:prSet>
      <dgm:spPr/>
      <dgm:t>
        <a:bodyPr/>
        <a:lstStyle/>
        <a:p>
          <a:endParaRPr lang="en-US"/>
        </a:p>
      </dgm:t>
    </dgm:pt>
    <dgm:pt modelId="{17DF94E2-AA91-479D-93A5-1614236584F6}" type="pres">
      <dgm:prSet presAssocID="{0A72C1CD-11A7-4021-A454-5B2B76773EC8}" presName="ellipse5" presStyleLbl="vennNode1" presStyleIdx="4" presStyleCnt="5" custScaleX="67498" custScaleY="67494" custLinFactNeighborX="-16090" custLinFactNeighborY="6279">
        <dgm:presLayoutVars>
          <dgm:bulletEnabled val="1"/>
        </dgm:presLayoutVars>
      </dgm:prSet>
      <dgm:spPr/>
      <dgm:t>
        <a:bodyPr/>
        <a:lstStyle/>
        <a:p>
          <a:endParaRPr lang="en-US"/>
        </a:p>
      </dgm:t>
    </dgm:pt>
  </dgm:ptLst>
  <dgm:cxnLst>
    <dgm:cxn modelId="{4026AFF1-100C-467D-B762-A20C60659F0D}" type="presOf" srcId="{744C6C6B-55C2-48CC-85C1-200631CCE5DA}" destId="{8DE5D4C7-9542-4FBF-988C-4CB55BEF168C}" srcOrd="0" destOrd="0" presId="urn:microsoft.com/office/officeart/2005/8/layout/rings+Icon"/>
    <dgm:cxn modelId="{9BBFC54A-F64C-4052-8C96-025A68E4977E}" type="presOf" srcId="{68D90193-1D70-474C-BBA5-AD90288F59F1}" destId="{2C48057C-0A00-4DB8-9EC3-7AED11DB1D54}" srcOrd="0" destOrd="0" presId="urn:microsoft.com/office/officeart/2005/8/layout/rings+Icon"/>
    <dgm:cxn modelId="{EB6B5BA2-3F5B-4B25-9028-713AD39731F9}" srcId="{0A72C1CD-11A7-4021-A454-5B2B76773EC8}" destId="{DB6C9062-6677-4DE8-A578-C0060B319D8F}" srcOrd="4" destOrd="0" parTransId="{17E212BA-CD9D-4C80-90EB-8938F5E72389}" sibTransId="{DC24E084-AE0C-4D1B-B484-EE364F625B80}"/>
    <dgm:cxn modelId="{9AAEA2E7-1A59-4E0F-AB5B-139D57116261}" srcId="{0A72C1CD-11A7-4021-A454-5B2B76773EC8}" destId="{68D90193-1D70-474C-BBA5-AD90288F59F1}" srcOrd="2" destOrd="0" parTransId="{DA35BC5B-30E3-4DD7-9166-F6360A573005}" sibTransId="{011E3BFB-43AD-4E0F-B8CA-163CADDF33C5}"/>
    <dgm:cxn modelId="{D0F3DF35-7469-4AAC-8F87-E56EA5971894}" srcId="{0A72C1CD-11A7-4021-A454-5B2B76773EC8}" destId="{2F1B7FB9-EC82-44D2-995E-41236972D378}" srcOrd="0" destOrd="0" parTransId="{02D82B97-4EA3-4550-AA75-EB0D57E492F5}" sibTransId="{95DE4508-AFA8-41A4-9058-3A1ACD513FCA}"/>
    <dgm:cxn modelId="{74C52845-2FC0-490C-84AB-EC411F708451}" type="presOf" srcId="{2F1B7FB9-EC82-44D2-995E-41236972D378}" destId="{F5B1A8A3-A7C9-4877-8EEC-A57E80A8E190}" srcOrd="0" destOrd="0" presId="urn:microsoft.com/office/officeart/2005/8/layout/rings+Icon"/>
    <dgm:cxn modelId="{8B22AF9D-BB44-41DF-ADB5-BB82ADB79034}" type="presOf" srcId="{0A72C1CD-11A7-4021-A454-5B2B76773EC8}" destId="{96474D2E-073E-4FB1-82B4-623DA0E371B8}" srcOrd="0" destOrd="0" presId="urn:microsoft.com/office/officeart/2005/8/layout/rings+Icon"/>
    <dgm:cxn modelId="{CACD5EDD-9F07-4E0E-8F1E-4B17C1F4299E}" srcId="{0A72C1CD-11A7-4021-A454-5B2B76773EC8}" destId="{744C6C6B-55C2-48CC-85C1-200631CCE5DA}" srcOrd="1" destOrd="0" parTransId="{148C232D-01DC-4988-ADB7-0C0110FB1EBF}" sibTransId="{E05518DA-174E-4C99-B9CC-98A2CDAA05F6}"/>
    <dgm:cxn modelId="{CF67645C-456D-4C62-86CA-34508AB28165}" type="presOf" srcId="{F24318D5-C04B-465F-B006-13BB749C4AC4}" destId="{D5E80E81-8FD6-470B-A616-868FDB5A024F}" srcOrd="0" destOrd="0" presId="urn:microsoft.com/office/officeart/2005/8/layout/rings+Icon"/>
    <dgm:cxn modelId="{C2A7A251-0D34-41DA-9859-53DC3162C677}" type="presOf" srcId="{DB6C9062-6677-4DE8-A578-C0060B319D8F}" destId="{17DF94E2-AA91-479D-93A5-1614236584F6}" srcOrd="0" destOrd="0" presId="urn:microsoft.com/office/officeart/2005/8/layout/rings+Icon"/>
    <dgm:cxn modelId="{EA8AE48A-B2C7-4F95-ADC0-C05EA74D9461}" srcId="{0A72C1CD-11A7-4021-A454-5B2B76773EC8}" destId="{F24318D5-C04B-465F-B006-13BB749C4AC4}" srcOrd="3" destOrd="0" parTransId="{215B6825-41A6-4E46-8891-30D4C5B6F933}" sibTransId="{543BE4BF-9C4D-4AC4-9668-F98B6F0C6E19}"/>
    <dgm:cxn modelId="{74AC0899-2A9F-4A83-BB00-F527A2B1D22E}" type="presParOf" srcId="{96474D2E-073E-4FB1-82B4-623DA0E371B8}" destId="{F5B1A8A3-A7C9-4877-8EEC-A57E80A8E190}" srcOrd="0" destOrd="0" presId="urn:microsoft.com/office/officeart/2005/8/layout/rings+Icon"/>
    <dgm:cxn modelId="{631C8DE6-40FD-4B49-9163-D2017FB53604}" type="presParOf" srcId="{96474D2E-073E-4FB1-82B4-623DA0E371B8}" destId="{8DE5D4C7-9542-4FBF-988C-4CB55BEF168C}" srcOrd="1" destOrd="0" presId="urn:microsoft.com/office/officeart/2005/8/layout/rings+Icon"/>
    <dgm:cxn modelId="{665C8283-6518-43D9-ABA0-EE7A6738F74F}" type="presParOf" srcId="{96474D2E-073E-4FB1-82B4-623DA0E371B8}" destId="{2C48057C-0A00-4DB8-9EC3-7AED11DB1D54}" srcOrd="2" destOrd="0" presId="urn:microsoft.com/office/officeart/2005/8/layout/rings+Icon"/>
    <dgm:cxn modelId="{9D08699E-768E-4E48-B88D-765C98EF191D}" type="presParOf" srcId="{96474D2E-073E-4FB1-82B4-623DA0E371B8}" destId="{D5E80E81-8FD6-470B-A616-868FDB5A024F}" srcOrd="3" destOrd="0" presId="urn:microsoft.com/office/officeart/2005/8/layout/rings+Icon"/>
    <dgm:cxn modelId="{2A4C6FF5-7105-4A16-9926-A4C5832EA6E5}" type="presParOf" srcId="{96474D2E-073E-4FB1-82B4-623DA0E371B8}" destId="{17DF94E2-AA91-479D-93A5-1614236584F6}" srcOrd="4"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B7DEEF8-F7CD-4D70-B815-D62E480A5C58}" type="doc">
      <dgm:prSet loTypeId="urn:microsoft.com/office/officeart/2005/8/layout/rings+Icon" loCatId="officeonline" qsTypeId="urn:microsoft.com/office/officeart/2005/8/quickstyle/simple1" qsCatId="simple" csTypeId="urn:microsoft.com/office/officeart/2005/8/colors/accent3_2" csCatId="accent3" phldr="1"/>
      <dgm:spPr/>
    </dgm:pt>
    <dgm:pt modelId="{F01A2AD1-F466-4F51-870C-E57CE74B5C06}">
      <dgm:prSet phldrT="[Text]" custT="1"/>
      <dgm:spPr>
        <a:solidFill>
          <a:schemeClr val="accent1">
            <a:lumMod val="75000"/>
            <a:alpha val="50000"/>
          </a:schemeClr>
        </a:solidFill>
      </dgm:spPr>
      <dgm:t>
        <a:bodyPr/>
        <a:lstStyle/>
        <a:p>
          <a:r>
            <a:rPr lang="en-US" sz="1800" dirty="0"/>
            <a:t>1. Emergency coverage </a:t>
          </a:r>
          <a:r>
            <a:rPr lang="en-US" sz="1800" b="1" dirty="0"/>
            <a:t>anywhere</a:t>
          </a:r>
          <a:r>
            <a:rPr lang="en-US" sz="1800" dirty="0"/>
            <a:t> in the world</a:t>
          </a:r>
          <a:endParaRPr lang="en-US" sz="1800" b="1" dirty="0">
            <a:solidFill>
              <a:schemeClr val="accent1"/>
            </a:solidFill>
            <a:latin typeface="+mj-lt"/>
          </a:endParaRPr>
        </a:p>
      </dgm:t>
    </dgm:pt>
    <dgm:pt modelId="{21323A7D-484F-4A5D-B726-4D9873392FF2}" type="parTrans" cxnId="{FA60B548-1EF7-4ABF-BBE1-E3723DA56EC2}">
      <dgm:prSet/>
      <dgm:spPr/>
      <dgm:t>
        <a:bodyPr/>
        <a:lstStyle/>
        <a:p>
          <a:endParaRPr lang="en-US"/>
        </a:p>
      </dgm:t>
    </dgm:pt>
    <dgm:pt modelId="{87E29C21-952A-49EC-86DA-6FC264D3E599}" type="sibTrans" cxnId="{FA60B548-1EF7-4ABF-BBE1-E3723DA56EC2}">
      <dgm:prSet/>
      <dgm:spPr/>
      <dgm:t>
        <a:bodyPr/>
        <a:lstStyle/>
        <a:p>
          <a:endParaRPr lang="en-US"/>
        </a:p>
      </dgm:t>
    </dgm:pt>
    <dgm:pt modelId="{9FC074DA-A6A5-49EF-B44D-C004790CAC68}">
      <dgm:prSet phldrT="[Text]" custT="1"/>
      <dgm:spPr>
        <a:solidFill>
          <a:schemeClr val="bg2">
            <a:alpha val="50000"/>
          </a:schemeClr>
        </a:solidFill>
      </dgm:spPr>
      <dgm:t>
        <a:bodyPr/>
        <a:lstStyle/>
        <a:p>
          <a:r>
            <a:rPr lang="en-US" sz="1600" dirty="0">
              <a:latin typeface="+mn-lt"/>
            </a:rPr>
            <a:t>2. Receive</a:t>
          </a:r>
          <a:r>
            <a:rPr lang="en-US" sz="1600" baseline="0" dirty="0">
              <a:latin typeface="+mn-lt"/>
            </a:rPr>
            <a:t> the highest level of benefits and frequently pay less for care with </a:t>
          </a:r>
          <a:r>
            <a:rPr lang="en-US" sz="1600" b="1" baseline="0" dirty="0">
              <a:latin typeface="+mn-lt"/>
            </a:rPr>
            <a:t>in-network providers.</a:t>
          </a:r>
          <a:endParaRPr lang="en-US" sz="1600" dirty="0"/>
        </a:p>
      </dgm:t>
    </dgm:pt>
    <dgm:pt modelId="{080E1D3B-C0C6-4D15-B99F-AA0202752B17}" type="parTrans" cxnId="{2C94F284-4900-4923-AC89-8C3B3DF9A384}">
      <dgm:prSet/>
      <dgm:spPr/>
      <dgm:t>
        <a:bodyPr/>
        <a:lstStyle/>
        <a:p>
          <a:endParaRPr lang="en-US"/>
        </a:p>
      </dgm:t>
    </dgm:pt>
    <dgm:pt modelId="{0C126607-C1A4-42D1-A33F-A52626A0E40C}" type="sibTrans" cxnId="{2C94F284-4900-4923-AC89-8C3B3DF9A384}">
      <dgm:prSet/>
      <dgm:spPr/>
      <dgm:t>
        <a:bodyPr/>
        <a:lstStyle/>
        <a:p>
          <a:endParaRPr lang="en-US"/>
        </a:p>
      </dgm:t>
    </dgm:pt>
    <dgm:pt modelId="{FF783122-FB94-4AFC-ACD3-D24065002427}">
      <dgm:prSet phldrT="[Text]" custT="1"/>
      <dgm:spPr/>
      <dgm:t>
        <a:bodyPr/>
        <a:lstStyle/>
        <a:p>
          <a:r>
            <a:rPr lang="en-US" sz="1600" baseline="0" dirty="0">
              <a:latin typeface="+mn-lt"/>
            </a:rPr>
            <a:t>3. Get protection from billing over the allowed amount (balance billing) with </a:t>
          </a:r>
          <a:r>
            <a:rPr lang="en-US" sz="1600" b="1" baseline="0" dirty="0">
              <a:latin typeface="+mn-lt"/>
            </a:rPr>
            <a:t>in-network providers.</a:t>
          </a:r>
          <a:endParaRPr lang="en-US" sz="1600" b="0" u="none" dirty="0"/>
        </a:p>
      </dgm:t>
    </dgm:pt>
    <dgm:pt modelId="{F84B85F4-FDAE-4354-8918-B1DFA7C2C5C4}" type="parTrans" cxnId="{1A9FFC2F-64DC-4A3A-BC98-81D4EF6732ED}">
      <dgm:prSet/>
      <dgm:spPr/>
      <dgm:t>
        <a:bodyPr/>
        <a:lstStyle/>
        <a:p>
          <a:endParaRPr lang="en-US"/>
        </a:p>
      </dgm:t>
    </dgm:pt>
    <dgm:pt modelId="{12607404-4D0A-404C-8958-81859436227E}" type="sibTrans" cxnId="{1A9FFC2F-64DC-4A3A-BC98-81D4EF6732ED}">
      <dgm:prSet/>
      <dgm:spPr/>
      <dgm:t>
        <a:bodyPr/>
        <a:lstStyle/>
        <a:p>
          <a:endParaRPr lang="en-US"/>
        </a:p>
      </dgm:t>
    </dgm:pt>
    <dgm:pt modelId="{05B3E49D-E7E1-442C-9734-00DA1CB89D3B}">
      <dgm:prSet phldrT="[Text]" custT="1"/>
      <dgm:spPr>
        <a:solidFill>
          <a:schemeClr val="accent1">
            <a:alpha val="50000"/>
          </a:schemeClr>
        </a:solidFill>
      </dgm:spPr>
      <dgm:t>
        <a:bodyPr/>
        <a:lstStyle/>
        <a:p>
          <a:pPr>
            <a:buClr>
              <a:schemeClr val="tx2">
                <a:lumMod val="75000"/>
              </a:schemeClr>
            </a:buClr>
            <a:buSzTx/>
            <a:buFont typeface="Arial" panose="020B0604020202020204" pitchFamily="34" charset="0"/>
            <a:buChar char="•"/>
          </a:pPr>
          <a:r>
            <a:rPr lang="en-US" sz="1600" dirty="0">
              <a:latin typeface="Arial" panose="020B0604020202020204"/>
            </a:rPr>
            <a:t>4. </a:t>
          </a:r>
          <a:r>
            <a:rPr lang="en-US" sz="1600" b="0" dirty="0">
              <a:latin typeface="Arial" panose="020B0604020202020204"/>
            </a:rPr>
            <a:t>Out-of-state</a:t>
          </a:r>
          <a:r>
            <a:rPr lang="en-US" sz="1600" dirty="0"/>
            <a:t> coverage for dependents*</a:t>
          </a:r>
          <a:endParaRPr lang="en-US" sz="1600" b="0" u="none" dirty="0"/>
        </a:p>
      </dgm:t>
    </dgm:pt>
    <dgm:pt modelId="{E380B4FE-9A1D-4AAD-AD64-186A954FB3DA}" type="parTrans" cxnId="{04B0EE66-E4BF-4A1D-BBC6-0E45C9620A55}">
      <dgm:prSet/>
      <dgm:spPr/>
      <dgm:t>
        <a:bodyPr/>
        <a:lstStyle/>
        <a:p>
          <a:endParaRPr lang="en-US"/>
        </a:p>
      </dgm:t>
    </dgm:pt>
    <dgm:pt modelId="{ECD0800F-5846-4218-9F14-4CE74DD92FD8}" type="sibTrans" cxnId="{04B0EE66-E4BF-4A1D-BBC6-0E45C9620A55}">
      <dgm:prSet/>
      <dgm:spPr/>
      <dgm:t>
        <a:bodyPr/>
        <a:lstStyle/>
        <a:p>
          <a:endParaRPr lang="en-US"/>
        </a:p>
      </dgm:t>
    </dgm:pt>
    <dgm:pt modelId="{400ED128-362F-4B2D-B266-AC5FC627DF9D}" type="pres">
      <dgm:prSet presAssocID="{DB7DEEF8-F7CD-4D70-B815-D62E480A5C58}" presName="Name0" presStyleCnt="0">
        <dgm:presLayoutVars>
          <dgm:chMax val="7"/>
          <dgm:dir/>
          <dgm:resizeHandles val="exact"/>
        </dgm:presLayoutVars>
      </dgm:prSet>
      <dgm:spPr/>
    </dgm:pt>
    <dgm:pt modelId="{27B182A7-96C6-4ECF-9B35-991F882AF0D3}" type="pres">
      <dgm:prSet presAssocID="{DB7DEEF8-F7CD-4D70-B815-D62E480A5C58}" presName="ellipse1" presStyleLbl="vennNode1" presStyleIdx="0" presStyleCnt="4" custScaleX="146410" custScaleY="146410" custLinFactNeighborX="-64430" custLinFactNeighborY="15603">
        <dgm:presLayoutVars>
          <dgm:bulletEnabled val="1"/>
        </dgm:presLayoutVars>
      </dgm:prSet>
      <dgm:spPr/>
      <dgm:t>
        <a:bodyPr/>
        <a:lstStyle/>
        <a:p>
          <a:endParaRPr lang="en-US"/>
        </a:p>
      </dgm:t>
    </dgm:pt>
    <dgm:pt modelId="{94A20166-C12C-4CC6-BDD9-2ECD4523E266}" type="pres">
      <dgm:prSet presAssocID="{DB7DEEF8-F7CD-4D70-B815-D62E480A5C58}" presName="ellipse2" presStyleLbl="vennNode1" presStyleIdx="1" presStyleCnt="4" custScaleX="121000" custScaleY="121000" custLinFactNeighborX="-3496" custLinFactNeighborY="-4870">
        <dgm:presLayoutVars>
          <dgm:bulletEnabled val="1"/>
        </dgm:presLayoutVars>
      </dgm:prSet>
      <dgm:spPr/>
      <dgm:t>
        <a:bodyPr/>
        <a:lstStyle/>
        <a:p>
          <a:endParaRPr lang="en-US"/>
        </a:p>
      </dgm:t>
    </dgm:pt>
    <dgm:pt modelId="{0E1175FD-82ED-4917-BF81-9F82ECFE116C}" type="pres">
      <dgm:prSet presAssocID="{DB7DEEF8-F7CD-4D70-B815-D62E480A5C58}" presName="ellipse3" presStyleLbl="vennNode1" presStyleIdx="2" presStyleCnt="4" custScaleX="113453" custScaleY="115528" custLinFactNeighborX="27292" custLinFactNeighborY="-1425">
        <dgm:presLayoutVars>
          <dgm:bulletEnabled val="1"/>
        </dgm:presLayoutVars>
      </dgm:prSet>
      <dgm:spPr/>
      <dgm:t>
        <a:bodyPr/>
        <a:lstStyle/>
        <a:p>
          <a:endParaRPr lang="en-US"/>
        </a:p>
      </dgm:t>
    </dgm:pt>
    <dgm:pt modelId="{410D6784-BBF5-42FF-9AF6-F1D9F6F5B635}" type="pres">
      <dgm:prSet presAssocID="{DB7DEEF8-F7CD-4D70-B815-D62E480A5C58}" presName="ellipse4" presStyleLbl="vennNode1" presStyleIdx="3" presStyleCnt="4" custScaleX="97268" custScaleY="93483" custLinFactNeighborX="49489" custLinFactNeighborY="-9015">
        <dgm:presLayoutVars>
          <dgm:bulletEnabled val="1"/>
        </dgm:presLayoutVars>
      </dgm:prSet>
      <dgm:spPr/>
      <dgm:t>
        <a:bodyPr/>
        <a:lstStyle/>
        <a:p>
          <a:endParaRPr lang="en-US"/>
        </a:p>
      </dgm:t>
    </dgm:pt>
  </dgm:ptLst>
  <dgm:cxnLst>
    <dgm:cxn modelId="{1A9FFC2F-64DC-4A3A-BC98-81D4EF6732ED}" srcId="{DB7DEEF8-F7CD-4D70-B815-D62E480A5C58}" destId="{FF783122-FB94-4AFC-ACD3-D24065002427}" srcOrd="2" destOrd="0" parTransId="{F84B85F4-FDAE-4354-8918-B1DFA7C2C5C4}" sibTransId="{12607404-4D0A-404C-8958-81859436227E}"/>
    <dgm:cxn modelId="{A4DD24C9-8313-48DF-92A2-6913E6EB0E76}" type="presOf" srcId="{F01A2AD1-F466-4F51-870C-E57CE74B5C06}" destId="{27B182A7-96C6-4ECF-9B35-991F882AF0D3}" srcOrd="0" destOrd="0" presId="urn:microsoft.com/office/officeart/2005/8/layout/rings+Icon"/>
    <dgm:cxn modelId="{FA60B548-1EF7-4ABF-BBE1-E3723DA56EC2}" srcId="{DB7DEEF8-F7CD-4D70-B815-D62E480A5C58}" destId="{F01A2AD1-F466-4F51-870C-E57CE74B5C06}" srcOrd="0" destOrd="0" parTransId="{21323A7D-484F-4A5D-B726-4D9873392FF2}" sibTransId="{87E29C21-952A-49EC-86DA-6FC264D3E599}"/>
    <dgm:cxn modelId="{164A5887-1F31-4996-97A0-F93EFE967945}" type="presOf" srcId="{9FC074DA-A6A5-49EF-B44D-C004790CAC68}" destId="{94A20166-C12C-4CC6-BDD9-2ECD4523E266}" srcOrd="0" destOrd="0" presId="urn:microsoft.com/office/officeart/2005/8/layout/rings+Icon"/>
    <dgm:cxn modelId="{F0215B5F-7F85-4EE4-A20A-BEAEBDCE6CAD}" type="presOf" srcId="{05B3E49D-E7E1-442C-9734-00DA1CB89D3B}" destId="{410D6784-BBF5-42FF-9AF6-F1D9F6F5B635}" srcOrd="0" destOrd="0" presId="urn:microsoft.com/office/officeart/2005/8/layout/rings+Icon"/>
    <dgm:cxn modelId="{CA497F09-9071-47D7-9723-647C15E0AE11}" type="presOf" srcId="{FF783122-FB94-4AFC-ACD3-D24065002427}" destId="{0E1175FD-82ED-4917-BF81-9F82ECFE116C}" srcOrd="0" destOrd="0" presId="urn:microsoft.com/office/officeart/2005/8/layout/rings+Icon"/>
    <dgm:cxn modelId="{2C94F284-4900-4923-AC89-8C3B3DF9A384}" srcId="{DB7DEEF8-F7CD-4D70-B815-D62E480A5C58}" destId="{9FC074DA-A6A5-49EF-B44D-C004790CAC68}" srcOrd="1" destOrd="0" parTransId="{080E1D3B-C0C6-4D15-B99F-AA0202752B17}" sibTransId="{0C126607-C1A4-42D1-A33F-A52626A0E40C}"/>
    <dgm:cxn modelId="{66D45A7E-1287-4A09-A986-C7147996EDE0}" type="presOf" srcId="{DB7DEEF8-F7CD-4D70-B815-D62E480A5C58}" destId="{400ED128-362F-4B2D-B266-AC5FC627DF9D}" srcOrd="0" destOrd="0" presId="urn:microsoft.com/office/officeart/2005/8/layout/rings+Icon"/>
    <dgm:cxn modelId="{04B0EE66-E4BF-4A1D-BBC6-0E45C9620A55}" srcId="{DB7DEEF8-F7CD-4D70-B815-D62E480A5C58}" destId="{05B3E49D-E7E1-442C-9734-00DA1CB89D3B}" srcOrd="3" destOrd="0" parTransId="{E380B4FE-9A1D-4AAD-AD64-186A954FB3DA}" sibTransId="{ECD0800F-5846-4218-9F14-4CE74DD92FD8}"/>
    <dgm:cxn modelId="{0755CAFE-B531-46E8-8D32-78066E0D8C6B}" type="presParOf" srcId="{400ED128-362F-4B2D-B266-AC5FC627DF9D}" destId="{27B182A7-96C6-4ECF-9B35-991F882AF0D3}" srcOrd="0" destOrd="0" presId="urn:microsoft.com/office/officeart/2005/8/layout/rings+Icon"/>
    <dgm:cxn modelId="{55519ABE-950C-42BC-A283-3FD173E01D22}" type="presParOf" srcId="{400ED128-362F-4B2D-B266-AC5FC627DF9D}" destId="{94A20166-C12C-4CC6-BDD9-2ECD4523E266}" srcOrd="1" destOrd="0" presId="urn:microsoft.com/office/officeart/2005/8/layout/rings+Icon"/>
    <dgm:cxn modelId="{4C9D17A2-262E-47BE-994C-448675235032}" type="presParOf" srcId="{400ED128-362F-4B2D-B266-AC5FC627DF9D}" destId="{0E1175FD-82ED-4917-BF81-9F82ECFE116C}" srcOrd="2" destOrd="0" presId="urn:microsoft.com/office/officeart/2005/8/layout/rings+Icon"/>
    <dgm:cxn modelId="{DDD4FD81-D950-4395-8DAD-F2AD08F063BD}" type="presParOf" srcId="{400ED128-362F-4B2D-B266-AC5FC627DF9D}" destId="{410D6784-BBF5-42FF-9AF6-F1D9F6F5B635}" srcOrd="3"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D6784-D484-4B53-A0B5-4B77CAB0B214}">
      <dsp:nvSpPr>
        <dsp:cNvPr id="0" name=""/>
        <dsp:cNvSpPr/>
      </dsp:nvSpPr>
      <dsp:spPr>
        <a:xfrm>
          <a:off x="3166" y="860"/>
          <a:ext cx="3087632" cy="82716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dirty="0"/>
            <a:t>TRS-ActiveCare Primary</a:t>
          </a:r>
        </a:p>
      </dsp:txBody>
      <dsp:txXfrm>
        <a:off x="3166" y="860"/>
        <a:ext cx="3087632" cy="827163"/>
      </dsp:txXfrm>
    </dsp:sp>
    <dsp:sp modelId="{186365DA-6B5A-46D8-9ADB-A0DF06F58325}">
      <dsp:nvSpPr>
        <dsp:cNvPr id="0" name=""/>
        <dsp:cNvSpPr/>
      </dsp:nvSpPr>
      <dsp:spPr>
        <a:xfrm>
          <a:off x="3166" y="828024"/>
          <a:ext cx="3087632" cy="36234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Copays for PCP and specialists (no deductible)</a:t>
          </a:r>
        </a:p>
        <a:p>
          <a:pPr marL="228600" lvl="1" indent="-228600" algn="l" defTabSz="1066800">
            <a:lnSpc>
              <a:spcPct val="90000"/>
            </a:lnSpc>
            <a:spcBef>
              <a:spcPct val="0"/>
            </a:spcBef>
            <a:spcAft>
              <a:spcPct val="15000"/>
            </a:spcAft>
            <a:buChar char="••"/>
          </a:pPr>
          <a:r>
            <a:rPr lang="en-US" sz="2400" kern="1200" dirty="0"/>
            <a:t>Lower ind. &amp;  family deductible</a:t>
          </a:r>
        </a:p>
        <a:p>
          <a:pPr marL="228600" lvl="1" indent="-228600" algn="l" defTabSz="1066800">
            <a:lnSpc>
              <a:spcPct val="90000"/>
            </a:lnSpc>
            <a:spcBef>
              <a:spcPct val="0"/>
            </a:spcBef>
            <a:spcAft>
              <a:spcPct val="15000"/>
            </a:spcAft>
            <a:buChar char="••"/>
          </a:pPr>
          <a:r>
            <a:rPr lang="en-US" sz="2400" kern="1200" dirty="0"/>
            <a:t>Individuals only need to meet individual deductible on tiers with families</a:t>
          </a:r>
        </a:p>
      </dsp:txBody>
      <dsp:txXfrm>
        <a:off x="3166" y="828024"/>
        <a:ext cx="3087632" cy="3623400"/>
      </dsp:txXfrm>
    </dsp:sp>
    <dsp:sp modelId="{27CBADC3-3414-4FCF-BC78-C730EBBCFAED}">
      <dsp:nvSpPr>
        <dsp:cNvPr id="0" name=""/>
        <dsp:cNvSpPr/>
      </dsp:nvSpPr>
      <dsp:spPr>
        <a:xfrm>
          <a:off x="3523067" y="860"/>
          <a:ext cx="3087632" cy="827163"/>
        </a:xfrm>
        <a:prstGeom prst="rect">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dirty="0"/>
            <a:t>TRS-ActiveCare Primary+</a:t>
          </a:r>
        </a:p>
      </dsp:txBody>
      <dsp:txXfrm>
        <a:off x="3523067" y="860"/>
        <a:ext cx="3087632" cy="827163"/>
      </dsp:txXfrm>
    </dsp:sp>
    <dsp:sp modelId="{7D2135CD-960A-4BB9-84DD-C00EE0DF4E4C}">
      <dsp:nvSpPr>
        <dsp:cNvPr id="0" name=""/>
        <dsp:cNvSpPr/>
      </dsp:nvSpPr>
      <dsp:spPr>
        <a:xfrm>
          <a:off x="3523067" y="828024"/>
          <a:ext cx="3087632" cy="3623400"/>
        </a:xfrm>
        <a:prstGeom prst="rect">
          <a:avLst/>
        </a:prstGeom>
        <a:solidFill>
          <a:schemeClr val="accent1">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Lowered copay for therapies to $30</a:t>
          </a:r>
        </a:p>
        <a:p>
          <a:pPr marL="228600" lvl="1" indent="-228600" algn="l" defTabSz="1066800">
            <a:lnSpc>
              <a:spcPct val="90000"/>
            </a:lnSpc>
            <a:spcBef>
              <a:spcPct val="0"/>
            </a:spcBef>
            <a:spcAft>
              <a:spcPct val="15000"/>
            </a:spcAft>
            <a:buChar char="••"/>
          </a:pPr>
          <a:r>
            <a:rPr lang="en-US" sz="2400" kern="1200" dirty="0"/>
            <a:t>Lowered individual and family MOOP</a:t>
          </a:r>
        </a:p>
        <a:p>
          <a:pPr marL="228600" lvl="1" indent="-228600" algn="l" defTabSz="1066800">
            <a:lnSpc>
              <a:spcPct val="90000"/>
            </a:lnSpc>
            <a:spcBef>
              <a:spcPct val="0"/>
            </a:spcBef>
            <a:spcAft>
              <a:spcPct val="15000"/>
            </a:spcAft>
            <a:buChar char="••"/>
          </a:pPr>
          <a:r>
            <a:rPr lang="en-US" sz="2400" kern="1200" dirty="0"/>
            <a:t>Broad, statewide network</a:t>
          </a:r>
        </a:p>
      </dsp:txBody>
      <dsp:txXfrm>
        <a:off x="3523067" y="828024"/>
        <a:ext cx="3087632" cy="3623400"/>
      </dsp:txXfrm>
    </dsp:sp>
    <dsp:sp modelId="{18E0C954-5899-42F5-BCA9-49D51E775DE8}">
      <dsp:nvSpPr>
        <dsp:cNvPr id="0" name=""/>
        <dsp:cNvSpPr/>
      </dsp:nvSpPr>
      <dsp:spPr>
        <a:xfrm>
          <a:off x="7042968" y="860"/>
          <a:ext cx="3087632" cy="827163"/>
        </a:xfrm>
        <a:prstGeom prst="rect">
          <a:avLst/>
        </a:prstGeom>
        <a:solidFill>
          <a:schemeClr val="accent3">
            <a:lumMod val="75000"/>
            <a:alpha val="90000"/>
          </a:schemeClr>
        </a:solidFill>
        <a:ln w="12700" cap="flat" cmpd="sng" algn="ctr">
          <a:solidFill>
            <a:schemeClr val="accent1">
              <a:lumMod val="40000"/>
              <a:lumOff val="60000"/>
              <a:alpha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dirty="0"/>
            <a:t>TRS-ActiveCare HD</a:t>
          </a:r>
        </a:p>
      </dsp:txBody>
      <dsp:txXfrm>
        <a:off x="7042968" y="860"/>
        <a:ext cx="3087632" cy="827163"/>
      </dsp:txXfrm>
    </dsp:sp>
    <dsp:sp modelId="{F457EE4F-DF32-48C7-A1D0-435062D4DC15}">
      <dsp:nvSpPr>
        <dsp:cNvPr id="0" name=""/>
        <dsp:cNvSpPr/>
      </dsp:nvSpPr>
      <dsp:spPr>
        <a:xfrm>
          <a:off x="7042968" y="828024"/>
          <a:ext cx="3087632" cy="3623400"/>
        </a:xfrm>
        <a:prstGeom prst="rect">
          <a:avLst/>
        </a:prstGeom>
        <a:solidFill>
          <a:schemeClr val="accent3">
            <a:lumMod val="40000"/>
            <a:lumOff val="60000"/>
            <a:alpha val="90000"/>
          </a:schemeClr>
        </a:solidFill>
        <a:ln w="12700" cap="flat" cmpd="sng" algn="ctr">
          <a:solidFill>
            <a:schemeClr val="accent3">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Individuals only need to meet individual deductible on tiers with families</a:t>
          </a:r>
        </a:p>
      </dsp:txBody>
      <dsp:txXfrm>
        <a:off x="7042968" y="828024"/>
        <a:ext cx="3087632" cy="3623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3B0E8D-33D4-466C-89A5-3AAEA3144EC3}" type="datetimeFigureOut">
              <a:rPr lang="en-US" smtClean="0"/>
              <a:t>7/20/2020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E456C4-8B2D-4313-9089-E3A32E6F43C0}" type="slidenum">
              <a:rPr lang="en-US" smtClean="0"/>
              <a:t>‹#›</a:t>
            </a:fld>
            <a:endParaRPr lang="en-US"/>
          </a:p>
        </p:txBody>
      </p:sp>
    </p:spTree>
    <p:extLst>
      <p:ext uri="{BB962C8B-B14F-4D97-AF65-F5344CB8AC3E}">
        <p14:creationId xmlns:p14="http://schemas.microsoft.com/office/powerpoint/2010/main" val="413265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ember.teladoc.com/trsactivecar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aetnamedicare.com/en/live-well/ask-nurse.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wellontarget.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456C4-8B2D-4313-9089-E3A32E6F43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63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two new plans, ActiveCare Primary and ActiveCare Primary+ both require a PCP in order to enroll into the plan.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PCP’s are an important part in managing the health and wellness of their patients. They’re able to help participants achieve health goals, make suggestions to improve health, coordinate care with their specialists and advocate for what treatment is best for them.</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322897D-0B72-40F2-9259-E41A30BF731A}" type="slidenum">
              <a:rPr lang="en-US" smtClean="0"/>
              <a:t>10</a:t>
            </a:fld>
            <a:endParaRPr lang="en-US"/>
          </a:p>
        </p:txBody>
      </p:sp>
    </p:spTree>
    <p:extLst>
      <p:ext uri="{BB962C8B-B14F-4D97-AF65-F5344CB8AC3E}">
        <p14:creationId xmlns:p14="http://schemas.microsoft.com/office/powerpoint/2010/main" val="30467661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that are </a:t>
            </a:r>
            <a:r>
              <a:rPr lang="en-US" b="1" dirty="0"/>
              <a:t>not </a:t>
            </a:r>
            <a:r>
              <a:rPr lang="en-US" dirty="0"/>
              <a:t>eligible to enroll in TRS-</a:t>
            </a:r>
            <a:r>
              <a:rPr lang="en-US" dirty="0" err="1"/>
              <a:t>ActiveCare</a:t>
            </a:r>
            <a:r>
              <a:rPr lang="en-US" dirty="0"/>
              <a:t> include individuals:</a:t>
            </a:r>
          </a:p>
          <a:p>
            <a:r>
              <a:rPr lang="en-US" dirty="0"/>
              <a:t>•</a:t>
            </a:r>
            <a:endParaRPr lang="en-US" dirty="0">
              <a:cs typeface="Calibri"/>
            </a:endParaRPr>
          </a:p>
          <a:p>
            <a:pPr marL="182880"/>
            <a:r>
              <a:rPr lang="en-US" dirty="0"/>
              <a:t>•Receiving health care coverage as an employee or retiree under the Texas State College and University Employees Uniform Insurance Benefits Act, for example, a school employee that has UT SELECT coverage as an employee with The University of Texas System.</a:t>
            </a:r>
            <a:endParaRPr lang="en-US" dirty="0">
              <a:cs typeface="Calibri"/>
            </a:endParaRPr>
          </a:p>
          <a:p>
            <a:pPr marL="182880"/>
            <a:r>
              <a:rPr lang="en-US" dirty="0"/>
              <a:t>•Receiving health care coverage as an employee or retiree under the Texas Employee Uniform Group Insurance Benefits Act, for example, a school employee that has </a:t>
            </a:r>
            <a:r>
              <a:rPr lang="en-US" dirty="0" err="1"/>
              <a:t>HealthSelect</a:t>
            </a:r>
            <a:r>
              <a:rPr lang="en-US" dirty="0"/>
              <a:t> coverage as an employee with ERS.</a:t>
            </a:r>
            <a:endParaRPr lang="en-US" dirty="0">
              <a:cs typeface="Calibri"/>
            </a:endParaRPr>
          </a:p>
          <a:p>
            <a:pPr marL="182880"/>
            <a:r>
              <a:rPr lang="en-US" dirty="0"/>
              <a:t>•A TRS retiree receiving, or who waived coverage, under TRS-Care, including </a:t>
            </a:r>
            <a:r>
              <a:rPr lang="en-US" dirty="0">
                <a:cs typeface="Calibri"/>
              </a:rPr>
              <a:t/>
            </a:r>
            <a:br>
              <a:rPr lang="en-US" dirty="0">
                <a:cs typeface="Calibri"/>
              </a:rPr>
            </a:br>
            <a:r>
              <a:rPr lang="en-US" dirty="0"/>
              <a:t>a retiree who has returned to work.  </a:t>
            </a:r>
            <a:r>
              <a:rPr lang="en-US" b="1" dirty="0"/>
              <a:t>Note</a:t>
            </a:r>
            <a:r>
              <a:rPr lang="en-US" dirty="0"/>
              <a:t>: If a retiree has returned to work and has never been eligible for TRS-Care, he or she would be eligible for TRS-</a:t>
            </a:r>
            <a:r>
              <a:rPr lang="en-US" dirty="0" err="1"/>
              <a:t>ActiveCare</a:t>
            </a:r>
            <a:r>
              <a:rPr lang="en-US" dirty="0"/>
              <a:t> coverage, as long as the retiree meets all the TRS-</a:t>
            </a:r>
            <a:r>
              <a:rPr lang="en-US" dirty="0" err="1"/>
              <a:t>ActiveCare</a:t>
            </a:r>
            <a:r>
              <a:rPr lang="en-US" dirty="0"/>
              <a:t> eligibility requirements.</a:t>
            </a:r>
            <a:endParaRPr lang="en-US" dirty="0">
              <a:cs typeface="Calibri"/>
            </a:endParaRPr>
          </a:p>
          <a:p>
            <a:r>
              <a:rPr lang="en-US" dirty="0"/>
              <a:t>Basically, employee coverage is not available from two state sources.</a:t>
            </a:r>
          </a:p>
          <a:p>
            <a:r>
              <a:rPr lang="en-US" dirty="0"/>
              <a:t>However,  these individuals–retirees, higher education and state of Texas employees–while they are not eligible to enroll for TRS-</a:t>
            </a:r>
            <a:r>
              <a:rPr lang="en-US" dirty="0" err="1"/>
              <a:t>ActiveCare</a:t>
            </a:r>
            <a:r>
              <a:rPr lang="en-US" dirty="0"/>
              <a:t> coverage as </a:t>
            </a:r>
            <a:r>
              <a:rPr lang="en-US" b="1" dirty="0"/>
              <a:t>employees</a:t>
            </a:r>
            <a:r>
              <a:rPr lang="en-US" dirty="0"/>
              <a:t>, they </a:t>
            </a:r>
            <a:r>
              <a:rPr lang="en-US" b="1" dirty="0"/>
              <a:t>can</a:t>
            </a:r>
            <a:r>
              <a:rPr lang="en-US" dirty="0"/>
              <a:t> be covered as a </a:t>
            </a:r>
            <a:r>
              <a:rPr lang="en-US" b="1" dirty="0"/>
              <a:t>dependent</a:t>
            </a:r>
            <a:r>
              <a:rPr lang="en-US" dirty="0"/>
              <a:t> of an eligible employee.  </a:t>
            </a:r>
            <a:endParaRPr lang="en-US" dirty="0">
              <a:cs typeface="Calibri"/>
            </a:endParaRPr>
          </a:p>
          <a:p>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8746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855"/>
            <a:r>
              <a:rPr lang="en-US" dirty="0"/>
              <a:t>Eligible dependents can include:</a:t>
            </a:r>
          </a:p>
          <a:p>
            <a:pPr marL="281305" indent="-171450">
              <a:buFont typeface="Arial" panose="020B0604020202020204" pitchFamily="34" charset="0"/>
              <a:buChar char="•"/>
            </a:pPr>
            <a:r>
              <a:rPr lang="en-US" dirty="0"/>
              <a:t>A spouse (including a common law spouse)*</a:t>
            </a:r>
          </a:p>
          <a:p>
            <a:pPr marL="281305" indent="-171450">
              <a:buFont typeface="Arial" panose="020B0604020202020204" pitchFamily="34" charset="0"/>
              <a:buChar char="•"/>
            </a:pPr>
            <a:r>
              <a:rPr lang="en-US" dirty="0"/>
              <a:t>A child under the age of 26  such as:</a:t>
            </a:r>
          </a:p>
          <a:p>
            <a:pPr marL="811530" lvl="1" indent="-171450">
              <a:buFont typeface="Arial" panose="020B0604020202020204" pitchFamily="34" charset="0"/>
              <a:buChar char="•"/>
            </a:pPr>
            <a:r>
              <a:rPr lang="en-US" dirty="0"/>
              <a:t>A natural child</a:t>
            </a:r>
            <a:endParaRPr lang="en-US" dirty="0">
              <a:cs typeface="Calibri"/>
            </a:endParaRPr>
          </a:p>
          <a:p>
            <a:pPr marL="811530" lvl="1" indent="-171450">
              <a:buFont typeface="Arial" panose="020B0604020202020204" pitchFamily="34" charset="0"/>
              <a:buChar char="•"/>
            </a:pPr>
            <a:r>
              <a:rPr lang="en-US" dirty="0"/>
              <a:t>An adopted child or a child who is lawfully placed for legal adoption</a:t>
            </a:r>
            <a:endParaRPr lang="en-US" dirty="0">
              <a:cs typeface="Calibri"/>
            </a:endParaRPr>
          </a:p>
          <a:p>
            <a:pPr marL="811530" lvl="1" indent="-171450">
              <a:buFont typeface="Arial" panose="020B0604020202020204" pitchFamily="34" charset="0"/>
              <a:buChar char="•"/>
            </a:pPr>
            <a:r>
              <a:rPr lang="en-US" dirty="0"/>
              <a:t>A stepchild</a:t>
            </a:r>
            <a:endParaRPr lang="en-US" dirty="0">
              <a:cs typeface="Calibri"/>
            </a:endParaRPr>
          </a:p>
          <a:p>
            <a:pPr marL="811530" lvl="1" indent="-171450">
              <a:buFont typeface="Arial" panose="020B0604020202020204" pitchFamily="34" charset="0"/>
              <a:buChar char="•"/>
            </a:pPr>
            <a:r>
              <a:rPr lang="en-US" dirty="0"/>
              <a:t>A foster child</a:t>
            </a:r>
          </a:p>
          <a:p>
            <a:pPr marL="811530" lvl="1" indent="-171450">
              <a:buFont typeface="Arial" panose="020B0604020202020204" pitchFamily="34" charset="0"/>
              <a:buChar char="•"/>
            </a:pPr>
            <a:r>
              <a:rPr lang="en-US" dirty="0"/>
              <a:t>A child under the legal guardianship of the employee</a:t>
            </a:r>
          </a:p>
          <a:p>
            <a:pPr marL="281305" indent="-171450">
              <a:buFont typeface="Arial" panose="020B0604020202020204" pitchFamily="34" charset="0"/>
              <a:buChar char="•"/>
            </a:pPr>
            <a:r>
              <a:rPr lang="en-US" dirty="0"/>
              <a:t>“Any other child” under age 26 (unmarried) in a regular parent-child relationship with the employee (other than a child described in the category immediately above), meaning:</a:t>
            </a:r>
          </a:p>
          <a:p>
            <a:pPr marL="811530" lvl="1" indent="-171450">
              <a:buFont typeface="Arial" panose="020B0604020202020204" pitchFamily="34" charset="0"/>
              <a:buChar char="•"/>
            </a:pPr>
            <a:r>
              <a:rPr lang="en-US" dirty="0"/>
              <a:t>The child's primary residence is the household of the employee;</a:t>
            </a:r>
          </a:p>
          <a:p>
            <a:pPr marL="811530" lvl="1" indent="-171450">
              <a:buFont typeface="Arial" panose="020B0604020202020204" pitchFamily="34" charset="0"/>
              <a:buChar char="•"/>
            </a:pPr>
            <a:r>
              <a:rPr lang="en-US" dirty="0"/>
              <a:t>The employee provides at least 50% of the child's support;</a:t>
            </a:r>
          </a:p>
          <a:p>
            <a:pPr marL="811530" lvl="1" indent="-171450">
              <a:buFont typeface="Arial" panose="020B0604020202020204" pitchFamily="34" charset="0"/>
              <a:buChar char="•"/>
            </a:pPr>
            <a:r>
              <a:rPr lang="en-US" dirty="0"/>
              <a:t>Neither of the child's natural parents resides in that household; and </a:t>
            </a:r>
          </a:p>
          <a:p>
            <a:pPr marL="811530" lvl="1" indent="-171450">
              <a:buFont typeface="Arial" panose="020B0604020202020204" pitchFamily="34" charset="0"/>
              <a:buChar char="•"/>
            </a:pPr>
            <a:r>
              <a:rPr lang="en-US" dirty="0"/>
              <a:t>The employee has the legal right to make decisions regarding the child's medical care</a:t>
            </a:r>
          </a:p>
          <a:p>
            <a:pPr marL="281305" indent="-171450">
              <a:buFont typeface="Arial" panose="020B0604020202020204" pitchFamily="34" charset="0"/>
              <a:buChar char="•"/>
            </a:pPr>
            <a:r>
              <a:rPr lang="en-US" dirty="0"/>
              <a:t>A grandchild under age 26 whose primary residence is the household of the employee and who is a dependent of the employee for federal income tax purposes for the reporting year in which coverage of the grandchild is in effect. For purposes of dependent eligibility under TRS-ActiveCare, a grandchild is not considered a child.</a:t>
            </a:r>
          </a:p>
          <a:p>
            <a:pPr marL="281305" indent="-171450">
              <a:buFont typeface="Arial" panose="020B0604020202020204" pitchFamily="34" charset="0"/>
              <a:buChar char="•"/>
            </a:pPr>
            <a:r>
              <a:rPr lang="en-US" dirty="0"/>
              <a:t>A child of a covered employee, age 26 or over, may be eligible for dependent coverage, provided that the child is either mentally or physically incapacitated to such an extent to be dependent on the employee on a regular basis as determined by TRS, and meets other requirements as determined by TRS. </a:t>
            </a:r>
          </a:p>
          <a:p>
            <a:pPr marL="281305" indent="-171450">
              <a:buFont typeface="Arial" panose="020B0604020202020204" pitchFamily="34" charset="0"/>
              <a:buChar char="•"/>
            </a:pPr>
            <a:endParaRPr lang="en-US" dirty="0"/>
          </a:p>
          <a:p>
            <a:pPr marL="281305" indent="-171450">
              <a:buFont typeface="Arial" panose="020B0604020202020204" pitchFamily="34" charset="0"/>
              <a:buChar char="•"/>
            </a:pPr>
            <a:r>
              <a:rPr lang="en-US" dirty="0"/>
              <a:t>A dependent does not include a brother or a sister of an employee unless the brother or sister is an unmarried individual under 26 years of age who is either: (1) under the legal guardianship of the employee, or (2) in a regular parent-child relationship with an employee, as defined in the “any other child” category above.  Parents and grandparents of the covered employee do not meet the definition of an eligible dependent.</a:t>
            </a:r>
          </a:p>
          <a:p>
            <a:pPr marL="281305" indent="-171450">
              <a:buFont typeface="Arial" panose="020B0604020202020204" pitchFamily="34" charset="0"/>
              <a:buChar char="•"/>
            </a:pPr>
            <a:endParaRPr lang="en-US" dirty="0"/>
          </a:p>
          <a:p>
            <a:pPr marL="36830"/>
            <a:r>
              <a:rPr lang="en-US" dirty="0"/>
              <a:t>*A common law marriage is not considered a special enrollment event unless there is a Declaration of Common Law led with an authorized government agency.</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6915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 employee and spouse both work for a participating district/entity:</a:t>
            </a:r>
          </a:p>
          <a:p>
            <a:pPr marL="171450" indent="-171450">
              <a:buFont typeface="Arial" panose="020B0604020202020204" pitchFamily="34" charset="0"/>
              <a:buChar char="•"/>
            </a:pPr>
            <a:r>
              <a:rPr lang="en-US" dirty="0"/>
              <a:t>Each employee can apply</a:t>
            </a:r>
            <a:endParaRPr lang="en-US" dirty="0">
              <a:cs typeface="Calibri"/>
            </a:endParaRPr>
          </a:p>
          <a:p>
            <a:pPr marL="171450" indent="-171450">
              <a:buFont typeface="Arial" panose="020B0604020202020204" pitchFamily="34" charset="0"/>
              <a:buChar char="•"/>
            </a:pPr>
            <a:r>
              <a:rPr lang="en-US" dirty="0"/>
              <a:t>Each employee can choose employee-only coverage and select the same or</a:t>
            </a:r>
            <a:r>
              <a:rPr lang="en-US" dirty="0">
                <a:cs typeface="Calibri"/>
              </a:rPr>
              <a:t> </a:t>
            </a:r>
            <a:r>
              <a:rPr lang="en-US" dirty="0"/>
              <a:t>different plans</a:t>
            </a:r>
            <a:endParaRPr lang="en-US" dirty="0">
              <a:cs typeface="Calibri"/>
            </a:endParaRPr>
          </a:p>
          <a:p>
            <a:pPr marL="171450" indent="-171450">
              <a:buFont typeface="Arial" panose="020B0604020202020204" pitchFamily="34" charset="0"/>
              <a:buChar char="•"/>
            </a:pPr>
            <a:r>
              <a:rPr lang="en-US" dirty="0"/>
              <a:t>One employee can select employee and spouse coverage, and the spouse must decline coverage  </a:t>
            </a:r>
            <a:endParaRPr lang="en-US" dirty="0">
              <a:cs typeface="Calibri"/>
            </a:endParaRPr>
          </a:p>
          <a:p>
            <a:pPr marL="171450" indent="-171450">
              <a:buFont typeface="Arial" panose="020B0604020202020204" pitchFamily="34" charset="0"/>
              <a:buChar char="•"/>
            </a:pPr>
            <a:r>
              <a:rPr lang="en-US" dirty="0"/>
              <a:t>One employee can choose employee-only coverage, and the spouse can choose the same or different plan for employee and child(ren) coverage</a:t>
            </a:r>
            <a:endParaRPr lang="en-US" dirty="0">
              <a:cs typeface="Calibri"/>
            </a:endParaRPr>
          </a:p>
          <a:p>
            <a:pPr marL="171450" indent="-171450">
              <a:buFont typeface="Arial" panose="020B0604020202020204" pitchFamily="34" charset="0"/>
              <a:buChar char="•"/>
            </a:pPr>
            <a:r>
              <a:rPr lang="en-US" dirty="0"/>
              <a:t>One employee can select employee and family coverage, and the spouse must decline coverage</a:t>
            </a:r>
          </a:p>
          <a:p>
            <a:pPr marL="0" indent="0">
              <a:buFont typeface="Arial" panose="020B0604020202020204" pitchFamily="34" charset="0"/>
              <a:buNone/>
            </a:pPr>
            <a:endParaRPr lang="en-US" dirty="0">
              <a:cs typeface="Calibri"/>
            </a:endParaRPr>
          </a:p>
          <a:p>
            <a:r>
              <a:rPr lang="en-US" b="1" dirty="0"/>
              <a:t>Only one parent may enroll dependent children for coverage.  </a:t>
            </a:r>
            <a:endParaRPr lang="en-US" dirty="0"/>
          </a:p>
          <a:p>
            <a:r>
              <a:rPr lang="en-US" b="1" dirty="0"/>
              <a:t>What if a child works for a participating entity?</a:t>
            </a:r>
            <a:endParaRPr lang="en-US" dirty="0"/>
          </a:p>
          <a:p>
            <a:r>
              <a:rPr lang="en-US" dirty="0"/>
              <a:t>A child (under age 26) who is employed by a district/entity </a:t>
            </a:r>
            <a:r>
              <a:rPr lang="en-US" b="1" dirty="0"/>
              <a:t>can </a:t>
            </a:r>
            <a:r>
              <a:rPr lang="en-US" dirty="0"/>
              <a:t>be covered as a dependent on his or her parent's TRS-</a:t>
            </a:r>
            <a:r>
              <a:rPr lang="en-US" dirty="0" err="1"/>
              <a:t>ActiveCare</a:t>
            </a:r>
            <a:r>
              <a:rPr lang="en-US" dirty="0"/>
              <a:t> coverage. </a:t>
            </a:r>
            <a:r>
              <a:rPr lang="en-US" b="1" dirty="0"/>
              <a:t>Please note: </a:t>
            </a:r>
            <a:r>
              <a:rPr lang="en-US" dirty="0"/>
              <a:t>If the child is a contributing TRS member, they are not eligible for split or pooled billing.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3265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Important note: Your current plan election will carry forward</a:t>
            </a:r>
            <a:r>
              <a:rPr lang="en-US" dirty="0"/>
              <a:t> </a:t>
            </a:r>
            <a:r>
              <a:rPr lang="en-US" b="1" dirty="0"/>
              <a:t>to the new plan year</a:t>
            </a:r>
            <a:r>
              <a:rPr lang="en-US" dirty="0"/>
              <a:t>. You do not have to actively enroll for coverage this year, </a:t>
            </a:r>
            <a:r>
              <a:rPr lang="en-US" b="1" i="1" dirty="0"/>
              <a:t>UNLESS:</a:t>
            </a:r>
            <a:endParaRPr lang="en-US" dirty="0"/>
          </a:p>
          <a:p>
            <a:r>
              <a:rPr lang="en-US" dirty="0"/>
              <a:t> </a:t>
            </a:r>
            <a:endParaRPr lang="en-US"/>
          </a:p>
          <a:p>
            <a:r>
              <a:rPr lang="en-US" dirty="0"/>
              <a:t>You are newly eligible for coverage.</a:t>
            </a:r>
            <a:endParaRPr lang="en-US" dirty="0">
              <a:cs typeface="Calibri"/>
            </a:endParaRPr>
          </a:p>
          <a:p>
            <a:r>
              <a:rPr lang="en-US" dirty="0"/>
              <a:t>You are changing plans or adding dependent(s) for the coming plan year.</a:t>
            </a:r>
            <a:endParaRPr lang="en-US" dirty="0">
              <a:cs typeface="Calibri"/>
            </a:endParaRPr>
          </a:p>
          <a:p>
            <a:r>
              <a:rPr lang="en-US" dirty="0"/>
              <a:t>You want to decline coverage for 2020-21.</a:t>
            </a:r>
            <a:endParaRPr lang="en-US" dirty="0">
              <a:cs typeface="Calibri"/>
            </a:endParaRPr>
          </a:p>
          <a:p>
            <a:r>
              <a:rPr lang="en-US" dirty="0"/>
              <a:t> </a:t>
            </a:r>
            <a:endParaRPr lang="en-US"/>
          </a:p>
          <a:p>
            <a:r>
              <a:rPr lang="en-US" dirty="0"/>
              <a:t>In this case, you must enroll or decline for coverage during the enrollment period.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5235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enrollment period for the 2020-21 plan year is July 15 – Aug. 21, 2020.</a:t>
            </a:r>
          </a:p>
          <a:p>
            <a:r>
              <a:rPr lang="en-US" b="1" dirty="0"/>
              <a:t>You are encouraged to read the enrollment guide and review the plans carefully.</a:t>
            </a:r>
            <a:r>
              <a:rPr lang="en-US" dirty="0"/>
              <a:t> Rates and/or benefits for every TRS-</a:t>
            </a:r>
            <a:r>
              <a:rPr lang="en-US" dirty="0" err="1"/>
              <a:t>ActiveCare</a:t>
            </a:r>
            <a:r>
              <a:rPr lang="en-US" dirty="0"/>
              <a:t> plan option have changed. </a:t>
            </a:r>
            <a:endParaRPr lang="en-US" dirty="0">
              <a:cs typeface="Calibri"/>
            </a:endParaRPr>
          </a:p>
          <a:p>
            <a:r>
              <a:rPr lang="en-US" b="1" dirty="0"/>
              <a:t>Your current plan election will carry forward</a:t>
            </a:r>
            <a:r>
              <a:rPr lang="en-US" dirty="0"/>
              <a:t> </a:t>
            </a:r>
            <a:r>
              <a:rPr lang="en-US" b="1" dirty="0"/>
              <a:t>to the new plan year</a:t>
            </a:r>
            <a:r>
              <a:rPr lang="en-US" dirty="0"/>
              <a:t> (Sept. 1, 2020 to Aug. 31, 2021). You do not have to actively enroll for coverage this year, </a:t>
            </a:r>
            <a:r>
              <a:rPr lang="en-US" b="1" i="1" dirty="0"/>
              <a:t>UNLESS:</a:t>
            </a:r>
            <a:r>
              <a:rPr lang="en-US" dirty="0"/>
              <a:t> </a:t>
            </a:r>
            <a:endParaRPr lang="en-US" dirty="0">
              <a:cs typeface="Calibri"/>
            </a:endParaRPr>
          </a:p>
          <a:p>
            <a:pPr marL="173990"/>
            <a:r>
              <a:rPr lang="en-US" dirty="0"/>
              <a:t>•You are newly eligible for coverage.</a:t>
            </a:r>
            <a:endParaRPr lang="en-US" dirty="0">
              <a:cs typeface="Calibri"/>
            </a:endParaRPr>
          </a:p>
          <a:p>
            <a:pPr marL="173990"/>
            <a:r>
              <a:rPr lang="en-US" dirty="0"/>
              <a:t>•You are changing plans or adding/removing dependent(s) for the coming plan year.</a:t>
            </a:r>
            <a:endParaRPr lang="en-US" dirty="0">
              <a:cs typeface="Calibri"/>
            </a:endParaRPr>
          </a:p>
          <a:p>
            <a:pPr marL="173990"/>
            <a:r>
              <a:rPr lang="en-US" dirty="0"/>
              <a:t>•You want to decline coverage for 2020-21.</a:t>
            </a:r>
            <a:endParaRPr lang="en-US" dirty="0">
              <a:cs typeface="Calibri"/>
            </a:endParaRPr>
          </a:p>
          <a:p>
            <a:r>
              <a:rPr lang="en-US" dirty="0"/>
              <a:t>In this case, you must enroll or decline for coverage during the enrollment period.</a:t>
            </a:r>
            <a:endParaRPr lang="en-US" dirty="0">
              <a:cs typeface="Calibri"/>
            </a:endParaRPr>
          </a:p>
          <a:p>
            <a:r>
              <a:rPr lang="en-US" dirty="0"/>
              <a:t> </a:t>
            </a:r>
            <a:r>
              <a:rPr lang="en-US" dirty="0">
                <a:cs typeface="Calibri"/>
              </a:rPr>
              <a:t>Note to presenter: </a:t>
            </a:r>
            <a:r>
              <a:rPr lang="en-US" dirty="0"/>
              <a:t>If selecting the TRS-</a:t>
            </a:r>
            <a:r>
              <a:rPr lang="en-US" dirty="0" err="1"/>
              <a:t>ActiveCare</a:t>
            </a:r>
            <a:r>
              <a:rPr lang="en-US" dirty="0"/>
              <a:t> Primary, TRS-</a:t>
            </a:r>
            <a:r>
              <a:rPr lang="en-US" dirty="0" err="1"/>
              <a:t>ActiveCare</a:t>
            </a:r>
            <a:r>
              <a:rPr lang="en-US" dirty="0"/>
              <a:t> Primary+ or Blue Essentials South or West HMO plans you will need to select a Primary Care Physician (PCP)</a:t>
            </a:r>
            <a:endParaRPr lang="en-US" dirty="0">
              <a:cs typeface="Calibri"/>
            </a:endParaRPr>
          </a:p>
          <a:p>
            <a:r>
              <a:rPr lang="en-US" b="1" dirty="0"/>
              <a:t>Clarification:</a:t>
            </a:r>
            <a:r>
              <a:rPr lang="en-US" dirty="0"/>
              <a:t> If you are already enrolled in TRS-</a:t>
            </a:r>
            <a:r>
              <a:rPr lang="en-US" dirty="0" err="1"/>
              <a:t>ActiveCare</a:t>
            </a:r>
            <a:r>
              <a:rPr lang="en-US" dirty="0"/>
              <a:t> and change employment to a new participating district/entity, you need to complete and return a new enrollment form. </a:t>
            </a:r>
            <a:endParaRPr lang="en-US" dirty="0">
              <a:cs typeface="Calibri"/>
            </a:endParaRPr>
          </a:p>
          <a:p>
            <a:r>
              <a:rPr lang="en-US" b="1" dirty="0"/>
              <a:t>Note to Benefits Administrators:</a:t>
            </a:r>
            <a:r>
              <a:rPr lang="en-US" dirty="0"/>
              <a:t> If you have a third party vendor administering your Section 125 cafeteria plan, be sure the vendor communicates the processing guidelines correctly to the employees. All changes to TRS-</a:t>
            </a:r>
            <a:r>
              <a:rPr lang="en-US" dirty="0" err="1"/>
              <a:t>ActiveCare</a:t>
            </a:r>
            <a:r>
              <a:rPr lang="en-US" dirty="0"/>
              <a:t> must be submitted to the Benefits Administrator through the </a:t>
            </a:r>
            <a:r>
              <a:rPr lang="en-US" dirty="0" err="1"/>
              <a:t>bswift</a:t>
            </a:r>
            <a:r>
              <a:rPr lang="en-US" dirty="0"/>
              <a:t> Enrollment Portal. Making a change through a third party vendor for a Section 125 cafeteria plan does not automatically generate a change to TRS-</a:t>
            </a:r>
            <a:r>
              <a:rPr lang="en-US" dirty="0" err="1"/>
              <a:t>ActiveCare</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5120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Emma will be the new virtual assistant to help you with your medical and pharmacy benefits decisions for 2020-21. Emma will help you decide the plan that may be best for you but you must still complete your enrollment with the district to select the plan.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11189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965" indent="-227965">
              <a:spcBef>
                <a:spcPts val="600"/>
              </a:spcBef>
              <a:spcAft>
                <a:spcPts val="600"/>
              </a:spcAft>
              <a:buChar char="•"/>
            </a:pPr>
            <a:r>
              <a:rPr lang="en-US" dirty="0"/>
              <a:t>You will be prompted to select a PCP for you and your covered dependents if you elect one of these plans:</a:t>
            </a:r>
          </a:p>
          <a:p>
            <a:pPr marL="429260" lvl="1" indent="-182245">
              <a:spcAft>
                <a:spcPts val="600"/>
              </a:spcAft>
              <a:buChar char="•"/>
            </a:pPr>
            <a:r>
              <a:rPr lang="en-US" dirty="0"/>
              <a:t>TRS-</a:t>
            </a:r>
            <a:r>
              <a:rPr lang="en-US" dirty="0" err="1"/>
              <a:t>ActiveCare</a:t>
            </a:r>
            <a:r>
              <a:rPr lang="en-US" dirty="0"/>
              <a:t> Primary</a:t>
            </a:r>
            <a:endParaRPr lang="en-US" dirty="0">
              <a:cs typeface="Calibri"/>
            </a:endParaRPr>
          </a:p>
          <a:p>
            <a:pPr marL="429260" lvl="1" indent="-182245">
              <a:spcAft>
                <a:spcPts val="600"/>
              </a:spcAft>
              <a:buChar char="•"/>
            </a:pPr>
            <a:r>
              <a:rPr lang="en-US" dirty="0"/>
              <a:t>TRS-</a:t>
            </a:r>
            <a:r>
              <a:rPr lang="en-US" dirty="0" err="1"/>
              <a:t>ActiveCare</a:t>
            </a:r>
            <a:r>
              <a:rPr lang="en-US" dirty="0"/>
              <a:t> Primary+</a:t>
            </a:r>
            <a:endParaRPr lang="en-US" dirty="0">
              <a:cs typeface="Calibri"/>
            </a:endParaRPr>
          </a:p>
          <a:p>
            <a:pPr marL="429260" lvl="1" indent="-182245">
              <a:spcAft>
                <a:spcPts val="600"/>
              </a:spcAft>
              <a:buChar char="•"/>
            </a:pPr>
            <a:r>
              <a:rPr lang="en-US" dirty="0"/>
              <a:t>Blue Essentials</a:t>
            </a:r>
            <a:endParaRPr lang="en-US" dirty="0">
              <a:cs typeface="Calibri"/>
            </a:endParaRPr>
          </a:p>
          <a:p>
            <a:pPr marL="429260" lvl="1" indent="-182245">
              <a:spcAft>
                <a:spcPts val="600"/>
              </a:spcAft>
              <a:buChar char="•"/>
            </a:pPr>
            <a:endParaRPr lang="en-US" dirty="0">
              <a:cs typeface="Calibri"/>
            </a:endParaRPr>
          </a:p>
          <a:p>
            <a:pPr marL="247015" lvl="1">
              <a:spcAft>
                <a:spcPts val="600"/>
              </a:spcAft>
            </a:pPr>
            <a:r>
              <a:rPr lang="en-US" dirty="0">
                <a:cs typeface="Calibri"/>
              </a:rPr>
              <a:t>Your PCP election can be changed any time after enrollment by contacting BCBS of Texas. Specific instructions on entering your PCP will be available during the enrollment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9328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Who needs to submit an </a:t>
            </a:r>
            <a:r>
              <a:rPr lang="en-US" b="1" i="1" dirty="0"/>
              <a:t>Enrollment Application and Change Form</a:t>
            </a:r>
            <a:r>
              <a:rPr lang="en-US" b="1" dirty="0"/>
              <a:t>?</a:t>
            </a:r>
            <a:endParaRPr lang="en-US" dirty="0"/>
          </a:p>
          <a:p>
            <a:r>
              <a:rPr lang="en-US" b="1" dirty="0"/>
              <a:t>Your current plan election will carry forward</a:t>
            </a:r>
            <a:r>
              <a:rPr lang="en-US" dirty="0"/>
              <a:t> </a:t>
            </a:r>
            <a:r>
              <a:rPr lang="en-US" b="1" dirty="0"/>
              <a:t>to the new plan year</a:t>
            </a:r>
            <a:r>
              <a:rPr lang="en-US" dirty="0"/>
              <a:t> (Sept. 1, 2020 to Aug. 31, 2021). You do not have to actively enroll for coverage this year, </a:t>
            </a:r>
            <a:r>
              <a:rPr lang="en-US" b="1" i="1" dirty="0"/>
              <a:t>UNLESS:</a:t>
            </a:r>
            <a:endParaRPr lang="en-US" dirty="0"/>
          </a:p>
          <a:p>
            <a:r>
              <a:rPr lang="en-US" dirty="0"/>
              <a:t> </a:t>
            </a:r>
            <a:endParaRPr lang="en-US"/>
          </a:p>
          <a:p>
            <a:pPr marL="173990"/>
            <a:r>
              <a:rPr lang="en-US" dirty="0"/>
              <a:t>•You are newly eligible for coverage.</a:t>
            </a:r>
            <a:endParaRPr lang="en-US" dirty="0">
              <a:cs typeface="Calibri"/>
            </a:endParaRPr>
          </a:p>
          <a:p>
            <a:pPr marL="173990"/>
            <a:r>
              <a:rPr lang="en-US" dirty="0"/>
              <a:t>•You are changing plans or adding /removing dependent(s) for the coming plan year.</a:t>
            </a:r>
            <a:endParaRPr lang="en-US" dirty="0">
              <a:cs typeface="Calibri"/>
            </a:endParaRPr>
          </a:p>
          <a:p>
            <a:pPr marL="173990"/>
            <a:r>
              <a:rPr lang="en-US" dirty="0"/>
              <a:t>•You want to decline coverage for 2020-21.</a:t>
            </a:r>
            <a:endParaRPr lang="en-US" dirty="0">
              <a:cs typeface="Calibri"/>
            </a:endParaRPr>
          </a:p>
          <a:p>
            <a:r>
              <a:rPr lang="en-US" dirty="0"/>
              <a:t>In this case, you must enroll or decline for coverage during the enrollment period. </a:t>
            </a:r>
          </a:p>
          <a:p>
            <a:r>
              <a:rPr lang="en-US" dirty="0"/>
              <a:t>If you change employment during the plan year and enroll for TRS-</a:t>
            </a:r>
            <a:r>
              <a:rPr lang="en-US" dirty="0" err="1"/>
              <a:t>ActiveCare</a:t>
            </a:r>
            <a:r>
              <a:rPr lang="en-US" dirty="0"/>
              <a:t> coverage with another participating district/entity , you must also complete the enrollment process.</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5574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do you need to do to enroll in TRS-</a:t>
            </a:r>
            <a:r>
              <a:rPr lang="en-US" b="1" dirty="0" err="1"/>
              <a:t>ActiveCare</a:t>
            </a:r>
            <a:r>
              <a:rPr lang="en-US" b="1" dirty="0"/>
              <a:t> for the first time?</a:t>
            </a:r>
            <a:endParaRPr lang="en-US" dirty="0"/>
          </a:p>
          <a:p>
            <a:r>
              <a:rPr lang="en-US" dirty="0"/>
              <a:t>You will need to sign and submit an </a:t>
            </a:r>
            <a:r>
              <a:rPr lang="en-US" i="1" dirty="0"/>
              <a:t>Enrollment Application and Change Form</a:t>
            </a:r>
            <a:r>
              <a:rPr lang="en-US" dirty="0"/>
              <a:t> </a:t>
            </a:r>
            <a:r>
              <a:rPr lang="en-US" dirty="0">
                <a:cs typeface="Calibri"/>
              </a:rPr>
              <a:t/>
            </a:r>
            <a:br>
              <a:rPr lang="en-US" dirty="0">
                <a:cs typeface="Calibri"/>
              </a:rPr>
            </a:br>
            <a:r>
              <a:rPr lang="en-US" dirty="0"/>
              <a:t>to the Benefits Administrator before:</a:t>
            </a:r>
            <a:endParaRPr lang="en-US" dirty="0">
              <a:cs typeface="Calibri"/>
            </a:endParaRPr>
          </a:p>
          <a:p>
            <a:pPr marL="182880"/>
            <a:r>
              <a:rPr lang="en-US" dirty="0"/>
              <a:t>•The end of the plan enrollment period, or</a:t>
            </a:r>
            <a:endParaRPr lang="en-US" dirty="0">
              <a:cs typeface="Calibri"/>
            </a:endParaRPr>
          </a:p>
          <a:p>
            <a:pPr marL="182880"/>
            <a:r>
              <a:rPr lang="en-US" dirty="0"/>
              <a:t>•31 calendar days after the your actively-at-work date, or</a:t>
            </a:r>
            <a:endParaRPr lang="en-US" dirty="0">
              <a:cs typeface="Calibri"/>
            </a:endParaRPr>
          </a:p>
          <a:p>
            <a:pPr marL="182880"/>
            <a:r>
              <a:rPr lang="en-US" dirty="0"/>
              <a:t>•31 calendar days after a special enrollment event</a:t>
            </a:r>
            <a:endParaRPr lang="en-US" dirty="0">
              <a:cs typeface="Calibri"/>
            </a:endParaRPr>
          </a:p>
          <a:p>
            <a:pPr marL="182880"/>
            <a:r>
              <a:rPr lang="en-US" dirty="0"/>
              <a:t>•</a:t>
            </a:r>
            <a:endParaRPr lang="en-US" dirty="0">
              <a:cs typeface="Calibri"/>
            </a:endParaRPr>
          </a:p>
          <a:p>
            <a:r>
              <a:rPr lang="en-US" dirty="0"/>
              <a:t>As a new hire, you may choose as your effective date of coverage your actively-at-work date (the date you start to work) or the first of the month following your actively-at-work date. When choosing the actively-at-work date, the full premium for the month will be due; premiums are not pro-rated.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4673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able to enroll for coverage, change plan options, or change the dependents you cover during a plan year if you or a dependent has a special enrollment event. </a:t>
            </a:r>
            <a:r>
              <a:rPr lang="en-US" b="1" dirty="0"/>
              <a:t>Changes in employee and/or dependent coverage must be made within 31 days after the special enrollment event. </a:t>
            </a:r>
            <a:r>
              <a:rPr lang="en-US" dirty="0"/>
              <a:t>If you do not request the appropriate changes during the applicable special enrollment period, the changes cannot be made until the next plan enrollment period or, if applicable, until another special enrollment event occurs. </a:t>
            </a:r>
            <a:endParaRPr lang="en-US"/>
          </a:p>
          <a:p>
            <a:r>
              <a:rPr lang="en-US" dirty="0"/>
              <a:t>One example of a special enrollment event is gaining a new dependent as a result of marriage, birth, adoption or placement for adoption.  Note that a common law marriage is not considered a special enrollment event unless there is a Declaration of Common Law Marriage filed with an authorized government agency.  </a:t>
            </a:r>
            <a:endParaRPr lang="en-US" dirty="0">
              <a:cs typeface="Calibri"/>
            </a:endParaRPr>
          </a:p>
          <a:p>
            <a:r>
              <a:rPr lang="en-US" dirty="0"/>
              <a:t>Another example of a special enrollment event is loss of other coverage. Loss of coverage qualifies as a special enrollment event if:  </a:t>
            </a:r>
            <a:endParaRPr lang="en-US" dirty="0">
              <a:cs typeface="Calibri"/>
            </a:endParaRPr>
          </a:p>
          <a:p>
            <a:pPr marL="91440"/>
            <a:r>
              <a:rPr lang="en-US" dirty="0"/>
              <a:t>•You and/or dependent(s) lost other coverage due to a loss of eligibility</a:t>
            </a:r>
            <a:endParaRPr lang="en-US" dirty="0">
              <a:cs typeface="Calibri"/>
            </a:endParaRPr>
          </a:p>
          <a:p>
            <a:pPr marL="91440"/>
            <a:r>
              <a:rPr lang="en-US" dirty="0"/>
              <a:t>•You and/or dependent(s) elected to drop the other group health coverage because the employer stopped all employer contributions toward the premium (including any employer-paid COBRA premium)</a:t>
            </a:r>
            <a:endParaRPr lang="en-US" dirty="0">
              <a:cs typeface="Calibri"/>
            </a:endParaRPr>
          </a:p>
          <a:p>
            <a:pPr marL="91440"/>
            <a:r>
              <a:rPr lang="en-US" dirty="0"/>
              <a:t>•You and/or dependent(s) exhausted their COBRA continuation coverage</a:t>
            </a:r>
            <a:endParaRPr lang="en-US" dirty="0">
              <a:cs typeface="Calibri"/>
            </a:endParaRPr>
          </a:p>
          <a:p>
            <a:r>
              <a:rPr lang="en-US" dirty="0"/>
              <a:t>Changing districts/entities is not considered a special enrollment event under TRS-</a:t>
            </a:r>
            <a:r>
              <a:rPr lang="en-US" dirty="0" err="1"/>
              <a:t>ActiveCare</a:t>
            </a:r>
            <a:r>
              <a:rPr lang="en-US" dirty="0"/>
              <a: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113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[BA MAKE EDIT TO SLIDE TO INPUT YOUR AE DATES. TRS AE IS JULY 15-AUG. 21 ] </a:t>
            </a:r>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Annual enrollment will take place from July XX – Aug XX. </a:t>
            </a:r>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Like in the past few years, this years Annual Enrollment will be passive. </a:t>
            </a:r>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passive enrollment means if you does not take action, you will be automatically enrolled into a plan similar to one you are currently enrolled in </a:t>
            </a:r>
            <a:r>
              <a:rPr lang="en-US" b="0" dirty="0"/>
              <a:t>and you </a:t>
            </a:r>
            <a:r>
              <a:rPr lang="en-US" sz="1200" b="0" kern="1200" dirty="0">
                <a:solidFill>
                  <a:schemeClr val="tx1"/>
                </a:solidFill>
                <a:effectLst/>
                <a:latin typeface="+mn-lt"/>
                <a:ea typeface="+mn-ea"/>
                <a:cs typeface="+mn-cs"/>
              </a:rPr>
              <a:t>miss the opportunity to enroll in that new TRS-ActiveCare Primary plan.</a:t>
            </a:r>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effectLst/>
              <a:latin typeface="+mn-lt"/>
              <a:ea typeface="+mn-ea"/>
              <a:cs typeface="+mn-cs"/>
            </a:endParaRPr>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This table reflects the plan you’ll be enrolled into if you do not take action. </a:t>
            </a:r>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is especially important if you are currently </a:t>
            </a:r>
            <a:r>
              <a:rPr lang="en-US" sz="1200" kern="1200" dirty="0">
                <a:solidFill>
                  <a:schemeClr val="tx1"/>
                </a:solidFill>
                <a:effectLst/>
                <a:latin typeface="+mn-lt"/>
                <a:ea typeface="+mn-ea"/>
                <a:cs typeface="+mn-cs"/>
              </a:rPr>
              <a:t>in the ActiveCare Select plan. If you do not take action during Annual Enrollment this summer, you will be enrolled in the TRS-ActiveCare Primary+ plan which requires a PCP. </a:t>
            </a:r>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There have also been changes to the HMOs. Participants in Llano and San Saba county will now be apart of the West Texas HMO region and have Blue Essentials are their HMO option next year. </a:t>
            </a:r>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So I encourage you to review your plan options and actively enroll in a plan that will best meet your needs.</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6322897D-0B72-40F2-9259-E41A30BF731A}" type="slidenum">
              <a:rPr lang="en-US" smtClean="0"/>
              <a:t>11</a:t>
            </a:fld>
            <a:endParaRPr lang="en-US"/>
          </a:p>
        </p:txBody>
      </p:sp>
    </p:spTree>
    <p:extLst>
      <p:ext uri="{BB962C8B-B14F-4D97-AF65-F5344CB8AC3E}">
        <p14:creationId xmlns:p14="http://schemas.microsoft.com/office/powerpoint/2010/main" val="3552857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TRS-</a:t>
            </a:r>
            <a:r>
              <a:rPr lang="en-US" dirty="0" err="1"/>
              <a:t>ActiveCare</a:t>
            </a:r>
            <a:r>
              <a:rPr lang="en-US" dirty="0"/>
              <a:t> automatically provides coverage for a newborn child of a covered employee for the first 31 days after the date of birth. </a:t>
            </a:r>
            <a:endParaRPr lang="en-US"/>
          </a:p>
          <a:p>
            <a:r>
              <a:rPr lang="en-US" dirty="0"/>
              <a:t>To add coverage for the newborn, you must sign, date and submit an </a:t>
            </a:r>
            <a:r>
              <a:rPr lang="en-US" i="1" dirty="0"/>
              <a:t>Enrollment Application and Change Form</a:t>
            </a:r>
            <a:r>
              <a:rPr lang="en-US" dirty="0"/>
              <a:t> to the Benefits Administrator </a:t>
            </a:r>
            <a:r>
              <a:rPr lang="en-US" b="1" dirty="0"/>
              <a:t>within 31 days after the date of birth. </a:t>
            </a:r>
            <a:r>
              <a:rPr lang="en-US" dirty="0"/>
              <a:t>This applies even if you have “employee and family” or “employee and child(ren)” coverage with TRS-</a:t>
            </a:r>
            <a:r>
              <a:rPr lang="en-US" dirty="0" err="1"/>
              <a:t>ActiveCare</a:t>
            </a:r>
            <a:r>
              <a:rPr lang="en-US" dirty="0"/>
              <a:t> at the time of the child’s birth.</a:t>
            </a:r>
            <a:endParaRPr lang="en-US" dirty="0">
              <a:cs typeface="Calibri"/>
            </a:endParaRPr>
          </a:p>
          <a:p>
            <a:r>
              <a:rPr lang="en-US" b="1" dirty="0"/>
              <a:t>Note:</a:t>
            </a:r>
            <a:r>
              <a:rPr lang="en-US" dirty="0"/>
              <a:t>  It is not necessary to wait for the newborn’s Social Security number to enroll. You should submit an </a:t>
            </a:r>
            <a:r>
              <a:rPr lang="en-US" i="1" dirty="0"/>
              <a:t>Enrollment Application and Change Form</a:t>
            </a:r>
            <a:r>
              <a:rPr lang="en-US" dirty="0"/>
              <a:t> without the Social Security number to add coverage and re-submit another form.</a:t>
            </a:r>
            <a:endParaRPr lang="en-US" dirty="0">
              <a:cs typeface="Calibri"/>
            </a:endParaRPr>
          </a:p>
          <a:p>
            <a:r>
              <a:rPr lang="en-US" b="1" dirty="0"/>
              <a:t>If you do not plan to cover your newborn under your TRS-</a:t>
            </a:r>
            <a:r>
              <a:rPr lang="en-US" b="1" dirty="0" err="1"/>
              <a:t>ActiveCare</a:t>
            </a:r>
            <a:r>
              <a:rPr lang="en-US" b="1" dirty="0"/>
              <a:t> coverage</a:t>
            </a:r>
            <a:endParaRPr lang="en-US" dirty="0"/>
          </a:p>
          <a:p>
            <a:r>
              <a:rPr lang="en-US" dirty="0"/>
              <a:t>If you are going to cover your newborn under another plan, make sure you provide that plan information to the hospital upon admission instead of the TRS-</a:t>
            </a:r>
            <a:r>
              <a:rPr lang="en-US" dirty="0" err="1"/>
              <a:t>ActiveCare</a:t>
            </a:r>
            <a:r>
              <a:rPr lang="en-US" dirty="0"/>
              <a:t> policy information. If your newborn has already been automatically enrolled under your TRS-</a:t>
            </a:r>
            <a:r>
              <a:rPr lang="en-US" dirty="0" err="1"/>
              <a:t>ActiveCare</a:t>
            </a:r>
            <a:r>
              <a:rPr lang="en-US" dirty="0"/>
              <a:t> plan and you want to reverse this automatic coverage, you may opt out by calling TRS-</a:t>
            </a:r>
            <a:r>
              <a:rPr lang="en-US" dirty="0" err="1"/>
              <a:t>ActiveCare</a:t>
            </a:r>
            <a:r>
              <a:rPr lang="en-US" dirty="0"/>
              <a:t> Customer Service.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35350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Dependent Child’s Statement of Disability</a:t>
            </a:r>
            <a:endParaRPr lang="en-US" dirty="0"/>
          </a:p>
          <a:p>
            <a:r>
              <a:rPr lang="en-US" dirty="0"/>
              <a:t>NOTE:  The employee should receive a notice 60 days prior to the dependent child’s 26th birthday.  The employee should complete the </a:t>
            </a:r>
            <a:r>
              <a:rPr lang="en-US" i="1" dirty="0"/>
              <a:t>Request for Disabled Dependent Authorization </a:t>
            </a:r>
            <a:r>
              <a:rPr lang="en-US" dirty="0"/>
              <a:t>form</a:t>
            </a:r>
            <a:r>
              <a:rPr lang="en-US" i="1" dirty="0"/>
              <a:t> </a:t>
            </a:r>
            <a:r>
              <a:rPr lang="en-US" dirty="0"/>
              <a:t>and </a:t>
            </a:r>
            <a:r>
              <a:rPr lang="en-US" i="1" dirty="0"/>
              <a:t>Disabled </a:t>
            </a:r>
            <a:r>
              <a:rPr lang="en-US" i="1" dirty="0" err="1"/>
              <a:t>Depednent</a:t>
            </a:r>
            <a:r>
              <a:rPr lang="en-US" i="1" dirty="0"/>
              <a:t> Physician Certification form </a:t>
            </a:r>
            <a:r>
              <a:rPr lang="en-US" dirty="0"/>
              <a:t>and return </a:t>
            </a:r>
            <a:r>
              <a:rPr lang="en-US"/>
              <a:t>to BCBS for </a:t>
            </a:r>
            <a:r>
              <a:rPr lang="en-US" dirty="0"/>
              <a:t>approval.</a:t>
            </a:r>
            <a:endParaRPr lang="en-US" dirty="0">
              <a:cs typeface="Calibri"/>
            </a:endParaRPr>
          </a:p>
          <a:p>
            <a:r>
              <a:rPr lang="en-US" dirty="0"/>
              <a:t>If a form is not received, the dependent child’s coverage will terminate on the first of the month following the birthday.</a:t>
            </a:r>
            <a:endParaRPr lang="en-US" dirty="0">
              <a:cs typeface="Calibri"/>
            </a:endParaRPr>
          </a:p>
          <a:p>
            <a:r>
              <a:rPr lang="en-US" dirty="0"/>
              <a:t>Completed forms can be faxed or mailed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4455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husband and wife work for </a:t>
            </a:r>
            <a:r>
              <a:rPr lang="en-US" b="1" dirty="0"/>
              <a:t>different</a:t>
            </a:r>
            <a:r>
              <a:rPr lang="en-US" dirty="0"/>
              <a:t> participating entities and wish to “pool” funds, an </a:t>
            </a:r>
            <a:r>
              <a:rPr lang="en-US" i="1" dirty="0"/>
              <a:t>Application to Split Premium</a:t>
            </a:r>
            <a:r>
              <a:rPr lang="en-US" dirty="0"/>
              <a:t> must be completed.  For the husband and wife who choose this option, the cost of coverage will be split between and billed to the two employers. Each employer will be billed 50% of the total cost of coverage.  The entity employing the spouse who declined coverage will consider the employee as covered under a group health plan for funding purposes.  </a:t>
            </a:r>
            <a:endParaRPr lang="en-US"/>
          </a:p>
          <a:p>
            <a:r>
              <a:rPr lang="en-US" dirty="0"/>
              <a:t>Each employee and their Benefits Administrator must complete their portion of the online </a:t>
            </a:r>
            <a:r>
              <a:rPr lang="en-US" i="1" dirty="0"/>
              <a:t>Application to Split Premium</a:t>
            </a:r>
            <a:r>
              <a:rPr lang="en-US" dirty="0"/>
              <a:t> form.  This form should be submitted with the </a:t>
            </a:r>
            <a:r>
              <a:rPr lang="en-US" i="1" dirty="0"/>
              <a:t>Enrollment Application and Change Form</a:t>
            </a:r>
            <a:r>
              <a:rPr lang="en-US" dirty="0"/>
              <a:t>.  </a:t>
            </a:r>
            <a:endParaRPr lang="en-US" dirty="0">
              <a:cs typeface="Calibri"/>
            </a:endParaRPr>
          </a:p>
          <a:p>
            <a:r>
              <a:rPr lang="en-US" dirty="0"/>
              <a:t>This form should not be used by employees working for the</a:t>
            </a:r>
            <a:r>
              <a:rPr lang="en-US" i="1" dirty="0"/>
              <a:t> same</a:t>
            </a:r>
            <a:r>
              <a:rPr lang="en-US" dirty="0"/>
              <a:t> entity.  </a:t>
            </a:r>
            <a:endParaRPr lang="en-US" dirty="0">
              <a:cs typeface="Calibri"/>
            </a:endParaRPr>
          </a:p>
          <a:p>
            <a:endParaRPr lang="en-US" b="1" dirty="0"/>
          </a:p>
          <a:p>
            <a:r>
              <a:rPr lang="en-US" b="1" dirty="0"/>
              <a:t>What does the employee need to do to for the Split Premium process?</a:t>
            </a:r>
            <a:endParaRPr lang="en-US" dirty="0">
              <a:cs typeface="Calibri"/>
            </a:endParaRPr>
          </a:p>
          <a:p>
            <a:pPr marL="173990"/>
            <a:r>
              <a:rPr lang="en-US" dirty="0"/>
              <a:t>•The paper application is no longer available. Each employee and Benefits Administrators must complete their portion of the online form.</a:t>
            </a:r>
            <a:endParaRPr lang="en-US" dirty="0">
              <a:cs typeface="Calibri"/>
            </a:endParaRPr>
          </a:p>
          <a:p>
            <a:pPr marL="173990"/>
            <a:r>
              <a:rPr lang="en-US" dirty="0"/>
              <a:t>•The employees must be employed by districts that are participating in TRS-</a:t>
            </a:r>
            <a:r>
              <a:rPr lang="en-US" dirty="0" err="1"/>
              <a:t>ActiveCare</a:t>
            </a:r>
            <a:r>
              <a:rPr lang="en-US" dirty="0"/>
              <a:t>.  </a:t>
            </a:r>
            <a:endParaRPr lang="en-US" dirty="0">
              <a:cs typeface="Calibri"/>
            </a:endParaRPr>
          </a:p>
          <a:p>
            <a:pPr marL="173990"/>
            <a:r>
              <a:rPr lang="en-US" dirty="0"/>
              <a:t>•The cost of the premium will be split between the two employers.</a:t>
            </a:r>
            <a:endParaRPr lang="en-US" dirty="0">
              <a:cs typeface="Calibri"/>
            </a:endParaRPr>
          </a:p>
          <a:p>
            <a:pPr marL="173990"/>
            <a:r>
              <a:rPr lang="en-US" dirty="0"/>
              <a:t>•One of the employees must decline coverage.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81618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log in to </a:t>
            </a:r>
            <a:r>
              <a:rPr lang="en-US" b="1" dirty="0" err="1"/>
              <a:t>bswift</a:t>
            </a:r>
            <a:r>
              <a:rPr lang="en-US" b="1" dirty="0"/>
              <a:t> Enrollment Portal </a:t>
            </a:r>
            <a:r>
              <a:rPr lang="en-US" dirty="0"/>
              <a:t>to submit any additions, changes or plan elections.</a:t>
            </a:r>
          </a:p>
          <a:p>
            <a:r>
              <a:rPr lang="en-US" dirty="0"/>
              <a:t> </a:t>
            </a:r>
          </a:p>
          <a:p>
            <a:r>
              <a:rPr lang="en-US" b="1" dirty="0"/>
              <a:t>Important note:</a:t>
            </a:r>
            <a:endParaRPr lang="en-US" dirty="0"/>
          </a:p>
          <a:p>
            <a:r>
              <a:rPr lang="en-US" b="1" dirty="0"/>
              <a:t>Your current plan election will carry forward</a:t>
            </a:r>
            <a:r>
              <a:rPr lang="en-US" dirty="0"/>
              <a:t> </a:t>
            </a:r>
            <a:r>
              <a:rPr lang="en-US" b="1" dirty="0"/>
              <a:t>to the new plan year</a:t>
            </a:r>
            <a:r>
              <a:rPr lang="en-US" dirty="0"/>
              <a:t> (Sept. 1, 2020 to Aug.  31, 2021). You do not have to actively enroll for coverage this year, </a:t>
            </a:r>
            <a:r>
              <a:rPr lang="en-US" b="1" i="1" dirty="0"/>
              <a:t>UNLESS:</a:t>
            </a:r>
            <a:endParaRPr lang="en-US" dirty="0"/>
          </a:p>
          <a:p>
            <a:r>
              <a:rPr lang="en-US" dirty="0"/>
              <a:t> </a:t>
            </a:r>
          </a:p>
          <a:p>
            <a:r>
              <a:rPr lang="en-US" dirty="0"/>
              <a:t>You are newly eligible for coverage.</a:t>
            </a:r>
            <a:endParaRPr lang="en-US" dirty="0">
              <a:cs typeface="Calibri"/>
            </a:endParaRPr>
          </a:p>
          <a:p>
            <a:r>
              <a:rPr lang="en-US" dirty="0"/>
              <a:t>You are changing plans or adding /removing dependent(s) for the coming plan year.</a:t>
            </a:r>
            <a:endParaRPr lang="en-US" dirty="0">
              <a:cs typeface="Calibri"/>
            </a:endParaRPr>
          </a:p>
          <a:p>
            <a:r>
              <a:rPr lang="en-US" dirty="0"/>
              <a:t>You want to decline coverage for 2020-21.</a:t>
            </a:r>
            <a:endParaRPr lang="en-US" dirty="0">
              <a:cs typeface="Calibri"/>
            </a:endParaRPr>
          </a:p>
          <a:p>
            <a:r>
              <a:rPr lang="en-US" dirty="0"/>
              <a:t> </a:t>
            </a:r>
          </a:p>
          <a:p>
            <a:r>
              <a:rPr lang="en-US" dirty="0"/>
              <a:t>In this case, you must enroll or decline for coverage during the enrollment period.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85081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Who needs to enroll?</a:t>
            </a:r>
            <a:endParaRPr lang="en-US" dirty="0"/>
          </a:p>
          <a:p>
            <a:r>
              <a:rPr lang="en-US" b="1" dirty="0"/>
              <a:t>Your current plan election will carry forward</a:t>
            </a:r>
            <a:r>
              <a:rPr lang="en-US" dirty="0"/>
              <a:t> </a:t>
            </a:r>
            <a:r>
              <a:rPr lang="en-US" b="1" dirty="0"/>
              <a:t>to the new plan year</a:t>
            </a:r>
            <a:r>
              <a:rPr lang="en-US" dirty="0"/>
              <a:t> (Sept. 1, 2020 to Aug. 31, 2021). You do not have to actively enroll for coverage this year, </a:t>
            </a:r>
            <a:r>
              <a:rPr lang="en-US" b="1" i="1" dirty="0"/>
              <a:t>UNLESS:</a:t>
            </a:r>
            <a:endParaRPr lang="en-US" dirty="0"/>
          </a:p>
          <a:p>
            <a:r>
              <a:rPr lang="en-US" dirty="0"/>
              <a:t> </a:t>
            </a:r>
            <a:endParaRPr lang="en-US"/>
          </a:p>
          <a:p>
            <a:pPr marL="173990"/>
            <a:r>
              <a:rPr lang="en-US" dirty="0"/>
              <a:t>•You are newly eligible for coverage.</a:t>
            </a:r>
            <a:endParaRPr lang="en-US" dirty="0">
              <a:cs typeface="Calibri"/>
            </a:endParaRPr>
          </a:p>
          <a:p>
            <a:pPr marL="173990"/>
            <a:r>
              <a:rPr lang="en-US" dirty="0"/>
              <a:t>•You are changing plans or adding /removing dependent(s) for the coming plan year.</a:t>
            </a:r>
            <a:endParaRPr lang="en-US" dirty="0">
              <a:cs typeface="Calibri"/>
            </a:endParaRPr>
          </a:p>
          <a:p>
            <a:pPr marL="173990"/>
            <a:r>
              <a:rPr lang="en-US" dirty="0"/>
              <a:t>•You want to decline coverage for 2020-21.</a:t>
            </a:r>
            <a:endParaRPr lang="en-US" dirty="0">
              <a:cs typeface="Calibri"/>
            </a:endParaRPr>
          </a:p>
          <a:p>
            <a:r>
              <a:rPr lang="en-US" dirty="0"/>
              <a:t>In this case, you must enroll or decline for coverage during the enrollment period. </a:t>
            </a:r>
            <a:endParaRPr lang="en-US" dirty="0">
              <a:cs typeface="Calibri"/>
            </a:endParaRPr>
          </a:p>
          <a:p>
            <a:endParaRPr lang="en-US" dirty="0">
              <a:cs typeface="Calibri"/>
            </a:endParaRPr>
          </a:p>
          <a:p>
            <a:r>
              <a:rPr lang="en-US" dirty="0"/>
              <a:t>If you change employment during the plan year and enroll for TRS-</a:t>
            </a:r>
            <a:r>
              <a:rPr lang="en-US" dirty="0" err="1"/>
              <a:t>ActiveCare</a:t>
            </a:r>
            <a:r>
              <a:rPr lang="en-US" dirty="0"/>
              <a:t> coverage with another participating district/entity , you must also complete the enrollment process.</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44447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you must register in the </a:t>
            </a:r>
            <a:r>
              <a:rPr lang="en-US" dirty="0" err="1"/>
              <a:t>bswift</a:t>
            </a:r>
            <a:r>
              <a:rPr lang="en-US" dirty="0"/>
              <a:t> Enrollment Portal and establish a user name and password. Log in to the portal and complete the fields.</a:t>
            </a:r>
            <a:r>
              <a:rPr lang="en-US" dirty="0">
                <a:cs typeface="Calibri"/>
              </a:rPr>
              <a:t/>
            </a:r>
            <a:br>
              <a:rPr lang="en-US" dirty="0">
                <a:cs typeface="Calibri"/>
              </a:rPr>
            </a:br>
            <a:r>
              <a:rPr lang="en-US" dirty="0"/>
              <a:t> (The field marked with a red* are mandatory.)</a:t>
            </a:r>
          </a:p>
          <a:p>
            <a:r>
              <a:rPr lang="en-US" dirty="0"/>
              <a:t>If you are changing plans for 2020-21, you must actively enroll or you will be continued in your present 2019-20 plan coverage. Now is the time you can make changes, add or cancel dependents, decline coverage and/or update any demographic information.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70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Before we discuss the medical benefits, TRS wants to make sure you’re aware of several enhanced benefits that have been made available through Aetna and CVS under their TRS-ActiveCare plan during the COVID-19 pandemic.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TRS is waiving costs for all diagnostic testing of COVID-19 for patients who meet CDC guidelines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They’re waiving inpatient coverage for COVID-19 related treatment at both in-network and out-of-network facilities</a:t>
            </a: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Waiving cost for all telemedicine visits through 1) </a:t>
            </a:r>
            <a:r>
              <a:rPr lang="en-US" sz="1200" b="0" i="0" u="none" strike="noStrike" kern="1200" dirty="0">
                <a:solidFill>
                  <a:schemeClr val="tx1"/>
                </a:solidFill>
                <a:effectLst/>
                <a:latin typeface="+mn-lt"/>
                <a:ea typeface="+mn-ea"/>
                <a:cs typeface="+mn-cs"/>
                <a:hlinkClick r:id="rId3" tooltip="Read More About TRS Virtual Health visits through Teladoc"/>
              </a:rPr>
              <a:t>TRS Virtual Health powered by Teladoc</a:t>
            </a:r>
            <a:r>
              <a:rPr lang="en-US" sz="1200" b="0" i="0" kern="1200" dirty="0">
                <a:solidFill>
                  <a:schemeClr val="tx1"/>
                </a:solidFill>
                <a:effectLst/>
                <a:latin typeface="+mn-lt"/>
                <a:ea typeface="+mn-ea"/>
                <a:cs typeface="+mn-cs"/>
              </a:rPr>
              <a:t>, and 2) in-network providers who deliver virtual care, such as live video conferencing through June 4.</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 can get free home delivery of all prescription medications and those on maintenance medications can get early refills before their 30-day prescription is up.</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They have setup crisis response lines for participants who may be experiencing anxiety related to COVID-19</a:t>
            </a:r>
          </a:p>
          <a:p>
            <a:pPr marL="457120" lvl="1"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Expanded 24/7 access to the </a:t>
            </a:r>
            <a:r>
              <a:rPr lang="en-US" sz="1200" b="0" i="0" u="none" strike="noStrike" kern="1200" dirty="0">
                <a:solidFill>
                  <a:schemeClr val="tx1"/>
                </a:solidFill>
                <a:effectLst/>
                <a:latin typeface="+mn-lt"/>
                <a:ea typeface="+mn-ea"/>
                <a:cs typeface="+mn-cs"/>
                <a:hlinkClick r:id="rId4" tooltip="Read More About Aetna Nurse Medical Line"/>
              </a:rPr>
              <a:t>Aetna Nurse Medical Line</a:t>
            </a:r>
            <a:r>
              <a:rPr lang="en-US" sz="1200" b="0" i="0" kern="1200" dirty="0">
                <a:solidFill>
                  <a:schemeClr val="tx1"/>
                </a:solidFill>
                <a:effectLst/>
                <a:latin typeface="+mn-lt"/>
                <a:ea typeface="+mn-ea"/>
                <a:cs typeface="+mn-cs"/>
              </a:rPr>
              <a:t>.</a:t>
            </a:r>
          </a:p>
          <a:p>
            <a:pPr marL="457120" lvl="1"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Resources for Living toolkit with materials specifically developed for members experiencing anxiety related to COVID-19. </a:t>
            </a:r>
            <a:endParaRPr lang="en-US" dirty="0"/>
          </a:p>
        </p:txBody>
      </p:sp>
      <p:sp>
        <p:nvSpPr>
          <p:cNvPr id="4" name="Slide Number Placeholder 3"/>
          <p:cNvSpPr>
            <a:spLocks noGrp="1"/>
          </p:cNvSpPr>
          <p:nvPr>
            <p:ph type="sldNum" sz="quarter" idx="5"/>
          </p:nvPr>
        </p:nvSpPr>
        <p:spPr/>
        <p:txBody>
          <a:bodyPr/>
          <a:lstStyle/>
          <a:p>
            <a:fld id="{6322897D-0B72-40F2-9259-E41A30BF731A}" type="slidenum">
              <a:rPr lang="en-US" smtClean="0"/>
              <a:t>12</a:t>
            </a:fld>
            <a:endParaRPr lang="en-US"/>
          </a:p>
        </p:txBody>
      </p:sp>
    </p:spTree>
    <p:extLst>
      <p:ext uri="{BB962C8B-B14F-4D97-AF65-F5344CB8AC3E}">
        <p14:creationId xmlns:p14="http://schemas.microsoft.com/office/powerpoint/2010/main" val="3835871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Hello my name is_______ and I am the TRS District Ambassador for region(s) ______. I represent BCBS and provide support to your district’s Benefits Administrator whether its regarding general plan information and education or attending health fairs and presentations such as this one. </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(Insert couple sentences from personal bio or tie in to region)</a:t>
            </a:r>
          </a:p>
          <a:p>
            <a:pPr rtl="0" fontAlgn="base"/>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year is not just like any other year when it comes to annual enrollment. There are lots of exciting changes and reasons to be truly active in choosing the best health plan/coverage for you and your family. Get ready to ACTIVATE YOUR HEALTH! </a:t>
            </a:r>
          </a:p>
          <a:p>
            <a:endParaRPr lang="en-US" dirty="0"/>
          </a:p>
        </p:txBody>
      </p:sp>
      <p:sp>
        <p:nvSpPr>
          <p:cNvPr id="4" name="Slide Number Placeholder 3"/>
          <p:cNvSpPr>
            <a:spLocks noGrp="1"/>
          </p:cNvSpPr>
          <p:nvPr>
            <p:ph type="sldNum" sz="quarter" idx="5"/>
          </p:nvPr>
        </p:nvSpPr>
        <p:spPr/>
        <p:txBody>
          <a:bodyPr/>
          <a:lstStyle/>
          <a:p>
            <a:fld id="{40E456C4-8B2D-4313-9089-E3A32E6F43C0}" type="slidenum">
              <a:rPr lang="en-US" smtClean="0"/>
              <a:t>13</a:t>
            </a:fld>
            <a:endParaRPr lang="en-US"/>
          </a:p>
        </p:txBody>
      </p:sp>
    </p:spTree>
    <p:extLst>
      <p:ext uri="{BB962C8B-B14F-4D97-AF65-F5344CB8AC3E}">
        <p14:creationId xmlns:p14="http://schemas.microsoft.com/office/powerpoint/2010/main" val="346526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Note to BA: Please fill in your district’s applicable district contribution before presenting to your employees. </a:t>
            </a:r>
          </a:p>
          <a:p>
            <a:endParaRPr lang="en-US" b="1" u="sng" dirty="0"/>
          </a:p>
          <a:p>
            <a:pPr>
              <a:spcAft>
                <a:spcPts val="600"/>
              </a:spcAft>
            </a:pPr>
            <a:r>
              <a:rPr lang="en-US" dirty="0"/>
              <a:t>Follow these simple steps to help employees better understand the premium amount they will pay: </a:t>
            </a:r>
          </a:p>
          <a:p>
            <a:pPr marL="285750" indent="-285750">
              <a:spcAft>
                <a:spcPts val="600"/>
              </a:spcAft>
              <a:buFont typeface="Arial" panose="020B0604020202020204" pitchFamily="34" charset="0"/>
              <a:buChar char="•"/>
            </a:pPr>
            <a:endParaRPr lang="en-US" dirty="0"/>
          </a:p>
          <a:p>
            <a:pPr marL="342900" indent="-342900">
              <a:spcAft>
                <a:spcPts val="600"/>
              </a:spcAft>
              <a:buFont typeface="+mj-lt"/>
              <a:buAutoNum type="arabicPeriod"/>
            </a:pPr>
            <a:r>
              <a:rPr lang="en-US" dirty="0"/>
              <a:t>Identify the premium amount based on the desired plan and type of dependent/family coverage needed.</a:t>
            </a:r>
          </a:p>
          <a:p>
            <a:pPr marL="342900" indent="-342900">
              <a:spcAft>
                <a:spcPts val="600"/>
              </a:spcAft>
              <a:buFont typeface="+mj-lt"/>
              <a:buAutoNum type="arabicPeriod"/>
            </a:pPr>
            <a:r>
              <a:rPr lang="en-US" dirty="0"/>
              <a:t>From this amount, subtract both the state contribution amount and the district contribution amount shown in </a:t>
            </a:r>
            <a:r>
              <a:rPr lang="en-US" dirty="0">
                <a:solidFill>
                  <a:srgbClr val="FF0000"/>
                </a:solidFill>
              </a:rPr>
              <a:t>red</a:t>
            </a:r>
            <a:r>
              <a:rPr lang="en-US" dirty="0"/>
              <a:t>.</a:t>
            </a:r>
          </a:p>
          <a:p>
            <a:pPr marL="342900" indent="-342900">
              <a:spcAft>
                <a:spcPts val="600"/>
              </a:spcAft>
              <a:buFont typeface="+mj-lt"/>
              <a:buAutoNum type="arabicPeriod"/>
            </a:pPr>
            <a:r>
              <a:rPr lang="en-US" dirty="0"/>
              <a:t>The resulting amount will reflect what you can expect </a:t>
            </a:r>
            <a:r>
              <a:rPr lang="en-US" dirty="0">
                <a:solidFill>
                  <a:schemeClr val="accent3"/>
                </a:solidFill>
              </a:rPr>
              <a:t>your monthly premium </a:t>
            </a:r>
            <a:r>
              <a:rPr lang="en-US" dirty="0"/>
              <a:t>amount to be. </a:t>
            </a:r>
          </a:p>
          <a:p>
            <a:endParaRPr lang="en-US" dirty="0"/>
          </a:p>
          <a:p>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sng" dirty="0"/>
              <a:t>Speaker: </a:t>
            </a:r>
            <a:r>
              <a:rPr lang="en-US" b="0" i="0" u="none" dirty="0"/>
              <a:t>Here is a table for you to  better understand what your premium would be (after state/district contributions) for you or your family if selecting one of the statewide plans. </a:t>
            </a:r>
            <a:endParaRPr lang="en-US" b="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456C4-8B2D-4313-9089-E3A32E6F43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144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Let’s dive in by discussing the plan highlights for the two plans that are on </a:t>
            </a:r>
            <a:r>
              <a:rPr lang="en-US"/>
              <a:t>the physician-directed statewide </a:t>
            </a:r>
            <a:r>
              <a:rPr lang="en-US" dirty="0"/>
              <a:t>network, ActiveCare Primary and ActiveCare Primary+:</a:t>
            </a:r>
          </a:p>
          <a:p>
            <a:pPr rtl="0" fontAlgn="base"/>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 Primary plan (the new plan) has the lowest premiums and provides access to the broad, statewide network, which is curated specifically for you. We recommend that you use the provider search tool to confirm your preferred doctors are in the network. </a:t>
            </a:r>
            <a:endParaRPr lang="en-US" sz="1200" b="0" i="0" kern="1200" dirty="0">
              <a:solidFill>
                <a:schemeClr val="tx1"/>
              </a:solidFill>
              <a:effectLst/>
              <a:latin typeface="+mn-lt"/>
              <a:ea typeface="+mn-ea"/>
              <a:cs typeface="+mn-cs"/>
            </a:endParaRPr>
          </a:p>
          <a:p>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Primary+ plan is a simpler version of the current TRS-ActiveCare Select plan. This plan offers a lower deductible and copays for many services and drugs through a higher premium. </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24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You’ll notice some numbers here on the right in red. We want you to know TRS heard you and they have provided a reduction on the out of pocket maximum on the Primary+ plan for both individuals and families on this plan! The individual OOPM has been reduced by 1,000 whereas the family OOPM has been reduced by $2,000</a:t>
            </a:r>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24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Both of these plans require that you select a primary care physician </a:t>
            </a:r>
            <a:r>
              <a:rPr lang="en-US" sz="1200" kern="1200" dirty="0">
                <a:solidFill>
                  <a:schemeClr val="tx1"/>
                </a:solidFill>
                <a:effectLst/>
                <a:latin typeface="+mn-lt"/>
                <a:ea typeface="+mn-ea"/>
                <a:cs typeface="+mn-cs"/>
              </a:rPr>
              <a:t>(PCP) who will refer you to specialists. </a:t>
            </a:r>
            <a:r>
              <a:rPr lang="en-US" sz="1200" b="1" kern="1200" dirty="0">
                <a:solidFill>
                  <a:schemeClr val="tx1"/>
                </a:solidFill>
                <a:effectLst/>
                <a:latin typeface="+mn-lt"/>
                <a:ea typeface="+mn-ea"/>
                <a:cs typeface="+mn-cs"/>
              </a:rPr>
              <a:t>These plans do not offer out of network benefits with the exception of true emergencies </a:t>
            </a:r>
            <a:r>
              <a:rPr lang="en-US" sz="1200" kern="1200" dirty="0">
                <a:solidFill>
                  <a:schemeClr val="tx1"/>
                </a:solidFill>
                <a:effectLst/>
                <a:latin typeface="+mn-lt"/>
                <a:ea typeface="+mn-ea"/>
                <a:cs typeface="+mn-cs"/>
              </a:rPr>
              <a:t>and they do not work with a health savings account.</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240" rtl="0" eaLnBrk="1" fontAlgn="auto" latinLnBrk="0" hangingPunct="1">
              <a:lnSpc>
                <a:spcPct val="100000"/>
              </a:lnSpc>
              <a:spcBef>
                <a:spcPts val="0"/>
              </a:spcBef>
              <a:spcAft>
                <a:spcPts val="0"/>
              </a:spcAft>
              <a:buClrTx/>
              <a:buSzTx/>
              <a:buFontTx/>
              <a:buNone/>
              <a:tabLst/>
              <a:defRPr/>
            </a:pPr>
            <a:r>
              <a:rPr lang="en-US" b="1" u="none" dirty="0">
                <a:solidFill>
                  <a:srgbClr val="FF9021"/>
                </a:solidFill>
              </a:rPr>
              <a:t>As a reminder, preventive care is covered at 100% on these plans when you use in-network providers - this means you don’t owe any out-of-pocket costs.</a:t>
            </a:r>
            <a:endParaRPr lang="en-US" sz="1200" b="1" kern="1200" dirty="0">
              <a:solidFill>
                <a:schemeClr val="tx1"/>
              </a:solidFill>
              <a:effectLst/>
              <a:latin typeface="+mn-lt"/>
              <a:ea typeface="+mn-ea"/>
              <a:cs typeface="+mn-cs"/>
            </a:endParaRPr>
          </a:p>
          <a:p>
            <a:pPr marL="0" marR="0" lvl="0" indent="0" algn="l" defTabSz="91424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24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You might be wondering what this number is here on the right. You are covered on the statewide network with over 96% coverage across the state providing you access to care whenever you need it.</a:t>
            </a:r>
            <a:endParaRPr lang="en-US" sz="1200" kern="1200" dirty="0">
              <a:solidFill>
                <a:schemeClr val="tx1"/>
              </a:solidFill>
              <a:effectLst/>
              <a:latin typeface="+mn-lt"/>
              <a:ea typeface="+mn-ea"/>
              <a:cs typeface="+mn-cs"/>
            </a:endParaRPr>
          </a:p>
          <a:p>
            <a:pPr marL="0" marR="0" lvl="0" indent="0" algn="l" defTabSz="91424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240" rtl="0" eaLnBrk="1" fontAlgn="auto" latinLnBrk="0" hangingPunct="1">
              <a:lnSpc>
                <a:spcPct val="100000"/>
              </a:lnSpc>
              <a:spcBef>
                <a:spcPts val="0"/>
              </a:spcBef>
              <a:spcAft>
                <a:spcPts val="0"/>
              </a:spcAft>
              <a:buClrTx/>
              <a:buSzTx/>
              <a:buFontTx/>
              <a:buNone/>
              <a:tabLst/>
              <a:defRPr/>
            </a:pPr>
            <a:endParaRPr lang="en-US" b="0" u="none" dirty="0">
              <a:solidFill>
                <a:srgbClr val="FF9021"/>
              </a:solidFill>
            </a:endParaRPr>
          </a:p>
          <a:p>
            <a:pPr marL="0" marR="0" lvl="0" indent="0" algn="l" defTabSz="914240" rtl="0" eaLnBrk="1" fontAlgn="auto" latinLnBrk="0" hangingPunct="1">
              <a:lnSpc>
                <a:spcPct val="100000"/>
              </a:lnSpc>
              <a:spcBef>
                <a:spcPts val="0"/>
              </a:spcBef>
              <a:spcAft>
                <a:spcPts val="0"/>
              </a:spcAft>
              <a:buClrTx/>
              <a:buSzTx/>
              <a:buFontTx/>
              <a:buNone/>
              <a:tabLst/>
              <a:defRPr/>
            </a:pPr>
            <a:r>
              <a:rPr lang="en-US" b="0" u="none" dirty="0">
                <a:solidFill>
                  <a:srgbClr val="FF9021"/>
                </a:solidFill>
              </a:rPr>
              <a:t>FAQ:</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b="0" u="none" dirty="0">
              <a:solidFill>
                <a:srgbClr val="FF9021"/>
              </a:solidFill>
            </a:endParaRPr>
          </a:p>
          <a:p>
            <a:pPr marL="0" marR="0" lvl="0" indent="0" algn="l" defTabSz="914240" rtl="0" eaLnBrk="1" fontAlgn="auto" latinLnBrk="0" hangingPunct="1">
              <a:lnSpc>
                <a:spcPct val="100000"/>
              </a:lnSpc>
              <a:spcBef>
                <a:spcPts val="0"/>
              </a:spcBef>
              <a:spcAft>
                <a:spcPts val="0"/>
              </a:spcAft>
              <a:buClrTx/>
              <a:buSzTx/>
              <a:buFontTx/>
              <a:buNone/>
              <a:tabLst/>
              <a:defRPr/>
            </a:pPr>
            <a:r>
              <a:rPr lang="en-US" b="0" u="none" dirty="0">
                <a:solidFill>
                  <a:srgbClr val="FF9021"/>
                </a:solidFill>
              </a:rPr>
              <a:t>TRS Virtual Behavioral Health </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b="0" u="none" dirty="0">
              <a:solidFill>
                <a:srgbClr val="FF9021"/>
              </a:solidFill>
            </a:endParaRPr>
          </a:p>
          <a:p>
            <a:pPr marL="0" marR="0" lvl="0" indent="0" algn="l" defTabSz="914240" rtl="0" eaLnBrk="1" fontAlgn="auto" latinLnBrk="0" hangingPunct="1">
              <a:lnSpc>
                <a:spcPct val="100000"/>
              </a:lnSpc>
              <a:spcBef>
                <a:spcPts val="0"/>
              </a:spcBef>
              <a:spcAft>
                <a:spcPts val="0"/>
              </a:spcAft>
              <a:buClrTx/>
              <a:buSzTx/>
              <a:buFontTx/>
              <a:buNone/>
              <a:tabLst/>
              <a:defRPr/>
            </a:pPr>
            <a:r>
              <a:rPr lang="en-US" b="0" u="none" dirty="0">
                <a:solidFill>
                  <a:srgbClr val="FF9021"/>
                </a:solidFill>
              </a:rPr>
              <a:t>ActiveCare Primary/Primary+: $70 Copay</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24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term a true emergency is an industry standard, not just with BCBS. However, this is commonly defined as an onset of acute symptoms including severe pain that any prudent layperson would reasonably expect the absence of immediate medical attention to result in loss of life, limb, or serious injury to bodily organs. Additionally, you will have access to a 24/7 </a:t>
            </a:r>
            <a:r>
              <a:rPr lang="en-US" sz="1200" kern="1200" dirty="0" err="1">
                <a:solidFill>
                  <a:schemeClr val="tx1"/>
                </a:solidFill>
                <a:effectLst/>
                <a:latin typeface="+mn-lt"/>
                <a:ea typeface="+mn-ea"/>
                <a:cs typeface="+mn-cs"/>
              </a:rPr>
              <a:t>nurseline</a:t>
            </a:r>
            <a:r>
              <a:rPr lang="en-US" sz="1200" kern="1200" dirty="0">
                <a:solidFill>
                  <a:schemeClr val="tx1"/>
                </a:solidFill>
                <a:effectLst/>
                <a:latin typeface="+mn-lt"/>
                <a:ea typeface="+mn-ea"/>
                <a:cs typeface="+mn-cs"/>
              </a:rPr>
              <a:t> starting 9/1 to help you access/triage the best level of care. </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240" rtl="0" eaLnBrk="1" fontAlgn="auto" latinLnBrk="0" hangingPunct="1">
              <a:lnSpc>
                <a:spcPct val="100000"/>
              </a:lnSpc>
              <a:spcBef>
                <a:spcPts val="0"/>
              </a:spcBef>
              <a:spcAft>
                <a:spcPts val="0"/>
              </a:spcAft>
              <a:buClrTx/>
              <a:buSzTx/>
              <a:buFontTx/>
              <a:buNone/>
              <a:tabLst/>
              <a:defRPr/>
            </a:pPr>
            <a:endParaRPr lang="en-US" b="0" u="none" dirty="0">
              <a:solidFill>
                <a:srgbClr val="FF9021"/>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339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Note to BA: Please fill in your district’s applicable district contribution before presenting to your employees. </a:t>
            </a:r>
          </a:p>
          <a:p>
            <a:endParaRPr lang="en-US" b="1" u="sng" dirty="0"/>
          </a:p>
          <a:p>
            <a:pPr>
              <a:spcAft>
                <a:spcPts val="600"/>
              </a:spcAft>
            </a:pPr>
            <a:r>
              <a:rPr lang="en-US" dirty="0"/>
              <a:t>Follow these simple steps to help employees better understand the premium amount they will pay: </a:t>
            </a:r>
          </a:p>
          <a:p>
            <a:pPr marL="285750" indent="-285750">
              <a:spcAft>
                <a:spcPts val="600"/>
              </a:spcAft>
              <a:buFont typeface="Arial" panose="020B0604020202020204" pitchFamily="34" charset="0"/>
              <a:buChar char="•"/>
            </a:pPr>
            <a:endParaRPr lang="en-US" dirty="0"/>
          </a:p>
          <a:p>
            <a:pPr marL="342900" indent="-342900">
              <a:spcAft>
                <a:spcPts val="600"/>
              </a:spcAft>
              <a:buFont typeface="+mj-lt"/>
              <a:buAutoNum type="arabicPeriod"/>
            </a:pPr>
            <a:r>
              <a:rPr lang="en-US" dirty="0"/>
              <a:t>Identify the premium amount based on the desired plan and type of dependent/family coverage needed.</a:t>
            </a:r>
          </a:p>
          <a:p>
            <a:pPr marL="342900" indent="-342900">
              <a:spcAft>
                <a:spcPts val="600"/>
              </a:spcAft>
              <a:buFont typeface="+mj-lt"/>
              <a:buAutoNum type="arabicPeriod"/>
            </a:pPr>
            <a:r>
              <a:rPr lang="en-US" dirty="0"/>
              <a:t>From this amount, subtract both the state contribution amount and the district contribution amount shown in </a:t>
            </a:r>
            <a:r>
              <a:rPr lang="en-US" dirty="0">
                <a:solidFill>
                  <a:srgbClr val="FF0000"/>
                </a:solidFill>
              </a:rPr>
              <a:t>red</a:t>
            </a:r>
            <a:r>
              <a:rPr lang="en-US" dirty="0"/>
              <a:t>.</a:t>
            </a:r>
          </a:p>
          <a:p>
            <a:pPr marL="342900" indent="-342900">
              <a:spcAft>
                <a:spcPts val="600"/>
              </a:spcAft>
              <a:buFont typeface="+mj-lt"/>
              <a:buAutoNum type="arabicPeriod"/>
            </a:pPr>
            <a:r>
              <a:rPr lang="en-US" dirty="0"/>
              <a:t>The resulting amount will reflect what you can expect </a:t>
            </a:r>
            <a:r>
              <a:rPr lang="en-US" dirty="0">
                <a:solidFill>
                  <a:schemeClr val="accent3"/>
                </a:solidFill>
              </a:rPr>
              <a:t>your monthly premium </a:t>
            </a:r>
            <a:r>
              <a:rPr lang="en-US" dirty="0"/>
              <a:t>amount to be. </a:t>
            </a:r>
          </a:p>
          <a:p>
            <a:endParaRPr lang="en-US" dirty="0"/>
          </a:p>
          <a:p>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sng" dirty="0"/>
              <a:t>Speaker: </a:t>
            </a:r>
            <a:r>
              <a:rPr lang="en-US" b="0" i="0" u="none" dirty="0"/>
              <a:t>Here is a table for you to better understand what your premium would be (after state/district contributions) for you or your family if selecting one of the nationwide plans. </a:t>
            </a:r>
            <a:endParaRPr lang="en-US" b="1" u="sng" dirty="0"/>
          </a:p>
          <a:p>
            <a:endParaRPr lang="en-US" b="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456C4-8B2D-4313-9089-E3A32E6F43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147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review the plan highlights for the two plans that are on the Nationwide Network, ActiveCare HD </a:t>
            </a:r>
            <a:r>
              <a:rPr lang="en-US" b="1" dirty="0"/>
              <a:t>(formerly ActiveCare 1-HD) </a:t>
            </a:r>
            <a:r>
              <a:rPr lang="en-US" dirty="0"/>
              <a:t>and ActiveCare 2:</a:t>
            </a:r>
          </a:p>
          <a:p>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on the left you’ll see that ActiveCare HD is similar to the current 1-HD plan. This high deductible plan has a lower premium and </a:t>
            </a:r>
            <a:r>
              <a:rPr lang="en-US" sz="1200" b="1" kern="1200" dirty="0">
                <a:solidFill>
                  <a:schemeClr val="tx1"/>
                </a:solidFill>
                <a:effectLst/>
                <a:latin typeface="+mn-lt"/>
                <a:ea typeface="+mn-ea"/>
                <a:cs typeface="+mn-cs"/>
              </a:rPr>
              <a:t>works with a health savings account </a:t>
            </a:r>
            <a:r>
              <a:rPr lang="en-US" sz="1200" kern="1200" dirty="0">
                <a:solidFill>
                  <a:schemeClr val="tx1"/>
                </a:solidFill>
                <a:effectLst/>
                <a:latin typeface="+mn-lt"/>
                <a:ea typeface="+mn-ea"/>
                <a:cs typeface="+mn-cs"/>
              </a:rPr>
              <a:t>so that you can pay for medical care and drugs tax-free. On this plan, the deductible must be met before the plan pays for non-preventive care.</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dirty="0"/>
          </a:p>
          <a:p>
            <a:r>
              <a:rPr lang="en-US" b="1" dirty="0"/>
              <a:t>Now lets look at ActiveCare 2 here on the right. It is closed to new enrollees, </a:t>
            </a:r>
            <a:r>
              <a:rPr lang="en-US" dirty="0"/>
              <a:t>but existing participants can stay enrolled in the plan. </a:t>
            </a:r>
            <a:r>
              <a:rPr lang="en-US" sz="1200" kern="1200" dirty="0">
                <a:solidFill>
                  <a:schemeClr val="tx1"/>
                </a:solidFill>
                <a:effectLst/>
                <a:latin typeface="+mn-lt"/>
                <a:ea typeface="+mn-ea"/>
                <a:cs typeface="+mn-cs"/>
              </a:rPr>
              <a:t>This plan has a lower deductible and has copays for many services.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Both plans, do not require you to select a PCP and referrals are not needed for Specialty care.</a:t>
            </a:r>
          </a:p>
          <a:p>
            <a:endParaRPr lang="en-US" sz="1200" kern="1200" dirty="0">
              <a:solidFill>
                <a:schemeClr val="tx1"/>
              </a:solidFill>
              <a:effectLst/>
              <a:latin typeface="+mn-lt"/>
              <a:ea typeface="+mn-ea"/>
              <a:cs typeface="+mn-cs"/>
            </a:endParaRPr>
          </a:p>
          <a:p>
            <a:pPr marL="0" marR="0" lvl="0" indent="0" algn="l" defTabSz="914240" rtl="0" eaLnBrk="1" fontAlgn="auto" latinLnBrk="0" hangingPunct="1">
              <a:lnSpc>
                <a:spcPct val="100000"/>
              </a:lnSpc>
              <a:spcBef>
                <a:spcPts val="0"/>
              </a:spcBef>
              <a:spcAft>
                <a:spcPts val="0"/>
              </a:spcAft>
              <a:buClrTx/>
              <a:buSzTx/>
              <a:buFontTx/>
              <a:buNone/>
              <a:tabLst/>
              <a:defRPr/>
            </a:pPr>
            <a:r>
              <a:rPr lang="en-US" b="1" u="none" dirty="0">
                <a:solidFill>
                  <a:srgbClr val="FF9021"/>
                </a:solidFill>
              </a:rPr>
              <a:t>As a reminder, preventive care is covered at 100% on these plans when you use in-network providers - this means no out-of-pocket costs to you.</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0" marR="0" lvl="0" indent="0" algn="l" defTabSz="91424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You’ll notice again there is a figure here on the right. The nationwide network includes </a:t>
            </a:r>
            <a:r>
              <a:rPr lang="en-US" sz="1200" b="1" u="sng" kern="1200" dirty="0">
                <a:solidFill>
                  <a:srgbClr val="FF0000"/>
                </a:solidFill>
                <a:effectLst/>
                <a:latin typeface="+mn-lt"/>
                <a:ea typeface="+mn-ea"/>
                <a:cs typeface="+mn-cs"/>
              </a:rPr>
              <a:t>over 95%</a:t>
            </a:r>
            <a:r>
              <a:rPr lang="en-US" sz="1200" b="1" u="none" kern="1200" dirty="0">
                <a:solidFill>
                  <a:srgbClr val="FF0000"/>
                </a:solidFill>
                <a:effectLst/>
                <a:latin typeface="+mn-lt"/>
                <a:ea typeface="+mn-ea"/>
                <a:cs typeface="+mn-cs"/>
              </a:rPr>
              <a:t> </a:t>
            </a:r>
            <a:r>
              <a:rPr lang="en-US" sz="1200" b="1" kern="1200" dirty="0">
                <a:solidFill>
                  <a:schemeClr val="tx1"/>
                </a:solidFill>
                <a:effectLst/>
                <a:latin typeface="+mn-lt"/>
                <a:ea typeface="+mn-ea"/>
                <a:cs typeface="+mn-cs"/>
              </a:rPr>
              <a:t>providers and hospitals in the United States! Talk about coverage!</a:t>
            </a:r>
            <a:endParaRPr lang="en-US" sz="1200" kern="1200" dirty="0">
              <a:solidFill>
                <a:schemeClr val="tx1"/>
              </a:solidFill>
              <a:effectLst/>
              <a:latin typeface="+mn-lt"/>
              <a:ea typeface="+mn-ea"/>
              <a:cs typeface="+mn-cs"/>
            </a:endParaRPr>
          </a:p>
          <a:p>
            <a:pPr marL="0" marR="0" lvl="0" indent="0" algn="l" defTabSz="914240" rtl="0" eaLnBrk="1" fontAlgn="auto" latinLnBrk="0" hangingPunct="1">
              <a:lnSpc>
                <a:spcPct val="100000"/>
              </a:lnSpc>
              <a:spcBef>
                <a:spcPts val="0"/>
              </a:spcBef>
              <a:spcAft>
                <a:spcPts val="0"/>
              </a:spcAft>
              <a:buClrTx/>
              <a:buSzTx/>
              <a:buFontTx/>
              <a:buNone/>
              <a:tabLst/>
              <a:defRPr/>
            </a:pPr>
            <a:endParaRPr lang="en-US" b="1" u="none" dirty="0">
              <a:solidFill>
                <a:srgbClr val="FF9021"/>
              </a:solidFill>
            </a:endParaRPr>
          </a:p>
          <a:p>
            <a:pPr marL="0" marR="0" lvl="0" indent="0" algn="l" defTabSz="914240" rtl="0" eaLnBrk="1" fontAlgn="auto" latinLnBrk="0" hangingPunct="1">
              <a:lnSpc>
                <a:spcPct val="100000"/>
              </a:lnSpc>
              <a:spcBef>
                <a:spcPts val="0"/>
              </a:spcBef>
              <a:spcAft>
                <a:spcPts val="0"/>
              </a:spcAft>
              <a:buClrTx/>
              <a:buSzTx/>
              <a:buFontTx/>
              <a:buNone/>
              <a:tabLst/>
              <a:defRPr/>
            </a:pPr>
            <a:endParaRPr lang="en-US" b="1" u="none" dirty="0">
              <a:solidFill>
                <a:srgbClr val="FF9021"/>
              </a:solidFill>
            </a:endParaRPr>
          </a:p>
          <a:p>
            <a:pPr marL="0" marR="0" lvl="0" indent="0" algn="l" defTabSz="914240" rtl="0" eaLnBrk="1" fontAlgn="auto" latinLnBrk="0" hangingPunct="1">
              <a:lnSpc>
                <a:spcPct val="100000"/>
              </a:lnSpc>
              <a:spcBef>
                <a:spcPts val="0"/>
              </a:spcBef>
              <a:spcAft>
                <a:spcPts val="0"/>
              </a:spcAft>
              <a:buClrTx/>
              <a:buSzTx/>
              <a:buFontTx/>
              <a:buNone/>
              <a:tabLst/>
              <a:defRPr/>
            </a:pPr>
            <a:r>
              <a:rPr lang="en-US" b="0" u="none" dirty="0">
                <a:solidFill>
                  <a:srgbClr val="FF9021"/>
                </a:solidFill>
              </a:rPr>
              <a:t>FAQ:</a:t>
            </a:r>
          </a:p>
          <a:p>
            <a:pPr marL="0" marR="0" lvl="0" indent="0" algn="l" defTabSz="914240" rtl="0" eaLnBrk="1" fontAlgn="auto" latinLnBrk="0" hangingPunct="1">
              <a:lnSpc>
                <a:spcPct val="100000"/>
              </a:lnSpc>
              <a:spcBef>
                <a:spcPts val="0"/>
              </a:spcBef>
              <a:spcAft>
                <a:spcPts val="0"/>
              </a:spcAft>
              <a:buClrTx/>
              <a:buSzTx/>
              <a:buFontTx/>
              <a:buNone/>
              <a:tabLst/>
              <a:defRPr/>
            </a:pPr>
            <a:r>
              <a:rPr lang="en-US" b="0" u="none" dirty="0">
                <a:solidFill>
                  <a:srgbClr val="FF9021"/>
                </a:solidFill>
              </a:rPr>
              <a:t>TRS Virtual Behavioral Health </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b="0" u="none" dirty="0">
              <a:solidFill>
                <a:srgbClr val="FF9021"/>
              </a:solidFill>
            </a:endParaRPr>
          </a:p>
          <a:p>
            <a:pPr marL="0" marR="0" lvl="0" indent="0" algn="l" defTabSz="914240" rtl="0" eaLnBrk="1" fontAlgn="auto" latinLnBrk="0" hangingPunct="1">
              <a:lnSpc>
                <a:spcPct val="100000"/>
              </a:lnSpc>
              <a:spcBef>
                <a:spcPts val="0"/>
              </a:spcBef>
              <a:spcAft>
                <a:spcPts val="0"/>
              </a:spcAft>
              <a:buClrTx/>
              <a:buSzTx/>
              <a:buFontTx/>
              <a:buNone/>
              <a:tabLst/>
              <a:defRPr/>
            </a:pPr>
            <a:r>
              <a:rPr lang="en-US" b="0" u="none" dirty="0">
                <a:solidFill>
                  <a:srgbClr val="FF9021"/>
                </a:solidFill>
              </a:rPr>
              <a:t>ActiveCare HD: 20% after deductible</a:t>
            </a:r>
          </a:p>
          <a:p>
            <a:pPr marL="0" marR="0" lvl="0" indent="0" algn="l" defTabSz="914240" rtl="0" eaLnBrk="1" fontAlgn="auto" latinLnBrk="0" hangingPunct="1">
              <a:lnSpc>
                <a:spcPct val="100000"/>
              </a:lnSpc>
              <a:spcBef>
                <a:spcPts val="0"/>
              </a:spcBef>
              <a:spcAft>
                <a:spcPts val="0"/>
              </a:spcAft>
              <a:buClrTx/>
              <a:buSzTx/>
              <a:buFontTx/>
              <a:buNone/>
              <a:tabLst/>
              <a:defRPr/>
            </a:pPr>
            <a:r>
              <a:rPr lang="en-US" b="0" u="none" dirty="0">
                <a:solidFill>
                  <a:srgbClr val="FF9021"/>
                </a:solidFill>
              </a:rPr>
              <a:t>ActiveCare 2: $70 Copay</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b="0" u="none" dirty="0">
              <a:solidFill>
                <a:srgbClr val="FF9021"/>
              </a:solidFill>
            </a:endParaRPr>
          </a:p>
          <a:p>
            <a:pPr marL="0" marR="0" lvl="0" indent="0" algn="l" defTabSz="91424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term a true emergency is an industry standard, not just with BCBS. However, this is commonly defined as an onset of acute symptoms including severe pain that any prudent layperson would reasonably expect the absence of immediate medical attention to result in loss of life, limb, or serious injury to bodily organs. Additionally, you will have access to a 24/7 </a:t>
            </a:r>
            <a:r>
              <a:rPr lang="en-US" sz="1200" kern="1200" dirty="0" err="1">
                <a:solidFill>
                  <a:schemeClr val="tx1"/>
                </a:solidFill>
                <a:effectLst/>
                <a:latin typeface="+mn-lt"/>
                <a:ea typeface="+mn-ea"/>
                <a:cs typeface="+mn-cs"/>
              </a:rPr>
              <a:t>nurseline</a:t>
            </a:r>
            <a:r>
              <a:rPr lang="en-US" sz="1200" kern="1200" dirty="0">
                <a:solidFill>
                  <a:schemeClr val="tx1"/>
                </a:solidFill>
                <a:effectLst/>
                <a:latin typeface="+mn-lt"/>
                <a:ea typeface="+mn-ea"/>
                <a:cs typeface="+mn-cs"/>
              </a:rPr>
              <a:t> starting 9/1 to help you access/triage the best level of care. </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b="0" u="none" dirty="0">
              <a:solidFill>
                <a:srgbClr val="FF9021"/>
              </a:solidFill>
            </a:endParaRPr>
          </a:p>
        </p:txBody>
      </p:sp>
      <p:sp>
        <p:nvSpPr>
          <p:cNvPr id="4" name="Slide Number Placeholder 3"/>
          <p:cNvSpPr>
            <a:spLocks noGrp="1"/>
          </p:cNvSpPr>
          <p:nvPr>
            <p:ph type="sldNum" sz="quarter" idx="10"/>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851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plans on the statewide network include the </a:t>
            </a:r>
            <a:r>
              <a:rPr lang="en-US" dirty="0" err="1"/>
              <a:t>ActiveCare</a:t>
            </a:r>
            <a:r>
              <a:rPr lang="en-US" dirty="0"/>
              <a:t> Primary (NEW) and the ActiveCare Primary+ (formerly ActiveCare Select) </a:t>
            </a:r>
          </a:p>
          <a:p>
            <a:endParaRPr lang="en-US" dirty="0"/>
          </a:p>
          <a:p>
            <a:r>
              <a:rPr lang="en-US" dirty="0"/>
              <a:t>These plan offer: </a:t>
            </a:r>
          </a:p>
          <a:p>
            <a:endParaRPr lang="en-US" dirty="0"/>
          </a:p>
          <a:p>
            <a:pPr lvl="0"/>
            <a:r>
              <a:rPr lang="en-US" dirty="0"/>
              <a:t>1. In-Network coverage </a:t>
            </a:r>
            <a:r>
              <a:rPr lang="en-US" b="1" u="sng" dirty="0"/>
              <a:t>ONLY</a:t>
            </a:r>
            <a:endParaRPr lang="en-US" dirty="0"/>
          </a:p>
          <a:p>
            <a:pPr lvl="0"/>
            <a:r>
              <a:rPr lang="en-US" sz="1050" dirty="0"/>
              <a:t>2. Physician direct plans in which a PCP selection </a:t>
            </a:r>
            <a:r>
              <a:rPr lang="en-US" sz="1050" b="1" u="sng" dirty="0"/>
              <a:t>REQUIRED</a:t>
            </a:r>
            <a:r>
              <a:rPr lang="en-US" sz="1050" b="1" dirty="0"/>
              <a:t> </a:t>
            </a:r>
            <a:r>
              <a:rPr lang="en-US" sz="1050" dirty="0"/>
              <a:t>to have access to benefits. </a:t>
            </a:r>
            <a:r>
              <a:rPr lang="en-US" sz="1050" b="1" u="sng" dirty="0"/>
              <a:t>Otherwise claims deny.</a:t>
            </a:r>
          </a:p>
          <a:p>
            <a:pPr lvl="0"/>
            <a:r>
              <a:rPr lang="en-US" dirty="0"/>
              <a:t>3. Referral </a:t>
            </a:r>
            <a:r>
              <a:rPr lang="en-US" b="1" u="sng" dirty="0"/>
              <a:t>REQUIRED</a:t>
            </a:r>
            <a:r>
              <a:rPr lang="en-US" b="1" dirty="0"/>
              <a:t> </a:t>
            </a:r>
            <a:r>
              <a:rPr lang="en-US" dirty="0"/>
              <a:t>to see Specialists</a:t>
            </a:r>
          </a:p>
          <a:p>
            <a:pPr lvl="0"/>
            <a:r>
              <a:rPr lang="en-US" dirty="0"/>
              <a:t>4. Access to a </a:t>
            </a:r>
            <a:r>
              <a:rPr lang="en-US" b="1" dirty="0"/>
              <a:t>statewide </a:t>
            </a:r>
            <a:r>
              <a:rPr lang="en-US" dirty="0"/>
              <a:t>network</a:t>
            </a:r>
          </a:p>
          <a:p>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In summary, the Statewide plan network offers in-network only coverage and is a physician-directed plan, meaning you must select a PCP.  Referrals are required for Specialist care, and there is access to a statewide network.</a:t>
            </a:r>
          </a:p>
          <a:p>
            <a:endParaRPr lang="en-US" dirty="0"/>
          </a:p>
        </p:txBody>
      </p:sp>
      <p:sp>
        <p:nvSpPr>
          <p:cNvPr id="4" name="Slide Number Placeholder 3"/>
          <p:cNvSpPr>
            <a:spLocks noGrp="1"/>
          </p:cNvSpPr>
          <p:nvPr>
            <p:ph type="sldNum" sz="quarter" idx="10"/>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755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both networks offer a  robust access to care– there are some key differences:</a:t>
            </a:r>
          </a:p>
          <a:p>
            <a:endParaRPr lang="en-US" dirty="0"/>
          </a:p>
          <a:p>
            <a:r>
              <a:rPr lang="en-US" dirty="0"/>
              <a:t>The plans on the nationwide network include ActiveCare HD and ActiveCare 2 which offers: </a:t>
            </a:r>
          </a:p>
          <a:p>
            <a:endParaRPr lang="en-US" dirty="0"/>
          </a:p>
          <a:p>
            <a:pPr lvl="0"/>
            <a:r>
              <a:rPr lang="en-US" dirty="0"/>
              <a:t>1. In-Network </a:t>
            </a:r>
            <a:r>
              <a:rPr lang="en-US" b="1" dirty="0"/>
              <a:t>AND  </a:t>
            </a:r>
            <a:r>
              <a:rPr lang="en-US" b="0" dirty="0"/>
              <a:t>Out-of-Network</a:t>
            </a:r>
            <a:r>
              <a:rPr lang="en-US" b="1" dirty="0"/>
              <a:t> </a:t>
            </a:r>
            <a:r>
              <a:rPr lang="en-US" dirty="0"/>
              <a:t>benefits</a:t>
            </a:r>
            <a:r>
              <a:rPr lang="en-US" b="1" dirty="0"/>
              <a:t> </a:t>
            </a:r>
            <a:r>
              <a:rPr lang="en-US" dirty="0"/>
              <a:t>available</a:t>
            </a:r>
          </a:p>
          <a:p>
            <a:pPr lvl="0"/>
            <a:r>
              <a:rPr lang="en-US" sz="1100" dirty="0"/>
              <a:t>2. Keep in mind that PCP selection </a:t>
            </a:r>
            <a:r>
              <a:rPr lang="en-US" sz="1100" b="1" dirty="0"/>
              <a:t>NOT</a:t>
            </a:r>
            <a:r>
              <a:rPr lang="en-US" sz="1100" dirty="0"/>
              <a:t> required to access benefits</a:t>
            </a:r>
          </a:p>
          <a:p>
            <a:pPr lvl="0"/>
            <a:r>
              <a:rPr lang="en-US" dirty="0"/>
              <a:t>3. Referrals </a:t>
            </a:r>
            <a:r>
              <a:rPr lang="en-US" b="1" dirty="0"/>
              <a:t>NOT</a:t>
            </a:r>
            <a:r>
              <a:rPr lang="en-US" dirty="0"/>
              <a:t> required to see Specialists</a:t>
            </a:r>
          </a:p>
          <a:p>
            <a:pPr lvl="0"/>
            <a:r>
              <a:rPr lang="en-US" dirty="0"/>
              <a:t>4. Access to a statewide </a:t>
            </a:r>
            <a:r>
              <a:rPr lang="en-US" b="1" dirty="0"/>
              <a:t>AND </a:t>
            </a:r>
            <a:r>
              <a:rPr lang="en-US" b="0" dirty="0"/>
              <a:t>national </a:t>
            </a:r>
            <a:r>
              <a:rPr lang="en-US" dirty="0"/>
              <a:t>network</a:t>
            </a:r>
          </a:p>
          <a:p>
            <a:pPr lvl="0"/>
            <a:endParaRPr lang="en-US" dirty="0"/>
          </a:p>
          <a:p>
            <a:pPr lvl="0"/>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In summary, the plans on the Nationwide network offers in-network and out of network coverage and does not require a PCP selection.  Referrals are not required for specialist visits and there is access to care statewide and nationwide.</a:t>
            </a:r>
          </a:p>
          <a:p>
            <a:pPr lvl="0"/>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184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Note to Presenter – If your district is not an HMO eligible region, we recommend you remove the HMO information from this list and the HMO slides.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kern="600" dirty="0">
                <a:solidFill>
                  <a:srgbClr val="33835C"/>
                </a:solidFill>
                <a:latin typeface="Arial" panose="020B0604020202020204"/>
              </a:rPr>
              <a:t>TRS-ActiveCare Program Highlights </a:t>
            </a:r>
            <a:r>
              <a:rPr lang="en-US" sz="1200" b="1" dirty="0">
                <a:solidFill>
                  <a:schemeClr val="accent1">
                    <a:lumMod val="75000"/>
                  </a:schemeClr>
                </a:solidFill>
              </a:rPr>
              <a:t>–</a:t>
            </a:r>
            <a:r>
              <a:rPr lang="en-US" b="1" kern="600" dirty="0">
                <a:solidFill>
                  <a:srgbClr val="33835C"/>
                </a:solidFill>
                <a:latin typeface="Arial" panose="020B0604020202020204"/>
              </a:rPr>
              <a:t> </a:t>
            </a:r>
            <a:r>
              <a:rPr lang="en-US" sz="1200" dirty="0"/>
              <a:t>We’ll start today’s meeting with an overview of new benefits that have been added the TRS-ActiveCare program</a:t>
            </a:r>
            <a:r>
              <a:rPr lang="en-US" sz="1200" baseline="0" dirty="0"/>
              <a:t>.</a:t>
            </a:r>
            <a:r>
              <a:rPr lang="en-US" sz="1200" dirty="0"/>
              <a:t> </a:t>
            </a:r>
            <a:endParaRPr lang="en-US" b="1" dirty="0">
              <a:solidFill>
                <a:srgbClr val="37609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37609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76092"/>
                </a:solidFill>
              </a:rPr>
              <a:t>TRS-ActiveCare Medical Benefits through BCBSTX </a:t>
            </a:r>
            <a:r>
              <a:rPr lang="en-US" sz="1200" dirty="0"/>
              <a:t>Next, we’ll take a deep dive on the new medical plan benefits made available through Blue Cross and Blue Shield of Texas.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37609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76092"/>
                </a:solidFill>
              </a:rPr>
              <a:t>TRS-ActiveCare Pharmacy Benefits through CVS Caremark </a:t>
            </a:r>
            <a:r>
              <a:rPr lang="en-US" sz="1200" b="1" dirty="0">
                <a:solidFill>
                  <a:schemeClr val="accent1">
                    <a:lumMod val="75000"/>
                  </a:schemeClr>
                </a:solidFill>
              </a:rPr>
              <a:t>–</a:t>
            </a:r>
            <a:r>
              <a:rPr lang="en-US" sz="1200" b="1" dirty="0">
                <a:solidFill>
                  <a:srgbClr val="376092"/>
                </a:solidFill>
              </a:rPr>
              <a:t> </a:t>
            </a:r>
            <a:r>
              <a:rPr lang="en-US" sz="1200" b="0" dirty="0">
                <a:solidFill>
                  <a:srgbClr val="376092"/>
                </a:solidFill>
              </a:rPr>
              <a:t>Then we will discuss the pharmacy benefits for each individual ActiveCare plan</a:t>
            </a:r>
            <a:endParaRPr lang="en-US" sz="105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75000"/>
                  </a:schemeClr>
                </a:solidFill>
              </a:rPr>
              <a:t>Regional HMO Offerings – </a:t>
            </a:r>
            <a:r>
              <a:rPr lang="en-US" sz="1200" b="0" dirty="0">
                <a:solidFill>
                  <a:schemeClr val="accent1">
                    <a:lumMod val="75000"/>
                  </a:schemeClr>
                </a:solidFill>
              </a:rPr>
              <a:t>Next, I  will share the HMO plan that’s available to you and the plan feature</a:t>
            </a:r>
            <a:r>
              <a:rPr lang="en-US" sz="1200" b="1" dirty="0">
                <a:solidFill>
                  <a:schemeClr val="accent1">
                    <a:lumMod val="75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accent1">
                    <a:lumMod val="75000"/>
                  </a:schemeClr>
                </a:solidFill>
              </a:rPr>
              <a:t>Bswift</a:t>
            </a:r>
            <a:r>
              <a:rPr lang="en-US" sz="1200" b="1" dirty="0">
                <a:solidFill>
                  <a:schemeClr val="accent1">
                    <a:lumMod val="75000"/>
                  </a:schemeClr>
                </a:solidFill>
              </a:rPr>
              <a:t> Enrollment Update – </a:t>
            </a:r>
            <a:r>
              <a:rPr lang="en-US" sz="1200" dirty="0"/>
              <a:t>Lastly, we will discuss enrollment. While this years Annual Enrollment will be passive, there is important information you need to know if you do not ACTIVELY choose a plan.</a:t>
            </a:r>
            <a:endParaRPr lang="en-US" sz="1200" b="1" dirty="0">
              <a:solidFill>
                <a:schemeClr val="accent1">
                  <a:lumMod val="75000"/>
                </a:schemeClr>
              </a:solidFill>
            </a:endParaRPr>
          </a:p>
          <a:p>
            <a:endParaRPr lang="en-US" dirty="0"/>
          </a:p>
        </p:txBody>
      </p:sp>
      <p:sp>
        <p:nvSpPr>
          <p:cNvPr id="4" name="Slide Number Placeholder 3"/>
          <p:cNvSpPr>
            <a:spLocks noGrp="1"/>
          </p:cNvSpPr>
          <p:nvPr>
            <p:ph type="sldNum" sz="quarter" idx="5"/>
          </p:nvPr>
        </p:nvSpPr>
        <p:spPr/>
        <p:txBody>
          <a:bodyPr/>
          <a:lstStyle/>
          <a:p>
            <a:fld id="{40E456C4-8B2D-4313-9089-E3A32E6F43C0}" type="slidenum">
              <a:rPr lang="en-US" smtClean="0"/>
              <a:t>2</a:t>
            </a:fld>
            <a:endParaRPr lang="en-US"/>
          </a:p>
        </p:txBody>
      </p:sp>
    </p:spTree>
    <p:extLst>
      <p:ext uri="{BB962C8B-B14F-4D97-AF65-F5344CB8AC3E}">
        <p14:creationId xmlns:p14="http://schemas.microsoft.com/office/powerpoint/2010/main" val="1348811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you are presented with many options, </a:t>
            </a:r>
            <a:r>
              <a:rPr lang="en-US" b="1" dirty="0"/>
              <a:t>you can choose with confidence</a:t>
            </a:r>
            <a:r>
              <a:rPr lang="en-US" dirty="0"/>
              <a:t> knowing that both the nationwide and statewide networks provide you with:</a:t>
            </a:r>
          </a:p>
          <a:p>
            <a:endParaRPr lang="en-US" dirty="0"/>
          </a:p>
          <a:p>
            <a:pPr lvl="0"/>
            <a:r>
              <a:rPr lang="en-US" sz="1600" dirty="0"/>
              <a:t>1. Emergency coverage </a:t>
            </a:r>
            <a:r>
              <a:rPr lang="en-US" sz="1600" b="1" dirty="0"/>
              <a:t>anywhere</a:t>
            </a:r>
            <a:r>
              <a:rPr lang="en-US" sz="1600" dirty="0"/>
              <a:t> in the world</a:t>
            </a:r>
            <a:endParaRPr lang="en-US" sz="1600" b="1" kern="1200" dirty="0">
              <a:solidFill>
                <a:schemeClr val="accent1"/>
              </a:solidFill>
              <a:latin typeface="+mn-lt"/>
              <a:ea typeface="+mn-ea"/>
              <a:cs typeface="+mn-cs"/>
            </a:endParaRPr>
          </a:p>
          <a:p>
            <a:pPr lvl="0"/>
            <a:r>
              <a:rPr lang="en-US" sz="1200" dirty="0">
                <a:latin typeface="+mn-lt"/>
              </a:rPr>
              <a:t>2. Receive</a:t>
            </a:r>
            <a:r>
              <a:rPr lang="en-US" sz="1200" baseline="0" dirty="0">
                <a:latin typeface="+mn-lt"/>
              </a:rPr>
              <a:t> the highest level of benefits and possibly pay less for care with </a:t>
            </a:r>
            <a:r>
              <a:rPr lang="en-US" sz="1200" b="1" baseline="0" dirty="0">
                <a:latin typeface="+mn-lt"/>
              </a:rPr>
              <a:t>in-network providers</a:t>
            </a:r>
            <a:endParaRPr lang="en-US" sz="1200" dirty="0"/>
          </a:p>
          <a:p>
            <a:pPr lvl="0"/>
            <a:r>
              <a:rPr lang="en-US" sz="1400" baseline="0" dirty="0">
                <a:latin typeface="+mn-lt"/>
              </a:rPr>
              <a:t>3. Protection from billing over the allowed amount (balance billing) with </a:t>
            </a:r>
            <a:r>
              <a:rPr lang="en-US" sz="1400" b="1" baseline="0" dirty="0">
                <a:latin typeface="+mn-lt"/>
              </a:rPr>
              <a:t>in-network providers</a:t>
            </a:r>
            <a:endParaRPr lang="en-US" sz="1200" b="0" u="none" dirty="0"/>
          </a:p>
          <a:p>
            <a:r>
              <a:rPr lang="en-US" dirty="0"/>
              <a:t>4. </a:t>
            </a:r>
            <a:r>
              <a:rPr lang="en-US" b="1" dirty="0"/>
              <a:t>Both</a:t>
            </a:r>
            <a:r>
              <a:rPr lang="en-US" dirty="0"/>
              <a:t> the statewide and nationwide plans provide coverage for out of state coverage dependents. The nationwide plan already provides this coverage without any additional steps. However, dependents on the statewide plans will require an attestation form be submitted before they will have access to coverage outside of the state.</a:t>
            </a:r>
          </a:p>
          <a:p>
            <a:r>
              <a:rPr lang="en-US" dirty="0"/>
              <a:t/>
            </a:r>
            <a:br>
              <a:rPr lang="en-US" dirty="0"/>
            </a:br>
            <a:endParaRPr lang="en-US" dirty="0"/>
          </a:p>
          <a:p>
            <a:endParaRPr lang="en-US" dirty="0"/>
          </a:p>
          <a:p>
            <a:endParaRPr lang="en-US" dirty="0"/>
          </a:p>
          <a:p>
            <a:r>
              <a:rPr lang="en-US" dirty="0"/>
              <a:t>FAQ:</a:t>
            </a:r>
          </a:p>
          <a:p>
            <a:endParaRPr lang="en-US" dirty="0"/>
          </a:p>
          <a:p>
            <a:r>
              <a:rPr lang="en-US" b="1" u="sng" dirty="0"/>
              <a:t>Out-of-state</a:t>
            </a:r>
          </a:p>
          <a:p>
            <a:r>
              <a:rPr lang="en-US" sz="1200" kern="1200" dirty="0">
                <a:solidFill>
                  <a:schemeClr val="tx1"/>
                </a:solidFill>
                <a:effectLst/>
                <a:latin typeface="+mn-lt"/>
                <a:ea typeface="+mn-ea"/>
                <a:cs typeface="+mn-cs"/>
              </a:rPr>
              <a:t>The policy subscriber (employee) must complete an Out-of-State Dependent/Attestation Form which can be obtained online or from one of our dedicated BCBSTX Personal Health Guide. This form will be sent to BCBSTX to process and that will give their dependent access to benefits outside of Texas. </a:t>
            </a:r>
          </a:p>
          <a:p>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After completing the Out-of-State Dependent/Attestation Form, the dependent will receive an exception letter stating they can receive out-of-state coverage through the Participating Provider nationwide network. To search for a participating plan provider, the dependent will need to access the BCBSTX public site at www.bcbstx.com, choose find a doctor or hospital and choose the “</a:t>
            </a:r>
            <a:r>
              <a:rPr lang="en-US" sz="1200" b="1" u="sng" kern="1200" dirty="0" err="1">
                <a:solidFill>
                  <a:schemeClr val="tx1"/>
                </a:solidFill>
                <a:effectLst/>
                <a:latin typeface="+mn-lt"/>
                <a:ea typeface="+mn-ea"/>
                <a:cs typeface="+mn-cs"/>
              </a:rPr>
              <a:t>ParPlan</a:t>
            </a:r>
            <a:r>
              <a:rPr lang="en-US" sz="1200" b="1" u="sng" kern="1200" dirty="0">
                <a:solidFill>
                  <a:schemeClr val="tx1"/>
                </a:solidFill>
                <a:effectLst/>
                <a:latin typeface="+mn-lt"/>
                <a:ea typeface="+mn-ea"/>
                <a:cs typeface="+mn-cs"/>
              </a:rPr>
              <a:t> Network.”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812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moment to better understand how your deductible will work whenever covering a family under any of the TRS ActiveCare plans.</a:t>
            </a:r>
          </a:p>
          <a:p>
            <a:endParaRPr lang="en-US" dirty="0"/>
          </a:p>
          <a:p>
            <a:r>
              <a:rPr lang="en-US" b="1" u="sng" dirty="0">
                <a:latin typeface="Lucida Sans" panose="020B0602030504020204" pitchFamily="34" charset="0"/>
              </a:rPr>
              <a:t>Last Year:</a:t>
            </a:r>
          </a:p>
          <a:p>
            <a:endParaRPr lang="en-US" dirty="0">
              <a:latin typeface="Lucida Sans" panose="020B0602030504020204" pitchFamily="34" charset="0"/>
            </a:endParaRPr>
          </a:p>
          <a:p>
            <a:r>
              <a:rPr lang="en-US" dirty="0">
                <a:latin typeface="Lucida Sans" panose="020B0602030504020204" pitchFamily="34" charset="0"/>
              </a:rPr>
              <a:t>The ActiveCare 1-HD plan required your family to meet the entire family deductible before benefits apply to any individual.  This amount could be met by any one individual or combination of individuals on the plan.</a:t>
            </a:r>
          </a:p>
          <a:p>
            <a:endParaRPr lang="en-US" dirty="0"/>
          </a:p>
          <a:p>
            <a:r>
              <a:rPr lang="en-US" b="1" u="sng" dirty="0"/>
              <a:t>This Year</a:t>
            </a:r>
          </a:p>
          <a:p>
            <a:r>
              <a:rPr lang="en-US" dirty="0"/>
              <a:t>We’re introducing an integrated individual and family deductible on all TRS-</a:t>
            </a:r>
            <a:r>
              <a:rPr lang="en-US" dirty="0" err="1"/>
              <a:t>ActiveCare</a:t>
            </a:r>
            <a:r>
              <a:rPr lang="en-US" dirty="0"/>
              <a:t> plans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plans, including HD and the new Primary plan, will allow a single family member access to medical </a:t>
            </a:r>
            <a:r>
              <a:rPr lang="en-US" sz="1200" b="1" i="0" kern="1200" dirty="0">
                <a:solidFill>
                  <a:schemeClr val="tx1"/>
                </a:solidFill>
                <a:effectLst/>
                <a:latin typeface="+mn-lt"/>
                <a:ea typeface="+mn-ea"/>
                <a:cs typeface="+mn-cs"/>
              </a:rPr>
              <a:t>benefits</a:t>
            </a:r>
            <a:r>
              <a:rPr lang="en-US" sz="1200" b="0" i="0" kern="1200" dirty="0">
                <a:solidFill>
                  <a:schemeClr val="tx1"/>
                </a:solidFill>
                <a:effectLst/>
                <a:latin typeface="+mn-lt"/>
                <a:ea typeface="+mn-ea"/>
                <a:cs typeface="+mn-cs"/>
              </a:rPr>
              <a:t> once they meet their individual deductible. This can save families money in the event that one family member incurs a large number of medical expenses.</a:t>
            </a:r>
          </a:p>
          <a:p>
            <a:endParaRPr lang="en-US" dirty="0"/>
          </a:p>
          <a:p>
            <a:pPr marL="171450" indent="-171450">
              <a:buFont typeface="Wingdings" panose="05000000000000000000" pitchFamily="2" charset="2"/>
              <a:buChar char="Ø"/>
            </a:pPr>
            <a:r>
              <a:rPr lang="en-US" dirty="0"/>
              <a:t>Each member of the family has their own individual deductible and all of individual deductibles feed into the family deductible. </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r>
              <a:rPr lang="en-US" dirty="0"/>
              <a:t>Once an individual’s deductible is met, plan benefits begin for that individual. Once the family deductible is met, plan benefits begin for every person active on the policy, even if all individual deductibles have not been met.</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r>
              <a:rPr lang="en-US" dirty="0"/>
              <a:t>Once the individual meets their individual deductible, they can no longer contribute to the family deductible. Coinsurance and copays will only count towards the maximum out-of-pocket.</a:t>
            </a:r>
          </a:p>
          <a:p>
            <a:endParaRPr lang="en-US" dirty="0"/>
          </a:p>
          <a:p>
            <a:endParaRPr lang="en-US" dirty="0"/>
          </a:p>
          <a:p>
            <a:r>
              <a:rPr lang="en-US" dirty="0"/>
              <a:t>FAQ: </a:t>
            </a:r>
          </a:p>
          <a:p>
            <a:endParaRPr lang="en-US" dirty="0"/>
          </a:p>
          <a:p>
            <a:r>
              <a:rPr lang="en-US" sz="1200" kern="1200" dirty="0">
                <a:solidFill>
                  <a:schemeClr val="tx1"/>
                </a:solidFill>
                <a:effectLst/>
                <a:latin typeface="+mn-lt"/>
                <a:ea typeface="+mn-ea"/>
                <a:cs typeface="+mn-cs"/>
              </a:rPr>
              <a:t>Copays do not apply towards deductible. However, they do apply towards the out of pocket maximum.</a:t>
            </a:r>
          </a:p>
          <a:p>
            <a:r>
              <a:rPr lang="en-US" sz="1200" kern="1200" dirty="0">
                <a:solidFill>
                  <a:schemeClr val="tx1"/>
                </a:solidFill>
                <a:effectLst/>
                <a:latin typeface="+mn-lt"/>
                <a:ea typeface="+mn-ea"/>
                <a:cs typeface="+mn-cs"/>
              </a:rPr>
              <a:t>Deductible and plan year are one in the same</a:t>
            </a:r>
          </a:p>
          <a:p>
            <a:endParaRPr lang="en-US" dirty="0"/>
          </a:p>
        </p:txBody>
      </p:sp>
      <p:sp>
        <p:nvSpPr>
          <p:cNvPr id="4" name="Slide Number Placeholder 3"/>
          <p:cNvSpPr>
            <a:spLocks noGrp="1"/>
          </p:cNvSpPr>
          <p:nvPr>
            <p:ph type="sldNum" sz="quarter" idx="5"/>
          </p:nvPr>
        </p:nvSpPr>
        <p:spPr/>
        <p:txBody>
          <a:bodyPr/>
          <a:lstStyle/>
          <a:p>
            <a:fld id="{40E456C4-8B2D-4313-9089-E3A32E6F43C0}" type="slidenum">
              <a:rPr lang="en-US" smtClean="0"/>
              <a:t>21</a:t>
            </a:fld>
            <a:endParaRPr lang="en-US"/>
          </a:p>
        </p:txBody>
      </p:sp>
    </p:spTree>
    <p:extLst>
      <p:ext uri="{BB962C8B-B14F-4D97-AF65-F5344CB8AC3E}">
        <p14:creationId xmlns:p14="http://schemas.microsoft.com/office/powerpoint/2010/main" val="3952128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xfrm>
            <a:off x="1155417" y="4415791"/>
            <a:ext cx="4686582" cy="418338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sz="1100" b="1" dirty="0"/>
              <a:t>Example: </a:t>
            </a:r>
            <a:r>
              <a:rPr lang="en-US" sz="1100" dirty="0"/>
              <a:t>Here is an example to clarify this plan feature. Amy is on a family plan with her spouse and two children.  Amy has met her $2,500 individual deductible, so she now only pays 30% coinsurance for certain medical services. The coinsurance and copays Amy pays will not go towards her family deductible. Those payments will only go toward the individual and family maximum out-of-pocket. </a:t>
            </a:r>
          </a:p>
          <a:p>
            <a:endParaRPr lang="en-US" sz="1100" dirty="0"/>
          </a:p>
          <a:p>
            <a:r>
              <a:rPr lang="en-US" sz="1100" dirty="0"/>
              <a:t>The remaining family members (excluding Amy) will continue to work towards their own deductible limit until the family combined has met the $5,000 deductible or they meet their own individual deductible, whichever happens first.</a:t>
            </a:r>
          </a:p>
          <a:p>
            <a:endParaRPr lang="en-US" sz="1100" dirty="0"/>
          </a:p>
          <a:p>
            <a:pPr eaLnBrk="1" hangingPunct="1">
              <a:lnSpc>
                <a:spcPct val="95000"/>
              </a:lnSpc>
              <a:defRPr/>
            </a:pPr>
            <a:endParaRPr lang="en-US" sz="600" dirty="0">
              <a:solidFill>
                <a:srgbClr val="000000"/>
              </a:solidFill>
            </a:endParaRPr>
          </a:p>
          <a:p>
            <a:pPr>
              <a:defRPr/>
            </a:pPr>
            <a:endParaRPr lang="en-US" b="1" dirty="0">
              <a:cs typeface="+mn-cs"/>
            </a:endParaRPr>
          </a:p>
          <a:p>
            <a:pPr>
              <a:defRPr/>
            </a:pPr>
            <a:endParaRPr lang="en-US" dirty="0">
              <a:cs typeface="+mn-cs"/>
            </a:endParaRPr>
          </a:p>
        </p:txBody>
      </p:sp>
    </p:spTree>
    <p:extLst>
      <p:ext uri="{BB962C8B-B14F-4D97-AF65-F5344CB8AC3E}">
        <p14:creationId xmlns:p14="http://schemas.microsoft.com/office/powerpoint/2010/main" val="1712384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b="1" dirty="0"/>
              <a:t>Next I want to share with you the power that staying in-network offers you and your family.</a:t>
            </a:r>
          </a:p>
          <a:p>
            <a:endParaRPr lang="en-US" dirty="0"/>
          </a:p>
          <a:p>
            <a:r>
              <a:rPr lang="en-US" dirty="0"/>
              <a:t>Advantages on staying In-Network include:</a:t>
            </a:r>
          </a:p>
          <a:p>
            <a:pPr marL="171450" indent="-171450">
              <a:buFont typeface="Arial" panose="020B0604020202020204" pitchFamily="34" charset="0"/>
              <a:buChar char="•"/>
            </a:pPr>
            <a:r>
              <a:rPr lang="en-US" dirty="0"/>
              <a:t>Receiving the highest level of benefits – which means keeping more money in your pocket</a:t>
            </a:r>
          </a:p>
          <a:p>
            <a:pPr marL="171450" indent="-171450">
              <a:buFont typeface="Arial" panose="020B0604020202020204" pitchFamily="34" charset="0"/>
              <a:buChar char="•"/>
            </a:pPr>
            <a:r>
              <a:rPr lang="en-US" dirty="0"/>
              <a:t>You don’t have to file any claims forms – providers do that for you</a:t>
            </a:r>
          </a:p>
          <a:p>
            <a:pPr marL="171450" indent="-171450">
              <a:buFont typeface="Arial" panose="020B0604020202020204" pitchFamily="34" charset="0"/>
              <a:buChar char="•"/>
            </a:pPr>
            <a:r>
              <a:rPr lang="en-US" b="1" dirty="0"/>
              <a:t>Balance billing is not allowed! Your are protected from balance billing and you can have added peace of mind.</a:t>
            </a:r>
          </a:p>
          <a:p>
            <a:pPr marL="171450" indent="-171450">
              <a:buFont typeface="Arial" panose="020B0604020202020204" pitchFamily="34" charset="0"/>
              <a:buChar char="•"/>
            </a:pPr>
            <a:endParaRPr lang="en-US" b="1" dirty="0">
              <a:sym typeface="Wingdings" panose="05000000000000000000" pitchFamily="2" charset="2"/>
            </a:endParaRPr>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Although the ActiveCare HD and ActiveCare 2 plans offer out-of-network coverage, you get the most from the benefits when you stay in-network.</a:t>
            </a:r>
            <a:endParaRPr lang="en-US" b="1"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When you go out-of-network be aware:</a:t>
            </a:r>
          </a:p>
          <a:p>
            <a:pPr marL="171450" indent="-171450">
              <a:buFont typeface="Arial" panose="020B0604020202020204" pitchFamily="34" charset="0"/>
              <a:buChar char="•"/>
            </a:pPr>
            <a:r>
              <a:rPr lang="en-US" dirty="0"/>
              <a:t>Benefits pay at a lower level – meaning you pay more out of pocket for care</a:t>
            </a:r>
          </a:p>
          <a:p>
            <a:pPr marL="171450" indent="-171450">
              <a:buFont typeface="Arial" panose="020B0604020202020204" pitchFamily="34" charset="0"/>
              <a:buChar char="•"/>
            </a:pPr>
            <a:r>
              <a:rPr lang="en-US" dirty="0"/>
              <a:t>You will probably have to file your own claims</a:t>
            </a:r>
          </a:p>
          <a:p>
            <a:pPr marL="171450" indent="-171450">
              <a:buFont typeface="Arial" panose="020B0604020202020204" pitchFamily="34" charset="0"/>
              <a:buChar char="•"/>
            </a:pPr>
            <a:r>
              <a:rPr lang="en-US" dirty="0"/>
              <a:t>Providers have the ability to balance bill you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I want to remind you that ActiveCare Primary and ActiveCare Primary+ plans DO NOT provide any out-of-network benefits unless in true emergencies. All non-emergency claims for out-of-network services will be denied.</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012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0" u="none" dirty="0"/>
              <a:t>If you are newly eligible,</a:t>
            </a:r>
            <a:r>
              <a:rPr lang="en-US" altLang="en-US" b="0" u="none" baseline="0" dirty="0"/>
              <a:t> or if you already have a plan but haven</a:t>
            </a:r>
            <a:r>
              <a:rPr lang="en-US" altLang="en-US" b="0" u="none" dirty="0"/>
              <a:t>’t selected a (PCP), you may be wondering why it’s worthwhile to do so. </a:t>
            </a:r>
          </a:p>
          <a:p>
            <a:pPr eaLnBrk="1" hangingPunct="1">
              <a:spcBef>
                <a:spcPct val="0"/>
              </a:spcBef>
            </a:pPr>
            <a:endParaRPr lang="en-US" altLang="en-US" dirty="0"/>
          </a:p>
          <a:p>
            <a:pPr eaLnBrk="1" hangingPunct="1">
              <a:spcBef>
                <a:spcPct val="0"/>
              </a:spcBef>
            </a:pPr>
            <a:r>
              <a:rPr lang="en-US" altLang="en-US" dirty="0"/>
              <a:t>Having a PCP is important, even if you rarely go to the doctor or get sick. </a:t>
            </a:r>
          </a:p>
          <a:p>
            <a:pPr eaLnBrk="1" hangingPunct="1">
              <a:spcBef>
                <a:spcPct val="0"/>
              </a:spcBef>
            </a:pPr>
            <a:endParaRPr lang="en-US" altLang="en-US" dirty="0"/>
          </a:p>
          <a:p>
            <a:pPr eaLnBrk="1" hangingPunct="1">
              <a:spcBef>
                <a:spcPct val="0"/>
              </a:spcBef>
            </a:pPr>
            <a:r>
              <a:rPr lang="en-US" altLang="en-US" dirty="0"/>
              <a:t>For starters, your PCP is the single best resource for knowing and understanding your health. This includes knowledge of your personal health, your family history and risk factors, the medications you are taking, and your overall lifestyle. He or she can make sure you’re getting the care you need and are up-to-date on any age/gender preventive screenings or immunizations that may be needed.</a:t>
            </a:r>
          </a:p>
          <a:p>
            <a:pPr eaLnBrk="1" hangingPunct="1">
              <a:spcBef>
                <a:spcPct val="0"/>
              </a:spcBef>
            </a:pPr>
            <a:endParaRPr lang="en-US" altLang="en-US" dirty="0"/>
          </a:p>
          <a:p>
            <a:pPr eaLnBrk="1" hangingPunct="1">
              <a:spcBef>
                <a:spcPct val="0"/>
              </a:spcBef>
            </a:pPr>
            <a:r>
              <a:rPr lang="en-US" altLang="en-US" dirty="0"/>
              <a:t>Your PCP also</a:t>
            </a:r>
            <a:r>
              <a:rPr lang="en-US" altLang="en-US" baseline="0" dirty="0"/>
              <a:t> </a:t>
            </a:r>
            <a:r>
              <a:rPr lang="en-US" altLang="en-US" dirty="0"/>
              <a:t>can easily treat many non-urgent health issues like colds and flus, rashes, allergies and respiratory infections in the event you get sick. Also, the cost of seeing an in-network PCP under your plan is significantly less than going to an urgent care facility or an emergency room. Seeing a PCP for health issues is one of your lowest cost options of care!</a:t>
            </a:r>
          </a:p>
          <a:p>
            <a:pPr eaLnBrk="1" hangingPunct="1">
              <a:spcBef>
                <a:spcPct val="0"/>
              </a:spcBef>
            </a:pPr>
            <a:endParaRPr lang="en-US" altLang="en-US" dirty="0"/>
          </a:p>
          <a:p>
            <a:pPr marL="0" marR="0" lvl="0" indent="0" algn="l" defTabSz="914240" rtl="0" eaLnBrk="1" fontAlgn="auto" latinLnBrk="0" hangingPunct="1">
              <a:lnSpc>
                <a:spcPct val="100000"/>
              </a:lnSpc>
              <a:spcBef>
                <a:spcPct val="0"/>
              </a:spcBef>
              <a:spcAft>
                <a:spcPts val="0"/>
              </a:spcAft>
              <a:buClrTx/>
              <a:buSzTx/>
              <a:buFontTx/>
              <a:buNone/>
              <a:tabLst/>
              <a:defRPr/>
            </a:pPr>
            <a:r>
              <a:rPr lang="en-US" altLang="en-US" b="1" dirty="0"/>
              <a:t>******Lastly, if you’re on the statewide network your PCP is responsible for managing any referrals to specialists that may be needed (referrals are only required for </a:t>
            </a:r>
            <a:r>
              <a:rPr lang="en-US" sz="1200" b="1" dirty="0"/>
              <a:t>ActiveCare Primary and ActiveCare Primary+ </a:t>
            </a:r>
            <a:r>
              <a:rPr lang="en-US" altLang="en-US" b="1" dirty="0"/>
              <a:t>participants). If you need to see a specialist for help with a current health condition or issue, your PCP will assist you in providing a referral to that provider. </a:t>
            </a:r>
          </a:p>
          <a:p>
            <a:endParaRPr lang="en-US" dirty="0"/>
          </a:p>
          <a:p>
            <a:r>
              <a:rPr lang="en-US" dirty="0"/>
              <a:t/>
            </a:r>
            <a:br>
              <a:rPr lang="en-US" dirty="0"/>
            </a:br>
            <a:r>
              <a:rPr lang="en-US" dirty="0"/>
              <a:t>FAQ: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PCP Provider Types:  </a:t>
            </a:r>
            <a:r>
              <a:rPr lang="en-US" sz="1200" kern="1200" dirty="0">
                <a:solidFill>
                  <a:schemeClr val="tx1"/>
                </a:solidFill>
                <a:effectLst/>
                <a:latin typeface="+mn-lt"/>
                <a:ea typeface="+mn-ea"/>
                <a:cs typeface="+mn-cs"/>
              </a:rPr>
              <a:t>Geriatric, Family, or General practitioner; Pediatricians, OB/GYNs, and Internists.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are not required to have a referral to see your OBGYN.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361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09">
              <a:spcBef>
                <a:spcPct val="50000"/>
              </a:spcBef>
              <a:spcAft>
                <a:spcPct val="25000"/>
              </a:spcAft>
              <a:buClr>
                <a:schemeClr val="hlink"/>
              </a:buClr>
              <a:defRPr/>
            </a:pPr>
            <a:r>
              <a:rPr lang="en-US" b="0" u="none" dirty="0">
                <a:solidFill>
                  <a:srgbClr val="FF9021"/>
                </a:solidFill>
              </a:rPr>
              <a:t>We want to take the opportunity to stress the importance of getting regular annual check-ups.  </a:t>
            </a:r>
            <a:r>
              <a:rPr lang="en-US" b="1" i="1" u="none" dirty="0">
                <a:solidFill>
                  <a:srgbClr val="FF9021"/>
                </a:solidFill>
              </a:rPr>
              <a:t>As a reminder, preventive care is covered at 100% with no out-of-pocket costs owed when you use in-network providers regardless of the plan you select.</a:t>
            </a:r>
          </a:p>
          <a:p>
            <a:pPr defTabSz="931609">
              <a:spcBef>
                <a:spcPct val="50000"/>
              </a:spcBef>
              <a:spcAft>
                <a:spcPct val="25000"/>
              </a:spcAft>
              <a:buClr>
                <a:schemeClr val="hlink"/>
              </a:buClr>
              <a:defRPr/>
            </a:pPr>
            <a:endParaRPr lang="en-US" b="1" i="1" u="none" dirty="0">
              <a:solidFill>
                <a:srgbClr val="FF9021"/>
              </a:solidFill>
            </a:endParaRPr>
          </a:p>
          <a:p>
            <a:pPr defTabSz="931609">
              <a:spcBef>
                <a:spcPct val="50000"/>
              </a:spcBef>
              <a:spcAft>
                <a:spcPct val="25000"/>
              </a:spcAft>
              <a:buClr>
                <a:schemeClr val="hlink"/>
              </a:buClr>
              <a:defRPr/>
            </a:pPr>
            <a:r>
              <a:rPr lang="en-US" b="1" i="1" u="none" dirty="0">
                <a:solidFill>
                  <a:srgbClr val="FF9021"/>
                </a:solidFill>
              </a:rPr>
              <a:t>***Note: With TRS-</a:t>
            </a:r>
            <a:r>
              <a:rPr lang="en-US" b="1" i="1" u="none" dirty="0" err="1">
                <a:solidFill>
                  <a:srgbClr val="FF9021"/>
                </a:solidFill>
              </a:rPr>
              <a:t>ActiveCare</a:t>
            </a:r>
            <a:r>
              <a:rPr lang="en-US" b="1" i="1" u="none" dirty="0">
                <a:solidFill>
                  <a:srgbClr val="FF9021"/>
                </a:solidFill>
              </a:rPr>
              <a:t> Primary and Primary+ plans preventive services MUST be rendered by your in-network PCP to receive the 100% coverage with no additional out of pocket costs. </a:t>
            </a:r>
          </a:p>
          <a:p>
            <a:pPr defTabSz="931609">
              <a:spcBef>
                <a:spcPct val="50000"/>
              </a:spcBef>
              <a:spcAft>
                <a:spcPct val="25000"/>
              </a:spcAft>
              <a:buClr>
                <a:schemeClr val="hlink"/>
              </a:buClr>
              <a:defRPr/>
            </a:pPr>
            <a:endParaRPr lang="en-US" b="1" u="sng" dirty="0">
              <a:solidFill>
                <a:srgbClr val="FF9021"/>
              </a:solidFill>
            </a:endParaRPr>
          </a:p>
          <a:p>
            <a:pPr defTabSz="931609">
              <a:spcBef>
                <a:spcPct val="50000"/>
              </a:spcBef>
              <a:spcAft>
                <a:spcPct val="25000"/>
              </a:spcAft>
              <a:buClr>
                <a:schemeClr val="hlink"/>
              </a:buClr>
              <a:defRPr/>
            </a:pPr>
            <a:r>
              <a:rPr lang="en-US" b="1" u="sng" dirty="0">
                <a:solidFill>
                  <a:srgbClr val="FF9021"/>
                </a:solidFill>
              </a:rPr>
              <a:t>IMPORTANT to remember</a:t>
            </a:r>
            <a:r>
              <a:rPr lang="en-US" i="1" dirty="0">
                <a:solidFill>
                  <a:srgbClr val="FF9021"/>
                </a:solidFill>
              </a:rPr>
              <a:t>: </a:t>
            </a:r>
            <a:r>
              <a:rPr lang="en-US" i="1" dirty="0"/>
              <a:t>Lab tests related to an illness or condition – such as diabetes or asthma – </a:t>
            </a:r>
            <a:r>
              <a:rPr lang="en-US" i="1" u="sng" dirty="0"/>
              <a:t>are not</a:t>
            </a:r>
            <a:r>
              <a:rPr lang="en-US" i="1" dirty="0"/>
              <a:t> considered preventive and are covered under applicable deductible and coinsurance levels. Because these tests feel “routine” to the participant, this can cause confusion.</a:t>
            </a:r>
          </a:p>
          <a:p>
            <a:pPr defTabSz="931609">
              <a:spcBef>
                <a:spcPct val="50000"/>
              </a:spcBef>
              <a:spcAft>
                <a:spcPct val="25000"/>
              </a:spcAft>
              <a:buClr>
                <a:schemeClr val="hlink"/>
              </a:buClr>
              <a:defRPr/>
            </a:pPr>
            <a:endParaRPr lang="en-US" i="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652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TRS-ActiveCare plans have a </a:t>
            </a:r>
            <a:r>
              <a:rPr lang="en-US" dirty="0" err="1"/>
              <a:t>Nurseline</a:t>
            </a:r>
            <a:r>
              <a:rPr lang="en-US" dirty="0"/>
              <a:t> staffed by registered nurses 24/7 to conveniently assist you with your health questions.  </a:t>
            </a:r>
          </a:p>
          <a:p>
            <a:endParaRPr lang="en-US" dirty="0"/>
          </a:p>
          <a:p>
            <a:r>
              <a:rPr lang="en-US" dirty="0"/>
              <a:t>Nurses can answer general health questions and guide you to the appropriate level of care – whether it’s a visit to you PCP, Virtual Health provider, Urgent Care, or the Emergency Room.</a:t>
            </a:r>
          </a:p>
          <a:p>
            <a:endParaRPr lang="en-US" dirty="0"/>
          </a:p>
          <a:p>
            <a:r>
              <a:rPr lang="en-US" dirty="0"/>
              <a:t>Additionally, you can access an Audio Health Library that has information on over 300 topics – </a:t>
            </a:r>
            <a:r>
              <a:rPr lang="en-US" b="1" dirty="0"/>
              <a:t>available in English and Spanish.</a:t>
            </a:r>
          </a:p>
          <a:p>
            <a:endParaRPr lang="en-US" b="1" dirty="0"/>
          </a:p>
          <a:p>
            <a:r>
              <a:rPr lang="en-US" b="1" dirty="0"/>
              <a:t>They can be reached at 1-866-355-5999 which will be located on the back of participant ID cards.</a:t>
            </a:r>
          </a:p>
        </p:txBody>
      </p:sp>
      <p:sp>
        <p:nvSpPr>
          <p:cNvPr id="4" name="Slide Number Placeholder 3"/>
          <p:cNvSpPr>
            <a:spLocks noGrp="1"/>
          </p:cNvSpPr>
          <p:nvPr>
            <p:ph type="sldNum" sz="quarter" idx="10"/>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820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We understand that there are a lot of changes this year and want to ensure you are armed with the right tools and resources to make the best plan selection for you and your family. </a:t>
            </a:r>
          </a:p>
          <a:p>
            <a:endParaRPr lang="en-US" dirty="0"/>
          </a:p>
        </p:txBody>
      </p:sp>
      <p:sp>
        <p:nvSpPr>
          <p:cNvPr id="4" name="Slide Number Placeholder 3"/>
          <p:cNvSpPr>
            <a:spLocks noGrp="1"/>
          </p:cNvSpPr>
          <p:nvPr>
            <p:ph type="sldNum" sz="quarter" idx="5"/>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914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TRS understands that your health is of highest priority and should not be put on hold during this transition</a:t>
            </a:r>
          </a:p>
          <a:p>
            <a:endParaRPr lang="en-US" dirty="0"/>
          </a:p>
          <a:p>
            <a:r>
              <a:rPr lang="en-US" dirty="0"/>
              <a:t>Therefore, you have an option to submit a Transition of Care form for yourself or your covered dependent that is receiving care from a physician and is not in-network with BCBS.</a:t>
            </a:r>
          </a:p>
          <a:p>
            <a:endParaRPr lang="en-US" dirty="0"/>
          </a:p>
          <a:p>
            <a:r>
              <a:rPr lang="en-US" b="1" dirty="0"/>
              <a:t>If approved, benefits will be paid at the In-Network level for a certain period of time.  </a:t>
            </a:r>
            <a:r>
              <a:rPr lang="en-US" dirty="0"/>
              <a:t>Examples of those who may be eligible for Transition of Care benefits include those:</a:t>
            </a:r>
          </a:p>
          <a:p>
            <a:pPr marL="171450" indent="-171450">
              <a:buFont typeface="Arial" panose="020B0604020202020204" pitchFamily="34" charset="0"/>
              <a:buChar char="•"/>
            </a:pPr>
            <a:r>
              <a:rPr lang="en-US" dirty="0"/>
              <a:t>In cancer treatment</a:t>
            </a:r>
          </a:p>
          <a:p>
            <a:pPr marL="171450" indent="-171450">
              <a:buFont typeface="Arial" panose="020B0604020202020204" pitchFamily="34" charset="0"/>
              <a:buChar char="•"/>
            </a:pPr>
            <a:r>
              <a:rPr lang="en-US" dirty="0"/>
              <a:t>Being treated for a terminal illness</a:t>
            </a:r>
          </a:p>
          <a:p>
            <a:pPr marL="171450" indent="-171450">
              <a:buFont typeface="Arial" panose="020B0604020202020204" pitchFamily="34" charset="0"/>
              <a:buChar char="•"/>
            </a:pPr>
            <a:r>
              <a:rPr lang="en-US" dirty="0"/>
              <a:t>In your second/third trimester of pregnancy</a:t>
            </a:r>
          </a:p>
          <a:p>
            <a:pPr marL="171450" indent="-171450">
              <a:buFont typeface="Arial" panose="020B0604020202020204" pitchFamily="34" charset="0"/>
              <a:buChar char="•"/>
            </a:pPr>
            <a:r>
              <a:rPr lang="en-US" dirty="0"/>
              <a:t>In cardiac rehabilitation</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Keep in mind this is not a comprehensive list. </a:t>
            </a:r>
            <a:r>
              <a:rPr lang="en-US" dirty="0"/>
              <a:t>If you are undergoing a unique/complex treatment we encourage you to submit for review.</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Transition of Care form can be easily accessed on the participant website.</a:t>
            </a:r>
          </a:p>
          <a:p>
            <a:endParaRPr lang="en-US" dirty="0"/>
          </a:p>
          <a:p>
            <a:endParaRPr lang="en-US" dirty="0"/>
          </a:p>
          <a:p>
            <a:r>
              <a:rPr lang="en-US" dirty="0"/>
              <a:t>FAQ:</a:t>
            </a:r>
          </a:p>
          <a:p>
            <a:r>
              <a:rPr lang="en-US" dirty="0"/>
              <a:t/>
            </a:r>
            <a:br>
              <a:rPr lang="en-US" dirty="0"/>
            </a:br>
            <a:r>
              <a:rPr lang="en-US" dirty="0"/>
              <a:t>Includes those in second trimester as well.</a:t>
            </a:r>
          </a:p>
        </p:txBody>
      </p:sp>
      <p:sp>
        <p:nvSpPr>
          <p:cNvPr id="4" name="Slide Number Placeholder 3"/>
          <p:cNvSpPr>
            <a:spLocks noGrp="1"/>
          </p:cNvSpPr>
          <p:nvPr>
            <p:ph type="sldNum" sz="quarter" idx="10"/>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534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question that is asked by during a carrier transition is ‘What happens to any Prior Authorizations I currently have on approved?</a:t>
            </a:r>
          </a:p>
          <a:p>
            <a:endParaRPr lang="en-US" dirty="0"/>
          </a:p>
          <a:p>
            <a:pPr marL="171450" indent="-171450">
              <a:buFont typeface="Arial" panose="020B0604020202020204" pitchFamily="34" charset="0"/>
              <a:buChar char="•"/>
            </a:pPr>
            <a:r>
              <a:rPr lang="en-US" dirty="0"/>
              <a:t>If you have an approved prior authorization from Aetna prior to September 1</a:t>
            </a:r>
            <a:r>
              <a:rPr lang="en-US" baseline="30000" dirty="0"/>
              <a:t>st</a:t>
            </a:r>
            <a:r>
              <a:rPr lang="en-US" dirty="0"/>
              <a:t>, Aetna will send that information to Blue Cross Blue Shield and we will honor it. </a:t>
            </a:r>
          </a:p>
          <a:p>
            <a:pPr marL="171450" indent="-171450">
              <a:buFont typeface="Arial" panose="020B0604020202020204" pitchFamily="34" charset="0"/>
              <a:buChar char="•"/>
            </a:pPr>
            <a:r>
              <a:rPr lang="en-US" dirty="0"/>
              <a:t>If the prior authorization is for services rendered by a physician in the Blue Cross networks, we will honor it through the approved end date. </a:t>
            </a:r>
          </a:p>
          <a:p>
            <a:pPr marL="171450" indent="-171450">
              <a:buFont typeface="Arial" panose="020B0604020202020204" pitchFamily="34" charset="0"/>
              <a:buChar char="•"/>
            </a:pPr>
            <a:r>
              <a:rPr lang="en-US" dirty="0"/>
              <a:t>If the prior authorization is for services being rendered by a physician not in the Blue Cross networks, we will honor it through the approved end date – or for 90 days – whichever is sooner.</a:t>
            </a:r>
          </a:p>
          <a:p>
            <a:pPr marL="171450" indent="-171450">
              <a:buFont typeface="Arial" panose="020B0604020202020204" pitchFamily="34" charset="0"/>
              <a:buChar char="•"/>
            </a:pPr>
            <a:r>
              <a:rPr lang="en-US" b="1" dirty="0"/>
              <a:t>All prior authorizations starting 9/1/2020 will need to be issued by a BCBSTX provider.</a:t>
            </a:r>
          </a:p>
          <a:p>
            <a:endParaRPr lang="en-US" dirty="0"/>
          </a:p>
          <a:p>
            <a:r>
              <a:rPr lang="en-US" b="1" i="0" dirty="0"/>
              <a:t>Please note, that referrals will not be transferred from your existing carrier and must be re-established with BCBSTX. However, once re-established referrals are valid up to a year before needing a new referral. </a:t>
            </a:r>
          </a:p>
          <a:p>
            <a:endParaRPr lang="en-US" b="1" i="0" dirty="0"/>
          </a:p>
          <a:p>
            <a:r>
              <a:rPr lang="en-US" b="1" i="0" dirty="0"/>
              <a:t>Ex: If you are currently being seen by a specialist such as a cardiologist, plan to select one of the statewide plans, and coming from a plan that did not require a PCP selection….as of 9/1/2020 you will need to coordinate through your selected PCP to issue a new referral to your existing specialist/cardiologist.</a:t>
            </a:r>
          </a:p>
          <a:p>
            <a:endParaRPr lang="en-US" dirty="0"/>
          </a:p>
          <a:p>
            <a:endParaRPr lang="en-US" dirty="0"/>
          </a:p>
          <a:p>
            <a:r>
              <a:rPr lang="en-US" dirty="0"/>
              <a:t/>
            </a:r>
            <a:br>
              <a:rPr lang="en-US" dirty="0"/>
            </a:br>
            <a:r>
              <a:rPr lang="en-US" dirty="0"/>
              <a:t/>
            </a:r>
            <a:br>
              <a:rPr lang="en-US" dirty="0"/>
            </a:br>
            <a:r>
              <a:rPr lang="en-US" dirty="0"/>
              <a:t/>
            </a:r>
            <a:br>
              <a:rPr lang="en-US" dirty="0"/>
            </a:br>
            <a:r>
              <a:rPr lang="en-US" dirty="0"/>
              <a:t>FAQ:</a:t>
            </a:r>
          </a:p>
          <a:p>
            <a:endParaRPr lang="en-US" dirty="0"/>
          </a:p>
          <a:p>
            <a:r>
              <a:rPr lang="en-US" sz="1200" u="sng" kern="1200" dirty="0">
                <a:solidFill>
                  <a:schemeClr val="tx1"/>
                </a:solidFill>
                <a:effectLst/>
                <a:latin typeface="+mn-lt"/>
                <a:ea typeface="+mn-ea"/>
                <a:cs typeface="+mn-cs"/>
              </a:rPr>
              <a:t>These are the services where a referral will not be required: (Don’t have to read all if asked)</a:t>
            </a:r>
          </a:p>
          <a:p>
            <a:r>
              <a:rPr lang="en-US" sz="1200" kern="1200" dirty="0">
                <a:solidFill>
                  <a:schemeClr val="tx1"/>
                </a:solidFill>
                <a:effectLst/>
                <a:latin typeface="+mn-lt"/>
                <a:ea typeface="+mn-ea"/>
                <a:cs typeface="+mn-cs"/>
              </a:rPr>
              <a:t>Services rendered by a backup PCP </a:t>
            </a:r>
          </a:p>
          <a:p>
            <a:pPr lvl="0"/>
            <a:r>
              <a:rPr lang="en-US" sz="1200" kern="1200" dirty="0">
                <a:solidFill>
                  <a:schemeClr val="tx1"/>
                </a:solidFill>
                <a:effectLst/>
                <a:latin typeface="+mn-lt"/>
                <a:ea typeface="+mn-ea"/>
                <a:cs typeface="+mn-cs"/>
              </a:rPr>
              <a:t>Emergency services</a:t>
            </a:r>
          </a:p>
          <a:p>
            <a:pPr lvl="0"/>
            <a:r>
              <a:rPr lang="en-US" sz="1200" kern="1200" dirty="0">
                <a:solidFill>
                  <a:schemeClr val="tx1"/>
                </a:solidFill>
                <a:effectLst/>
                <a:latin typeface="+mn-lt"/>
                <a:ea typeface="+mn-ea"/>
                <a:cs typeface="+mn-cs"/>
              </a:rPr>
              <a:t>OBGYN</a:t>
            </a:r>
          </a:p>
          <a:p>
            <a:pPr lvl="0"/>
            <a:r>
              <a:rPr lang="en-US" sz="1200" kern="1200" dirty="0">
                <a:solidFill>
                  <a:schemeClr val="tx1"/>
                </a:solidFill>
                <a:effectLst/>
                <a:latin typeface="+mn-lt"/>
                <a:ea typeface="+mn-ea"/>
                <a:cs typeface="+mn-cs"/>
              </a:rPr>
              <a:t>Student Health Centers </a:t>
            </a:r>
          </a:p>
          <a:p>
            <a:pPr lvl="0"/>
            <a:r>
              <a:rPr lang="en-US" sz="1200" kern="1200" dirty="0">
                <a:solidFill>
                  <a:schemeClr val="tx1"/>
                </a:solidFill>
                <a:effectLst/>
                <a:latin typeface="+mn-lt"/>
                <a:ea typeface="+mn-ea"/>
                <a:cs typeface="+mn-cs"/>
              </a:rPr>
              <a:t>Services where Medicare or another insurance retains primary liability</a:t>
            </a:r>
          </a:p>
          <a:p>
            <a:pPr lvl="0"/>
            <a:r>
              <a:rPr lang="en-US" sz="1200" kern="1200" dirty="0">
                <a:solidFill>
                  <a:schemeClr val="tx1"/>
                </a:solidFill>
                <a:effectLst/>
                <a:latin typeface="+mn-lt"/>
                <a:ea typeface="+mn-ea"/>
                <a:cs typeface="+mn-cs"/>
              </a:rPr>
              <a:t>Durable Medical Equipment</a:t>
            </a:r>
          </a:p>
          <a:p>
            <a:pPr lvl="0"/>
            <a:r>
              <a:rPr lang="en-US" sz="1200" kern="1200" dirty="0">
                <a:solidFill>
                  <a:schemeClr val="tx1"/>
                </a:solidFill>
                <a:effectLst/>
                <a:latin typeface="+mn-lt"/>
                <a:ea typeface="+mn-ea"/>
                <a:cs typeface="+mn-cs"/>
              </a:rPr>
              <a:t>Teladoc</a:t>
            </a:r>
          </a:p>
          <a:p>
            <a:pPr lvl="0"/>
            <a:r>
              <a:rPr lang="en-US" sz="1200" kern="1200" dirty="0" err="1">
                <a:solidFill>
                  <a:schemeClr val="tx1"/>
                </a:solidFill>
                <a:effectLst/>
                <a:latin typeface="+mn-lt"/>
                <a:ea typeface="+mn-ea"/>
                <a:cs typeface="+mn-cs"/>
              </a:rPr>
              <a:t>RediMD</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Urgent Care</a:t>
            </a:r>
          </a:p>
          <a:p>
            <a:pPr lvl="0"/>
            <a:r>
              <a:rPr lang="en-US" sz="1200" kern="1200" dirty="0">
                <a:solidFill>
                  <a:schemeClr val="tx1"/>
                </a:solidFill>
                <a:effectLst/>
                <a:latin typeface="+mn-lt"/>
                <a:ea typeface="+mn-ea"/>
                <a:cs typeface="+mn-cs"/>
              </a:rPr>
              <a:t>Labs</a:t>
            </a:r>
          </a:p>
          <a:p>
            <a:pPr lvl="0"/>
            <a:r>
              <a:rPr lang="en-US" sz="1200" kern="1200" dirty="0">
                <a:solidFill>
                  <a:schemeClr val="tx1"/>
                </a:solidFill>
                <a:effectLst/>
                <a:latin typeface="+mn-lt"/>
                <a:ea typeface="+mn-ea"/>
                <a:cs typeface="+mn-cs"/>
              </a:rPr>
              <a:t>Routine Eye Exams</a:t>
            </a:r>
          </a:p>
          <a:p>
            <a:pPr lvl="0"/>
            <a:r>
              <a:rPr lang="en-US" sz="1200" kern="1200" dirty="0">
                <a:solidFill>
                  <a:schemeClr val="tx1"/>
                </a:solidFill>
                <a:effectLst/>
                <a:latin typeface="+mn-lt"/>
                <a:ea typeface="+mn-ea"/>
                <a:cs typeface="+mn-cs"/>
              </a:rPr>
              <a:t>Mental Health Visits</a:t>
            </a:r>
          </a:p>
          <a:p>
            <a:pPr lvl="0"/>
            <a:r>
              <a:rPr lang="en-US" sz="1200" kern="1200" dirty="0">
                <a:solidFill>
                  <a:schemeClr val="tx1"/>
                </a:solidFill>
                <a:effectLst/>
                <a:latin typeface="+mn-lt"/>
                <a:ea typeface="+mn-ea"/>
                <a:cs typeface="+mn-cs"/>
              </a:rPr>
              <a:t>Minute Clinics</a:t>
            </a:r>
          </a:p>
          <a:p>
            <a:endParaRPr lang="en-US" dirty="0"/>
          </a:p>
          <a:p>
            <a:endParaRPr lang="en-US" dirty="0"/>
          </a:p>
          <a:p>
            <a:r>
              <a:rPr lang="en-US" sz="1200" kern="1200" dirty="0">
                <a:solidFill>
                  <a:schemeClr val="tx1"/>
                </a:solidFill>
                <a:effectLst/>
                <a:latin typeface="+mn-lt"/>
                <a:ea typeface="+mn-ea"/>
                <a:cs typeface="+mn-cs"/>
              </a:rPr>
              <a:t>If the PCP submitted all the necessary information for a review</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can take anywhere from one to three business days. Usually its faster when the provider submits this referral electronically. </a:t>
            </a:r>
          </a:p>
          <a:p>
            <a:endParaRPr lang="en-US" dirty="0"/>
          </a:p>
        </p:txBody>
      </p:sp>
      <p:sp>
        <p:nvSpPr>
          <p:cNvPr id="4" name="Slide Number Placeholder 3"/>
          <p:cNvSpPr>
            <a:spLocks noGrp="1"/>
          </p:cNvSpPr>
          <p:nvPr>
            <p:ph type="sldNum" sz="quarter" idx="10"/>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840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407988" y="696913"/>
            <a:ext cx="6196012" cy="3486150"/>
          </a:xfrm>
          <a:ln/>
        </p:spPr>
      </p:sp>
      <p:sp>
        <p:nvSpPr>
          <p:cNvPr id="115715" name="Rectangle 3"/>
          <p:cNvSpPr>
            <a:spLocks noGrp="1" noChangeArrowheads="1"/>
          </p:cNvSpPr>
          <p:nvPr>
            <p:ph type="body" idx="1"/>
          </p:nvPr>
        </p:nvSpPr>
        <p:spPr>
          <a:xfrm>
            <a:off x="1155418" y="4416099"/>
            <a:ext cx="4686583" cy="418399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4" tIns="46642" rIns="93284" bIns="46642"/>
          <a:lstStyle/>
          <a:p>
            <a:pPr eaLnBrk="1" hangingPunct="1">
              <a:defRPr/>
            </a:pPr>
            <a:r>
              <a:rPr lang="en-US" sz="1100" dirty="0"/>
              <a:t>What is TRS-ActiveCare?</a:t>
            </a:r>
            <a:r>
              <a:rPr lang="ja-JP" altLang="en-US" sz="1100" dirty="0"/>
              <a:t>”</a:t>
            </a:r>
            <a:r>
              <a:rPr lang="en-US" altLang="ja-JP" sz="1100" dirty="0"/>
              <a:t> </a:t>
            </a:r>
            <a:r>
              <a:rPr lang="en-US" sz="1100" dirty="0"/>
              <a:t>It’s the statewide health care benefits program for public education employees.  It was established by the Texas Legislature and signed into law.  An important aspect of the law is that it authorizes funding levels to help employees pay for coverage. The program effective date was Sept. 1, 2002.  Fully insured HMO options were added to the program in 2003.  </a:t>
            </a:r>
          </a:p>
          <a:p>
            <a:pPr eaLnBrk="1" hangingPunct="1">
              <a:defRPr/>
            </a:pPr>
            <a:endParaRPr lang="en-US" sz="1100" dirty="0"/>
          </a:p>
        </p:txBody>
      </p:sp>
    </p:spTree>
    <p:extLst>
      <p:ext uri="{BB962C8B-B14F-4D97-AF65-F5344CB8AC3E}">
        <p14:creationId xmlns:p14="http://schemas.microsoft.com/office/powerpoint/2010/main" val="852270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spirit of activating your health, we want you to understand that taking action will help you maximize your benefits.</a:t>
            </a:r>
          </a:p>
          <a:p>
            <a:r>
              <a:rPr lang="en-US" dirty="0"/>
              <a:t/>
            </a:r>
            <a:br>
              <a:rPr lang="en-US" dirty="0"/>
            </a:br>
            <a:r>
              <a:rPr lang="en-US" dirty="0"/>
              <a:t>We always encourage you to have a PCP regardless of the plan you choose, but for those selecting the statewide physician-directed plans (ActiveCare Primary or the ActiveCare Primary+ plan) you MUST select your PCP during annual enrollment. </a:t>
            </a:r>
          </a:p>
          <a:p>
            <a:endParaRPr lang="en-US" dirty="0"/>
          </a:p>
          <a:p>
            <a:r>
              <a:rPr lang="en-US" u="sng" dirty="0"/>
              <a:t>A couple other items be aware of: </a:t>
            </a:r>
          </a:p>
          <a:p>
            <a:endParaRPr lang="en-US" dirty="0"/>
          </a:p>
          <a:p>
            <a:pPr marL="171450" indent="-171450">
              <a:buFont typeface="Arial" panose="020B0604020202020204" pitchFamily="34" charset="0"/>
              <a:buChar char="•"/>
            </a:pPr>
            <a:r>
              <a:rPr lang="en-US" b="1" dirty="0"/>
              <a:t>Each family member must have their own PCP selected.  </a:t>
            </a:r>
            <a:r>
              <a:rPr lang="en-US" dirty="0"/>
              <a:t>For example, Mom and 2 kids are covered on the plan.  Mom must choose her PCP during annual enrollment, and she must also select a PCP for her 2 kids.  It can be the same PCP or different PCP’s – but each family member must have a PCP tied to him/her.</a:t>
            </a:r>
          </a:p>
          <a:p>
            <a:pPr marL="0" indent="0">
              <a:buFont typeface="Arial" panose="020B0604020202020204" pitchFamily="34" charset="0"/>
              <a:buNone/>
            </a:pPr>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 If you don’t </a:t>
            </a:r>
            <a:r>
              <a:rPr lang="en-US"/>
              <a:t>use their </a:t>
            </a:r>
            <a:r>
              <a:rPr lang="en-US" dirty="0"/>
              <a:t>PCP for routine medical care, get referrals from your PCP before you see specialists, or use in-network providers, you won’t have coverage.  </a:t>
            </a:r>
            <a:r>
              <a:rPr lang="en-US" b="1" dirty="0"/>
              <a:t>Claims will deny and you will be responsible for payment to the provider.</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64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The TRS-ActiveCare website will be you first stop shot for medical benefits and any health and wellness information. It is dedicated to </a:t>
            </a:r>
            <a:r>
              <a:rPr lang="en-US" dirty="0" err="1"/>
              <a:t>ActiveCare</a:t>
            </a:r>
            <a:r>
              <a:rPr lang="en-US" dirty="0"/>
              <a:t> plans and has coverage specific information that will be helpful to you throughout the year.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The participant website is available now and feature options to: </a:t>
            </a:r>
          </a:p>
          <a:p>
            <a:pPr marL="285750" indent="-285750">
              <a:lnSpc>
                <a:spcPct val="90000"/>
              </a:lnSpc>
              <a:defRPr/>
            </a:pPr>
            <a:r>
              <a:rPr lang="en-US" sz="1200" dirty="0"/>
              <a:t>Find an in-network doctor, hospital, or other provider</a:t>
            </a:r>
          </a:p>
          <a:p>
            <a:pPr marL="285750" indent="-285750">
              <a:lnSpc>
                <a:spcPct val="90000"/>
              </a:lnSpc>
              <a:defRPr/>
            </a:pPr>
            <a:r>
              <a:rPr lang="en-US" sz="1200" dirty="0"/>
              <a:t>Get plan information</a:t>
            </a:r>
          </a:p>
          <a:p>
            <a:pPr marL="285750" indent="-285750">
              <a:lnSpc>
                <a:spcPct val="90000"/>
              </a:lnSpc>
              <a:defRPr/>
            </a:pPr>
            <a:r>
              <a:rPr lang="en-US" sz="1200" dirty="0"/>
              <a:t>Get the latest news and updates</a:t>
            </a:r>
          </a:p>
          <a:p>
            <a:pPr marL="285750" indent="-285750">
              <a:lnSpc>
                <a:spcPct val="90000"/>
              </a:lnSpc>
              <a:defRPr/>
            </a:pPr>
            <a:r>
              <a:rPr lang="en-US" sz="1200" dirty="0"/>
              <a:t>Download forms and documents</a:t>
            </a:r>
          </a:p>
          <a:p>
            <a:pPr marL="285750" indent="-285750">
              <a:lnSpc>
                <a:spcPct val="90000"/>
              </a:lnSpc>
              <a:defRPr/>
            </a:pPr>
            <a:r>
              <a:rPr lang="en-US" sz="1200" dirty="0"/>
              <a:t>Learn about health and wellness resources</a:t>
            </a:r>
          </a:p>
          <a:p>
            <a:pPr marL="285750" marR="0" lvl="0" indent="-285750" algn="l" defTabSz="914400" rtl="0" eaLnBrk="1" fontAlgn="auto" latinLnBrk="0" hangingPunct="1">
              <a:lnSpc>
                <a:spcPct val="90000"/>
              </a:lnSpc>
              <a:spcBef>
                <a:spcPts val="0"/>
              </a:spcBef>
              <a:spcAft>
                <a:spcPts val="0"/>
              </a:spcAft>
              <a:buClrTx/>
              <a:buSzTx/>
              <a:buFontTx/>
              <a:buNone/>
              <a:tabLst/>
              <a:defRPr/>
            </a:pPr>
            <a:endParaRPr lang="en-US" sz="1200" dirty="0"/>
          </a:p>
          <a:p>
            <a:pPr marL="285750" marR="0" lvl="0" indent="-285750" algn="l" defTabSz="914400" rtl="0" eaLnBrk="1" fontAlgn="auto" latinLnBrk="0" hangingPunct="1">
              <a:lnSpc>
                <a:spcPct val="90000"/>
              </a:lnSpc>
              <a:spcBef>
                <a:spcPts val="0"/>
              </a:spcBef>
              <a:spcAft>
                <a:spcPts val="0"/>
              </a:spcAft>
              <a:buClrTx/>
              <a:buSzTx/>
              <a:buFontTx/>
              <a:buNone/>
              <a:tabLst/>
              <a:defRPr/>
            </a:pPr>
            <a:r>
              <a:rPr lang="en-US" dirty="0"/>
              <a:t>You can access the Provider Finder Search tool from the ActiveCare site without signing into the member portal. Simply click on the Doctors and Hospitals tab shown here by the red circle on the left, then chose the plan you want to search providers for. </a:t>
            </a:r>
          </a:p>
          <a:p>
            <a:pPr marL="285750" indent="-285750">
              <a:lnSpc>
                <a:spcPct val="90000"/>
              </a:lnSpc>
              <a:defRPr/>
            </a:pPr>
            <a:endParaRPr lang="en-US" sz="1200"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The participant website will then be expanded as of 9/1/2020 and offer ways to:</a:t>
            </a:r>
          </a:p>
          <a:p>
            <a:pPr marL="285750" indent="-285750">
              <a:lnSpc>
                <a:spcPct val="90000"/>
              </a:lnSpc>
              <a:defRPr/>
            </a:pPr>
            <a:r>
              <a:rPr lang="en-US" sz="1200" dirty="0"/>
              <a:t>Register for Blue Access for Members</a:t>
            </a:r>
          </a:p>
          <a:p>
            <a:pPr marL="285750" indent="-285750">
              <a:lnSpc>
                <a:spcPct val="90000"/>
              </a:lnSpc>
              <a:defRPr/>
            </a:pPr>
            <a:r>
              <a:rPr lang="en-US" sz="1200" dirty="0"/>
              <a:t>Check the costs of doctors and services covered under your plan</a:t>
            </a:r>
          </a:p>
          <a:p>
            <a:pPr marL="285750" indent="-285750">
              <a:lnSpc>
                <a:spcPct val="90000"/>
              </a:lnSpc>
              <a:defRPr/>
            </a:pPr>
            <a:r>
              <a:rPr lang="en-US" sz="1200" dirty="0"/>
              <a:t>Download a temporary ID Card</a:t>
            </a:r>
          </a:p>
          <a:p>
            <a:pPr eaLnBrk="1" fontAlgn="auto" hangingPunct="1">
              <a:spcBef>
                <a:spcPts val="0"/>
              </a:spcBef>
              <a:spcAft>
                <a:spcPts val="0"/>
              </a:spcAft>
              <a:defRPr/>
            </a:pPr>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You can access the Blue Access for Members participant portal by going to (www.bcbstx.com/trsactivecare) and clicking on “Log In” at the top right-hand corner of the home page shown here with the red circle on the right. This portal allows you to find information related to your medical coverage, finding a doctor, claims, referrals and prior authorizations, download temporary ID cards, and links to various health and wellness programs available. </a:t>
            </a:r>
            <a:r>
              <a:rPr lang="en-US" b="1" dirty="0"/>
              <a:t>When you first sign up, you will need to have your member ID number to create your personalized account. If you don’t have your ID number you can contact one of our personal health guides (more to come later) or the benefits administrator at your district. </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altLang="en-US" b="1" dirty="0"/>
              <a:t>Blue Access for Member is available in Spanish and English</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580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As mentioned on that previous slide, you can access the Provider Finder Search tool from the ActiveCare site by clicking on the Doctors and Hospitals tabs then choosing the plan you want to search providers for. </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On the left here we see a screen shot of our Provider Finder within ActiveCare Member Site.  This is a tool we encourage you to use when selecting a Primary Care Provider.</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dirty="0"/>
          </a:p>
          <a:p>
            <a:pPr marL="0" indent="0">
              <a:buFont typeface="Arial" pitchFamily="34" charset="0"/>
              <a:buNone/>
            </a:pPr>
            <a:r>
              <a:rPr lang="en-US" baseline="0" dirty="0"/>
              <a:t>When you search for a provider, you get more than just a list of doctors. You get:</a:t>
            </a:r>
          </a:p>
          <a:p>
            <a:pPr marL="171450" indent="-171450">
              <a:buFont typeface="Arial" panose="020B0604020202020204" pitchFamily="34" charset="0"/>
              <a:buChar char="•"/>
            </a:pPr>
            <a:r>
              <a:rPr lang="en-US" b="1" baseline="0" dirty="0"/>
              <a:t>Quality designations </a:t>
            </a:r>
            <a:r>
              <a:rPr lang="en-US" baseline="0" dirty="0"/>
              <a:t>for facilities and physicians, including Awards &amp; Recognitions</a:t>
            </a:r>
          </a:p>
          <a:p>
            <a:pPr marL="171450" indent="-171450">
              <a:buFont typeface="Arial" panose="020B0604020202020204" pitchFamily="34" charset="0"/>
              <a:buChar char="•"/>
            </a:pPr>
            <a:r>
              <a:rPr lang="en-US" b="1" baseline="0" dirty="0"/>
              <a:t>Enhanced demographic information </a:t>
            </a:r>
            <a:r>
              <a:rPr lang="en-US" baseline="0" dirty="0"/>
              <a:t>on each provider – find out about a doctor’s education, hospital affiliations and whether they are board-certified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a:t>Customizable search options – </a:t>
            </a:r>
            <a:r>
              <a:rPr lang="en-US" baseline="0" dirty="0"/>
              <a:t>prefer a doctor who is a woman or can speak Spanish? You can search for one.</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a:t>Patient reviews </a:t>
            </a:r>
            <a:r>
              <a:rPr lang="en-US" baseline="0" dirty="0"/>
              <a:t>– find out what others have to say about a physician</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Alternate location – does the doctor practice at multiple locations? Find the one most convenient for you.</a:t>
            </a:r>
            <a:endParaRPr lang="en-US" dirty="0"/>
          </a:p>
          <a:p>
            <a:endParaRPr lang="en-US" b="1" dirty="0"/>
          </a:p>
          <a:p>
            <a:endParaRPr lang="en-US" b="1" dirty="0"/>
          </a:p>
          <a:p>
            <a:r>
              <a:rPr lang="en-US" b="1" dirty="0"/>
              <a:t>After completing a search and clicking on the provider’s name it will take you to the detailed provider page which is shown here on the right. Notice the red circle, this is where you can locate the provider’s PCP ID which will be needed to assign a provider as your PCP prior to 9/1/2020.</a:t>
            </a:r>
          </a:p>
          <a:p>
            <a:r>
              <a:rPr lang="en-US" b="1" dirty="0"/>
              <a:t/>
            </a:r>
            <a:br>
              <a:rPr lang="en-US" b="1" dirty="0"/>
            </a:br>
            <a:r>
              <a:rPr lang="en-US" b="1" dirty="0"/>
              <a:t>Remember:  If you are uncertain how to navigate to the details provider page and locate the PCP ID we have our personal health guides currently available to assist you.</a:t>
            </a:r>
          </a:p>
          <a:p>
            <a:endParaRPr lang="en-US" altLang="en-US" b="1" dirty="0"/>
          </a:p>
          <a:p>
            <a:r>
              <a:rPr lang="en-US" altLang="en-US" b="1" dirty="0"/>
              <a:t>Additionally, this tool is available in Spanish and English</a:t>
            </a:r>
            <a:endParaRPr lang="en-US" b="1" dirty="0">
              <a:sym typeface="Wingdings" panose="05000000000000000000" pitchFamily="2" charset="2"/>
            </a:endParaRPr>
          </a:p>
          <a:p>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Our provider finder has additional features where </a:t>
            </a:r>
            <a:r>
              <a:rPr lang="en-US" baseline="0" dirty="0"/>
              <a:t>you can get an estimate of costs for hundreds of different procedures. </a:t>
            </a:r>
            <a:r>
              <a:rPr lang="en-US" b="1" baseline="0" dirty="0"/>
              <a:t>When you’re signed into Blue Access for Members</a:t>
            </a:r>
            <a:r>
              <a:rPr lang="en-US" baseline="0" dirty="0"/>
              <a:t>, the tool uses your specific benefit information to provide an estimate based on BCBSTX contracted amount with different providers and your remaining responsibility for the year, such as whether you have met your deductible or whether you have reached your out-of-pocket maximum.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548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1" dirty="0">
                <a:latin typeface="Arial" pitchFamily="34" charset="0"/>
              </a:rPr>
              <a:t>With the transition to BCBSTX you will receive new ID cards.</a:t>
            </a:r>
          </a:p>
          <a:p>
            <a:pPr>
              <a:spcBef>
                <a:spcPct val="0"/>
              </a:spcBef>
            </a:pPr>
            <a:endParaRPr lang="en-US" b="1" dirty="0">
              <a:latin typeface="Arial" pitchFamily="34" charset="0"/>
            </a:endParaRPr>
          </a:p>
          <a:p>
            <a:pPr marL="0" marR="0" lvl="0" indent="0" algn="l" defTabSz="914240" rtl="0" eaLnBrk="1" fontAlgn="auto" latinLnBrk="0" hangingPunct="1">
              <a:lnSpc>
                <a:spcPct val="100000"/>
              </a:lnSpc>
              <a:spcBef>
                <a:spcPct val="0"/>
              </a:spcBef>
              <a:spcAft>
                <a:spcPts val="0"/>
              </a:spcAft>
              <a:buClrTx/>
              <a:buSzTx/>
              <a:buFontTx/>
              <a:buNone/>
              <a:tabLst/>
              <a:defRPr/>
            </a:pPr>
            <a:r>
              <a:rPr lang="en-US" b="1" dirty="0">
                <a:latin typeface="Arial" pitchFamily="34" charset="0"/>
              </a:rPr>
              <a:t>Remember how we showed you where to locate the PCP ID needed to select your PCP prior to 9/1/2020? That selection will then be shown on the card here on the left for those on the statewide plans.</a:t>
            </a:r>
          </a:p>
          <a:p>
            <a:pPr>
              <a:spcBef>
                <a:spcPct val="0"/>
              </a:spcBef>
            </a:pPr>
            <a:endParaRPr lang="en-US" b="1" dirty="0">
              <a:latin typeface="Arial" pitchFamily="34" charset="0"/>
            </a:endParaRPr>
          </a:p>
          <a:p>
            <a:pPr>
              <a:spcBef>
                <a:spcPct val="0"/>
              </a:spcBef>
            </a:pPr>
            <a:endParaRPr lang="en-US" b="1" dirty="0">
              <a:latin typeface="Arial" pitchFamily="34" charset="0"/>
            </a:endParaRPr>
          </a:p>
          <a:p>
            <a:pPr marL="285750" marR="0" lvl="0" indent="-2857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rPr>
              <a:t>ID cards for the physician-directed statewide plans will have the subscriber’s name listed as well as one covered family member and their associated PCP. </a:t>
            </a:r>
            <a:r>
              <a:rPr lang="en-US" b="1" dirty="0">
                <a:solidFill>
                  <a:schemeClr val="bg1"/>
                </a:solidFill>
              </a:rPr>
              <a:t>This means, if you choose one of the statewide plans everyone in your family on will have their own ID card. A sample of the ID cards for this is shown here on the left with the blue circle on the PCP indicator.</a:t>
            </a:r>
            <a:endParaRPr lang="en-US" dirty="0">
              <a:solidFill>
                <a:schemeClr val="bg1"/>
              </a:solidFill>
            </a:endParaRPr>
          </a:p>
          <a:p>
            <a:pPr marL="285750" marR="0" lvl="0" indent="-2857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rPr>
              <a:t>ID cards for the nationwide plans, shown here in the middle, will only have the subscriber’s name </a:t>
            </a:r>
            <a:r>
              <a:rPr lang="en-US" sz="1200" kern="1200" dirty="0">
                <a:solidFill>
                  <a:schemeClr val="tx1"/>
                </a:solidFill>
                <a:effectLst/>
                <a:latin typeface="+mn-lt"/>
                <a:ea typeface="+mn-ea"/>
                <a:cs typeface="+mn-cs"/>
              </a:rPr>
              <a:t>on the card and will never have the spouse and/or dependents name. </a:t>
            </a:r>
            <a:r>
              <a:rPr lang="en-US" b="1" dirty="0">
                <a:solidFill>
                  <a:srgbClr val="FF0000"/>
                </a:solidFill>
              </a:rPr>
              <a:t>Additionally, if you choose one of the nationwide plan will receive up to 2 ID cards per family. (Additional available upon request.)</a:t>
            </a:r>
          </a:p>
          <a:p>
            <a:pPr marL="285750" marR="0" lvl="0" indent="-2857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itchFamily="34" charset="0"/>
            </a:endParaRPr>
          </a:p>
          <a:p>
            <a:pPr>
              <a:spcBef>
                <a:spcPct val="0"/>
              </a:spcBef>
            </a:pPr>
            <a:r>
              <a:rPr lang="en-US" dirty="0">
                <a:latin typeface="Arial" pitchFamily="34" charset="0"/>
              </a:rPr>
              <a:t>You can order additional</a:t>
            </a:r>
            <a:r>
              <a:rPr lang="en-US" baseline="0" dirty="0">
                <a:latin typeface="Arial" pitchFamily="34" charset="0"/>
              </a:rPr>
              <a:t> or replacement ID cards via Blue Access for Members (the participant portal), directly through the BCBSTX App, or with a dedicated personal health guide. Additionally, your district Benefits Administrators can order a permanent or temporary card on your behalf.</a:t>
            </a:r>
          </a:p>
          <a:p>
            <a:pPr>
              <a:spcBef>
                <a:spcPct val="0"/>
              </a:spcBef>
            </a:pPr>
            <a:endParaRPr lang="en-US" baseline="0" dirty="0">
              <a:latin typeface="Arial" pitchFamily="34" charset="0"/>
            </a:endParaRPr>
          </a:p>
          <a:p>
            <a:pPr>
              <a:spcBef>
                <a:spcPct val="0"/>
              </a:spcBef>
            </a:pPr>
            <a:endParaRPr lang="en-US" baseline="0" dirty="0">
              <a:latin typeface="Arial" pitchFamily="34" charset="0"/>
            </a:endParaRPr>
          </a:p>
          <a:p>
            <a:pPr>
              <a:spcBef>
                <a:spcPct val="0"/>
              </a:spcBef>
            </a:pPr>
            <a:endParaRPr lang="en-US" baseline="0" dirty="0">
              <a:latin typeface="Arial" pitchFamily="34" charset="0"/>
            </a:endParaRPr>
          </a:p>
          <a:p>
            <a:pPr>
              <a:spcBef>
                <a:spcPct val="0"/>
              </a:spcBef>
            </a:pPr>
            <a:r>
              <a:rPr lang="en-US" baseline="0" dirty="0">
                <a:latin typeface="Arial" pitchFamily="34" charset="0"/>
              </a:rPr>
              <a:t>FAQ:</a:t>
            </a:r>
          </a:p>
          <a:p>
            <a:pPr>
              <a:spcBef>
                <a:spcPct val="0"/>
              </a:spcBef>
            </a:pPr>
            <a:endParaRPr lang="en-US" baseline="0" dirty="0">
              <a:latin typeface="Arial" pitchFamily="34" charset="0"/>
            </a:endParaRPr>
          </a:p>
          <a:p>
            <a:pPr>
              <a:spcBef>
                <a:spcPct val="0"/>
              </a:spcBef>
            </a:pPr>
            <a:r>
              <a:rPr lang="en-US" baseline="0" dirty="0">
                <a:latin typeface="Arial" pitchFamily="34" charset="0"/>
              </a:rPr>
              <a:t>Multiple ID cards may be received based on when enrollment is received. Each mailing will include messaging instructing what to do and call PHG if any questions or concerns. </a:t>
            </a:r>
          </a:p>
          <a:p>
            <a:pPr>
              <a:spcBef>
                <a:spcPct val="0"/>
              </a:spcBef>
            </a:pPr>
            <a:endParaRPr lang="en-US" baseline="0" dirty="0">
              <a:latin typeface="Arial" pitchFamily="34" charset="0"/>
            </a:endParaRPr>
          </a:p>
          <a:p>
            <a:pPr>
              <a:spcBef>
                <a:spcPct val="0"/>
              </a:spcBef>
            </a:pPr>
            <a:r>
              <a:rPr lang="en-US" u="sng" baseline="0" dirty="0">
                <a:latin typeface="Arial" pitchFamily="34" charset="0"/>
              </a:rPr>
              <a:t>For the nationwide plans</a:t>
            </a:r>
          </a:p>
          <a:p>
            <a:r>
              <a:rPr lang="en-US" sz="1200" kern="1200" dirty="0">
                <a:solidFill>
                  <a:schemeClr val="tx1"/>
                </a:solidFill>
                <a:effectLst/>
                <a:latin typeface="+mn-lt"/>
                <a:ea typeface="+mn-ea"/>
                <a:cs typeface="+mn-cs"/>
              </a:rPr>
              <a:t>We provide 1 card for the subscriber and 1 additional card if there are 2 or more people on the plan.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 This could be a subscriber a spouse and 2 kids or just a subscriber and spouse, either way, you only get 2 cards. Additional cards can be ordered for dependents living out of the parents home or old enough to have their own card and we will mail it to them.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Only the subscriber's name ever appears on the card. The PPO card will never have the spouse and/or dependents name.</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For Statewide plans</a:t>
            </a:r>
          </a:p>
          <a:p>
            <a:r>
              <a:rPr lang="en-US" sz="1200" dirty="0">
                <a:solidFill>
                  <a:schemeClr val="bg1"/>
                </a:solidFill>
              </a:rPr>
              <a:t>For physician-directed plans, each family member will get their own ID card with their PCP’s name printed on it.</a:t>
            </a:r>
          </a:p>
          <a:p>
            <a:pPr>
              <a:spcBef>
                <a:spcPct val="0"/>
              </a:spcBef>
            </a:pPr>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34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The </a:t>
            </a:r>
            <a:r>
              <a:rPr lang="en-US" altLang="en-US" u="none" dirty="0"/>
              <a:t>BCBS of Texas App allows you to find the most important information quickly and easily. </a:t>
            </a:r>
            <a:r>
              <a:rPr lang="en-US" altLang="en-US" b="1" u="none" dirty="0"/>
              <a:t>You can use the app to check claims status, track deductibles</a:t>
            </a:r>
            <a:r>
              <a:rPr lang="en-US" altLang="en-US" b="1" u="none" baseline="0" dirty="0">
                <a:solidFill>
                  <a:srgbClr val="FF0000"/>
                </a:solidFill>
              </a:rPr>
              <a:t> and out-of-pocket maximums</a:t>
            </a:r>
            <a:r>
              <a:rPr lang="en-US" altLang="en-US" b="1" u="none" dirty="0"/>
              <a:t>, view prior authorizations and referrals, and out-of-pocket spending.</a:t>
            </a:r>
            <a:r>
              <a:rPr lang="en-US" altLang="en-US" u="none" dirty="0"/>
              <a:t> If you have an iPhone, you can view your ID card and add it to Apple Wallet. You can even email your ID card to providers. </a:t>
            </a:r>
          </a:p>
          <a:p>
            <a:pPr eaLnBrk="1" hangingPunct="1">
              <a:spcBef>
                <a:spcPct val="0"/>
              </a:spcBef>
            </a:pPr>
            <a:endParaRPr lang="en-US" altLang="en-US" dirty="0"/>
          </a:p>
          <a:p>
            <a:pPr eaLnBrk="1" hangingPunct="1">
              <a:spcBef>
                <a:spcPct val="0"/>
              </a:spcBef>
            </a:pPr>
            <a:r>
              <a:rPr lang="en-US" altLang="en-US" b="1" dirty="0"/>
              <a:t>The BCBSTX app also is available in Spanish for both iPhone and Android users. </a:t>
            </a:r>
          </a:p>
          <a:p>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altLang="en-US" b="1" dirty="0"/>
              <a:t>TRS Health App will be sunset and the BCBSTX app will be available starting 9/1/2020. </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altLang="en-US" b="1"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With Blue Access for Members and the BCBSTX App, your benefits are at your fingertips, wherever you are. Our online tools help you stay informed and better manage your health, wellness, and benefits.</a:t>
            </a:r>
            <a:endParaRPr lang="en-US"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544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coverage includes TRS Virtual Health choices powered by Teladoc</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RediMD</a:t>
            </a:r>
            <a:r>
              <a:rPr lang="en-US" sz="1200" kern="1200" dirty="0">
                <a:solidFill>
                  <a:schemeClr val="tx1"/>
                </a:solidFill>
                <a:effectLst/>
                <a:latin typeface="+mn-lt"/>
                <a:ea typeface="+mn-ea"/>
                <a:cs typeface="+mn-cs"/>
              </a:rPr>
              <a:t>. These services allow you access to convenient, quality health care from home or on the go, without having to travel to a doctor’s office. </a:t>
            </a:r>
          </a:p>
          <a:p>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the left here you recognize your existing virtual health option through Teladoc. The offer services for general medicine, including a variety of acute, non-urgent conditions. Confidential mental health services for adults 18 and older from a licensed therapist, psychologist, psychiatrist or certified drug and alcohol abuse counselor are also available. You can even have prescription medication sent right to your home, when medically necessary.</a:t>
            </a:r>
          </a:p>
          <a:p>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Now lets shift our focus to the right side of the screen. Starting 9/1/2020 you will have as to </a:t>
            </a:r>
            <a:r>
              <a:rPr lang="en-US" sz="1200" b="1" kern="1200" dirty="0" err="1">
                <a:solidFill>
                  <a:schemeClr val="tx1"/>
                </a:solidFill>
                <a:effectLst/>
                <a:latin typeface="+mn-lt"/>
                <a:ea typeface="+mn-ea"/>
                <a:cs typeface="+mn-cs"/>
              </a:rPr>
              <a:t>RediMD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provide quality primary care medical service with live, face-to-face diagnosis and treatment via the internet by computer or smartphone as well as services over the telephone. You can see and speak with a board-certified physician 24/7 who can diagnose and recommend conservative treatment. </a:t>
            </a:r>
            <a:endParaRPr lang="en-US" dirty="0"/>
          </a:p>
          <a:p>
            <a:endParaRPr lang="en-US" b="1" dirty="0"/>
          </a:p>
          <a:p>
            <a:endParaRPr lang="en-US" b="1" dirty="0"/>
          </a:p>
          <a:p>
            <a:endParaRPr lang="en-US" b="1" dirty="0"/>
          </a:p>
          <a:p>
            <a:endParaRPr lang="en-US" b="1" dirty="0"/>
          </a:p>
          <a:p>
            <a:r>
              <a:rPr lang="en-US" b="1" dirty="0"/>
              <a:t>FAQ:</a:t>
            </a:r>
          </a:p>
          <a:p>
            <a:endParaRPr lang="en-US" b="1" dirty="0"/>
          </a:p>
          <a:p>
            <a:r>
              <a:rPr lang="en-US" b="1" u="sng" dirty="0"/>
              <a:t>TRS Virtual Medical</a:t>
            </a:r>
          </a:p>
          <a:p>
            <a:pPr marL="0" marR="0" lvl="0" indent="0" algn="l" defTabSz="914240" rtl="0" eaLnBrk="1" fontAlgn="auto" latinLnBrk="0" hangingPunct="1">
              <a:lnSpc>
                <a:spcPct val="100000"/>
              </a:lnSpc>
              <a:spcBef>
                <a:spcPts val="0"/>
              </a:spcBef>
              <a:spcAft>
                <a:spcPts val="0"/>
              </a:spcAft>
              <a:buClrTx/>
              <a:buSzTx/>
              <a:buFontTx/>
              <a:buNone/>
              <a:tabLst/>
              <a:defRPr/>
            </a:pPr>
            <a:r>
              <a:rPr lang="en-US" b="0" u="none" dirty="0">
                <a:solidFill>
                  <a:srgbClr val="FF9021"/>
                </a:solidFill>
              </a:rPr>
              <a:t>ActiveCare HD: $30 copay</a:t>
            </a:r>
          </a:p>
          <a:p>
            <a:pPr marL="0" marR="0" lvl="0" indent="0" algn="l" defTabSz="914240" rtl="0" eaLnBrk="1" fontAlgn="auto" latinLnBrk="0" hangingPunct="1">
              <a:lnSpc>
                <a:spcPct val="100000"/>
              </a:lnSpc>
              <a:spcBef>
                <a:spcPts val="0"/>
              </a:spcBef>
              <a:spcAft>
                <a:spcPts val="0"/>
              </a:spcAft>
              <a:buClrTx/>
              <a:buSzTx/>
              <a:buFontTx/>
              <a:buNone/>
              <a:tabLst/>
              <a:defRPr/>
            </a:pPr>
            <a:r>
              <a:rPr lang="en-US" b="0" u="none" dirty="0">
                <a:solidFill>
                  <a:srgbClr val="FF9021"/>
                </a:solidFill>
              </a:rPr>
              <a:t>ActiveCare 2/Primary/Primary+: Covered at 100%</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b="0" u="none" dirty="0">
              <a:solidFill>
                <a:srgbClr val="FF9021"/>
              </a:solidFill>
            </a:endParaRPr>
          </a:p>
          <a:p>
            <a:pPr marL="0" marR="0" lvl="0" indent="0" algn="l" defTabSz="914240" rtl="0" eaLnBrk="1" fontAlgn="auto" latinLnBrk="0" hangingPunct="1">
              <a:lnSpc>
                <a:spcPct val="100000"/>
              </a:lnSpc>
              <a:spcBef>
                <a:spcPts val="0"/>
              </a:spcBef>
              <a:spcAft>
                <a:spcPts val="0"/>
              </a:spcAft>
              <a:buClrTx/>
              <a:buSzTx/>
              <a:buFontTx/>
              <a:buNone/>
              <a:tabLst/>
              <a:defRPr/>
            </a:pPr>
            <a:r>
              <a:rPr lang="en-US" b="1" u="none" dirty="0">
                <a:solidFill>
                  <a:srgbClr val="FF9021"/>
                </a:solidFill>
              </a:rPr>
              <a:t>TRS Mental Health:</a:t>
            </a:r>
          </a:p>
          <a:p>
            <a:pPr marL="0" marR="0" lvl="0" indent="0" algn="l" defTabSz="914240" rtl="0" eaLnBrk="1" fontAlgn="auto" latinLnBrk="0" hangingPunct="1">
              <a:lnSpc>
                <a:spcPct val="100000"/>
              </a:lnSpc>
              <a:spcBef>
                <a:spcPts val="0"/>
              </a:spcBef>
              <a:spcAft>
                <a:spcPts val="0"/>
              </a:spcAft>
              <a:buClrTx/>
              <a:buSzTx/>
              <a:buFontTx/>
              <a:buNone/>
              <a:tabLst/>
              <a:defRPr/>
            </a:pPr>
            <a:r>
              <a:rPr lang="en-US" b="0" u="none" dirty="0">
                <a:solidFill>
                  <a:srgbClr val="FF9021"/>
                </a:solidFill>
              </a:rPr>
              <a:t>ActiveCare HD: $185 for initial with psychiatrist, $95 for on-going appointments with psychiatrist and $85 for therapy appointments</a:t>
            </a:r>
          </a:p>
          <a:p>
            <a:pPr marL="0" marR="0" lvl="0" indent="0" algn="l" defTabSz="914240" rtl="0" eaLnBrk="1" fontAlgn="auto" latinLnBrk="0" hangingPunct="1">
              <a:lnSpc>
                <a:spcPct val="100000"/>
              </a:lnSpc>
              <a:spcBef>
                <a:spcPts val="0"/>
              </a:spcBef>
              <a:spcAft>
                <a:spcPts val="0"/>
              </a:spcAft>
              <a:buClrTx/>
              <a:buSzTx/>
              <a:buFontTx/>
              <a:buNone/>
              <a:tabLst/>
              <a:defRPr/>
            </a:pPr>
            <a:r>
              <a:rPr lang="en-US" b="0" u="none" dirty="0">
                <a:solidFill>
                  <a:srgbClr val="FF9021"/>
                </a:solidFill>
              </a:rPr>
              <a:t>ActiveCare 2/Primary/Primary+: $70 Copay</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b="0" u="none" dirty="0">
              <a:solidFill>
                <a:srgbClr val="FF9021"/>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059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let you know that the TRS-</a:t>
            </a:r>
            <a:r>
              <a:rPr lang="en-US" dirty="0" err="1"/>
              <a:t>ActiveCare</a:t>
            </a:r>
            <a:r>
              <a:rPr lang="en-US" dirty="0"/>
              <a:t> plans offer a wealth of additional programs and services including wellness and family planning resources.</a:t>
            </a:r>
          </a:p>
        </p:txBody>
      </p:sp>
      <p:sp>
        <p:nvSpPr>
          <p:cNvPr id="4" name="Slide Number Placeholder 3"/>
          <p:cNvSpPr>
            <a:spLocks noGrp="1"/>
          </p:cNvSpPr>
          <p:nvPr>
            <p:ph type="sldNum" sz="quarter" idx="10"/>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957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9813" y="246063"/>
            <a:ext cx="4670425" cy="2627312"/>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Well </a:t>
            </a:r>
            <a:r>
              <a:rPr kumimoji="0" lang="en-US" sz="1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onTarget</a:t>
            </a:r>
            <a:r>
              <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portal is where you will start engaging in wellness activities that are personalized for you.</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There are many activities on Well </a:t>
            </a:r>
            <a:r>
              <a:rPr kumimoji="0" lang="en-US" sz="1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onTarget</a:t>
            </a:r>
            <a:r>
              <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to encourage and help you along your wellness journey.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Activities include Taking a Health Assessment, various trackers, syncing a fitness or nutrition device or app, self-management Programs on key health topics and even access to a personal health coach.</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You can also earn Blue Points Rewards by participating in eligible wellness activities on the portal which we will discuss next!</a:t>
            </a:r>
          </a:p>
          <a:p>
            <a:endParaRPr lang="en-US" sz="1100" dirty="0"/>
          </a:p>
          <a:p>
            <a:endParaRPr lang="en-US" sz="1100" dirty="0"/>
          </a:p>
          <a:p>
            <a:r>
              <a:rPr lang="en-US" sz="1100" u="sng" dirty="0"/>
              <a:t>FAQ:</a:t>
            </a:r>
          </a:p>
          <a:p>
            <a:endParaRPr lang="en-US" sz="110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u="none" dirty="0"/>
              <a:t>Naturally Slim and Real Appeal are not currently an offering with </a:t>
            </a:r>
            <a:r>
              <a:rPr lang="en-US" sz="1100" u="none" dirty="0" err="1"/>
              <a:t>ActiveCare</a:t>
            </a:r>
            <a:r>
              <a:rPr lang="en-US" sz="1100" u="none" dirty="0"/>
              <a:t> plans. </a:t>
            </a:r>
          </a:p>
          <a:p>
            <a:endParaRPr lang="en-US" sz="1100" dirty="0"/>
          </a:p>
          <a:p>
            <a:r>
              <a:rPr lang="en-US" sz="1100" b="1" dirty="0"/>
              <a:t>Participant Dashboard</a:t>
            </a:r>
          </a:p>
          <a:p>
            <a:r>
              <a:rPr lang="en-US" sz="1100" dirty="0"/>
              <a:t>The innovative design of this page makes it simple for you to access your goal information, self-management program information, status of program steps, food and exercise diary, and RSS feeds of current health news which is pertinent to your active goals. </a:t>
            </a:r>
          </a:p>
          <a:p>
            <a:endParaRPr lang="en-US" sz="1100" b="1" dirty="0"/>
          </a:p>
          <a:p>
            <a:r>
              <a:rPr lang="en-US" sz="1100" b="1" dirty="0"/>
              <a:t>Health Assessment</a:t>
            </a:r>
          </a:p>
          <a:p>
            <a:r>
              <a:rPr lang="en-US" sz="1100" dirty="0"/>
              <a:t>Our health assessment is available through our participant dashboard page. Your Personal Wellness Report that is generated from the health assessment can be accessed at any time through the portal.</a:t>
            </a:r>
          </a:p>
          <a:p>
            <a:endParaRPr lang="en-US" sz="1100" b="1" dirty="0"/>
          </a:p>
          <a:p>
            <a:r>
              <a:rPr lang="en-US" sz="1100" b="1" dirty="0"/>
              <a:t>Self-Management Programs</a:t>
            </a:r>
          </a:p>
          <a:p>
            <a:r>
              <a:rPr lang="en-US" sz="1100" dirty="0"/>
              <a:t>Programs are intended to provide key clinical and behavioral information that is pertinent to your wellness opportunities, the tools to understand why you are motivated to change and tips on sustaining a high level of motivation, and – most critical to the behavior change process – the appropriate tools and resources that teach you how to change and how to maintain those healthy behaviors over time. There are over 20 topics available.</a:t>
            </a:r>
          </a:p>
          <a:p>
            <a:endParaRPr lang="en-US" sz="1100" dirty="0"/>
          </a:p>
          <a:p>
            <a:r>
              <a:rPr lang="en-US" sz="1100" b="1" dirty="0"/>
              <a:t>Trackers and Tools</a:t>
            </a:r>
          </a:p>
          <a:p>
            <a:r>
              <a:rPr lang="en-US" sz="1100" dirty="0"/>
              <a:t>Goal Trackers give you a way to track and supply information related to the goals you have chosen. </a:t>
            </a:r>
          </a:p>
          <a:p>
            <a:endParaRPr lang="en-US" sz="1100" dirty="0"/>
          </a:p>
          <a:p>
            <a:r>
              <a:rPr lang="en-US" sz="1100" b="1" dirty="0"/>
              <a:t>Text Message Alerts</a:t>
            </a:r>
          </a:p>
          <a:p>
            <a:r>
              <a:rPr lang="en-US" sz="1100" dirty="0"/>
              <a:t>You can set up mobile reminders such as to track your blood pressure or get 8 hours of sleep a night.</a:t>
            </a:r>
          </a:p>
          <a:p>
            <a:endParaRPr lang="en-US" sz="1100" dirty="0"/>
          </a:p>
          <a:p>
            <a:r>
              <a:rPr lang="en-US" sz="1100" b="1" dirty="0"/>
              <a:t>Blue Points </a:t>
            </a:r>
            <a:r>
              <a:rPr lang="en-US" sz="1100" dirty="0"/>
              <a:t>You will earn points for completing Blue Points-eligible activities and can redeem them for merchandise as well as supplement point balances with a personal credit card.</a:t>
            </a:r>
          </a:p>
          <a:p>
            <a:r>
              <a:rPr lang="en-US" sz="1100" dirty="0"/>
              <a:t>Blue Points Program Rules are subject to change without prior notice. See the Program Rules on the Well </a:t>
            </a:r>
            <a:r>
              <a:rPr lang="en-US" sz="1100" dirty="0" err="1"/>
              <a:t>onTarget</a:t>
            </a:r>
            <a:r>
              <a:rPr lang="en-US" sz="1100" dirty="0"/>
              <a:t> Participant Wellness Portal at wellontarget.com for further information. Your company may have additional reward programs in place to encourage you to take advantage of certain preventive care and wellness activities or for making healthy changes. Check your employee benefits.</a:t>
            </a:r>
          </a:p>
          <a:p>
            <a:endParaRPr lang="en-US" sz="1100" dirty="0"/>
          </a:p>
          <a:p>
            <a:r>
              <a:rPr lang="en-US" sz="1100" dirty="0"/>
              <a:t>To access the portal download the </a:t>
            </a:r>
            <a:r>
              <a:rPr lang="en-US" sz="1100" dirty="0" err="1"/>
              <a:t>AlwaysOn</a:t>
            </a:r>
            <a:r>
              <a:rPr lang="en-US" sz="1100" dirty="0"/>
              <a:t> app or visit wellontarget.com and log in using your Blue Access for Members user name and password.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400"/>
              </a:spcAft>
              <a:buClr>
                <a:srgbClr val="0080C7"/>
              </a:buClr>
              <a:buSzTx/>
              <a:buFont typeface="Arial" panose="020B0604020202020204" pitchFamily="34" charset="0"/>
              <a:buNone/>
              <a:tabLst/>
              <a:defRPr/>
            </a:pPr>
            <a:endParaRPr kumimoji="0" lang="en-US" sz="1100" b="0" i="0" u="none" strike="noStrike" kern="600" cap="none" spc="0" normalizeH="0" baseline="0" noProof="0" dirty="0">
              <a:ln>
                <a:noFill/>
              </a:ln>
              <a:solidFill>
                <a:srgbClr val="1E1E1E"/>
              </a:solidFill>
              <a:effectLst/>
              <a:uLnTx/>
              <a:uFillTx/>
              <a:latin typeface="Arial" panose="020B0604020202020204"/>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ＭＳ Ｐゴシック" pitchFamily="-6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900" b="0" i="0" u="none" strike="noStrike" kern="1200" cap="none" spc="0" normalizeH="0" baseline="0" noProof="0" dirty="0">
              <a:ln>
                <a:noFill/>
              </a:ln>
              <a:solidFill>
                <a:prstClr val="black"/>
              </a:solidFill>
              <a:effectLst/>
              <a:uLnTx/>
              <a:uFillTx/>
              <a:latin typeface="Arial" charset="0"/>
              <a:ea typeface="ＭＳ Ｐゴシック" pitchFamily="-65" charset="-128"/>
              <a:cs typeface="+mn-cs"/>
            </a:endParaRPr>
          </a:p>
        </p:txBody>
      </p:sp>
    </p:spTree>
    <p:extLst>
      <p:ext uri="{BB962C8B-B14F-4D97-AF65-F5344CB8AC3E}">
        <p14:creationId xmlns:p14="http://schemas.microsoft.com/office/powerpoint/2010/main" val="3448728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9813" y="246063"/>
            <a:ext cx="4670425" cy="26273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You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can earn Blue Points Rewards by participating in eligible wellness activities on the portal and redeem them at our Online Shopping Mall, with over a million products to choose from.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In the Well </a:t>
            </a:r>
            <a:r>
              <a:rPr kumimoji="0" lang="en-US" sz="1200" b="0" i="0"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rPr>
              <a:t>onTarget</a:t>
            </a:r>
            <a:r>
              <a:rPr kumimoji="0" lang="en-US" sz="12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 portal you will be able to see all the activities listed and their corresponding point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The points add up quickly, never expire, they roll over from year to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a:p>
            <a:pPr marL="0" indent="0">
              <a:buFont typeface="Arial" panose="020B0604020202020204" pitchFamily="34" charset="0"/>
              <a:buNone/>
            </a:pPr>
            <a:endParaRPr lang="en-US" dirty="0">
              <a:solidFill>
                <a:schemeClr val="tx2">
                  <a:lumMod val="75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ＭＳ Ｐゴシック" pitchFamily="-6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900" b="0" i="0" u="none" strike="noStrike" kern="1200" cap="none" spc="0" normalizeH="0" baseline="0" noProof="0" dirty="0">
              <a:ln>
                <a:noFill/>
              </a:ln>
              <a:solidFill>
                <a:prstClr val="black"/>
              </a:solidFill>
              <a:effectLst/>
              <a:uLnTx/>
              <a:uFillTx/>
              <a:latin typeface="Arial" charset="0"/>
              <a:ea typeface="ＭＳ Ｐゴシック" pitchFamily="-65" charset="-128"/>
              <a:cs typeface="+mn-cs"/>
            </a:endParaRPr>
          </a:p>
        </p:txBody>
      </p:sp>
    </p:spTree>
    <p:extLst>
      <p:ext uri="{BB962C8B-B14F-4D97-AF65-F5344CB8AC3E}">
        <p14:creationId xmlns:p14="http://schemas.microsoft.com/office/powerpoint/2010/main" val="38322952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Your plans also provide a discount to various gyms and fitness centers.</a:t>
            </a:r>
          </a:p>
          <a:p>
            <a:pPr marL="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171450" marR="0" lvl="0" indent="-171450" algn="l" defTabSz="91424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can access the Fitness Program Network to locate fitness centers under Quick Links on the Blue Access for Members homepage</a:t>
            </a:r>
          </a:p>
          <a:p>
            <a:pPr marL="171450" marR="0" lvl="0" indent="-171450" algn="l" defTabSz="91424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Network is nationwide with over 10K participating facilities. </a:t>
            </a:r>
          </a:p>
          <a:p>
            <a:pPr marL="171450" marR="0" indent="-171450">
              <a:lnSpc>
                <a:spcPct val="115000"/>
              </a:lnSpc>
              <a:spcBef>
                <a:spcPts val="0"/>
              </a:spcBef>
              <a:spcAft>
                <a:spcPts val="10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pay a one-time initiation fee of $19+tax along with a monthly fee based on your tier selection. </a:t>
            </a:r>
          </a:p>
          <a:p>
            <a:pPr marL="171450" marR="0" indent="-171450">
              <a:lnSpc>
                <a:spcPct val="115000"/>
              </a:lnSpc>
              <a:spcBef>
                <a:spcPts val="0"/>
              </a:spcBef>
              <a:spcAft>
                <a:spcPts val="10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Blue Points can be earned for joining the fitness program (2,500) and based on frequency of gym check-ins.  </a:t>
            </a:r>
          </a:p>
          <a:p>
            <a:pPr marL="171450" marR="0" lvl="0" indent="-1714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en-US" b="0" dirty="0">
                <a:solidFill>
                  <a:srgbClr val="FF0000"/>
                </a:solidFill>
              </a:rPr>
              <a:t>If you already have a gym that is participating with our fitness program you have to cancel your gym membership before joining our program to avoid duplicated billing. </a:t>
            </a:r>
          </a:p>
          <a:p>
            <a:pPr marL="0" marR="0" indent="0">
              <a:lnSpc>
                <a:spcPct val="115000"/>
              </a:lnSpc>
              <a:spcBef>
                <a:spcPts val="0"/>
              </a:spcBef>
              <a:spcAft>
                <a:spcPts val="100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dirty="0">
              <a:solidFill>
                <a:srgbClr val="FF0000"/>
              </a:solidFill>
            </a:endParaRPr>
          </a:p>
          <a:p>
            <a:endParaRPr lang="en-US" b="0" dirty="0">
              <a:solidFill>
                <a:srgbClr val="FF0000"/>
              </a:solidFill>
            </a:endParaRPr>
          </a:p>
          <a:p>
            <a:r>
              <a:rPr lang="en-US" b="0" dirty="0">
                <a:solidFill>
                  <a:srgbClr val="FF0000"/>
                </a:solidFill>
              </a:rPr>
              <a:t>FAQ: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Family Bundle: Members will be able to save an additional 12% by adding family members and dependents to current account.</a:t>
            </a:r>
          </a:p>
          <a:p>
            <a:endParaRPr lang="en-US" b="0" dirty="0">
              <a:solidFill>
                <a:srgbClr val="FF0000"/>
              </a:solidFill>
            </a:endParaRPr>
          </a:p>
          <a:p>
            <a:r>
              <a:rPr lang="en-US" b="0" dirty="0">
                <a:solidFill>
                  <a:srgbClr val="FF0000"/>
                </a:solidFill>
              </a:rPr>
              <a:t>Some gyms may have a fob to access their facility and is not covered by this fitness program. Therefore, you may be responsible for paying the one time cost for the fob directly with the gym.</a:t>
            </a:r>
          </a:p>
          <a:p>
            <a:endParaRPr lang="en-US" b="0" dirty="0">
              <a:solidFill>
                <a:srgbClr val="FF0000"/>
              </a:solidFill>
            </a:endParaRPr>
          </a:p>
          <a:p>
            <a:endParaRPr lang="en-US" b="0" dirty="0">
              <a:solidFill>
                <a:srgbClr val="FF0000"/>
              </a:solidFill>
            </a:endParaRPr>
          </a:p>
          <a:p>
            <a:r>
              <a:rPr lang="en-US" altLang="en-US" dirty="0"/>
              <a:t>To register, search for a location or learn more about the Fitness Program, log in to your Blue Access for Members account and click the Fitness Program link found in the left-hand</a:t>
            </a:r>
            <a:r>
              <a:rPr lang="en-US" altLang="en-US" baseline="0" dirty="0"/>
              <a:t> menu bar. </a:t>
            </a:r>
            <a:r>
              <a:rPr lang="en-US" altLang="en-US" dirty="0"/>
              <a:t>You can also</a:t>
            </a:r>
            <a:r>
              <a:rPr lang="en-US" altLang="en-US" baseline="0" dirty="0"/>
              <a:t> call us toll-free at </a:t>
            </a:r>
            <a:r>
              <a:rPr lang="en-US" altLang="en-US" dirty="0"/>
              <a:t>(888) 762-2583, </a:t>
            </a:r>
            <a:r>
              <a:rPr lang="en-US" sz="1200" b="0" i="0" u="none" strike="noStrike" kern="1200" baseline="0" dirty="0">
                <a:solidFill>
                  <a:schemeClr val="tx1"/>
                </a:solidFill>
                <a:latin typeface="+mn-lt"/>
                <a:ea typeface="+mn-ea"/>
                <a:cs typeface="+mn-cs"/>
              </a:rPr>
              <a:t>Monday through Friday, between 7 a.m. and 7 p.m., CT (6 a.m. and 6 p.m., MT).</a:t>
            </a:r>
          </a:p>
          <a:p>
            <a:endParaRPr lang="en-US" b="0" dirty="0">
              <a:solidFill>
                <a:srgbClr val="FF0000"/>
              </a:solidFill>
            </a:endParaRPr>
          </a:p>
          <a:p>
            <a:r>
              <a:rPr lang="en-US" altLang="en-US" dirty="0"/>
              <a:t>An additional bonus for being a member of the fitness program: you receive up to 30% off various alternative medicine services from health and well-being professionals. These include: acupuncture, massage, dieticians, childbirth educators, personal trainers and physical therapists. </a:t>
            </a:r>
            <a:r>
              <a:rPr lang="en-US" sz="1200" b="0" i="0" u="none" strike="noStrike" kern="1200" baseline="0" dirty="0">
                <a:solidFill>
                  <a:schemeClr val="tx1"/>
                </a:solidFill>
                <a:latin typeface="+mn-lt"/>
                <a:ea typeface="+mn-ea"/>
                <a:cs typeface="+mn-cs"/>
              </a:rPr>
              <a:t>To take advantage of these discounts, register at </a:t>
            </a:r>
            <a:r>
              <a:rPr lang="en-US" sz="1200" b="1" i="0" u="none" strike="noStrike" kern="1200" baseline="0" dirty="0">
                <a:solidFill>
                  <a:schemeClr val="tx1"/>
                </a:solidFill>
                <a:latin typeface="+mn-lt"/>
                <a:ea typeface="+mn-ea"/>
                <a:cs typeface="+mn-cs"/>
              </a:rPr>
              <a:t>whlchoices.com</a:t>
            </a:r>
            <a:r>
              <a:rPr lang="en-US" sz="1200" b="0" i="0" u="none" strike="noStrike" kern="1200" baseline="0" dirty="0">
                <a:solidFill>
                  <a:schemeClr val="tx1"/>
                </a:solidFill>
                <a:latin typeface="+mn-lt"/>
                <a:ea typeface="+mn-ea"/>
                <a:cs typeface="+mn-cs"/>
              </a:rPr>
              <a:t>.</a:t>
            </a:r>
            <a:endParaRPr lang="en-US" altLang="en-US" dirty="0"/>
          </a:p>
          <a:p>
            <a:endParaRPr lang="en-US" altLang="en-US" dirty="0"/>
          </a:p>
          <a:p>
            <a:r>
              <a:rPr lang="en-US" altLang="en-US" dirty="0"/>
              <a:t>Please</a:t>
            </a:r>
            <a:r>
              <a:rPr lang="en-US" altLang="en-US" baseline="0" dirty="0"/>
              <a:t> note: </a:t>
            </a:r>
            <a:r>
              <a:rPr lang="en-US" altLang="en-US" dirty="0"/>
              <a:t>Discount programs are not part of your </a:t>
            </a:r>
            <a:r>
              <a:rPr lang="en-US" altLang="en-US" strike="noStrike" dirty="0"/>
              <a:t>TRS</a:t>
            </a:r>
            <a:r>
              <a:rPr lang="en-US" altLang="en-US" strike="noStrike" baseline="30000" dirty="0"/>
              <a:t> </a:t>
            </a:r>
            <a:r>
              <a:rPr lang="en-US" altLang="en-US" strike="noStrike" dirty="0"/>
              <a:t>plan</a:t>
            </a:r>
            <a:r>
              <a:rPr lang="en-US" altLang="en-US" dirty="0"/>
              <a:t>, but are offered as a “value added” benefit by BCBSTX</a:t>
            </a:r>
            <a:r>
              <a:rPr lang="en-US" altLang="en-US" baseline="0" dirty="0"/>
              <a:t>. </a:t>
            </a:r>
            <a:endParaRPr lang="en-US" altLang="en-US" dirty="0"/>
          </a:p>
          <a:p>
            <a:r>
              <a:rPr lang="en-US" b="0" dirty="0">
                <a:solidFill>
                  <a:srgbClr val="FF0000"/>
                </a:solidFill>
              </a:rPr>
              <a:t/>
            </a:r>
            <a:br>
              <a:rPr lang="en-US" b="0" dirty="0">
                <a:solidFill>
                  <a:srgbClr val="FF0000"/>
                </a:solidFill>
              </a:rPr>
            </a:br>
            <a:r>
              <a:rPr lang="en-US" b="0" dirty="0">
                <a:solidFill>
                  <a:srgbClr val="FF0000"/>
                </a:solidFill>
              </a:rPr>
              <a:t>Search Locations:</a:t>
            </a:r>
          </a:p>
          <a:p>
            <a:r>
              <a:rPr lang="en-US" b="0" dirty="0">
                <a:solidFill>
                  <a:srgbClr val="FF0000"/>
                </a:solidFill>
              </a:rPr>
              <a:t/>
            </a:r>
            <a:br>
              <a:rPr lang="en-US" b="0" dirty="0">
                <a:solidFill>
                  <a:srgbClr val="FF0000"/>
                </a:solidFill>
              </a:rPr>
            </a:br>
            <a:r>
              <a:rPr lang="en-US" b="0" dirty="0">
                <a:solidFill>
                  <a:srgbClr val="FF0000"/>
                </a:solidFill>
              </a:rPr>
              <a:t>Website:</a:t>
            </a:r>
          </a:p>
          <a:p>
            <a:r>
              <a:rPr lang="en-US" sz="1200" b="1" i="0" kern="1200" dirty="0">
                <a:solidFill>
                  <a:schemeClr val="tx1"/>
                </a:solidFill>
                <a:effectLst/>
                <a:latin typeface="+mn-lt"/>
                <a:ea typeface="+mn-ea"/>
                <a:cs typeface="+mn-cs"/>
              </a:rPr>
              <a:t>bcbsilforyourhealth.com; </a:t>
            </a:r>
            <a:r>
              <a:rPr lang="en-US" sz="1200" b="0" i="0" kern="1200" dirty="0">
                <a:solidFill>
                  <a:schemeClr val="tx1"/>
                </a:solidFill>
                <a:effectLst/>
                <a:latin typeface="+mn-lt"/>
                <a:ea typeface="+mn-ea"/>
                <a:cs typeface="+mn-cs"/>
              </a:rPr>
              <a:t>Enter address, city or ZIP code</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mn-lt"/>
                <a:ea typeface="+mn-ea"/>
                <a:cs typeface="+mn-cs"/>
              </a:rPr>
              <a:t>Comments</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Price: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Initiation Fee: Initiation fee will be the same across all four tiers: $19.00</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Monthly Fee: Members will have the option to select between four tiers based on low, medium, and premium gyms. </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Facilities: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Gym Facilities Network Size: Members will have access to gyms in current tier and subsequent tiers. Elite members will have access to one Elite facility and subsequent tiers. </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Gym Facilities within Network: Members will be able to search gyms by tier on the Fitness Program website and the app.</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Studio Class: Studio classes are available to members even if they do not have a gym tier membership. The studio classes are purchased as a pay-as-you-go option with a 30% discount on every 10</a:t>
            </a:r>
            <a:r>
              <a:rPr kumimoji="0" lang="en-US" sz="1200" b="0" i="0" u="none" strike="noStrike" kern="1200" cap="none" spc="0" normalizeH="0" baseline="30000" noProof="0" dirty="0">
                <a:ln>
                  <a:noFill/>
                </a:ln>
                <a:solidFill>
                  <a:prstClr val="black"/>
                </a:solidFill>
                <a:effectLst/>
                <a:uLnTx/>
                <a:uFillTx/>
                <a:latin typeface="+mn-lt"/>
                <a:ea typeface="+mn-ea"/>
                <a:cs typeface="+mn-cs"/>
              </a:rPr>
              <a:t>th</a:t>
            </a:r>
            <a:r>
              <a:rPr kumimoji="0" lang="en-US" sz="1200" b="0" i="0" u="none" strike="noStrike" kern="1200" cap="none" spc="0" normalizeH="0" baseline="0" noProof="0" dirty="0">
                <a:ln>
                  <a:noFill/>
                </a:ln>
                <a:solidFill>
                  <a:prstClr val="black"/>
                </a:solidFill>
                <a:effectLst/>
                <a:uLnTx/>
                <a:uFillTx/>
                <a:latin typeface="+mn-lt"/>
                <a:ea typeface="+mn-ea"/>
                <a:cs typeface="+mn-cs"/>
              </a:rPr>
              <a:t>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Experience: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Mobile App: The mobile app will allow members to sign up for studio classes, check-in, and look up history.</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Gym/Studio Check-in: Gym and studio class check-in can be conducted by the mobile app.</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1068135" rtl="0" eaLnBrk="1" fontAlgn="auto" latinLnBrk="0" hangingPunct="1">
              <a:lnSpc>
                <a:spcPct val="100000"/>
              </a:lnSpc>
              <a:spcBef>
                <a:spcPts val="0"/>
              </a:spcBef>
              <a:spcAft>
                <a:spcPts val="0"/>
              </a:spcAft>
              <a:buClrTx/>
              <a:buSzTx/>
              <a:buFontTx/>
              <a:buNone/>
              <a:tabLst/>
              <a:defRPr/>
            </a:pPr>
            <a:fld id="{E488932C-6483-466C-A6D1-4F9760274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68135"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11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t>TRS is excited to provide medical and pharmacy benefits to you and your family through the TRS-ActiveCare program. After a extensive contracting process, </a:t>
            </a:r>
            <a:r>
              <a:rPr lang="en-US" sz="1200" dirty="0"/>
              <a:t>starting Sept. 1, 2020, the program will be administered by Blue Cross and Blue Shield of Texas.  BCBSTX will handle health and wellness programs and claims processing for the TRS-ActiveCare medical plans.</a:t>
            </a:r>
          </a:p>
          <a:p>
            <a:pPr eaLnBrk="1" hangingPunct="1">
              <a:defRPr/>
            </a:pPr>
            <a:endParaRPr lang="en-US" sz="1200" dirty="0"/>
          </a:p>
          <a:p>
            <a:pPr eaLnBrk="1" hangingPunct="1">
              <a:defRPr/>
            </a:pPr>
            <a:r>
              <a:rPr lang="en-US" dirty="0"/>
              <a:t>CVS Caremark will continue as the prescription drug program administrator for all the plans and </a:t>
            </a:r>
            <a:r>
              <a:rPr lang="en-US" dirty="0" err="1"/>
              <a:t>bswift</a:t>
            </a:r>
            <a:r>
              <a:rPr lang="en-US" dirty="0"/>
              <a:t> will begin a new independent roll as enrollment and eligibility administrator. </a:t>
            </a:r>
          </a:p>
          <a:p>
            <a:pPr eaLnBrk="1" hangingPunct="1">
              <a:defRPr/>
            </a:pPr>
            <a:endParaRPr lang="en-US" dirty="0"/>
          </a:p>
          <a:p>
            <a:pPr eaLnBrk="1" hangingPunct="1">
              <a:defRPr/>
            </a:pPr>
            <a:r>
              <a:rPr lang="en-US" dirty="0"/>
              <a:t>Scott &amp; White Care Plan will offer an HMO plan in Central and North Texas.</a:t>
            </a:r>
          </a:p>
          <a:p>
            <a:pPr eaLnBrk="1" hangingPunct="1">
              <a:defRPr/>
            </a:pPr>
            <a:endParaRPr lang="en-US" dirty="0"/>
          </a:p>
          <a:p>
            <a:pPr eaLnBrk="1" hangingPunct="1">
              <a:defRPr/>
            </a:pPr>
            <a:r>
              <a:rPr lang="en-US" dirty="0"/>
              <a:t>Blue Cross and Blue Shield of Texas, also known as Blue Essentials, will be offering and HMO in West and South Texas.</a:t>
            </a:r>
          </a:p>
        </p:txBody>
      </p:sp>
      <p:sp>
        <p:nvSpPr>
          <p:cNvPr id="4" name="Slide Number Placeholder 3"/>
          <p:cNvSpPr>
            <a:spLocks noGrp="1"/>
          </p:cNvSpPr>
          <p:nvPr>
            <p:ph type="sldNum" sz="quarter" idx="5"/>
          </p:nvPr>
        </p:nvSpPr>
        <p:spPr/>
        <p:txBody>
          <a:bodyPr/>
          <a:lstStyle/>
          <a:p>
            <a:fld id="{40E456C4-8B2D-4313-9089-E3A32E6F43C0}" type="slidenum">
              <a:rPr lang="en-US" smtClean="0"/>
              <a:t>4</a:t>
            </a:fld>
            <a:endParaRPr lang="en-US"/>
          </a:p>
        </p:txBody>
      </p:sp>
    </p:spTree>
    <p:extLst>
      <p:ext uri="{BB962C8B-B14F-4D97-AF65-F5344CB8AC3E}">
        <p14:creationId xmlns:p14="http://schemas.microsoft.com/office/powerpoint/2010/main" val="1908086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TRS recognizes and understand the needs of their population being predominantly female. </a:t>
            </a:r>
            <a:r>
              <a:rPr lang="en-US" sz="1200" b="1" kern="1200" dirty="0">
                <a:solidFill>
                  <a:schemeClr val="tx1"/>
                </a:solidFill>
                <a:effectLst/>
                <a:latin typeface="Arial" panose="020B0604020202020204" pitchFamily="34" charset="0"/>
                <a:ea typeface="+mn-ea"/>
                <a:cs typeface="Arial" panose="020B0604020202020204" pitchFamily="34" charset="0"/>
              </a:rPr>
              <a:t>Therefore, there are tools to help those who are pregnant or planning to get pregnant – at no extra cost.</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pPr marL="171450" lvl="0" indent="-171450">
              <a:buFont typeface="Arial" panose="020B0604020202020204" pitchFamily="34" charset="0"/>
              <a:buChar char="•"/>
            </a:pPr>
            <a:r>
              <a:rPr lang="en-US" sz="1200" kern="1200" dirty="0" err="1">
                <a:solidFill>
                  <a:schemeClr val="tx1"/>
                </a:solidFill>
                <a:effectLst/>
                <a:latin typeface="Arial" panose="020B0604020202020204" pitchFamily="34" charset="0"/>
                <a:ea typeface="+mn-ea"/>
                <a:cs typeface="Arial" panose="020B0604020202020204" pitchFamily="34" charset="0"/>
              </a:rPr>
              <a:t>Ovia</a:t>
            </a:r>
            <a:r>
              <a:rPr lang="en-US" sz="1200" kern="1200" dirty="0">
                <a:solidFill>
                  <a:schemeClr val="tx1"/>
                </a:solidFill>
                <a:effectLst/>
                <a:latin typeface="Arial" panose="020B0604020202020204" pitchFamily="34" charset="0"/>
                <a:ea typeface="+mn-ea"/>
                <a:cs typeface="Arial" panose="020B0604020202020204" pitchFamily="34" charset="0"/>
              </a:rPr>
              <a:t> Health apps are for tracking your cycle, pregnancy and baby’s growth. Each app has videos, tips, coaching and more. </a:t>
            </a:r>
          </a:p>
          <a:p>
            <a:pPr marL="628650" lvl="1" indent="-171450">
              <a:buFont typeface="Arial" panose="020B0604020202020204" pitchFamily="34" charset="0"/>
              <a:buChar char="•"/>
            </a:pPr>
            <a:r>
              <a:rPr lang="en-US" sz="1200" b="1" kern="1200" dirty="0" err="1">
                <a:solidFill>
                  <a:schemeClr val="tx1"/>
                </a:solidFill>
                <a:effectLst/>
                <a:latin typeface="Arial" panose="020B0604020202020204" pitchFamily="34" charset="0"/>
                <a:ea typeface="+mn-ea"/>
                <a:cs typeface="Arial" panose="020B0604020202020204" pitchFamily="34" charset="0"/>
              </a:rPr>
              <a:t>Ovia</a:t>
            </a:r>
            <a:r>
              <a:rPr lang="en-US" sz="1200" b="1" kern="1200" dirty="0">
                <a:solidFill>
                  <a:schemeClr val="tx1"/>
                </a:solidFill>
                <a:effectLst/>
                <a:latin typeface="Arial" panose="020B0604020202020204" pitchFamily="34" charset="0"/>
                <a:ea typeface="+mn-ea"/>
                <a:cs typeface="Arial" panose="020B0604020202020204" pitchFamily="34" charset="0"/>
              </a:rPr>
              <a:t> Fertility </a:t>
            </a:r>
            <a:r>
              <a:rPr lang="en-US" sz="1200" kern="1200" dirty="0">
                <a:solidFill>
                  <a:schemeClr val="tx1"/>
                </a:solidFill>
                <a:effectLst/>
                <a:latin typeface="Arial" panose="020B0604020202020204" pitchFamily="34" charset="0"/>
                <a:ea typeface="+mn-ea"/>
                <a:cs typeface="Arial" panose="020B0604020202020204" pitchFamily="34" charset="0"/>
              </a:rPr>
              <a:t>helps you track your cycle and predict when you are more likely to get pregnant.</a:t>
            </a:r>
          </a:p>
          <a:p>
            <a:pPr marL="628650" lvl="1" indent="-171450">
              <a:buFont typeface="Arial" panose="020B0604020202020204" pitchFamily="34" charset="0"/>
              <a:buChar char="•"/>
            </a:pPr>
            <a:r>
              <a:rPr lang="en-US" sz="1200" b="1" kern="1200" dirty="0" err="1">
                <a:solidFill>
                  <a:schemeClr val="tx1"/>
                </a:solidFill>
                <a:effectLst/>
                <a:latin typeface="Arial" panose="020B0604020202020204" pitchFamily="34" charset="0"/>
                <a:ea typeface="+mn-ea"/>
                <a:cs typeface="Arial" panose="020B0604020202020204" pitchFamily="34" charset="0"/>
              </a:rPr>
              <a:t>Ovia</a:t>
            </a:r>
            <a:r>
              <a:rPr lang="en-US" sz="1200" b="1" kern="1200" dirty="0">
                <a:solidFill>
                  <a:schemeClr val="tx1"/>
                </a:solidFill>
                <a:effectLst/>
                <a:latin typeface="Arial" panose="020B0604020202020204" pitchFamily="34" charset="0"/>
                <a:ea typeface="+mn-ea"/>
                <a:cs typeface="Arial" panose="020B0604020202020204" pitchFamily="34" charset="0"/>
              </a:rPr>
              <a:t> Pregnancy </a:t>
            </a:r>
            <a:r>
              <a:rPr lang="en-US" sz="1200" kern="1200" dirty="0">
                <a:solidFill>
                  <a:schemeClr val="tx1"/>
                </a:solidFill>
                <a:effectLst/>
                <a:latin typeface="Arial" panose="020B0604020202020204" pitchFamily="34" charset="0"/>
                <a:ea typeface="+mn-ea"/>
                <a:cs typeface="Arial" panose="020B0604020202020204" pitchFamily="34" charset="0"/>
              </a:rPr>
              <a:t>helps you track your pregnancy and baby’s growth week by week leading up to your baby’s due date.</a:t>
            </a:r>
          </a:p>
          <a:p>
            <a:pPr marL="628650" lvl="1" indent="-171450">
              <a:buFont typeface="Arial" panose="020B0604020202020204" pitchFamily="34" charset="0"/>
              <a:buChar char="•"/>
            </a:pPr>
            <a:r>
              <a:rPr lang="en-US" sz="1200" b="1" kern="1200" dirty="0" err="1">
                <a:solidFill>
                  <a:schemeClr val="tx1"/>
                </a:solidFill>
                <a:effectLst/>
                <a:latin typeface="Arial" panose="020B0604020202020204" pitchFamily="34" charset="0"/>
                <a:ea typeface="+mn-ea"/>
                <a:cs typeface="Arial" panose="020B0604020202020204" pitchFamily="34" charset="0"/>
              </a:rPr>
              <a:t>Ovia</a:t>
            </a:r>
            <a:r>
              <a:rPr lang="en-US" sz="1200" b="1" kern="1200" dirty="0">
                <a:solidFill>
                  <a:schemeClr val="tx1"/>
                </a:solidFill>
                <a:effectLst/>
                <a:latin typeface="Arial" panose="020B0604020202020204" pitchFamily="34" charset="0"/>
                <a:ea typeface="+mn-ea"/>
                <a:cs typeface="Arial" panose="020B0604020202020204" pitchFamily="34" charset="0"/>
              </a:rPr>
              <a:t> Parenting </a:t>
            </a:r>
            <a:r>
              <a:rPr lang="en-US" sz="1200" kern="1200" dirty="0">
                <a:solidFill>
                  <a:schemeClr val="tx1"/>
                </a:solidFill>
                <a:effectLst/>
                <a:latin typeface="Arial" panose="020B0604020202020204" pitchFamily="34" charset="0"/>
                <a:ea typeface="+mn-ea"/>
                <a:cs typeface="Arial" panose="020B0604020202020204" pitchFamily="34" charset="0"/>
              </a:rPr>
              <a:t>helps track your child’s growth from birth through three years old.</a:t>
            </a:r>
          </a:p>
          <a:p>
            <a:pPr marL="457200" lvl="1" indent="0">
              <a:buFont typeface="Arial" panose="020B0604020202020204" pitchFamily="34" charset="0"/>
              <a:buNone/>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Well </a:t>
            </a:r>
            <a:r>
              <a:rPr lang="en-US" sz="1200" kern="1200" dirty="0" err="1">
                <a:solidFill>
                  <a:schemeClr val="tx1"/>
                </a:solidFill>
                <a:effectLst/>
                <a:latin typeface="Arial" panose="020B0604020202020204" pitchFamily="34" charset="0"/>
                <a:ea typeface="+mn-ea"/>
                <a:cs typeface="Arial" panose="020B0604020202020204" pitchFamily="34" charset="0"/>
              </a:rPr>
              <a:t>onTarget</a:t>
            </a:r>
            <a:r>
              <a:rPr lang="en-US" sz="1200" kern="1200" baseline="30000" dirty="0">
                <a:solidFill>
                  <a:schemeClr val="tx1"/>
                </a:solidFill>
                <a:effectLst/>
                <a:latin typeface="Arial" panose="020B0604020202020204" pitchFamily="34" charset="0"/>
                <a:ea typeface="+mn-ea"/>
                <a:cs typeface="Arial" panose="020B0604020202020204" pitchFamily="34" charset="0"/>
              </a:rPr>
              <a:t>®</a:t>
            </a:r>
            <a:r>
              <a:rPr lang="en-US" sz="1200" kern="1200" dirty="0">
                <a:solidFill>
                  <a:schemeClr val="tx1"/>
                </a:solidFill>
                <a:effectLst/>
                <a:latin typeface="Arial" panose="020B0604020202020204" pitchFamily="34" charset="0"/>
                <a:ea typeface="+mn-ea"/>
                <a:cs typeface="Arial" panose="020B0604020202020204" pitchFamily="34" charset="0"/>
              </a:rPr>
              <a:t> has self-guided courses about pregnancy that you can take online, covering healthy foods, body changes, labor and more.</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Plus, if you are experiencing a high-risk pregnancy, BCBSTX will provide support from maternity specialists to help care for you and baby.</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On 9/1/2020 you can download any of the </a:t>
            </a:r>
            <a:r>
              <a:rPr lang="en-US" sz="1200" b="0" kern="1200" dirty="0" err="1">
                <a:solidFill>
                  <a:schemeClr val="tx1"/>
                </a:solidFill>
                <a:effectLst/>
                <a:latin typeface="Arial" panose="020B0604020202020204" pitchFamily="34" charset="0"/>
                <a:ea typeface="+mn-ea"/>
                <a:cs typeface="Arial" panose="020B0604020202020204" pitchFamily="34" charset="0"/>
              </a:rPr>
              <a:t>Ovia</a:t>
            </a:r>
            <a:r>
              <a:rPr lang="en-US" sz="1200" b="0" kern="1200" dirty="0">
                <a:solidFill>
                  <a:schemeClr val="tx1"/>
                </a:solidFill>
                <a:effectLst/>
                <a:latin typeface="Arial" panose="020B0604020202020204" pitchFamily="34" charset="0"/>
                <a:ea typeface="+mn-ea"/>
                <a:cs typeface="Arial" panose="020B0604020202020204" pitchFamily="34" charset="0"/>
              </a:rPr>
              <a:t> Health mobile apps in the Apple or Google store. You’ll </a:t>
            </a:r>
            <a:r>
              <a:rPr lang="en-US" sz="1200" b="0" u="sng" kern="1200" dirty="0">
                <a:solidFill>
                  <a:schemeClr val="tx1"/>
                </a:solidFill>
                <a:effectLst/>
                <a:latin typeface="Arial" panose="020B0604020202020204" pitchFamily="34" charset="0"/>
                <a:ea typeface="+mn-ea"/>
                <a:cs typeface="Arial" panose="020B0604020202020204" pitchFamily="34" charset="0"/>
              </a:rPr>
              <a:t>need to have member ID number handy so you can enter your BCBSTX ID number when you set up your account</a:t>
            </a:r>
            <a:r>
              <a:rPr lang="en-US" sz="1200" b="0" u="none" kern="1200" dirty="0">
                <a:solidFill>
                  <a:schemeClr val="tx1"/>
                </a:solidFill>
                <a:effectLst/>
                <a:latin typeface="Arial" panose="020B0604020202020204" pitchFamily="34" charset="0"/>
                <a:ea typeface="+mn-ea"/>
                <a:cs typeface="Arial" panose="020B0604020202020204" pitchFamily="34" charset="0"/>
              </a:rPr>
              <a:t>. Also, </a:t>
            </a:r>
            <a:r>
              <a:rPr lang="en-US" sz="1200" b="0" kern="1200" dirty="0">
                <a:solidFill>
                  <a:schemeClr val="tx1"/>
                </a:solidFill>
                <a:effectLst/>
                <a:latin typeface="Arial" panose="020B0604020202020204" pitchFamily="34" charset="0"/>
                <a:ea typeface="+mn-ea"/>
                <a:cs typeface="Arial" panose="020B0604020202020204" pitchFamily="34" charset="0"/>
              </a:rPr>
              <a:t>visit </a:t>
            </a:r>
            <a:r>
              <a:rPr lang="en-US" sz="1200" b="0" u="sng" kern="1200" dirty="0">
                <a:solidFill>
                  <a:schemeClr val="tx1"/>
                </a:solidFill>
                <a:effectLst/>
                <a:latin typeface="Arial" panose="020B0604020202020204" pitchFamily="34" charset="0"/>
                <a:ea typeface="+mn-ea"/>
                <a:cs typeface="Arial" panose="020B0604020202020204" pitchFamily="34" charset="0"/>
                <a:hlinkClick r:id="rId3"/>
              </a:rPr>
              <a:t>www.wellontarget.com</a:t>
            </a:r>
            <a:r>
              <a:rPr lang="en-US" sz="1200" b="0" kern="1200" dirty="0">
                <a:solidFill>
                  <a:schemeClr val="tx1"/>
                </a:solidFill>
                <a:effectLst/>
                <a:latin typeface="Arial" panose="020B0604020202020204" pitchFamily="34" charset="0"/>
                <a:ea typeface="+mn-ea"/>
                <a:cs typeface="Arial" panose="020B0604020202020204" pitchFamily="34" charset="0"/>
              </a:rPr>
              <a:t> to explore our online courses.</a:t>
            </a:r>
          </a:p>
          <a:p>
            <a:r>
              <a:rPr lang="en-US" sz="1200" b="0" kern="1200" dirty="0">
                <a:solidFill>
                  <a:schemeClr val="tx1"/>
                </a:solidFill>
                <a:effectLst/>
                <a:latin typeface="Arial" panose="020B0604020202020204" pitchFamily="34" charset="0"/>
                <a:ea typeface="+mn-ea"/>
                <a:cs typeface="Arial" panose="020B0604020202020204" pitchFamily="34" charset="0"/>
              </a:rPr>
              <a:t/>
            </a:r>
            <a:br>
              <a:rPr lang="en-US" sz="1200" b="0" kern="1200" dirty="0">
                <a:solidFill>
                  <a:schemeClr val="tx1"/>
                </a:solidFill>
                <a:effectLst/>
                <a:latin typeface="Arial" panose="020B0604020202020204" pitchFamily="34" charset="0"/>
                <a:ea typeface="+mn-ea"/>
                <a:cs typeface="Arial" panose="020B0604020202020204" pitchFamily="34" charset="0"/>
              </a:rPr>
            </a:br>
            <a:r>
              <a:rPr lang="en-US" sz="1200" b="1" kern="1200" dirty="0">
                <a:solidFill>
                  <a:schemeClr val="tx1"/>
                </a:solidFill>
                <a:effectLst/>
                <a:latin typeface="Arial" panose="020B0604020202020204" pitchFamily="34" charset="0"/>
                <a:ea typeface="+mn-ea"/>
                <a:cs typeface="Arial" panose="020B0604020202020204" pitchFamily="34" charset="0"/>
              </a:rPr>
              <a:t>First Time Users: w</a:t>
            </a:r>
            <a:r>
              <a:rPr lang="en-US" sz="1200" b="1" dirty="0">
                <a:solidFill>
                  <a:schemeClr val="accent3"/>
                </a:solidFill>
                <a:latin typeface="Arial" panose="020B0604020202020204"/>
              </a:rPr>
              <a:t>hen prompted, enter Teacher Retirement System of Texas. </a:t>
            </a:r>
            <a:endParaRPr lang="en-US" b="1" dirty="0"/>
          </a:p>
        </p:txBody>
      </p:sp>
      <p:sp>
        <p:nvSpPr>
          <p:cNvPr id="4" name="Slide Number Placeholder 3"/>
          <p:cNvSpPr>
            <a:spLocks noGrp="1"/>
          </p:cNvSpPr>
          <p:nvPr>
            <p:ph type="sldNum" sz="quarter" idx="10"/>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825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TRS understands that your schedules can vary day to day or even week to week and has ensured that we have a dedicated team to help you no matter what time of day is most convenient for you. Let’s take a look.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695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One of the most useful resources available to you are the Blue Cross and Blue Shield of Texas (BCBSTX) Personal Health Guides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BCBSTX Personal Health Guides are here to help you and your covered family members with: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Finding and assigning your PCP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Answering questions you have on your benefits and coverage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Checking the status of prior authorizations and referrals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Helping you understand your health care costs and options for care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Scheduling appointments for doctor’s visits,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 with navigating participant website and mobile tools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Along with connecting you with a nurse to help you learn more about a diagnosis or medical condition and identify resources available to you in your community.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Remember, there is one toll-free number to call: (866) 355-5999</a:t>
            </a:r>
            <a:r>
              <a:rPr lang="en-US" sz="1200" kern="1200" dirty="0">
                <a:solidFill>
                  <a:schemeClr val="tx1"/>
                </a:solidFill>
                <a:effectLst/>
                <a:latin typeface="+mn-lt"/>
                <a:ea typeface="+mn-ea"/>
                <a:cs typeface="+mn-cs"/>
              </a:rPr>
              <a:t>. A BCBSTX Personal Health Guide is available to assist you 24/7 beginning on 9/1/2020. They are currently available M-F 7AM-6PM.</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 me take a moment to say, we are proud to partner with TRS to elevate your benefits experience!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That’s all I have for today, please don’t hesitate let me know if you have any questions</a:t>
            </a:r>
          </a:p>
          <a:p>
            <a:r>
              <a:rPr lang="en-US" sz="1200" kern="1200" dirty="0">
                <a:solidFill>
                  <a:schemeClr val="tx1"/>
                </a:solidFill>
                <a:effectLst/>
                <a:latin typeface="+mn-lt"/>
                <a:ea typeface="+mn-ea"/>
                <a:cs typeface="+mn-cs"/>
              </a:rPr>
              <a:t>B: Thank you so much for your time. Now, I’ll pass it back to ______. Ill be available at the end for medical benefit related questions. </a:t>
            </a:r>
          </a:p>
          <a:p>
            <a:endParaRPr lang="en-US" dirty="0"/>
          </a:p>
        </p:txBody>
      </p:sp>
      <p:sp>
        <p:nvSpPr>
          <p:cNvPr id="4" name="Slide Number Placeholder 3"/>
          <p:cNvSpPr>
            <a:spLocks noGrp="1"/>
          </p:cNvSpPr>
          <p:nvPr>
            <p:ph type="sldNum" sz="quarter" idx="10"/>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8606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we’ll review the ActiveCare pharmacy benefits. </a:t>
            </a:r>
            <a:r>
              <a:rPr kumimoji="0" lang="en-US" sz="1200" b="0" i="0" u="none" strike="noStrike" kern="1200" cap="none" spc="0" normalizeH="0" baseline="0" noProof="0" dirty="0">
                <a:ln>
                  <a:noFill/>
                </a:ln>
                <a:solidFill>
                  <a:srgbClr val="1E1E1E"/>
                </a:solidFill>
                <a:effectLst/>
                <a:uLnTx/>
                <a:uFillTx/>
                <a:latin typeface="Arial" panose="020B0604020202020204"/>
                <a:ea typeface="+mn-ea"/>
                <a:cs typeface="+mn-cs"/>
              </a:rPr>
              <a:t>CVS Caremark will continue to manage the pharmacy benefits for TRS-ActiveCare. You can continue to fill your prescriptions at your current pharmacy. </a:t>
            </a:r>
          </a:p>
          <a:p>
            <a:endParaRPr lang="en-US" dirty="0"/>
          </a:p>
        </p:txBody>
      </p:sp>
      <p:sp>
        <p:nvSpPr>
          <p:cNvPr id="4" name="Slide Number Placeholder 3"/>
          <p:cNvSpPr>
            <a:spLocks noGrp="1"/>
          </p:cNvSpPr>
          <p:nvPr>
            <p:ph type="sldNum" sz="quarter" idx="5"/>
          </p:nvPr>
        </p:nvSpPr>
        <p:spPr/>
        <p:txBody>
          <a:bodyPr/>
          <a:lstStyle/>
          <a:p>
            <a:fld id="{40E456C4-8B2D-4313-9089-E3A32E6F43C0}" type="slidenum">
              <a:rPr lang="en-US" smtClean="0"/>
              <a:t>43</a:t>
            </a:fld>
            <a:endParaRPr lang="en-US"/>
          </a:p>
        </p:txBody>
      </p:sp>
    </p:spTree>
    <p:extLst>
      <p:ext uri="{BB962C8B-B14F-4D97-AF65-F5344CB8AC3E}">
        <p14:creationId xmlns:p14="http://schemas.microsoft.com/office/powerpoint/2010/main" val="42760750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t>-The pharmacy deductibles for the HD and Primary plans are integrated with medical. </a:t>
            </a:r>
            <a:r>
              <a:rPr lang="en-US" sz="1100" b="0" dirty="0">
                <a:solidFill>
                  <a:prstClr val="black"/>
                </a:solidFill>
                <a:latin typeface="Open Sans Light"/>
              </a:rPr>
              <a:t>Once </a:t>
            </a:r>
            <a:r>
              <a:rPr lang="en-US" sz="1100" b="0" dirty="0">
                <a:solidFill>
                  <a:srgbClr val="FF0000"/>
                </a:solidFill>
                <a:latin typeface="Open Sans Light"/>
              </a:rPr>
              <a:t>the </a:t>
            </a:r>
            <a:r>
              <a:rPr lang="en-US" sz="1100" b="0" dirty="0">
                <a:solidFill>
                  <a:prstClr val="black"/>
                </a:solidFill>
                <a:latin typeface="Open Sans Light"/>
              </a:rPr>
              <a:t>deductible has been met, you will be responsible for a</a:t>
            </a:r>
            <a:r>
              <a:rPr lang="en-US" sz="1100" b="0" baseline="0" dirty="0">
                <a:solidFill>
                  <a:prstClr val="black"/>
                </a:solidFill>
                <a:latin typeface="Open Sans Light"/>
              </a:rPr>
              <a:t> </a:t>
            </a:r>
            <a:r>
              <a:rPr lang="en-US" sz="1100" b="0" dirty="0">
                <a:solidFill>
                  <a:prstClr val="black"/>
                </a:solidFill>
                <a:latin typeface="Open Sans Light"/>
              </a:rPr>
              <a:t>percentage of the drug cost</a:t>
            </a:r>
            <a:r>
              <a:rPr lang="en-US" sz="1100" b="0" baseline="0" dirty="0">
                <a:solidFill>
                  <a:prstClr val="black"/>
                </a:solidFill>
                <a:latin typeface="Open Sans Light"/>
              </a:rPr>
              <a:t> </a:t>
            </a:r>
            <a:r>
              <a:rPr lang="en-US" sz="1100" b="0" dirty="0">
                <a:solidFill>
                  <a:prstClr val="black"/>
                </a:solidFill>
                <a:latin typeface="Open Sans Light"/>
              </a:rPr>
              <a:t>(coinsurance). Since the deductibles for HD and Primary are now embedded,</a:t>
            </a:r>
            <a:r>
              <a:rPr lang="en-US" sz="1100" b="0" baseline="0" dirty="0">
                <a:solidFill>
                  <a:prstClr val="black"/>
                </a:solidFill>
                <a:latin typeface="Open Sans Light"/>
              </a:rPr>
              <a:t>, each plan </a:t>
            </a:r>
            <a:r>
              <a:rPr lang="en-US" sz="1100" b="0" dirty="0">
                <a:solidFill>
                  <a:srgbClr val="FF0000"/>
                </a:solidFill>
                <a:latin typeface="Open Sans Light"/>
              </a:rPr>
              <a:t>participant</a:t>
            </a:r>
            <a:r>
              <a:rPr lang="en-US" sz="1100" b="0" dirty="0">
                <a:solidFill>
                  <a:prstClr val="black"/>
                </a:solidFill>
                <a:latin typeface="Open Sans Light"/>
              </a:rPr>
              <a:t> can reach</a:t>
            </a:r>
            <a:r>
              <a:rPr lang="en-US" sz="1100" b="0" baseline="0" dirty="0">
                <a:solidFill>
                  <a:prstClr val="black"/>
                </a:solidFill>
                <a:latin typeface="Open Sans Light"/>
              </a:rPr>
              <a:t> the individual deductible, or together they can meet the entire family deductible; whichever happens first.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baseline="0" dirty="0">
              <a:solidFill>
                <a:prstClr val="black"/>
              </a:solidFill>
              <a:latin typeface="Open Sans 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baseline="0" dirty="0">
                <a:solidFill>
                  <a:prstClr val="black"/>
                </a:solidFill>
                <a:latin typeface="Open Sans Light"/>
              </a:rPr>
              <a:t>-The changes for the 2020/2021 plan year is highlighted in red. Note- there are no changes to </a:t>
            </a:r>
            <a:r>
              <a:rPr lang="en-US" sz="1100" b="0" baseline="0" dirty="0" err="1">
                <a:solidFill>
                  <a:prstClr val="black"/>
                </a:solidFill>
                <a:latin typeface="Open Sans Light"/>
              </a:rPr>
              <a:t>ActiveCare</a:t>
            </a:r>
            <a:r>
              <a:rPr lang="en-US" sz="1100" b="0" baseline="0" dirty="0">
                <a:solidFill>
                  <a:prstClr val="black"/>
                </a:solidFill>
                <a:latin typeface="Open Sans Light"/>
              </a:rPr>
              <a:t> 2.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baseline="0" dirty="0">
              <a:solidFill>
                <a:prstClr val="black"/>
              </a:solidFill>
              <a:latin typeface="Open Sans 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dirty="0">
              <a:solidFill>
                <a:prstClr val="black"/>
              </a:solidFill>
              <a:latin typeface="Open Sans Ligh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316562-8D5B-4FA8-A1F8-64F74D39FB21}"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892620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Many of you may be trying to prevent chronic conditions, so the plan covers certain drugs at no cost to you. These drugs prevent chronic conditions such as hypertension or depression. You can call CVS Customer Care or visit info.Caremark.com/trsactivecare for the list of medications. </a:t>
            </a:r>
            <a:r>
              <a:rPr lang="en-US" dirty="0"/>
              <a:t>If your drug isn't on the generic preventive list, it may still be covered on the main formulary, in which case you'd pay the full cost until you meet the deductible, then you pay</a:t>
            </a:r>
            <a:r>
              <a:rPr lang="en-US" baseline="0" dirty="0"/>
              <a:t> the co-insurance.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panose="020F0502020204030204" pitchFamily="34" charset="0"/>
                <a:cs typeface="Times New Roman" panose="02020603050405020304" pitchFamily="18" charset="0"/>
              </a:rPr>
              <a:t>Last year</a:t>
            </a:r>
            <a:r>
              <a:rPr lang="en-US" u="sng" dirty="0">
                <a:ea typeface="Calibri" panose="020F0502020204030204" pitchFamily="34" charset="0"/>
                <a:cs typeface="Times New Roman" panose="02020603050405020304" pitchFamily="18" charset="0"/>
              </a:rPr>
              <a:t>, 75.4%</a:t>
            </a:r>
            <a:r>
              <a:rPr lang="en-US" dirty="0">
                <a:ea typeface="Calibri" panose="020F0502020204030204" pitchFamily="34" charset="0"/>
                <a:cs typeface="Times New Roman" panose="02020603050405020304" pitchFamily="18" charset="0"/>
              </a:rPr>
              <a:t> of TRS-</a:t>
            </a:r>
            <a:r>
              <a:rPr lang="en-US" dirty="0" err="1">
                <a:ea typeface="Calibri" panose="020F0502020204030204" pitchFamily="34" charset="0"/>
                <a:cs typeface="Times New Roman" panose="02020603050405020304" pitchFamily="18" charset="0"/>
              </a:rPr>
              <a:t>ActiveCare</a:t>
            </a:r>
            <a:r>
              <a:rPr lang="en-US" dirty="0">
                <a:ea typeface="Calibri" panose="020F0502020204030204" pitchFamily="34" charset="0"/>
                <a:cs typeface="Times New Roman" panose="02020603050405020304" pitchFamily="18" charset="0"/>
              </a:rPr>
              <a:t> participants on the HD</a:t>
            </a:r>
            <a:r>
              <a:rPr lang="en-US" baseline="0" dirty="0">
                <a:ea typeface="Calibri" panose="020F0502020204030204" pitchFamily="34" charset="0"/>
                <a:cs typeface="Times New Roman" panose="02020603050405020304" pitchFamily="18" charset="0"/>
              </a:rPr>
              <a:t> plan </a:t>
            </a:r>
            <a:r>
              <a:rPr lang="en-US" dirty="0">
                <a:ea typeface="Calibri" panose="020F0502020204030204" pitchFamily="34" charset="0"/>
                <a:cs typeface="Times New Roman" panose="02020603050405020304" pitchFamily="18" charset="0"/>
              </a:rPr>
              <a:t>have utilized the Generic Preventive Medication 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ActiveCare</a:t>
            </a:r>
            <a:r>
              <a:rPr lang="en-US" dirty="0"/>
              <a:t> participants who have utilized the generic preventive medications saved approximately </a:t>
            </a:r>
            <a:r>
              <a:rPr lang="en-US" u="sng" dirty="0"/>
              <a:t>$11.85</a:t>
            </a:r>
            <a:r>
              <a:rPr lang="en-US" u="sng" baseline="0" dirty="0"/>
              <a:t> million</a:t>
            </a:r>
            <a:r>
              <a:rPr lang="en-US" u="sng" dirty="0"/>
              <a:t> </a:t>
            </a:r>
            <a:r>
              <a:rPr lang="en-US" dirty="0"/>
              <a:t>annually</a:t>
            </a:r>
            <a:r>
              <a:rPr lang="en-US" dirty="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baseline="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ea typeface="Calibri" panose="020F0502020204030204" pitchFamily="34" charset="0"/>
                <a:cs typeface="Times New Roman" panose="02020603050405020304" pitchFamily="18" charset="0"/>
              </a:rPr>
              <a:t>The Generic Preventive Drug List will remain on the HD plan and will be on the new Primary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Open Sans Light"/>
              <a:ea typeface="+mn-ea"/>
              <a:cs typeface="Open Sans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Open Sans Light"/>
                <a:ea typeface="+mn-ea"/>
                <a:cs typeface="Open Sans Light"/>
              </a:rPr>
              <a:t>You should always check for the updated list online as it “could” change monthly. New medications are added as they come to market and medications are removed when they are discontinued. </a:t>
            </a:r>
            <a:r>
              <a:rPr lang="en-US" sz="1200" kern="1200" baseline="0" dirty="0">
                <a:solidFill>
                  <a:schemeClr val="tx1"/>
                </a:solidFill>
                <a:effectLst/>
                <a:latin typeface="Open Sans Light"/>
                <a:ea typeface="+mn-ea"/>
                <a:cs typeface="Open Sans Light"/>
              </a:rPr>
              <a:t> </a:t>
            </a:r>
            <a:r>
              <a:rPr lang="en-US" dirty="0"/>
              <a:t>Both</a:t>
            </a:r>
            <a:r>
              <a:rPr lang="en-US" baseline="0" dirty="0"/>
              <a:t> the Generic Preventive List, and the Formulary List are located online at info.Caremark.com/trsactivecare.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316562-8D5B-4FA8-A1F8-64F74D39FB21}"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5491457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As you can see, the copays/coinsurance is set up based on a tier system. Usually, the more expensive medications fall under the non-preferred brand tier, thus the higher copay/coinsurance. Generics are typically the least expensive, so the copays are least expensive for the participants. The participants usually save the most money by switching to a 90 day supply, and sticking with generic medications whenever possible. </a:t>
            </a:r>
          </a:p>
          <a:p>
            <a:endParaRPr lang="en-US" baseline="0" dirty="0"/>
          </a:p>
          <a:p>
            <a:r>
              <a:rPr lang="en-US" baseline="0" dirty="0"/>
              <a:t>Note the plan changes: are highlighted in red</a:t>
            </a:r>
          </a:p>
          <a:p>
            <a:r>
              <a:rPr lang="en-US" baseline="0" dirty="0"/>
              <a:t>-HD plan DED and MOOP increase</a:t>
            </a:r>
          </a:p>
          <a:p>
            <a:r>
              <a:rPr lang="en-US" baseline="0" dirty="0"/>
              <a:t>-New Primary Plan</a:t>
            </a:r>
          </a:p>
          <a:p>
            <a:r>
              <a:rPr lang="en-US" baseline="0" dirty="0"/>
              <a:t>-Primary+ MOOP decrease</a:t>
            </a:r>
          </a:p>
          <a:p>
            <a:r>
              <a:rPr lang="en-US" baseline="0" dirty="0"/>
              <a:t>-removed min and max copays on Primary+ plan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316562-8D5B-4FA8-A1F8-64F74D39FB21}"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0558311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Open Sans Light"/>
              </a:rPr>
              <a:t>Maintenance drugs are prescriptions commonly used to treat conditions that are considered chronic or long-term. Some examples are drugs</a:t>
            </a:r>
            <a:r>
              <a:rPr lang="en-US" sz="1200" baseline="0" dirty="0">
                <a:cs typeface="Open Sans Light"/>
              </a:rPr>
              <a:t> used to treat high blood pressure, heart disease, and asthma.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 the second fill of a 1-31 day supply of a maintenance medication at a retail pharmacy</a:t>
            </a:r>
            <a:r>
              <a:rPr lang="en-US" baseline="0"/>
              <a:t>, the participant will </a:t>
            </a:r>
            <a:r>
              <a:rPr lang="en-US" baseline="0" dirty="0"/>
              <a:t>be charged a convenience fee. This does not apply to the HD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 avoid paying the convenience fee</a:t>
            </a:r>
            <a:r>
              <a:rPr lang="en-US" baseline="0"/>
              <a:t>, the participant can </a:t>
            </a:r>
            <a:r>
              <a:rPr lang="en-US" baseline="0" dirty="0"/>
              <a:t>fill a 60-90 day supply </a:t>
            </a:r>
            <a:r>
              <a:rPr lang="en-US" baseline="0"/>
              <a:t>of their </a:t>
            </a:r>
            <a:r>
              <a:rPr lang="en-US" baseline="0" dirty="0"/>
              <a:t>maintenance medication through Caremark Mail Order pharmacy or a Retail-</a:t>
            </a:r>
            <a:r>
              <a:rPr lang="en-US" i="1" baseline="0" dirty="0"/>
              <a:t>Plus</a:t>
            </a:r>
            <a:r>
              <a:rPr lang="en-US" baseline="0" dirty="0"/>
              <a:t> pharmacy.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316562-8D5B-4FA8-A1F8-64F74D39FB21}"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7970544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316562-8D5B-4FA8-A1F8-64F74D39FB21}"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1740308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a:t>
            </a:r>
            <a:r>
              <a:rPr lang="en-US" baseline="0" dirty="0"/>
              <a:t> can check the cost of your medication online at </a:t>
            </a:r>
            <a:r>
              <a:rPr lang="en-US" u="sng" dirty="0">
                <a:solidFill>
                  <a:srgbClr val="0070C0"/>
                </a:solidFill>
              </a:rPr>
              <a:t>info.Caremark.com/</a:t>
            </a:r>
            <a:r>
              <a:rPr lang="en-US" u="sng" dirty="0" err="1">
                <a:solidFill>
                  <a:srgbClr val="0070C0"/>
                </a:solidFill>
              </a:rPr>
              <a:t>trsactivecare</a:t>
            </a:r>
            <a:r>
              <a:rPr lang="en-US" b="0" dirty="0"/>
              <a:t>. Once</a:t>
            </a:r>
            <a:r>
              <a:rPr lang="en-US" b="0" baseline="0" dirty="0"/>
              <a:t> online, there are links for each plan. Select the link for plan you would like the price the drug for. Then type in the name of the medication you would like to search. Merely start typing the medication name, and a list of medications will populate to choose from. Select the medication and dosage you intend to search, and the tool will price the medication for you. If the medication has a generic available, and you searched for a brand name medication, the generic equivalent will appear below the brand.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For this example, I selected, the HD plan. </a:t>
            </a:r>
            <a:r>
              <a:rPr lang="en-US" b="0" i="0" u="none" baseline="0" dirty="0">
                <a:solidFill>
                  <a:srgbClr val="0070C0"/>
                </a:solidFill>
              </a:rPr>
              <a:t>I searched for Wellbutrin, which is used to treat depression. The brand name is quite costly, while the generic medication is $0, since it is on the Generic Preventive Medication 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baseline="0" dirty="0">
                <a:solidFill>
                  <a:srgbClr val="0070C0"/>
                </a:solidFill>
              </a:rPr>
              <a:t>Be advised that the price of the drug can vary over several months. </a:t>
            </a:r>
            <a:endParaRPr lang="en-US" i="0" u="none" dirty="0">
              <a:solidFill>
                <a:srgbClr val="0070C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316562-8D5B-4FA8-A1F8-64F74D39FB21}"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155980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This is not an average year, over the last year TRS has met with Benefits Administrators and other districts leadership to get feedback on how they could improve the plan for you. As a result, TRS has made big changes to the plan and enhanced benefits for you. </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These changes lead us to this years ActiveCare slogan – Activate Your Health. TRS wants you to feel empowered to attain your healthiest self and that starts with picking a plan option that best meets the needs of you and your family. </a:t>
            </a:r>
          </a:p>
          <a:p>
            <a:endParaRPr lang="en-US"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As we discuss the plan options, I want you to consider how you’ll use your health care this year and determine what health goals you want to meet. And when Annual Enrollment begins on </a:t>
            </a:r>
            <a:r>
              <a:rPr lang="en-US" b="1" i="1" dirty="0">
                <a:solidFill>
                  <a:srgbClr val="FF0000"/>
                </a:solidFill>
                <a:highlight>
                  <a:srgbClr val="FFFF00"/>
                </a:highlight>
              </a:rPr>
              <a:t>[district specific Annual Enrollment date] </a:t>
            </a:r>
            <a:r>
              <a:rPr lang="en-US" dirty="0"/>
              <a:t>I encourage you all to actively choose your health care plan.</a:t>
            </a:r>
          </a:p>
          <a:p>
            <a:endParaRPr lang="en-US" dirty="0"/>
          </a:p>
        </p:txBody>
      </p:sp>
      <p:sp>
        <p:nvSpPr>
          <p:cNvPr id="4" name="Slide Number Placeholder 3"/>
          <p:cNvSpPr>
            <a:spLocks noGrp="1"/>
          </p:cNvSpPr>
          <p:nvPr>
            <p:ph type="sldNum" sz="quarter" idx="5"/>
          </p:nvPr>
        </p:nvSpPr>
        <p:spPr/>
        <p:txBody>
          <a:bodyPr/>
          <a:lstStyle/>
          <a:p>
            <a:fld id="{6322897D-0B72-40F2-9259-E41A30BF731A}" type="slidenum">
              <a:rPr lang="en-US" smtClean="0"/>
              <a:t>5</a:t>
            </a:fld>
            <a:endParaRPr lang="en-US"/>
          </a:p>
        </p:txBody>
      </p:sp>
    </p:spTree>
    <p:extLst>
      <p:ext uri="{BB962C8B-B14F-4D97-AF65-F5344CB8AC3E}">
        <p14:creationId xmlns:p14="http://schemas.microsoft.com/office/powerpoint/2010/main" val="19425988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Open Sans Light"/>
                <a:ea typeface="+mn-ea"/>
              </a:rPr>
              <a:t>You are eligible for a diabetic meter at no cost to them. You would just need to contact the Diabetic Meter Team to obtain their meter.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a:t>
            </a:r>
            <a:r>
              <a:rPr lang="en-US" baseline="0" dirty="0"/>
              <a:t> current preferred brand is </a:t>
            </a:r>
            <a:r>
              <a:rPr lang="en-US" sz="1200" u="none" strike="noStrike" baseline="0" dirty="0">
                <a:effectLst/>
              </a:rPr>
              <a:t>AccuChek </a:t>
            </a:r>
            <a:r>
              <a:rPr lang="en-US" sz="1200" dirty="0"/>
              <a:t>at this time. For more</a:t>
            </a:r>
            <a:r>
              <a:rPr lang="en-US" sz="1200" baseline="0" dirty="0"/>
              <a:t> details on the AccuChek meter, please contact the Diabetic Meter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316562-8D5B-4FA8-A1F8-64F74D39FB21}"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8804430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more information on the Diabetic Meter Program.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6639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many way to access your ID card. You can pull it up on the CVS Caremark mobile app, log into your Caremark.com account, or call our Customer Care team. Our Customer Care team is available 24/7 and are designated for TRS participants.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316562-8D5B-4FA8-A1F8-64F74D39FB21}"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7338110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Download the CVS Caremark® mobile app and manage your prescription medications from wherever you are. You can order refills, check drug costs, view your prescription ID card and locate a pharmacy – anytime, anywhere.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3553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E456C4-8B2D-4313-9089-E3A32E6F43C0}" type="slidenum">
              <a:rPr lang="en-US" smtClean="0"/>
              <a:t>54</a:t>
            </a:fld>
            <a:endParaRPr lang="en-US"/>
          </a:p>
        </p:txBody>
      </p:sp>
    </p:spTree>
    <p:extLst>
      <p:ext uri="{BB962C8B-B14F-4D97-AF65-F5344CB8AC3E}">
        <p14:creationId xmlns:p14="http://schemas.microsoft.com/office/powerpoint/2010/main" val="42422862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Scott and White now include </a:t>
            </a:r>
            <a:r>
              <a:rPr lang="en-US" sz="1200" dirty="0" err="1">
                <a:solidFill>
                  <a:schemeClr val="bg1"/>
                </a:solidFill>
              </a:rPr>
              <a:t>FirstCare</a:t>
            </a:r>
            <a:r>
              <a:rPr lang="en-US" sz="1200" dirty="0">
                <a:solidFill>
                  <a:schemeClr val="bg1"/>
                </a:solidFill>
              </a:rPr>
              <a:t> Health plans which means more access to care for you.</a:t>
            </a:r>
            <a:endParaRPr lang="en-US" dirty="0"/>
          </a:p>
        </p:txBody>
      </p:sp>
      <p:sp>
        <p:nvSpPr>
          <p:cNvPr id="4" name="Slide Number Placeholder 3"/>
          <p:cNvSpPr>
            <a:spLocks noGrp="1"/>
          </p:cNvSpPr>
          <p:nvPr>
            <p:ph type="sldNum" sz="quarter" idx="5"/>
          </p:nvPr>
        </p:nvSpPr>
        <p:spPr/>
        <p:txBody>
          <a:bodyPr/>
          <a:lstStyle/>
          <a:p>
            <a:fld id="{17E8B7C1-0B23-43B1-8DAC-A22E330D339C}" type="slidenum">
              <a:rPr lang="en-US" smtClean="0"/>
              <a:t>55</a:t>
            </a:fld>
            <a:endParaRPr lang="en-US" dirty="0"/>
          </a:p>
        </p:txBody>
      </p:sp>
    </p:spTree>
    <p:extLst>
      <p:ext uri="{BB962C8B-B14F-4D97-AF65-F5344CB8AC3E}">
        <p14:creationId xmlns:p14="http://schemas.microsoft.com/office/powerpoint/2010/main" val="25770078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7E8B7C1-0B23-43B1-8DAC-A22E330D339C}" type="slidenum">
              <a:rPr lang="en-US" smtClean="0"/>
              <a:t>56</a:t>
            </a:fld>
            <a:endParaRPr lang="en-US" dirty="0"/>
          </a:p>
        </p:txBody>
      </p:sp>
    </p:spTree>
    <p:extLst>
      <p:ext uri="{BB962C8B-B14F-4D97-AF65-F5344CB8AC3E}">
        <p14:creationId xmlns:p14="http://schemas.microsoft.com/office/powerpoint/2010/main" val="11435347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E8B7C1-0B23-43B1-8DAC-A22E330D339C}" type="slidenum">
              <a:rPr lang="en-US" smtClean="0"/>
              <a:t>57</a:t>
            </a:fld>
            <a:endParaRPr lang="en-US" dirty="0"/>
          </a:p>
        </p:txBody>
      </p:sp>
    </p:spTree>
    <p:extLst>
      <p:ext uri="{BB962C8B-B14F-4D97-AF65-F5344CB8AC3E}">
        <p14:creationId xmlns:p14="http://schemas.microsoft.com/office/powerpoint/2010/main" val="9230946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Trs.swhp.org is your one stop shop for all things related to your Scott and White health care benefits</a:t>
            </a:r>
          </a:p>
        </p:txBody>
      </p:sp>
      <p:sp>
        <p:nvSpPr>
          <p:cNvPr id="4" name="Slide Number Placeholder 3"/>
          <p:cNvSpPr>
            <a:spLocks noGrp="1"/>
          </p:cNvSpPr>
          <p:nvPr>
            <p:ph type="sldNum" sz="quarter" idx="5"/>
          </p:nvPr>
        </p:nvSpPr>
        <p:spPr/>
        <p:txBody>
          <a:bodyPr/>
          <a:lstStyle/>
          <a:p>
            <a:fld id="{17E8B7C1-0B23-43B1-8DAC-A22E330D339C}" type="slidenum">
              <a:rPr lang="en-US" smtClean="0"/>
              <a:t>58</a:t>
            </a:fld>
            <a:endParaRPr lang="en-US" dirty="0"/>
          </a:p>
        </p:txBody>
      </p:sp>
    </p:spTree>
    <p:extLst>
      <p:ext uri="{BB962C8B-B14F-4D97-AF65-F5344CB8AC3E}">
        <p14:creationId xmlns:p14="http://schemas.microsoft.com/office/powerpoint/2010/main" val="37464763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a:t>
            </a:r>
            <a:r>
              <a:rPr lang="en-US" baseline="0" dirty="0"/>
              <a:t> and White </a:t>
            </a:r>
            <a:r>
              <a:rPr lang="en-US" dirty="0"/>
              <a:t>offers a 100% coverage for preventive care, low deductible option, $0 virtual health care, $0 first in-person sick visits and no copays for PCP visits for dependents under 19. </a:t>
            </a:r>
          </a:p>
          <a:p>
            <a:endParaRPr lang="en-US" dirty="0"/>
          </a:p>
        </p:txBody>
      </p:sp>
      <p:sp>
        <p:nvSpPr>
          <p:cNvPr id="4" name="Slide Number Placeholder 3"/>
          <p:cNvSpPr>
            <a:spLocks noGrp="1"/>
          </p:cNvSpPr>
          <p:nvPr>
            <p:ph type="sldNum" sz="quarter" idx="5"/>
          </p:nvPr>
        </p:nvSpPr>
        <p:spPr/>
        <p:txBody>
          <a:bodyPr/>
          <a:lstStyle/>
          <a:p>
            <a:fld id="{17E8B7C1-0B23-43B1-8DAC-A22E330D339C}" type="slidenum">
              <a:rPr lang="en-US" smtClean="0"/>
              <a:t>59</a:t>
            </a:fld>
            <a:endParaRPr lang="en-US" dirty="0"/>
          </a:p>
        </p:txBody>
      </p:sp>
    </p:spTree>
    <p:extLst>
      <p:ext uri="{BB962C8B-B14F-4D97-AF65-F5344CB8AC3E}">
        <p14:creationId xmlns:p14="http://schemas.microsoft.com/office/powerpoint/2010/main" val="2908246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year, TRS will be introducing a new lower premium plan that offers predictable copays for office visits called TRS-ActiveCare Primary.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This plan features:</a:t>
            </a:r>
          </a:p>
          <a:p>
            <a:pPr marL="628570" lvl="1" indent="-171450">
              <a:buFont typeface="Arial" panose="020B0604020202020204" pitchFamily="34" charset="0"/>
              <a:buChar char="•"/>
            </a:pPr>
            <a:r>
              <a:rPr lang="en-US" dirty="0"/>
              <a:t>Copays for primary care and specialist visits and generic medications before the deductible is met</a:t>
            </a:r>
          </a:p>
          <a:p>
            <a:pPr marL="628570" lvl="1" indent="-171450">
              <a:buFont typeface="Arial" panose="020B0604020202020204" pitchFamily="34" charset="0"/>
              <a:buChar char="•"/>
            </a:pPr>
            <a:r>
              <a:rPr lang="en-US" dirty="0"/>
              <a:t>And an integrated individual and family deductible on family tiers</a:t>
            </a:r>
          </a:p>
          <a:p>
            <a:pPr marL="0" lvl="0" indent="0">
              <a:buFont typeface="Arial" panose="020B0604020202020204" pitchFamily="34" charset="0"/>
              <a:buNone/>
            </a:pPr>
            <a:r>
              <a:rPr lang="en-US" dirty="0"/>
              <a:t>Since this is a new plan, employees must actively enroll in it to receive the coverage. We’ll be sharing more details on enrollment in an upcoming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9492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ClrTx/>
              <a:buFont typeface="Arial" panose="020B0604020202020204" pitchFamily="34" charset="0"/>
              <a:buChar char="•"/>
            </a:pPr>
            <a:r>
              <a:rPr lang="en-US" dirty="0"/>
              <a:t>There are no referrals needed for in-network physicians </a:t>
            </a:r>
          </a:p>
          <a:p>
            <a:pPr marL="171450" indent="-171450">
              <a:spcAft>
                <a:spcPts val="600"/>
              </a:spcAft>
              <a:buClrTx/>
              <a:buFont typeface="Arial" panose="020B0604020202020204" pitchFamily="34" charset="0"/>
              <a:buChar char="•"/>
            </a:pPr>
            <a:r>
              <a:rPr lang="en-US" dirty="0"/>
              <a:t>Scott and White has a comprehensive network of quality physicians </a:t>
            </a:r>
          </a:p>
          <a:p>
            <a:pPr marL="171450" indent="-171450">
              <a:spcAft>
                <a:spcPts val="600"/>
              </a:spcAft>
              <a:buClrTx/>
              <a:buFont typeface="Arial" panose="020B0604020202020204" pitchFamily="34" charset="0"/>
              <a:buChar char="•"/>
            </a:pPr>
            <a:r>
              <a:rPr lang="en-US" dirty="0"/>
              <a:t>Members have access to worldwide emergency care </a:t>
            </a:r>
          </a:p>
          <a:p>
            <a:pPr marL="171450" indent="-171450">
              <a:spcAft>
                <a:spcPts val="600"/>
              </a:spcAft>
              <a:buClrTx/>
              <a:buFont typeface="Arial" panose="020B0604020202020204" pitchFamily="34" charset="0"/>
              <a:buChar char="•"/>
            </a:pPr>
            <a:r>
              <a:rPr lang="en-US" dirty="0"/>
              <a:t>Digital wellness coaching available to all members </a:t>
            </a:r>
          </a:p>
          <a:p>
            <a:pPr marL="171450" indent="-171450">
              <a:spcAft>
                <a:spcPts val="600"/>
              </a:spcAft>
              <a:buClrTx/>
              <a:buFont typeface="Arial" panose="020B0604020202020204" pitchFamily="34" charset="0"/>
              <a:buChar char="•"/>
            </a:pPr>
            <a:r>
              <a:rPr lang="en-US" dirty="0"/>
              <a:t>Members have access to the Naturally Slim® wellness program</a:t>
            </a:r>
          </a:p>
          <a:p>
            <a:pPr marL="171450" indent="-171450">
              <a:spcAft>
                <a:spcPts val="600"/>
              </a:spcAft>
              <a:buClrTx/>
              <a:buFont typeface="Arial" panose="020B0604020202020204" pitchFamily="34" charset="0"/>
              <a:buChar char="•"/>
            </a:pPr>
            <a:r>
              <a:rPr lang="en-US" i="0" dirty="0"/>
              <a:t>Members also have access to </a:t>
            </a:r>
            <a:r>
              <a:rPr lang="en-US" i="1" dirty="0"/>
              <a:t>Expecting the Best™ </a:t>
            </a:r>
            <a:r>
              <a:rPr lang="en-US" dirty="0"/>
              <a:t>maternity program</a:t>
            </a:r>
          </a:p>
          <a:p>
            <a:endParaRPr lang="en-US" dirty="0"/>
          </a:p>
        </p:txBody>
      </p:sp>
      <p:sp>
        <p:nvSpPr>
          <p:cNvPr id="4" name="Slide Number Placeholder 3"/>
          <p:cNvSpPr>
            <a:spLocks noGrp="1"/>
          </p:cNvSpPr>
          <p:nvPr>
            <p:ph type="sldNum" sz="quarter" idx="5"/>
          </p:nvPr>
        </p:nvSpPr>
        <p:spPr/>
        <p:txBody>
          <a:bodyPr/>
          <a:lstStyle/>
          <a:p>
            <a:fld id="{17E8B7C1-0B23-43B1-8DAC-A22E330D339C}" type="slidenum">
              <a:rPr lang="en-US" smtClean="0"/>
              <a:t>60</a:t>
            </a:fld>
            <a:endParaRPr lang="en-US" dirty="0"/>
          </a:p>
        </p:txBody>
      </p:sp>
    </p:spTree>
    <p:extLst>
      <p:ext uri="{BB962C8B-B14F-4D97-AF65-F5344CB8AC3E}">
        <p14:creationId xmlns:p14="http://schemas.microsoft.com/office/powerpoint/2010/main" val="41411138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Virtual care is $0 through </a:t>
            </a:r>
            <a:r>
              <a:rPr lang="en-US" sz="1200" b="0" i="0" u="none" strike="noStrike" kern="1200" baseline="0" dirty="0" err="1">
                <a:solidFill>
                  <a:schemeClr val="tx1"/>
                </a:solidFill>
                <a:latin typeface="+mn-lt"/>
                <a:ea typeface="+mn-ea"/>
                <a:cs typeface="+mn-cs"/>
              </a:rPr>
              <a:t>MDLive</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MyBSWHealth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eVisits</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17E8B7C1-0B23-43B1-8DAC-A22E330D339C}" type="slidenum">
              <a:rPr lang="en-US" smtClean="0"/>
              <a:t>61</a:t>
            </a:fld>
            <a:endParaRPr lang="en-US" dirty="0"/>
          </a:p>
        </p:txBody>
      </p:sp>
    </p:spTree>
    <p:extLst>
      <p:ext uri="{BB962C8B-B14F-4D97-AF65-F5344CB8AC3E}">
        <p14:creationId xmlns:p14="http://schemas.microsoft.com/office/powerpoint/2010/main" val="14048240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sure to link your Scott and White Health Plan account in the </a:t>
            </a:r>
            <a:r>
              <a:rPr lang="en-US" dirty="0" err="1"/>
              <a:t>MyBSWHealth</a:t>
            </a:r>
            <a:r>
              <a:rPr lang="en-US" dirty="0"/>
              <a:t> app so your claim can be properly processed.</a:t>
            </a:r>
          </a:p>
          <a:p>
            <a:endParaRPr lang="en-US" dirty="0"/>
          </a:p>
        </p:txBody>
      </p:sp>
      <p:sp>
        <p:nvSpPr>
          <p:cNvPr id="4" name="Slide Number Placeholder 3"/>
          <p:cNvSpPr>
            <a:spLocks noGrp="1"/>
          </p:cNvSpPr>
          <p:nvPr>
            <p:ph type="sldNum" sz="quarter" idx="5"/>
          </p:nvPr>
        </p:nvSpPr>
        <p:spPr/>
        <p:txBody>
          <a:bodyPr/>
          <a:lstStyle/>
          <a:p>
            <a:fld id="{17E8B7C1-0B23-43B1-8DAC-A22E330D339C}" type="slidenum">
              <a:rPr lang="en-US" smtClean="0"/>
              <a:t>62</a:t>
            </a:fld>
            <a:endParaRPr lang="en-US" dirty="0"/>
          </a:p>
        </p:txBody>
      </p:sp>
    </p:spTree>
    <p:extLst>
      <p:ext uri="{BB962C8B-B14F-4D97-AF65-F5344CB8AC3E}">
        <p14:creationId xmlns:p14="http://schemas.microsoft.com/office/powerpoint/2010/main" val="2330422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E8B7C1-0B23-43B1-8DAC-A22E330D339C}" type="slidenum">
              <a:rPr lang="en-US" smtClean="0"/>
              <a:t>63</a:t>
            </a:fld>
            <a:endParaRPr lang="en-US" dirty="0"/>
          </a:p>
        </p:txBody>
      </p:sp>
    </p:spTree>
    <p:extLst>
      <p:ext uri="{BB962C8B-B14F-4D97-AF65-F5344CB8AC3E}">
        <p14:creationId xmlns:p14="http://schemas.microsoft.com/office/powerpoint/2010/main" val="10560349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live or work in TRS’s</a:t>
            </a:r>
            <a:r>
              <a:rPr lang="en-US" baseline="0" dirty="0"/>
              <a:t> Central Texas Region you can choose the Scott &amp; White Care Plans HMO for 2020-2021. This is our largest network within Texas. You’ll find a copy of this map and a list of the counties on the Members page at trs.swhp.org.</a:t>
            </a:r>
            <a:endParaRPr lang="en-US" dirty="0"/>
          </a:p>
          <a:p>
            <a:endParaRPr lang="en-US" dirty="0"/>
          </a:p>
        </p:txBody>
      </p:sp>
      <p:sp>
        <p:nvSpPr>
          <p:cNvPr id="4" name="Slide Number Placeholder 3"/>
          <p:cNvSpPr>
            <a:spLocks noGrp="1"/>
          </p:cNvSpPr>
          <p:nvPr>
            <p:ph type="sldNum" sz="quarter" idx="5"/>
          </p:nvPr>
        </p:nvSpPr>
        <p:spPr/>
        <p:txBody>
          <a:bodyPr/>
          <a:lstStyle/>
          <a:p>
            <a:fld id="{17E8B7C1-0B23-43B1-8DAC-A22E330D339C}" type="slidenum">
              <a:rPr lang="en-US" smtClean="0"/>
              <a:t>64</a:t>
            </a:fld>
            <a:endParaRPr lang="en-US" dirty="0"/>
          </a:p>
        </p:txBody>
      </p:sp>
    </p:spTree>
    <p:extLst>
      <p:ext uri="{BB962C8B-B14F-4D97-AF65-F5344CB8AC3E}">
        <p14:creationId xmlns:p14="http://schemas.microsoft.com/office/powerpoint/2010/main" val="15660790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As you can see, the benefits are the same as last year.</a:t>
            </a:r>
          </a:p>
          <a:p>
            <a:endParaRPr lang="en-US" dirty="0"/>
          </a:p>
        </p:txBody>
      </p:sp>
      <p:sp>
        <p:nvSpPr>
          <p:cNvPr id="4" name="Slide Number Placeholder 3"/>
          <p:cNvSpPr>
            <a:spLocks noGrp="1"/>
          </p:cNvSpPr>
          <p:nvPr>
            <p:ph type="sldNum" sz="quarter" idx="5"/>
          </p:nvPr>
        </p:nvSpPr>
        <p:spPr/>
        <p:txBody>
          <a:bodyPr/>
          <a:lstStyle/>
          <a:p>
            <a:fld id="{6322897D-0B72-40F2-9259-E41A30BF731A}" type="slidenum">
              <a:rPr lang="en-US" smtClean="0"/>
              <a:t>65</a:t>
            </a:fld>
            <a:endParaRPr lang="en-US"/>
          </a:p>
        </p:txBody>
      </p:sp>
    </p:spTree>
    <p:extLst>
      <p:ext uri="{BB962C8B-B14F-4D97-AF65-F5344CB8AC3E}">
        <p14:creationId xmlns:p14="http://schemas.microsoft.com/office/powerpoint/2010/main" val="38263096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Note to BA: Please fill in your district’s applicable district contribution before presenting to your employees. </a:t>
            </a:r>
          </a:p>
          <a:p>
            <a:pPr marL="0" marR="0" lvl="0" indent="0" algn="l" defTabSz="914240" rtl="0" eaLnBrk="1" fontAlgn="auto" latinLnBrk="0" hangingPunct="1">
              <a:lnSpc>
                <a:spcPct val="100000"/>
              </a:lnSpc>
              <a:spcBef>
                <a:spcPts val="0"/>
              </a:spcBef>
              <a:spcAft>
                <a:spcPts val="0"/>
              </a:spcAft>
              <a:buClrTx/>
              <a:buSzTx/>
              <a:buFontTx/>
              <a:buNone/>
              <a:tabLst/>
              <a:defRPr/>
            </a:pPr>
            <a:endParaRPr lang="en-US" b="1" u="sng" baseline="0" dirty="0"/>
          </a:p>
          <a:p>
            <a:pPr marL="0" marR="0" lvl="0" indent="0" algn="l" defTabSz="914240" rtl="0" eaLnBrk="1" fontAlgn="auto" latinLnBrk="0" hangingPunct="1">
              <a:lnSpc>
                <a:spcPct val="100000"/>
              </a:lnSpc>
              <a:spcBef>
                <a:spcPts val="0"/>
              </a:spcBef>
              <a:spcAft>
                <a:spcPts val="0"/>
              </a:spcAft>
              <a:buClrTx/>
              <a:buSzTx/>
              <a:buFontTx/>
              <a:buNone/>
              <a:tabLst/>
              <a:defRPr/>
            </a:pPr>
            <a:r>
              <a:rPr lang="en-US" baseline="0" dirty="0"/>
              <a:t>The premiums for the 2020-21 Scott and White plan can be seen here.</a:t>
            </a:r>
            <a:endParaRPr lang="en-US" dirty="0"/>
          </a:p>
          <a:p>
            <a:endParaRPr lang="en-US" dirty="0"/>
          </a:p>
        </p:txBody>
      </p:sp>
      <p:sp>
        <p:nvSpPr>
          <p:cNvPr id="4" name="Slide Number Placeholder 3"/>
          <p:cNvSpPr>
            <a:spLocks noGrp="1"/>
          </p:cNvSpPr>
          <p:nvPr>
            <p:ph type="sldNum" sz="quarter" idx="5"/>
          </p:nvPr>
        </p:nvSpPr>
        <p:spPr/>
        <p:txBody>
          <a:bodyPr/>
          <a:lstStyle/>
          <a:p>
            <a:fld id="{6322897D-0B72-40F2-9259-E41A30BF731A}" type="slidenum">
              <a:rPr lang="en-US" smtClean="0"/>
              <a:t>66</a:t>
            </a:fld>
            <a:endParaRPr lang="en-US"/>
          </a:p>
        </p:txBody>
      </p:sp>
    </p:spTree>
    <p:extLst>
      <p:ext uri="{BB962C8B-B14F-4D97-AF65-F5344CB8AC3E}">
        <p14:creationId xmlns:p14="http://schemas.microsoft.com/office/powerpoint/2010/main" val="15619168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22897D-0B72-40F2-9259-E41A30BF731A}" type="slidenum">
              <a:rPr lang="en-US" smtClean="0"/>
              <a:t>67</a:t>
            </a:fld>
            <a:endParaRPr lang="en-US"/>
          </a:p>
        </p:txBody>
      </p:sp>
    </p:spTree>
    <p:extLst>
      <p:ext uri="{BB962C8B-B14F-4D97-AF65-F5344CB8AC3E}">
        <p14:creationId xmlns:p14="http://schemas.microsoft.com/office/powerpoint/2010/main" val="7216775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lang="en-US" dirty="0"/>
              <a:t>To help</a:t>
            </a:r>
            <a:r>
              <a:rPr lang="en-US" baseline="0" dirty="0"/>
              <a:t> in reducing healthcare costs you have the following resources like Urgent Care clinics, Virtual Care at a $0 copay with Baylor Scott and White </a:t>
            </a:r>
            <a:r>
              <a:rPr lang="en-US" baseline="0" dirty="0" err="1"/>
              <a:t>eVisits</a:t>
            </a:r>
            <a:r>
              <a:rPr lang="en-US" baseline="0" dirty="0"/>
              <a:t> and video visits, plus additional services powered by MDLIVE, 90-day supply for generic medication when available to save time and money, talk to a Nurse for need care advise, and in network doctors have agreed to accept our payment along with your copayment as the entire cost of their services so you will want to stay In-Network so that you can receive services at a contracted cost. If you have a life-threatening issue, please utilize the Emergency Room services. </a:t>
            </a:r>
            <a:endParaRPr lang="en-US" dirty="0"/>
          </a:p>
          <a:p>
            <a:endParaRPr lang="en-US" dirty="0"/>
          </a:p>
        </p:txBody>
      </p:sp>
      <p:sp>
        <p:nvSpPr>
          <p:cNvPr id="4" name="Slide Number Placeholder 3"/>
          <p:cNvSpPr>
            <a:spLocks noGrp="1"/>
          </p:cNvSpPr>
          <p:nvPr>
            <p:ph type="sldNum" sz="quarter" idx="5"/>
          </p:nvPr>
        </p:nvSpPr>
        <p:spPr/>
        <p:txBody>
          <a:bodyPr/>
          <a:lstStyle/>
          <a:p>
            <a:fld id="{6322897D-0B72-40F2-9259-E41A30BF731A}" type="slidenum">
              <a:rPr lang="en-US" smtClean="0"/>
              <a:t>68</a:t>
            </a:fld>
            <a:endParaRPr lang="en-US"/>
          </a:p>
        </p:txBody>
      </p:sp>
    </p:spTree>
    <p:extLst>
      <p:ext uri="{BB962C8B-B14F-4D97-AF65-F5344CB8AC3E}">
        <p14:creationId xmlns:p14="http://schemas.microsoft.com/office/powerpoint/2010/main" val="22942566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There’s a wealth of online information, resources, and functions available 24/7 in the </a:t>
            </a:r>
            <a:r>
              <a:rPr lang="en-US" sz="1200" b="0" i="0" u="none" strike="noStrike" kern="1200" baseline="0" dirty="0" err="1">
                <a:solidFill>
                  <a:schemeClr val="tx1"/>
                </a:solidFill>
                <a:latin typeface="+mn-lt"/>
                <a:ea typeface="+mn-ea"/>
                <a:cs typeface="+mn-cs"/>
              </a:rPr>
              <a:t>MyBSWHealth</a:t>
            </a:r>
            <a:r>
              <a:rPr lang="en-US" sz="1200" b="0" i="0" u="none" strike="noStrike" kern="1200" baseline="0" dirty="0">
                <a:solidFill>
                  <a:schemeClr val="tx1"/>
                </a:solidFill>
                <a:latin typeface="+mn-lt"/>
                <a:ea typeface="+mn-ea"/>
                <a:cs typeface="+mn-cs"/>
              </a:rPr>
              <a:t> website and App. This list is just a few of the things you can do from your computer or mobile device.</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u="none" strike="noStrike" kern="1200" baseline="0" dirty="0">
                <a:solidFill>
                  <a:schemeClr val="tx1"/>
                </a:solidFill>
                <a:latin typeface="+mn-lt"/>
                <a:ea typeface="+mn-ea"/>
                <a:cs typeface="+mn-cs"/>
              </a:rPr>
              <a:t>You’ll find more information about the app and website in the 2020-21 Benefits Guide, available on the Member’s page at </a:t>
            </a:r>
            <a:r>
              <a:rPr lang="en-US" sz="1200" b="1" i="0" u="none" strike="noStrike" kern="1200" baseline="0" dirty="0">
                <a:solidFill>
                  <a:schemeClr val="tx1"/>
                </a:solidFill>
                <a:latin typeface="+mn-lt"/>
                <a:ea typeface="+mn-ea"/>
                <a:cs typeface="+mn-cs"/>
              </a:rPr>
              <a:t>trs.swhp.org</a:t>
            </a:r>
            <a:r>
              <a:rPr lang="en-US" sz="1200" b="0" i="0" u="none" strike="noStrike" kern="1200" baseline="0" dirty="0">
                <a:solidFill>
                  <a:schemeClr val="tx1"/>
                </a:solidFill>
                <a:latin typeface="+mn-lt"/>
                <a:ea typeface="+mn-ea"/>
                <a:cs typeface="+mn-cs"/>
              </a:rPr>
              <a:t>. </a:t>
            </a:r>
            <a:endParaRPr lang="en-US" baseline="0" dirty="0"/>
          </a:p>
          <a:p>
            <a:endParaRPr lang="en-US" dirty="0"/>
          </a:p>
        </p:txBody>
      </p:sp>
      <p:sp>
        <p:nvSpPr>
          <p:cNvPr id="4" name="Slide Number Placeholder 3"/>
          <p:cNvSpPr>
            <a:spLocks noGrp="1"/>
          </p:cNvSpPr>
          <p:nvPr>
            <p:ph type="sldNum" sz="quarter" idx="5"/>
          </p:nvPr>
        </p:nvSpPr>
        <p:spPr/>
        <p:txBody>
          <a:bodyPr/>
          <a:lstStyle/>
          <a:p>
            <a:fld id="{6322897D-0B72-40F2-9259-E41A30BF731A}" type="slidenum">
              <a:rPr lang="en-US" smtClean="0"/>
              <a:t>69</a:t>
            </a:fld>
            <a:endParaRPr lang="en-US"/>
          </a:p>
        </p:txBody>
      </p:sp>
    </p:spTree>
    <p:extLst>
      <p:ext uri="{BB962C8B-B14F-4D97-AF65-F5344CB8AC3E}">
        <p14:creationId xmlns:p14="http://schemas.microsoft.com/office/powerpoint/2010/main" val="3497653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b="0" dirty="0"/>
              <a:t>Before we get started, I want to highlight some benefit enhancements that were made to the TRS-ActiveCare plans. TRS spent the past year meeting with district leadership to discuss ways to enhance benefits for you. They’ve made </a:t>
            </a:r>
          </a:p>
          <a:p>
            <a:pPr marL="0" indent="0">
              <a:buNone/>
            </a:pPr>
            <a:endParaRPr lang="en-US" sz="1600" b="0" dirty="0"/>
          </a:p>
          <a:p>
            <a:pPr marL="285750" marR="0" lvl="0" indent="-2857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t>TRS is offering a new plan called TRS-ActiveCare Primary. This new plan will offer a lower deductible for individual and family plans, predictable copays for office visits and specialty care and will have that individual deductible for plans with dependents.</a:t>
            </a:r>
          </a:p>
          <a:p>
            <a:pPr marL="0" indent="0">
              <a:buNone/>
            </a:pPr>
            <a:endParaRPr lang="en-US" sz="1600" b="0" dirty="0"/>
          </a:p>
          <a:p>
            <a:pPr marL="285750" indent="-285750">
              <a:buFont typeface="Arial" panose="020B0604020202020204" pitchFamily="34" charset="0"/>
              <a:buChar char="•"/>
            </a:pPr>
            <a:r>
              <a:rPr lang="en-US" sz="1600" b="0" dirty="0"/>
              <a:t>The TRS-ActiveCare Primary+ plan, which is currently known as Select, will have a decreased maximum out-of-pocket, lower copays for physical therapy, and no copay for </a:t>
            </a:r>
            <a:r>
              <a:rPr lang="en-US" sz="1600" dirty="0"/>
              <a:t>inpatient facility, high-tech radiology, outpatient surgery and non-free standing ER. This plan will also have that integrated deductible for family plans. They also added a statewide network to the plan.</a:t>
            </a:r>
          </a:p>
          <a:p>
            <a:pPr marL="0" indent="0">
              <a:buNone/>
            </a:pPr>
            <a:endParaRPr lang="en-US" sz="1600" b="0" dirty="0"/>
          </a:p>
          <a:p>
            <a:pPr marL="285750" marR="0" lvl="0" indent="-2857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t>TRS-ActiveCare HD, currently known as 1-HD, will also have that  individual deductible for plans with dependents.</a:t>
            </a:r>
          </a:p>
          <a:p>
            <a:pPr marL="0" indent="0">
              <a:buNone/>
            </a:pPr>
            <a:endParaRPr lang="en-US" sz="1600" b="1" dirty="0"/>
          </a:p>
          <a:p>
            <a:pPr marL="0" indent="0">
              <a:buNone/>
            </a:pPr>
            <a:r>
              <a:rPr lang="en-US" sz="1600" b="0" dirty="0"/>
              <a:t>There will be no changes to ActiveCare 2 and please remember this plan is closed to new enrollees.</a:t>
            </a:r>
          </a:p>
          <a:p>
            <a:pPr marL="0" indent="0">
              <a:buNone/>
            </a:pPr>
            <a:endParaRPr lang="en-US" sz="1600" dirty="0"/>
          </a:p>
        </p:txBody>
      </p:sp>
      <p:sp>
        <p:nvSpPr>
          <p:cNvPr id="4" name="Slide Number Placeholder 3"/>
          <p:cNvSpPr>
            <a:spLocks noGrp="1"/>
          </p:cNvSpPr>
          <p:nvPr>
            <p:ph type="sldNum" sz="quarter" idx="5"/>
          </p:nvPr>
        </p:nvSpPr>
        <p:spPr/>
        <p:txBody>
          <a:bodyPr/>
          <a:lstStyle/>
          <a:p>
            <a:fld id="{30005054-DD49-4F25-B060-CD9000DCA0F7}" type="slidenum">
              <a:rPr lang="en-US" smtClean="0"/>
              <a:t>7</a:t>
            </a:fld>
            <a:endParaRPr lang="en-US" dirty="0"/>
          </a:p>
        </p:txBody>
      </p:sp>
    </p:spTree>
    <p:extLst>
      <p:ext uri="{BB962C8B-B14F-4D97-AF65-F5344CB8AC3E}">
        <p14:creationId xmlns:p14="http://schemas.microsoft.com/office/powerpoint/2010/main" val="38721921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22897D-0B72-40F2-9259-E41A30BF731A}" type="slidenum">
              <a:rPr lang="en-US" smtClean="0"/>
              <a:t>70</a:t>
            </a:fld>
            <a:endParaRPr lang="en-US"/>
          </a:p>
        </p:txBody>
      </p:sp>
    </p:spTree>
    <p:extLst>
      <p:ext uri="{BB962C8B-B14F-4D97-AF65-F5344CB8AC3E}">
        <p14:creationId xmlns:p14="http://schemas.microsoft.com/office/powerpoint/2010/main" val="17642630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7E8B7C1-0B23-43B1-8DAC-A22E330D339C}" type="slidenum">
              <a:rPr lang="en-US" smtClean="0"/>
              <a:t>71</a:t>
            </a:fld>
            <a:endParaRPr lang="en-US" dirty="0"/>
          </a:p>
        </p:txBody>
      </p:sp>
    </p:spTree>
    <p:extLst>
      <p:ext uri="{BB962C8B-B14F-4D97-AF65-F5344CB8AC3E}">
        <p14:creationId xmlns:p14="http://schemas.microsoft.com/office/powerpoint/2010/main" val="35058322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E456C4-8B2D-4313-9089-E3A32E6F43C0}" type="slidenum">
              <a:rPr lang="en-US" smtClean="0"/>
              <a:t>72</a:t>
            </a:fld>
            <a:endParaRPr lang="en-US"/>
          </a:p>
        </p:txBody>
      </p:sp>
    </p:spTree>
    <p:extLst>
      <p:ext uri="{BB962C8B-B14F-4D97-AF65-F5344CB8AC3E}">
        <p14:creationId xmlns:p14="http://schemas.microsoft.com/office/powerpoint/2010/main" val="18407043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dirty="0"/>
              <a:t>Why a need for a more affordable network option? According to the U.S.</a:t>
            </a:r>
            <a:r>
              <a:rPr lang="en-US" sz="1200" baseline="0" dirty="0"/>
              <a:t> </a:t>
            </a:r>
            <a:r>
              <a:rPr lang="en-US" sz="1200" dirty="0"/>
              <a:t>Department of Health &amp;</a:t>
            </a:r>
            <a:r>
              <a:rPr lang="en-US" sz="1200" baseline="0" dirty="0"/>
              <a:t> </a:t>
            </a:r>
            <a:r>
              <a:rPr lang="en-US" sz="1200" dirty="0"/>
              <a:t>Human Services, health care expenditures are expected to hit more than $3.3 trillion this year, averaging out to more than $10,000 per person. Projections suggest that spending will continue at higher rates than in recent years, more than 5 percent per year on a per-capita basis, and consistently outpace U.S. economic growth. </a:t>
            </a:r>
          </a:p>
          <a:p>
            <a:pPr>
              <a:spcBef>
                <a:spcPts val="0"/>
              </a:spcBef>
            </a:pPr>
            <a:endParaRPr lang="en-US" sz="1200" dirty="0"/>
          </a:p>
          <a:p>
            <a:pPr>
              <a:spcBef>
                <a:spcPts val="0"/>
              </a:spcBef>
            </a:pPr>
            <a:r>
              <a:rPr lang="en-US" sz="1200" dirty="0"/>
              <a:t>What’s more, medical costs for employers in the U.S. are expected to increase 6.5 percent for 2018. And, according to the Kaiser 2017 Employer Health Benefits Survey, the average family premium has</a:t>
            </a:r>
            <a:r>
              <a:rPr lang="en-US" sz="1200" baseline="0" dirty="0"/>
              <a:t> increased 19% </a:t>
            </a:r>
            <a:r>
              <a:rPr lang="en-US" sz="1200" dirty="0"/>
              <a:t>since 2012 and a whopping 55 percent since 2007’s average premium.</a:t>
            </a:r>
          </a:p>
          <a:p>
            <a:endParaRPr lang="en-US" sz="1200" dirty="0"/>
          </a:p>
          <a:p>
            <a:r>
              <a:rPr lang="en-US" sz="1200" b="0" kern="1200" dirty="0">
                <a:solidFill>
                  <a:schemeClr val="tx1"/>
                </a:solidFill>
                <a:effectLst/>
              </a:rPr>
              <a:t>Lowering</a:t>
            </a:r>
            <a:r>
              <a:rPr lang="en-US" sz="1200" b="0" kern="1200" baseline="0" dirty="0">
                <a:solidFill>
                  <a:schemeClr val="tx1"/>
                </a:solidFill>
                <a:effectLst/>
              </a:rPr>
              <a:t> </a:t>
            </a:r>
            <a:r>
              <a:rPr lang="en-US" sz="1200" b="0" kern="1200" dirty="0">
                <a:solidFill>
                  <a:schemeClr val="tx1"/>
                </a:solidFill>
                <a:effectLst/>
              </a:rPr>
              <a:t>spending</a:t>
            </a:r>
            <a:r>
              <a:rPr lang="en-US" sz="1200" b="0" kern="1200" baseline="0" dirty="0">
                <a:solidFill>
                  <a:schemeClr val="tx1"/>
                </a:solidFill>
                <a:effectLst/>
              </a:rPr>
              <a:t> </a:t>
            </a:r>
            <a:r>
              <a:rPr lang="en-US" sz="1200" b="0" kern="1200" dirty="0">
                <a:solidFill>
                  <a:schemeClr val="tx1"/>
                </a:solidFill>
                <a:effectLst/>
              </a:rPr>
              <a:t>for hospital and physician</a:t>
            </a:r>
            <a:r>
              <a:rPr lang="en-US" sz="1200" b="0" kern="1200" baseline="0" dirty="0">
                <a:solidFill>
                  <a:schemeClr val="tx1"/>
                </a:solidFill>
                <a:effectLst/>
              </a:rPr>
              <a:t> </a:t>
            </a:r>
            <a:r>
              <a:rPr lang="en-US" sz="1200" b="0" kern="1200" dirty="0">
                <a:solidFill>
                  <a:schemeClr val="tx1"/>
                </a:solidFill>
                <a:effectLst/>
              </a:rPr>
              <a:t>care plays</a:t>
            </a:r>
            <a:r>
              <a:rPr lang="en-US" sz="1200" b="0" kern="1200" baseline="0" dirty="0">
                <a:solidFill>
                  <a:schemeClr val="tx1"/>
                </a:solidFill>
                <a:effectLst/>
              </a:rPr>
              <a:t> a key role</a:t>
            </a:r>
            <a:r>
              <a:rPr lang="en-US" sz="1200" b="0" kern="1200" dirty="0">
                <a:solidFill>
                  <a:schemeClr val="tx1"/>
                </a:solidFill>
                <a:effectLst/>
              </a:rPr>
              <a:t> in reducing medical</a:t>
            </a:r>
            <a:r>
              <a:rPr lang="en-US" sz="1200" b="0" kern="1200" baseline="0" dirty="0">
                <a:solidFill>
                  <a:schemeClr val="tx1"/>
                </a:solidFill>
                <a:effectLst/>
              </a:rPr>
              <a:t> costs. Hospital care accounts for 31% of overall health care spending. Physician services account for 22% of overall health care spending. (Effects of Health Care Spending, U.S. Department of Health and Human Services)</a:t>
            </a:r>
          </a:p>
          <a:p>
            <a:pPr marL="0" indent="0">
              <a:buFont typeface="Arial" pitchFamily="34" charset="0"/>
              <a:buNone/>
            </a:pPr>
            <a:endParaRPr lang="en-US" sz="1200" b="0" kern="1200" dirty="0">
              <a:solidFill>
                <a:schemeClr val="tx1"/>
              </a:solidFill>
              <a:effectLst/>
            </a:endParaRP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sz="1200" b="0" kern="1200" dirty="0">
                <a:solidFill>
                  <a:schemeClr val="tx1"/>
                </a:solidFill>
                <a:effectLst/>
              </a:rPr>
              <a:t>To address</a:t>
            </a:r>
            <a:r>
              <a:rPr lang="en-US" sz="1200" b="0" kern="1200" baseline="0" dirty="0">
                <a:solidFill>
                  <a:schemeClr val="tx1"/>
                </a:solidFill>
                <a:effectLst/>
              </a:rPr>
              <a:t> these trends, </a:t>
            </a:r>
            <a:r>
              <a:rPr lang="en-US" sz="1200" b="0" kern="1200" dirty="0">
                <a:solidFill>
                  <a:schemeClr val="tx1"/>
                </a:solidFill>
                <a:effectLst/>
              </a:rPr>
              <a:t>Blue Cross and Blue Shield of Texas</a:t>
            </a:r>
            <a:r>
              <a:rPr lang="en-US" sz="1200" b="0" kern="1200" baseline="0" dirty="0">
                <a:solidFill>
                  <a:schemeClr val="tx1"/>
                </a:solidFill>
                <a:effectLst/>
              </a:rPr>
              <a:t> (BCBSTX)</a:t>
            </a:r>
            <a:r>
              <a:rPr lang="en-US" sz="1200" b="0" kern="1200" dirty="0">
                <a:solidFill>
                  <a:schemeClr val="tx1"/>
                </a:solidFill>
                <a:effectLst/>
              </a:rPr>
              <a:t> offers Blue Essentials, an affordable health coverage option that </a:t>
            </a:r>
            <a:r>
              <a:rPr lang="en-US" sz="1200" dirty="0"/>
              <a:t>can help reduce your health care costs while still offering your employees</a:t>
            </a:r>
            <a:r>
              <a:rPr lang="en-US" sz="1200" baseline="0" dirty="0"/>
              <a:t> </a:t>
            </a:r>
            <a:r>
              <a:rPr lang="en-US" sz="1200" dirty="0"/>
              <a:t>access to a statewide network of health care providers. </a:t>
            </a:r>
            <a:r>
              <a:rPr lang="en-US" sz="1200" b="0" kern="1200" dirty="0">
                <a:solidFill>
                  <a:schemeClr val="tx1"/>
                </a:solidFill>
                <a:effectLst/>
              </a:rPr>
              <a:t>To support</a:t>
            </a:r>
            <a:r>
              <a:rPr lang="en-US" sz="1200" b="0" kern="1200" baseline="0" dirty="0">
                <a:solidFill>
                  <a:schemeClr val="tx1"/>
                </a:solidFill>
                <a:effectLst/>
              </a:rPr>
              <a:t> </a:t>
            </a:r>
            <a:r>
              <a:rPr lang="en-US" sz="1200" b="0" kern="1200" dirty="0">
                <a:solidFill>
                  <a:schemeClr val="tx1"/>
                </a:solidFill>
                <a:effectLst/>
              </a:rPr>
              <a:t>members,</a:t>
            </a:r>
            <a:r>
              <a:rPr lang="en-US" sz="1200" b="0" kern="1200" baseline="0" dirty="0">
                <a:solidFill>
                  <a:schemeClr val="tx1"/>
                </a:solidFill>
                <a:effectLst/>
              </a:rPr>
              <a:t> </a:t>
            </a:r>
            <a:r>
              <a:rPr lang="en-US" sz="1200" b="0" kern="1200" dirty="0">
                <a:solidFill>
                  <a:schemeClr val="tx1"/>
                </a:solidFill>
                <a:effectLst/>
              </a:rPr>
              <a:t>BCBSTX offers many</a:t>
            </a:r>
            <a:r>
              <a:rPr lang="en-US" sz="1200" b="0" kern="1200" baseline="0" dirty="0">
                <a:solidFill>
                  <a:schemeClr val="tx1"/>
                </a:solidFill>
                <a:effectLst/>
              </a:rPr>
              <a:t> </a:t>
            </a:r>
            <a:r>
              <a:rPr lang="en-US" sz="1200" b="0" kern="1200" dirty="0">
                <a:solidFill>
                  <a:schemeClr val="tx1"/>
                </a:solidFill>
                <a:effectLst/>
              </a:rPr>
              <a:t>tools to help</a:t>
            </a:r>
            <a:r>
              <a:rPr lang="en-US" sz="1200" b="0" kern="1200" baseline="0" dirty="0">
                <a:solidFill>
                  <a:schemeClr val="tx1"/>
                </a:solidFill>
                <a:effectLst/>
              </a:rPr>
              <a:t> them </a:t>
            </a:r>
            <a:r>
              <a:rPr lang="en-US" sz="1200" b="0" kern="1200" dirty="0">
                <a:solidFill>
                  <a:schemeClr val="tx1"/>
                </a:solidFill>
                <a:effectLst/>
              </a:rPr>
              <a:t>make more-informed decisions and</a:t>
            </a:r>
            <a:r>
              <a:rPr lang="en-US" sz="1200" b="0" kern="1200" baseline="0" dirty="0">
                <a:solidFill>
                  <a:schemeClr val="tx1"/>
                </a:solidFill>
                <a:effectLst/>
              </a:rPr>
              <a:t> to make the most of t</a:t>
            </a:r>
            <a:r>
              <a:rPr lang="en-US" sz="1200" b="0" kern="1200" dirty="0">
                <a:solidFill>
                  <a:schemeClr val="tx1"/>
                </a:solidFill>
                <a:effectLst/>
              </a:rPr>
              <a:t>heir benefits.</a:t>
            </a: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3938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HMOs of BCBSTX believe that </a:t>
            </a:r>
            <a:r>
              <a:rPr lang="en-US" b="0" dirty="0"/>
              <a:t>health care decisions are best made between members and their doctors,</a:t>
            </a:r>
            <a:r>
              <a:rPr lang="en-US" b="0" baseline="0" dirty="0"/>
              <a:t> that physician-guided care promotes sound health care decisions. </a:t>
            </a:r>
            <a:endParaRPr lang="en-US" b="0" dirty="0"/>
          </a:p>
          <a:p>
            <a:pPr marL="0" indent="0">
              <a:buNone/>
            </a:pPr>
            <a:endParaRPr lang="en-US" b="0" dirty="0"/>
          </a:p>
          <a:p>
            <a:pPr marL="0" indent="0">
              <a:buNone/>
            </a:pPr>
            <a:r>
              <a:rPr lang="en-US" b="0" dirty="0"/>
              <a:t>With Blue </a:t>
            </a:r>
            <a:r>
              <a:rPr lang="en-US" b="0" dirty="0" err="1"/>
              <a:t>Essentials</a:t>
            </a:r>
            <a:r>
              <a:rPr lang="en-US" b="0" baseline="30000" dirty="0" err="1"/>
              <a:t>SM</a:t>
            </a:r>
            <a:r>
              <a:rPr lang="en-US" b="0" baseline="0" dirty="0"/>
              <a:t>, </a:t>
            </a:r>
            <a:r>
              <a:rPr lang="en-US" b="0" dirty="0"/>
              <a:t>members partner with their PCP to coordinate quality, cost-effective care. The</a:t>
            </a:r>
            <a:r>
              <a:rPr lang="en-US" b="0" baseline="0" dirty="0"/>
              <a:t> PCP provides</a:t>
            </a:r>
            <a:r>
              <a:rPr lang="en-US" sz="1100" dirty="0">
                <a:solidFill>
                  <a:srgbClr val="000000"/>
                </a:solidFill>
              </a:rPr>
              <a:t> preventive and primary care as well as referrals to a specialist when needed. HMO Members benefit from physician-guided care to help them manage their</a:t>
            </a:r>
            <a:r>
              <a:rPr lang="en-US" sz="1100" baseline="0" dirty="0">
                <a:solidFill>
                  <a:srgbClr val="000000"/>
                </a:solidFill>
              </a:rPr>
              <a:t> health</a:t>
            </a:r>
            <a:r>
              <a:rPr lang="en-US" sz="1100" dirty="0">
                <a:solidFill>
                  <a:srgbClr val="000000"/>
                </a:solidFill>
              </a:rPr>
              <a:t>.</a:t>
            </a:r>
            <a:endParaRPr lang="en-US" sz="1100" b="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3511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38" lvl="1" indent="-173038">
              <a:buFont typeface="Arial" panose="020B0604020202020204" pitchFamily="34" charset="0"/>
              <a:buChar char="•"/>
            </a:pPr>
            <a:r>
              <a:rPr lang="en-US" dirty="0"/>
              <a:t>All HMO participants will receive new cards </a:t>
            </a:r>
          </a:p>
          <a:p>
            <a:pPr marL="173038" lvl="1" indent="-173038">
              <a:buFont typeface="Arial" panose="020B0604020202020204" pitchFamily="34" charset="0"/>
              <a:buChar char="•"/>
            </a:pPr>
            <a:r>
              <a:rPr lang="en-US" dirty="0"/>
              <a:t>Each individual covered under the plan will receive a card</a:t>
            </a:r>
          </a:p>
          <a:p>
            <a:pPr marL="173038" lvl="1" indent="-173038">
              <a:buFont typeface="Arial" panose="020B0604020202020204" pitchFamily="34" charset="0"/>
              <a:buChar char="•"/>
            </a:pPr>
            <a:r>
              <a:rPr lang="en-US" dirty="0"/>
              <a:t>Extra ID cards can request free of charge</a:t>
            </a:r>
          </a:p>
          <a:p>
            <a:pPr marL="173038" lvl="1" indent="-173038">
              <a:buFont typeface="Arial" panose="020B0604020202020204" pitchFamily="34" charset="0"/>
              <a:buChar char="•"/>
            </a:pPr>
            <a:r>
              <a:rPr lang="en-US" b="1" dirty="0"/>
              <a:t>One</a:t>
            </a:r>
            <a:r>
              <a:rPr lang="en-US" dirty="0"/>
              <a:t> card for both </a:t>
            </a:r>
            <a:r>
              <a:rPr lang="en-US" b="1" dirty="0"/>
              <a:t>Medica</a:t>
            </a:r>
            <a:r>
              <a:rPr lang="en-US" dirty="0"/>
              <a:t>l and </a:t>
            </a:r>
            <a:r>
              <a:rPr lang="en-US" b="1" dirty="0"/>
              <a:t>Pharmacy</a:t>
            </a:r>
          </a:p>
          <a:p>
            <a:pPr marL="168275" indent="-168275">
              <a:buFont typeface="Arial" panose="020B0604020202020204" pitchFamily="34" charset="0"/>
              <a:buChar char="•"/>
            </a:pPr>
            <a:r>
              <a:rPr lang="en-US" dirty="0"/>
              <a:t>The effective dates printed on the cards will be the more </a:t>
            </a:r>
          </a:p>
          <a:p>
            <a:pPr marL="168275" indent="-168275">
              <a:buFont typeface="Arial" panose="020B0604020202020204" pitchFamily="34" charset="0"/>
              <a:buChar char="•"/>
            </a:pPr>
            <a:r>
              <a:rPr lang="en-US" dirty="0"/>
              <a:t>Effective date with the plan or 9/1/20.</a:t>
            </a:r>
          </a:p>
          <a:p>
            <a:pPr marL="168275" indent="-168275">
              <a:buFont typeface="Arial" panose="020B0604020202020204" pitchFamily="34" charset="0"/>
              <a:buChar char="•"/>
            </a:pPr>
            <a:r>
              <a:rPr lang="en-US" dirty="0"/>
              <a:t>Participants should expect to receive new cards around late-August.</a:t>
            </a:r>
          </a:p>
          <a:p>
            <a:pPr marL="168275" indent="-168275">
              <a:buFont typeface="Arial" panose="020B0604020202020204" pitchFamily="34" charset="0"/>
              <a:buChar char="•"/>
            </a:pPr>
            <a:r>
              <a:rPr lang="en-US" dirty="0"/>
              <a:t>Participants making changes after the replacements have been mailed will result in a second set of cards being sent. </a:t>
            </a:r>
          </a:p>
          <a:p>
            <a:pPr marL="173038" lvl="1" indent="-17303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8713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a:t>
            </a:r>
            <a:r>
              <a:rPr lang="en-US" baseline="0" dirty="0"/>
              <a:t> and Pharmacy benefits remain the same for South Texas HMO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0549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Note to BA: Please fill in your district’s applicable district contribution before presenting to your employees. </a:t>
            </a:r>
          </a:p>
          <a:p>
            <a:endParaRPr lang="en-US" dirty="0"/>
          </a:p>
          <a:p>
            <a:r>
              <a:rPr lang="en-US" dirty="0"/>
              <a:t>Employee</a:t>
            </a:r>
            <a:r>
              <a:rPr lang="en-US" baseline="0" dirty="0"/>
              <a:t> Rates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4213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None/>
              <a:defRPr/>
            </a:pPr>
            <a:r>
              <a:rPr kumimoji="0" lang="en-US" sz="2200" b="1" i="0" u="none" strike="noStrike" kern="1200" cap="none" spc="0" normalizeH="0" baseline="0" noProof="0" dirty="0">
                <a:ln>
                  <a:noFill/>
                </a:ln>
                <a:solidFill>
                  <a:sysClr val="windowText" lastClr="000000"/>
                </a:solidFill>
                <a:effectLst/>
                <a:uLnTx/>
                <a:uFillTx/>
                <a:latin typeface="+mn-lt"/>
                <a:ea typeface="+mn-ea"/>
                <a:cs typeface="+mn-cs"/>
              </a:rPr>
              <a:t>Available to employees living,</a:t>
            </a:r>
          </a:p>
          <a:p>
            <a:pPr marL="0" marR="0" lvl="0" indent="0" algn="l" defTabSz="282575" rtl="0" eaLnBrk="1" fontAlgn="auto" latinLnBrk="0" hangingPunct="1">
              <a:lnSpc>
                <a:spcPct val="90000"/>
              </a:lnSpc>
              <a:spcBef>
                <a:spcPct val="20000"/>
              </a:spcBef>
              <a:spcAft>
                <a:spcPts val="0"/>
              </a:spcAft>
              <a:buClr>
                <a:srgbClr val="008000"/>
              </a:buClr>
              <a:buSzTx/>
              <a:buFont typeface="Arial"/>
              <a:buNone/>
              <a:tabLst/>
              <a:defRPr/>
            </a:pPr>
            <a:r>
              <a:rPr kumimoji="0" lang="en-US" sz="2200" b="1" i="0" u="none" strike="noStrike" kern="1200" cap="none" spc="0" normalizeH="0" baseline="0" noProof="0" dirty="0">
                <a:ln>
                  <a:noFill/>
                </a:ln>
                <a:solidFill>
                  <a:sysClr val="windowText" lastClr="000000"/>
                </a:solidFill>
                <a:effectLst/>
                <a:uLnTx/>
                <a:uFillTx/>
                <a:latin typeface="+mn-lt"/>
                <a:ea typeface="+mn-ea"/>
                <a:cs typeface="+mn-cs"/>
              </a:rPr>
              <a:t>working or residing in the </a:t>
            </a:r>
          </a:p>
          <a:p>
            <a:pPr marL="0" marR="0" lvl="0" indent="0" algn="l" defTabSz="282575" rtl="0" eaLnBrk="1" fontAlgn="auto" latinLnBrk="0" hangingPunct="1">
              <a:lnSpc>
                <a:spcPct val="90000"/>
              </a:lnSpc>
              <a:spcBef>
                <a:spcPct val="20000"/>
              </a:spcBef>
              <a:spcAft>
                <a:spcPts val="0"/>
              </a:spcAft>
              <a:buClr>
                <a:srgbClr val="008000"/>
              </a:buClr>
              <a:buSzTx/>
              <a:buFont typeface="Arial"/>
              <a:buNone/>
              <a:tabLst/>
              <a:defRPr/>
            </a:pPr>
            <a:r>
              <a:rPr kumimoji="0" lang="en-US" sz="2200" b="1" i="0" u="none" strike="noStrike" kern="1200" cap="none" spc="0" normalizeH="0" baseline="0" noProof="0" dirty="0">
                <a:ln>
                  <a:noFill/>
                </a:ln>
                <a:solidFill>
                  <a:sysClr val="windowText" lastClr="000000"/>
                </a:solidFill>
                <a:effectLst/>
                <a:uLnTx/>
                <a:uFillTx/>
                <a:latin typeface="+mn-lt"/>
                <a:ea typeface="+mn-ea"/>
                <a:cs typeface="+mn-cs"/>
              </a:rPr>
              <a:t>following counties:</a:t>
            </a:r>
          </a:p>
          <a:p>
            <a:pPr marL="228600" marR="0" lvl="1" indent="228600" algn="l" defTabSz="4572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mn-lt"/>
                <a:ea typeface="+mn-ea"/>
                <a:cs typeface="+mn-cs"/>
              </a:rPr>
              <a:t>Cameron</a:t>
            </a:r>
          </a:p>
          <a:p>
            <a:pPr marL="228600" marR="0" lvl="1" indent="228600" algn="l" defTabSz="4572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mn-lt"/>
                <a:ea typeface="+mn-ea"/>
                <a:cs typeface="+mn-cs"/>
              </a:rPr>
              <a:t>Hidalgo</a:t>
            </a:r>
          </a:p>
          <a:p>
            <a:pPr marL="228600" marR="0" lvl="1" indent="228600" algn="l" defTabSz="4572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mn-lt"/>
                <a:ea typeface="+mn-ea"/>
                <a:cs typeface="+mn-cs"/>
              </a:rPr>
              <a:t>Starr </a:t>
            </a:r>
          </a:p>
          <a:p>
            <a:pPr marL="228600" marR="0" lvl="1" indent="228600" algn="l" defTabSz="4572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mn-lt"/>
                <a:ea typeface="+mn-ea"/>
                <a:cs typeface="+mn-cs"/>
              </a:rPr>
              <a:t>Willacy</a:t>
            </a:r>
          </a:p>
          <a:p>
            <a:pPr marL="457200" marR="0" lvl="1" indent="0" algn="l" defTabSz="457200" rtl="0" eaLnBrk="1" fontAlgn="auto" latinLnBrk="0" hangingPunct="1">
              <a:lnSpc>
                <a:spcPct val="9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ysClr val="windowText" lastClr="000000"/>
              </a:solidFill>
              <a:effectLst/>
              <a:uLnTx/>
              <a:uFillTx/>
              <a:latin typeface="+mn-lt"/>
              <a:ea typeface="+mn-ea"/>
              <a:cs typeface="+mn-cs"/>
            </a:endParaRPr>
          </a:p>
          <a:p>
            <a:pPr marL="0" marR="0" lvl="0" indent="0" algn="l" defTabSz="457200" rtl="0" eaLnBrk="1" fontAlgn="auto" latinLnBrk="0" hangingPunct="1">
              <a:lnSpc>
                <a:spcPct val="90000"/>
              </a:lnSpc>
              <a:spcBef>
                <a:spcPct val="20000"/>
              </a:spcBef>
              <a:spcAft>
                <a:spcPts val="0"/>
              </a:spcAft>
              <a:buClr>
                <a:srgbClr val="008000"/>
              </a:buClr>
              <a:buSzTx/>
              <a:buNone/>
              <a:tabLst/>
              <a:defRPr/>
            </a:pPr>
            <a:r>
              <a:rPr kumimoji="0" lang="en-US" sz="2200" b="1" i="0" u="none" strike="noStrike" kern="1200" cap="none" spc="0" normalizeH="0" baseline="0" noProof="0" dirty="0">
                <a:ln>
                  <a:noFill/>
                </a:ln>
                <a:solidFill>
                  <a:sysClr val="windowText" lastClr="000000"/>
                </a:solidFill>
                <a:effectLst/>
                <a:uLnTx/>
                <a:uFillTx/>
                <a:latin typeface="+mn-lt"/>
                <a:ea typeface="+mn-ea"/>
                <a:cs typeface="+mn-cs"/>
              </a:rPr>
              <a:t>Provider Network</a:t>
            </a:r>
          </a:p>
          <a:p>
            <a:pPr marL="228600" marR="0" lvl="1" indent="228600" algn="l" defTabSz="4572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mn-lt"/>
                <a:ea typeface="+mn-ea"/>
                <a:cs typeface="+mn-cs"/>
              </a:rPr>
              <a:t>Blue</a:t>
            </a:r>
            <a:r>
              <a:rPr kumimoji="0" lang="en-US" sz="1800" b="0" i="0" u="none" strike="noStrike" kern="1200" cap="none" spc="0" normalizeH="0" noProof="0" dirty="0">
                <a:ln>
                  <a:noFill/>
                </a:ln>
                <a:solidFill>
                  <a:sysClr val="windowText" lastClr="000000"/>
                </a:solidFill>
                <a:effectLst/>
                <a:uLnTx/>
                <a:uFillTx/>
                <a:latin typeface="+mn-lt"/>
                <a:ea typeface="+mn-ea"/>
                <a:cs typeface="+mn-cs"/>
              </a:rPr>
              <a:t> Essentials</a:t>
            </a:r>
            <a:endParaRPr kumimoji="0" lang="en-US" sz="1800" b="0" i="0" u="none" strike="noStrike" kern="1200" cap="none" spc="0" normalizeH="0" baseline="0" noProof="0" dirty="0">
              <a:ln>
                <a:noFill/>
              </a:ln>
              <a:solidFill>
                <a:sysClr val="windowText" lastClr="000000"/>
              </a:solidFill>
              <a:effectLst/>
              <a:uLnTx/>
              <a:uFillTx/>
              <a:latin typeface="+mn-lt"/>
              <a:ea typeface="+mn-ea"/>
              <a:cs typeface="+mn-cs"/>
            </a:endParaRPr>
          </a:p>
          <a:p>
            <a:pPr marL="457200" marR="0" lvl="1" indent="0" algn="l" defTabSz="457200" rtl="0" eaLnBrk="1" fontAlgn="auto" latinLnBrk="0" hangingPunct="1">
              <a:lnSpc>
                <a:spcPct val="9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ysClr val="windowText" lastClr="000000"/>
              </a:solidFill>
              <a:effectLst/>
              <a:uLnTx/>
              <a:uFillTx/>
              <a:latin typeface="+mn-lt"/>
              <a:ea typeface="+mn-ea"/>
              <a:cs typeface="+mn-cs"/>
            </a:endParaRPr>
          </a:p>
          <a:p>
            <a:pPr marL="0" marR="0" lvl="0" indent="0" algn="l" defTabSz="457200" rtl="0" eaLnBrk="1" fontAlgn="auto" latinLnBrk="0" hangingPunct="1">
              <a:lnSpc>
                <a:spcPct val="90000"/>
              </a:lnSpc>
              <a:spcBef>
                <a:spcPct val="20000"/>
              </a:spcBef>
              <a:spcAft>
                <a:spcPts val="0"/>
              </a:spcAft>
              <a:buClr>
                <a:srgbClr val="008000"/>
              </a:buClr>
              <a:buSzTx/>
              <a:buNone/>
              <a:tabLst/>
              <a:defRPr/>
            </a:pPr>
            <a:r>
              <a:rPr kumimoji="0" lang="en-US" sz="2200" b="1" i="0" u="none" strike="noStrike" kern="1200" cap="none" spc="0" normalizeH="0" baseline="0" noProof="0" dirty="0">
                <a:ln>
                  <a:noFill/>
                </a:ln>
                <a:solidFill>
                  <a:sysClr val="windowText" lastClr="000000"/>
                </a:solidFill>
                <a:effectLst/>
                <a:uLnTx/>
                <a:uFillTx/>
                <a:latin typeface="+mn-lt"/>
                <a:ea typeface="+mn-ea"/>
                <a:cs typeface="+mn-cs"/>
              </a:rPr>
              <a:t>Provider Finder</a:t>
            </a:r>
          </a:p>
          <a:p>
            <a:pPr marL="228600" marR="0" lvl="1" indent="228600" algn="l" defTabSz="457200" rtl="0" eaLnBrk="1" fontAlgn="auto" latinLnBrk="0" hangingPunct="1">
              <a:lnSpc>
                <a:spcPct val="90000"/>
              </a:lnSpc>
              <a:spcBef>
                <a:spcPct val="20000"/>
              </a:spcBef>
              <a:spcAft>
                <a:spcPts val="0"/>
              </a:spcAft>
              <a:buClrTx/>
              <a:buSzTx/>
              <a:buFont typeface="Arial" pitchFamily="34" charset="0"/>
              <a:buChar char="–"/>
              <a:tabLst/>
              <a:defRPr/>
            </a:pPr>
            <a:r>
              <a:rPr lang="en-US" noProof="0" dirty="0">
                <a:solidFill>
                  <a:prstClr val="black"/>
                </a:solidFill>
                <a:latin typeface="+mn-lt"/>
              </a:rPr>
              <a:t>Blue Essential network p</a:t>
            </a:r>
            <a:r>
              <a:rPr kumimoji="0" lang="en-US" sz="1800" b="0" i="0" u="none" strike="noStrike" kern="1200" cap="none" spc="0" normalizeH="0" baseline="0" noProof="0" dirty="0">
                <a:ln>
                  <a:noFill/>
                </a:ln>
                <a:solidFill>
                  <a:prstClr val="black"/>
                </a:solidFill>
                <a:effectLst/>
                <a:uLnTx/>
                <a:uFillTx/>
                <a:latin typeface="+mn-lt"/>
                <a:ea typeface="+mn-ea"/>
                <a:cs typeface="+mn-cs"/>
              </a:rPr>
              <a:t>roviders</a:t>
            </a:r>
            <a:r>
              <a:rPr kumimoji="0" lang="en-US" sz="1800" b="0" i="0" u="none" strike="noStrike" kern="1200" cap="none" spc="0" normalizeH="0" noProof="0" dirty="0">
                <a:ln>
                  <a:noFill/>
                </a:ln>
                <a:solidFill>
                  <a:prstClr val="black"/>
                </a:solidFill>
                <a:effectLst/>
                <a:uLnTx/>
                <a:uFillTx/>
                <a:latin typeface="+mn-lt"/>
                <a:ea typeface="+mn-ea"/>
                <a:cs typeface="+mn-cs"/>
              </a:rPr>
              <a:t> can	</a:t>
            </a:r>
          </a:p>
          <a:p>
            <a:pPr marL="228600" marR="0" lvl="1" indent="0" algn="l" defTabSz="457200" rtl="0" eaLnBrk="1" fontAlgn="auto" latinLnBrk="0" hangingPunct="1">
              <a:lnSpc>
                <a:spcPct val="90000"/>
              </a:lnSpc>
              <a:spcBef>
                <a:spcPct val="20000"/>
              </a:spcBef>
              <a:spcAft>
                <a:spcPts val="0"/>
              </a:spcAft>
              <a:buClrTx/>
              <a:buSzTx/>
              <a:buNone/>
              <a:tabLst/>
              <a:defRPr/>
            </a:pPr>
            <a:r>
              <a:rPr lang="en-US" baseline="0" dirty="0">
                <a:solidFill>
                  <a:prstClr val="black"/>
                </a:solidFill>
                <a:latin typeface="+mn-lt"/>
              </a:rPr>
              <a:t>	</a:t>
            </a:r>
            <a:r>
              <a:rPr lang="en-US" dirty="0">
                <a:solidFill>
                  <a:prstClr val="black"/>
                </a:solidFill>
                <a:latin typeface="+mn-lt"/>
              </a:rPr>
              <a:t>be found online at</a:t>
            </a:r>
            <a:r>
              <a:rPr kumimoji="0" lang="en-US" sz="1800" b="0" i="0" u="none" strike="noStrike" kern="1200" cap="none" spc="0" normalizeH="0" baseline="0" noProof="0" dirty="0">
                <a:ln>
                  <a:noFill/>
                </a:ln>
                <a:solidFill>
                  <a:prstClr val="black"/>
                </a:solidFill>
                <a:effectLst/>
                <a:uLnTx/>
                <a:uFillTx/>
                <a:latin typeface="+mn-lt"/>
                <a:ea typeface="+mn-ea"/>
                <a:cs typeface="+mn-cs"/>
              </a:rPr>
              <a:t>:</a:t>
            </a:r>
          </a:p>
          <a:p>
            <a:pPr marL="457200" marR="0" lvl="1" indent="0" algn="l" defTabSz="373063" rtl="0" eaLnBrk="1" fontAlgn="auto" latinLnBrk="0" hangingPunct="1">
              <a:lnSpc>
                <a:spcPct val="90000"/>
              </a:lnSpc>
              <a:spcBef>
                <a:spcPct val="20000"/>
              </a:spcBef>
              <a:spcAft>
                <a:spcPts val="0"/>
              </a:spcAft>
              <a:buClrTx/>
              <a:buSzTx/>
              <a:buFont typeface="Arial"/>
              <a:buNone/>
              <a:tabLst/>
              <a:defRPr/>
            </a:pPr>
            <a:endParaRPr kumimoji="0" lang="en-US" sz="800" b="1" i="0" u="none" strike="noStrike" kern="1200" cap="none" spc="0" normalizeH="0" baseline="0" noProof="0" dirty="0">
              <a:ln>
                <a:noFill/>
              </a:ln>
              <a:solidFill>
                <a:schemeClr val="tx2">
                  <a:lumMod val="75000"/>
                </a:schemeClr>
              </a:solidFill>
              <a:effectLst/>
              <a:uLnTx/>
              <a:uFillTx/>
              <a:latin typeface="+mn-lt"/>
              <a:ea typeface="+mn-ea"/>
              <a:cs typeface="+mn-cs"/>
            </a:endParaRPr>
          </a:p>
          <a:p>
            <a:pPr marL="457200" marR="0" lvl="1" indent="0" algn="l" defTabSz="373063" rtl="0" eaLnBrk="1" fontAlgn="auto" latinLnBrk="0" hangingPunct="1">
              <a:lnSpc>
                <a:spcPct val="9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schemeClr val="tx2">
                    <a:lumMod val="75000"/>
                  </a:schemeClr>
                </a:solidFill>
                <a:effectLst/>
                <a:uLnTx/>
                <a:uFillTx/>
                <a:latin typeface="+mn-lt"/>
                <a:ea typeface="+mn-ea"/>
                <a:cs typeface="+mn-cs"/>
              </a:rPr>
              <a:t>www.bcbstx.com/trshmo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4129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Provider Finder is our Internet-based provider directory and heath care decision support tool.</a:t>
            </a:r>
            <a:r>
              <a:rPr lang="en-US" baseline="0" dirty="0"/>
              <a:t> Members can search for a doctor and also get information about</a:t>
            </a:r>
            <a:r>
              <a:rPr lang="en-US" dirty="0"/>
              <a:t> cost, quality</a:t>
            </a:r>
            <a:r>
              <a:rPr lang="en-US" baseline="0" dirty="0"/>
              <a:t> and </a:t>
            </a:r>
            <a:r>
              <a:rPr lang="en-US" dirty="0"/>
              <a:t>other patients’ experiences</a:t>
            </a:r>
            <a:r>
              <a:rPr lang="en-US" baseline="0" dirty="0"/>
              <a:t> all in one place.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To</a:t>
            </a:r>
            <a:r>
              <a:rPr lang="en-US" baseline="0" dirty="0"/>
              <a:t> find a network doctor or hospital, members just visit bcbstx.com and log in to Blue Access for Members. You can search by name or specialty to see a list of relevant physicians along with their rating based on patient reviews, if available. Use the dropdown box to sort again by distance, alphabetical order or rating. Members can also further refine a search using the options on the right, such as gender, language or distance. Click the box to the right of each listing to compare up to 10 selected providers side-by-side.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860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TRS knows how important it is to offer comprehensive coverage to you and your family. As you see here, in this next plan year, those on family plans will see a reduction in premium cost. TRS was able to achieve lower premiums in most of the plan tiers by up to 8%. </a:t>
            </a:r>
          </a:p>
          <a:p>
            <a:pPr marL="0" indent="0">
              <a:buFont typeface="Arial" panose="020B0604020202020204" pitchFamily="34" charset="0"/>
              <a:buNone/>
            </a:pPr>
            <a:endParaRPr lang="en-US" dirty="0"/>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Later on in the presentation I will share a slide that shows our district specific premium costs.</a:t>
            </a:r>
          </a:p>
          <a:p>
            <a:pPr marL="0" marR="0" lvl="0" indent="0" algn="l" defTabSz="91424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6322897D-0B72-40F2-9259-E41A30BF731A}" type="slidenum">
              <a:rPr lang="en-US" smtClean="0"/>
              <a:t>8</a:t>
            </a:fld>
            <a:endParaRPr lang="en-US"/>
          </a:p>
        </p:txBody>
      </p:sp>
    </p:spTree>
    <p:extLst>
      <p:ext uri="{BB962C8B-B14F-4D97-AF65-F5344CB8AC3E}">
        <p14:creationId xmlns:p14="http://schemas.microsoft.com/office/powerpoint/2010/main" val="41075816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sz="1200" dirty="0"/>
              <a:t>When members log in</a:t>
            </a:r>
            <a:r>
              <a:rPr lang="en-US" sz="1200" baseline="0" dirty="0"/>
              <a:t> to Blue Access for Members, BAM, not only can you find doctors and compare costs, you have access to a number of other features that help them manage their health and benefits. Here’s a q</a:t>
            </a:r>
            <a:r>
              <a:rPr lang="en-US" sz="1200" dirty="0"/>
              <a:t>uick snapshot of some of the health and wellness tools and resources available to help members make the right health care decisions for themselves and their families. For example, members can:</a:t>
            </a:r>
          </a:p>
          <a:p>
            <a:pPr marL="0" marR="0" indent="0" algn="l" defTabSz="914400" rtl="0" eaLnBrk="1" fontAlgn="base" latinLnBrk="0" hangingPunct="1">
              <a:lnSpc>
                <a:spcPct val="90000"/>
              </a:lnSpc>
              <a:spcBef>
                <a:spcPct val="30000"/>
              </a:spcBef>
              <a:spcAft>
                <a:spcPct val="0"/>
              </a:spcAft>
              <a:buClrTx/>
              <a:buSzTx/>
              <a:buFontTx/>
              <a:buNone/>
              <a:tabLst/>
              <a:defRPr/>
            </a:pPr>
            <a:endParaRPr lang="en-US" sz="1200" dirty="0"/>
          </a:p>
          <a:p>
            <a:pPr marL="285750" indent="-285750">
              <a:spcBef>
                <a:spcPts val="600"/>
              </a:spcBef>
              <a:buFont typeface="Arial" panose="020B0604020202020204" pitchFamily="34" charset="0"/>
              <a:buChar char="•"/>
            </a:pPr>
            <a:r>
              <a:rPr lang="en-US" sz="1200" i="0" dirty="0"/>
              <a:t>Check the </a:t>
            </a:r>
            <a:r>
              <a:rPr lang="en-US" sz="1200" b="1" i="0" dirty="0">
                <a:solidFill>
                  <a:srgbClr val="0070C0"/>
                </a:solidFill>
              </a:rPr>
              <a:t>status of a claim </a:t>
            </a:r>
            <a:r>
              <a:rPr lang="en-US" sz="1200" i="0" dirty="0"/>
              <a:t>and claims history </a:t>
            </a:r>
          </a:p>
          <a:p>
            <a:pPr marL="285750" indent="-285750">
              <a:spcBef>
                <a:spcPts val="600"/>
              </a:spcBef>
              <a:buFont typeface="Arial" panose="020B0604020202020204" pitchFamily="34" charset="0"/>
              <a:buChar char="•"/>
            </a:pPr>
            <a:r>
              <a:rPr lang="en-US" sz="1200" b="1" i="0" dirty="0">
                <a:solidFill>
                  <a:srgbClr val="0070C0"/>
                </a:solidFill>
              </a:rPr>
              <a:t>Check benefits </a:t>
            </a:r>
            <a:r>
              <a:rPr lang="en-US" sz="1200" i="0" dirty="0"/>
              <a:t>and coverage information</a:t>
            </a:r>
          </a:p>
          <a:p>
            <a:pPr marL="285750" indent="-285750">
              <a:spcBef>
                <a:spcPts val="600"/>
              </a:spcBef>
              <a:buFont typeface="Arial" panose="020B0604020202020204" pitchFamily="34" charset="0"/>
              <a:buChar char="•"/>
            </a:pPr>
            <a:r>
              <a:rPr lang="en-US" sz="1200" i="0" dirty="0"/>
              <a:t>Confirm which family members are covered on their plan </a:t>
            </a:r>
          </a:p>
          <a:p>
            <a:pPr marL="285750" indent="-285750">
              <a:spcBef>
                <a:spcPts val="600"/>
              </a:spcBef>
              <a:buFont typeface="Arial" panose="020B0604020202020204" pitchFamily="34" charset="0"/>
              <a:buChar char="•"/>
            </a:pPr>
            <a:r>
              <a:rPr lang="en-US" sz="1200" b="1" i="0" dirty="0">
                <a:solidFill>
                  <a:srgbClr val="0070C0"/>
                </a:solidFill>
              </a:rPr>
              <a:t>View/print Explanation of Benefits </a:t>
            </a:r>
            <a:r>
              <a:rPr lang="en-US" sz="1200" i="0" dirty="0"/>
              <a:t>(EOB) for a claim </a:t>
            </a:r>
          </a:p>
          <a:p>
            <a:pPr marL="285750" indent="-285750">
              <a:spcBef>
                <a:spcPts val="600"/>
              </a:spcBef>
              <a:buFont typeface="Arial" panose="020B0604020202020204" pitchFamily="34" charset="0"/>
              <a:buChar char="•"/>
            </a:pPr>
            <a:r>
              <a:rPr lang="en-US" sz="1200" i="0" dirty="0"/>
              <a:t>Opt to receive EOBs electronically</a:t>
            </a:r>
          </a:p>
          <a:p>
            <a:pPr marL="285750" indent="-285750">
              <a:spcBef>
                <a:spcPts val="600"/>
              </a:spcBef>
              <a:buFont typeface="Arial" panose="020B0604020202020204" pitchFamily="34" charset="0"/>
              <a:buChar char="•"/>
            </a:pPr>
            <a:r>
              <a:rPr lang="en-US" sz="1200" i="0" dirty="0"/>
              <a:t>Access </a:t>
            </a:r>
            <a:r>
              <a:rPr lang="en-US" sz="1200" b="1" i="0" dirty="0">
                <a:solidFill>
                  <a:srgbClr val="0070C0"/>
                </a:solidFill>
              </a:rPr>
              <a:t>Health and Wellness </a:t>
            </a:r>
            <a:r>
              <a:rPr lang="en-US" sz="1200" i="0" dirty="0"/>
              <a:t>tools and resources</a:t>
            </a:r>
          </a:p>
          <a:p>
            <a:pPr marL="285750" indent="-285750">
              <a:spcBef>
                <a:spcPts val="600"/>
              </a:spcBef>
              <a:buFont typeface="Arial" panose="020B0604020202020204" pitchFamily="34" charset="0"/>
              <a:buChar char="•"/>
            </a:pPr>
            <a:r>
              <a:rPr lang="en-US" sz="1200" b="1" i="0" dirty="0">
                <a:solidFill>
                  <a:srgbClr val="0070C0"/>
                </a:solidFill>
              </a:rPr>
              <a:t>Set preferences </a:t>
            </a:r>
            <a:r>
              <a:rPr lang="en-US" sz="1200" i="0" dirty="0"/>
              <a:t>to receive notifications for claims status and wellness updates through emails or text alerts</a:t>
            </a:r>
          </a:p>
          <a:p>
            <a:pPr marL="285750" indent="-285750">
              <a:spcBef>
                <a:spcPts val="600"/>
              </a:spcBef>
              <a:buFont typeface="Arial" panose="020B0604020202020204" pitchFamily="34" charset="0"/>
              <a:buChar char="•"/>
            </a:pPr>
            <a:r>
              <a:rPr lang="en-US" sz="1200" i="0" dirty="0"/>
              <a:t>Request new or replacement member ID card or print a temporary ID card and Verification of Coverage Letter</a:t>
            </a:r>
          </a:p>
          <a:p>
            <a:pPr marL="285750" indent="-285750">
              <a:spcBef>
                <a:spcPts val="600"/>
              </a:spcBef>
              <a:buFont typeface="Arial" panose="020B0604020202020204" pitchFamily="34" charset="0"/>
              <a:buChar char="•"/>
            </a:pPr>
            <a:r>
              <a:rPr lang="en-US" sz="1200" i="0" dirty="0"/>
              <a:t>Join </a:t>
            </a:r>
            <a:r>
              <a:rPr lang="en-US" sz="1200" b="1" i="0" dirty="0">
                <a:solidFill>
                  <a:srgbClr val="0070C0"/>
                </a:solidFill>
              </a:rPr>
              <a:t>Connect</a:t>
            </a:r>
            <a:r>
              <a:rPr lang="en-US" sz="1200" i="0" dirty="0"/>
              <a:t>, our online member community</a:t>
            </a:r>
          </a:p>
          <a:p>
            <a:pPr>
              <a:spcBef>
                <a:spcPts val="600"/>
              </a:spcBef>
            </a:pPr>
            <a:endParaRPr lang="en-US" sz="1200" dirty="0"/>
          </a:p>
          <a:p>
            <a:pPr marL="0" marR="0" indent="0" algn="l" defTabSz="914400" rtl="0" eaLnBrk="1" fontAlgn="base" latinLnBrk="0" hangingPunct="1">
              <a:lnSpc>
                <a:spcPct val="100000"/>
              </a:lnSpc>
              <a:spcBef>
                <a:spcPts val="600"/>
              </a:spcBef>
              <a:spcAft>
                <a:spcPct val="0"/>
              </a:spcAft>
              <a:buClrTx/>
              <a:buSzTx/>
              <a:buFontTx/>
              <a:buNone/>
              <a:tabLst/>
              <a:defRPr/>
            </a:pPr>
            <a:r>
              <a:rPr lang="en-US" sz="1200" dirty="0"/>
              <a:t>You can access many features wherever you are from their mobile phone. And</a:t>
            </a:r>
            <a:r>
              <a:rPr lang="en-US" sz="1200" baseline="0" dirty="0"/>
              <a:t> c</a:t>
            </a:r>
            <a:r>
              <a:rPr lang="en-US" sz="1200" dirty="0"/>
              <a:t>onnect with us</a:t>
            </a:r>
            <a:r>
              <a:rPr lang="en-US" sz="1200" baseline="0" dirty="0"/>
              <a:t> </a:t>
            </a:r>
            <a:r>
              <a:rPr lang="en-US" sz="1200" dirty="0"/>
              <a:t>on Facebook, Twitter and YouTube.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7355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 Path to Wellness</a:t>
            </a:r>
          </a:p>
          <a:p>
            <a:r>
              <a:rPr lang="en-US" sz="1200" kern="1200" dirty="0">
                <a:solidFill>
                  <a:schemeClr val="tx1"/>
                </a:solidFill>
                <a:effectLst/>
                <a:latin typeface="+mn-lt"/>
                <a:ea typeface="+mn-ea"/>
                <a:cs typeface="+mn-cs"/>
              </a:rPr>
              <a:t>Reach your goals with the Well </a:t>
            </a:r>
            <a:r>
              <a:rPr lang="en-US" sz="1200" kern="1200" dirty="0" err="1">
                <a:solidFill>
                  <a:schemeClr val="tx1"/>
                </a:solidFill>
                <a:effectLst/>
                <a:latin typeface="+mn-lt"/>
                <a:ea typeface="+mn-ea"/>
                <a:cs typeface="+mn-cs"/>
              </a:rPr>
              <a:t>onTarget</a:t>
            </a:r>
            <a:r>
              <a:rPr lang="en-US" sz="1200" kern="1200" dirty="0">
                <a:solidFill>
                  <a:schemeClr val="tx1"/>
                </a:solidFill>
                <a:effectLst/>
                <a:latin typeface="+mn-lt"/>
                <a:ea typeface="+mn-ea"/>
                <a:cs typeface="+mn-cs"/>
              </a:rPr>
              <a:t>® online portal or mobile app. Complete self-paced programs to help improve long-term health issues and your overall wellbeing. Plus, get one-on-one support from a health coach and rewards for healthy activities.1</a:t>
            </a:r>
          </a:p>
          <a:p>
            <a:r>
              <a:rPr lang="en-US" sz="1200" b="1" kern="1200" dirty="0">
                <a:solidFill>
                  <a:schemeClr val="tx1"/>
                </a:solidFill>
                <a:effectLst/>
                <a:latin typeface="+mn-lt"/>
                <a:ea typeface="+mn-ea"/>
                <a:cs typeface="+mn-cs"/>
              </a:rPr>
              <a:t>Fitness at Home and on the Road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Choose gyms from a large, national network, so you can exercise wherever life takes you. Plus, enjoy savings on acupuncture, massage and personal training.2</a:t>
            </a:r>
          </a:p>
          <a:p>
            <a:r>
              <a:rPr lang="en-US" sz="1200" b="1" kern="1200" dirty="0">
                <a:solidFill>
                  <a:schemeClr val="tx1"/>
                </a:solidFill>
                <a:effectLst/>
                <a:latin typeface="+mn-lt"/>
                <a:ea typeface="+mn-ea"/>
                <a:cs typeface="+mn-cs"/>
              </a:rPr>
              <a:t>Quick Answers to Health Questions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Should you go to the emergency room? Urgent care? Wait to see your doctor? 24/7 </a:t>
            </a:r>
            <a:r>
              <a:rPr lang="en-US" sz="1200" kern="1200" dirty="0" err="1">
                <a:solidFill>
                  <a:schemeClr val="tx1"/>
                </a:solidFill>
                <a:effectLst/>
                <a:latin typeface="+mn-lt"/>
                <a:ea typeface="+mn-ea"/>
                <a:cs typeface="+mn-cs"/>
              </a:rPr>
              <a:t>Nurseline</a:t>
            </a:r>
            <a:r>
              <a:rPr lang="en-US" sz="1200" kern="1200" dirty="0">
                <a:solidFill>
                  <a:schemeClr val="tx1"/>
                </a:solidFill>
                <a:effectLst/>
                <a:latin typeface="+mn-lt"/>
                <a:ea typeface="+mn-ea"/>
                <a:cs typeface="+mn-cs"/>
              </a:rPr>
              <a:t> can help you decide — any day, any time.3</a:t>
            </a:r>
          </a:p>
          <a:p>
            <a:r>
              <a:rPr lang="en-US" sz="1200" b="1" kern="1200" dirty="0">
                <a:solidFill>
                  <a:schemeClr val="tx1"/>
                </a:solidFill>
                <a:effectLst/>
                <a:latin typeface="+mn-lt"/>
                <a:ea typeface="+mn-ea"/>
                <a:cs typeface="+mn-cs"/>
              </a:rPr>
              <a:t>Behavioral Health Support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mental health is vital to your wellbeing. Your plan gives you access to treatment options to help with anxiety, depression, substance use and more. Click the </a:t>
            </a:r>
            <a:r>
              <a:rPr lang="en-US" sz="1200" b="1" kern="1200" dirty="0">
                <a:solidFill>
                  <a:schemeClr val="tx1"/>
                </a:solidFill>
                <a:effectLst/>
                <a:latin typeface="+mn-lt"/>
                <a:ea typeface="+mn-ea"/>
                <a:cs typeface="+mn-cs"/>
              </a:rPr>
              <a:t>Doctors &amp; Hospitals </a:t>
            </a:r>
            <a:r>
              <a:rPr lang="en-US" sz="1200" kern="1200" dirty="0">
                <a:solidFill>
                  <a:schemeClr val="tx1"/>
                </a:solidFill>
                <a:effectLst/>
                <a:latin typeface="+mn-lt"/>
                <a:ea typeface="+mn-ea"/>
                <a:cs typeface="+mn-cs"/>
              </a:rPr>
              <a:t>tab in BAM to find a behavioral health provider.</a:t>
            </a:r>
          </a:p>
          <a:p>
            <a:r>
              <a:rPr lang="en-US" sz="1200" b="1" kern="1200" dirty="0">
                <a:solidFill>
                  <a:schemeClr val="tx1"/>
                </a:solidFill>
                <a:effectLst/>
                <a:latin typeface="+mn-lt"/>
                <a:ea typeface="+mn-ea"/>
                <a:cs typeface="+mn-cs"/>
              </a:rPr>
              <a:t>Guidance for Your Growing Family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t>
            </a:r>
            <a:r>
              <a:rPr lang="en-US" sz="1200" kern="1200" dirty="0" err="1">
                <a:solidFill>
                  <a:schemeClr val="tx1"/>
                </a:solidFill>
                <a:effectLst/>
                <a:latin typeface="+mn-lt"/>
                <a:ea typeface="+mn-ea"/>
                <a:cs typeface="+mn-cs"/>
              </a:rPr>
              <a:t>youʼre</a:t>
            </a:r>
            <a:r>
              <a:rPr lang="en-US" sz="1200" kern="1200" dirty="0">
                <a:solidFill>
                  <a:schemeClr val="tx1"/>
                </a:solidFill>
                <a:effectLst/>
                <a:latin typeface="+mn-lt"/>
                <a:ea typeface="+mn-ea"/>
                <a:cs typeface="+mn-cs"/>
              </a:rPr>
              <a:t> ready to start a family or already expecting, check out apps from </a:t>
            </a:r>
            <a:r>
              <a:rPr lang="en-US" sz="1200" kern="1200" dirty="0" err="1">
                <a:solidFill>
                  <a:schemeClr val="tx1"/>
                </a:solidFill>
                <a:effectLst/>
                <a:latin typeface="+mn-lt"/>
                <a:ea typeface="+mn-ea"/>
                <a:cs typeface="+mn-cs"/>
              </a:rPr>
              <a:t>Ovia</a:t>
            </a:r>
            <a:r>
              <a:rPr lang="en-US" sz="1200" kern="1200" dirty="0">
                <a:solidFill>
                  <a:schemeClr val="tx1"/>
                </a:solidFill>
                <a:effectLst/>
                <a:latin typeface="+mn-lt"/>
                <a:ea typeface="+mn-ea"/>
                <a:cs typeface="+mn-cs"/>
              </a:rPr>
              <a:t> Health®.4 They include expert advice to support you through all the stages of planning for and having a baby.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4574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BlueCard: </a:t>
            </a:r>
            <a:r>
              <a:rPr lang="en-US" sz="1200" b="0" dirty="0"/>
              <a:t>E</a:t>
            </a:r>
            <a:r>
              <a:rPr lang="en-US" sz="1200" dirty="0"/>
              <a:t>mployees traveling outside of Texas who</a:t>
            </a:r>
            <a:r>
              <a:rPr lang="en-US" sz="1200" baseline="0" dirty="0"/>
              <a:t> </a:t>
            </a:r>
            <a:r>
              <a:rPr lang="en-US" sz="1200" dirty="0"/>
              <a:t>need urgent care</a:t>
            </a:r>
            <a:r>
              <a:rPr lang="en-US" sz="1200" baseline="0" dirty="0"/>
              <a:t> </a:t>
            </a:r>
            <a:r>
              <a:rPr lang="en-US" sz="1200" dirty="0"/>
              <a:t>will have access to BlueCard. This program gives them the ability to obtain health care services through a BCBS-affiliated physician or hospital outside of Texas.</a:t>
            </a:r>
          </a:p>
          <a:p>
            <a:endParaRPr lang="en-US" sz="1200" dirty="0"/>
          </a:p>
          <a:p>
            <a:r>
              <a:rPr lang="en-US" sz="1200" b="1" dirty="0"/>
              <a:t>Away From Home Care: </a:t>
            </a:r>
            <a:r>
              <a:rPr lang="en-US" sz="1200" dirty="0"/>
              <a:t>Under the Away From Home Care program, employees (or covered dependents) who will be temporarily residing outside of Texas, in a participating location, for at least 90 days, may be eligible to obtain covered services from a BCBS-affiliated HMO</a:t>
            </a: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982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1200" dirty="0"/>
              <a:t>And</a:t>
            </a:r>
            <a:r>
              <a:rPr lang="en-US" sz="1200" baseline="0" dirty="0"/>
              <a:t> here are just some of the features that your members can access via their mobile phones:</a:t>
            </a:r>
          </a:p>
          <a:p>
            <a:pPr eaLnBrk="1" hangingPunct="1">
              <a:spcBef>
                <a:spcPct val="0"/>
              </a:spcBef>
            </a:pPr>
            <a:endParaRPr lang="en-US" sz="1200" dirty="0"/>
          </a:p>
          <a:p>
            <a:pPr eaLnBrk="1" hangingPunct="1">
              <a:lnSpc>
                <a:spcPct val="80000"/>
              </a:lnSpc>
            </a:pPr>
            <a:r>
              <a:rPr lang="en-US" sz="1200" b="1" dirty="0">
                <a:solidFill>
                  <a:schemeClr val="tx2"/>
                </a:solidFill>
              </a:rPr>
              <a:t>Public Site – </a:t>
            </a:r>
            <a:r>
              <a:rPr lang="en-US" sz="1200" i="1" dirty="0">
                <a:solidFill>
                  <a:schemeClr val="tx2"/>
                </a:solidFill>
              </a:rPr>
              <a:t>No log-in required</a:t>
            </a:r>
          </a:p>
          <a:p>
            <a:pPr eaLnBrk="1" hangingPunct="1">
              <a:lnSpc>
                <a:spcPct val="80000"/>
              </a:lnSpc>
            </a:pPr>
            <a:r>
              <a:rPr lang="en-US" sz="1200" b="1" i="1" dirty="0">
                <a:solidFill>
                  <a:schemeClr val="folHlink"/>
                </a:solidFill>
              </a:rPr>
              <a:t>Health</a:t>
            </a:r>
            <a:r>
              <a:rPr lang="en-US" sz="1200" b="1" i="1" baseline="0" dirty="0">
                <a:solidFill>
                  <a:schemeClr val="folHlink"/>
                </a:solidFill>
              </a:rPr>
              <a:t> Care 101</a:t>
            </a:r>
            <a:endParaRPr lang="en-US" sz="1200" b="1" i="1" dirty="0">
              <a:solidFill>
                <a:schemeClr val="folHlink"/>
              </a:solidFill>
            </a:endParaRPr>
          </a:p>
          <a:p>
            <a:pPr eaLnBrk="1" hangingPunct="1">
              <a:lnSpc>
                <a:spcPct val="80000"/>
              </a:lnSpc>
            </a:pPr>
            <a:r>
              <a:rPr lang="en-US" sz="1200" b="1" i="1" dirty="0">
                <a:solidFill>
                  <a:schemeClr val="folHlink"/>
                </a:solidFill>
              </a:rPr>
              <a:t>Find a Doctor or Hospital:</a:t>
            </a:r>
            <a:r>
              <a:rPr lang="en-US" sz="1200" b="1" i="1" dirty="0"/>
              <a:t> </a:t>
            </a:r>
            <a:br>
              <a:rPr lang="en-US" sz="1200" b="1" i="1" dirty="0"/>
            </a:br>
            <a:r>
              <a:rPr lang="en-US" sz="1200" dirty="0"/>
              <a:t>Locate in-network providers by name/specialty, find nearest urgent care by city or ZIP</a:t>
            </a:r>
          </a:p>
          <a:p>
            <a:pPr eaLnBrk="1" hangingPunct="1">
              <a:lnSpc>
                <a:spcPct val="80000"/>
              </a:lnSpc>
            </a:pPr>
            <a:r>
              <a:rPr lang="en-US" sz="1200" b="1" i="1" dirty="0">
                <a:solidFill>
                  <a:schemeClr val="folHlink"/>
                </a:solidFill>
              </a:rPr>
              <a:t>Blue Access for Members Log-in: </a:t>
            </a:r>
            <a:br>
              <a:rPr lang="en-US" sz="1200" b="1" i="1" dirty="0">
                <a:solidFill>
                  <a:schemeClr val="folHlink"/>
                </a:solidFill>
              </a:rPr>
            </a:br>
            <a:r>
              <a:rPr lang="en-US" sz="1200" dirty="0"/>
              <a:t>Allows members to log into secure mobile site or register directly from mobile phone</a:t>
            </a:r>
          </a:p>
          <a:p>
            <a:pPr eaLnBrk="1" hangingPunct="1">
              <a:lnSpc>
                <a:spcPct val="80000"/>
              </a:lnSpc>
            </a:pPr>
            <a:r>
              <a:rPr lang="en-US" sz="1200" b="1" i="1" dirty="0">
                <a:solidFill>
                  <a:schemeClr val="folHlink"/>
                </a:solidFill>
              </a:rPr>
              <a:t>Contact Us:</a:t>
            </a:r>
            <a:r>
              <a:rPr lang="en-US" sz="1200" b="1" i="1" dirty="0"/>
              <a:t> </a:t>
            </a:r>
            <a:br>
              <a:rPr lang="en-US" sz="1200" b="1" i="1" dirty="0"/>
            </a:br>
            <a:r>
              <a:rPr lang="en-US" sz="1200" dirty="0"/>
              <a:t>Phone and mail contact information</a:t>
            </a:r>
          </a:p>
          <a:p>
            <a:pPr eaLnBrk="1" hangingPunct="1">
              <a:lnSpc>
                <a:spcPct val="80000"/>
              </a:lnSpc>
            </a:pPr>
            <a:endParaRPr lang="en-US" sz="1200" b="1" dirty="0">
              <a:solidFill>
                <a:schemeClr val="tx2"/>
              </a:solidFill>
            </a:endParaRPr>
          </a:p>
          <a:p>
            <a:pPr marL="0" marR="0" indent="0" algn="l" defTabSz="914400" rtl="0" eaLnBrk="1" fontAlgn="base" latinLnBrk="0" hangingPunct="1">
              <a:lnSpc>
                <a:spcPct val="80000"/>
              </a:lnSpc>
              <a:spcBef>
                <a:spcPct val="30000"/>
              </a:spcBef>
              <a:spcAft>
                <a:spcPct val="0"/>
              </a:spcAft>
              <a:buClrTx/>
              <a:buSzTx/>
              <a:buFontTx/>
              <a:buNone/>
              <a:tabLst/>
              <a:defRPr/>
            </a:pPr>
            <a:r>
              <a:rPr lang="en-US" sz="1200" b="1" dirty="0">
                <a:solidFill>
                  <a:schemeClr val="tx2"/>
                </a:solidFill>
              </a:rPr>
              <a:t>Blue Access for Members</a:t>
            </a:r>
            <a:r>
              <a:rPr lang="en-US" sz="1200" b="1" baseline="0" dirty="0">
                <a:solidFill>
                  <a:schemeClr val="tx2"/>
                </a:solidFill>
              </a:rPr>
              <a:t> </a:t>
            </a:r>
            <a:endParaRPr lang="en-US" sz="1200" b="1" dirty="0">
              <a:solidFill>
                <a:schemeClr val="tx2"/>
              </a:solidFill>
            </a:endParaRPr>
          </a:p>
          <a:p>
            <a:pPr eaLnBrk="1" hangingPunct="1">
              <a:lnSpc>
                <a:spcPct val="80000"/>
              </a:lnSpc>
            </a:pPr>
            <a:r>
              <a:rPr lang="en-US" sz="1200" b="1" baseline="0" dirty="0">
                <a:solidFill>
                  <a:schemeClr val="tx2"/>
                </a:solidFill>
              </a:rPr>
              <a:t>Secure Site</a:t>
            </a:r>
            <a:r>
              <a:rPr lang="en-US" sz="1200" i="1" dirty="0">
                <a:solidFill>
                  <a:schemeClr val="tx2"/>
                </a:solidFill>
              </a:rPr>
              <a:t> </a:t>
            </a:r>
            <a:r>
              <a:rPr lang="en-US" sz="1200" b="1" i="1" dirty="0">
                <a:solidFill>
                  <a:schemeClr val="tx2"/>
                </a:solidFill>
              </a:rPr>
              <a:t>– </a:t>
            </a:r>
            <a:r>
              <a:rPr lang="en-US" sz="1200" i="1" dirty="0">
                <a:solidFill>
                  <a:schemeClr val="tx2"/>
                </a:solidFill>
              </a:rPr>
              <a:t>Log-in Required</a:t>
            </a:r>
          </a:p>
          <a:p>
            <a:pPr eaLnBrk="1" hangingPunct="1">
              <a:lnSpc>
                <a:spcPct val="80000"/>
              </a:lnSpc>
            </a:pPr>
            <a:r>
              <a:rPr lang="en-US" sz="1200" b="1" i="1" dirty="0">
                <a:solidFill>
                  <a:schemeClr val="folHlink"/>
                </a:solidFill>
              </a:rPr>
              <a:t>ID Card:</a:t>
            </a:r>
            <a:r>
              <a:rPr lang="en-US" sz="1200" b="1" i="1" dirty="0"/>
              <a:t> </a:t>
            </a:r>
            <a:r>
              <a:rPr lang="en-US" sz="1200" b="1" dirty="0"/>
              <a:t> Instant digital membership card</a:t>
            </a:r>
            <a:br>
              <a:rPr lang="en-US" sz="1200" b="1" dirty="0"/>
            </a:br>
            <a:r>
              <a:rPr lang="en-US" sz="1200" dirty="0"/>
              <a:t>Coverage effective date, ID number, member ID</a:t>
            </a:r>
          </a:p>
          <a:p>
            <a:pPr eaLnBrk="1" hangingPunct="1">
              <a:lnSpc>
                <a:spcPct val="80000"/>
              </a:lnSpc>
            </a:pPr>
            <a:endParaRPr lang="en-US" sz="1200" b="1" dirty="0">
              <a:solidFill>
                <a:schemeClr val="tx2"/>
              </a:solidFill>
            </a:endParaRPr>
          </a:p>
          <a:p>
            <a:pPr eaLnBrk="1" hangingPunct="1">
              <a:lnSpc>
                <a:spcPct val="80000"/>
              </a:lnSpc>
            </a:pPr>
            <a:r>
              <a:rPr lang="en-US" sz="1200" b="1" dirty="0">
                <a:solidFill>
                  <a:schemeClr val="tx2"/>
                </a:solidFill>
              </a:rPr>
              <a:t>BCBSTX</a:t>
            </a:r>
            <a:r>
              <a:rPr lang="en-US" sz="1200" b="1" baseline="0" dirty="0">
                <a:solidFill>
                  <a:schemeClr val="tx2"/>
                </a:solidFill>
              </a:rPr>
              <a:t> </a:t>
            </a:r>
            <a:r>
              <a:rPr lang="en-US" sz="1200" b="1" dirty="0">
                <a:solidFill>
                  <a:schemeClr val="tx2"/>
                </a:solidFill>
              </a:rPr>
              <a:t>App For iPhone® and Android® phones: </a:t>
            </a:r>
          </a:p>
          <a:p>
            <a:pPr eaLnBrk="1" hangingPunct="1">
              <a:lnSpc>
                <a:spcPct val="80000"/>
              </a:lnSpc>
            </a:pPr>
            <a:r>
              <a:rPr lang="en-US" sz="1200" b="1" dirty="0">
                <a:solidFill>
                  <a:schemeClr val="tx2"/>
                </a:solidFill>
              </a:rPr>
              <a:t>-</a:t>
            </a:r>
            <a:r>
              <a:rPr lang="en-US" sz="1200" dirty="0"/>
              <a:t>Locate in-network providers by name/specialty</a:t>
            </a:r>
          </a:p>
          <a:p>
            <a:pPr eaLnBrk="1" hangingPunct="1">
              <a:lnSpc>
                <a:spcPct val="80000"/>
              </a:lnSpc>
            </a:pPr>
            <a:r>
              <a:rPr lang="en-US" sz="1200" dirty="0"/>
              <a:t>-Link to map and directions</a:t>
            </a:r>
          </a:p>
          <a:p>
            <a:pPr eaLnBrk="1" hangingPunct="1">
              <a:lnSpc>
                <a:spcPct val="80000"/>
              </a:lnSpc>
            </a:pPr>
            <a:r>
              <a:rPr lang="en-US" sz="1200" dirty="0"/>
              <a:t>-Add provider information to contacts </a:t>
            </a:r>
          </a:p>
          <a:p>
            <a:pPr eaLnBrk="1" hangingPunct="1">
              <a:lnSpc>
                <a:spcPct val="80000"/>
              </a:lnSpc>
            </a:pPr>
            <a:r>
              <a:rPr lang="en-US" sz="1200" dirty="0"/>
              <a:t>-Locate nearest urgent care facility by ZIP or using phone’s GPS location</a:t>
            </a:r>
            <a:endParaRPr lang="en-US" sz="1200" i="1" dirty="0"/>
          </a:p>
          <a:p>
            <a:pPr eaLnBrk="1" hangingPunct="1">
              <a:lnSpc>
                <a:spcPct val="80000"/>
              </a:lnSpc>
            </a:pPr>
            <a:endParaRPr lang="en-US" sz="1200" i="1" dirty="0"/>
          </a:p>
          <a:p>
            <a:pPr eaLnBrk="1" hangingPunct="1">
              <a:lnSpc>
                <a:spcPct val="80000"/>
              </a:lnSpc>
            </a:pPr>
            <a:r>
              <a:rPr lang="en-US" sz="1200" i="1" dirty="0"/>
              <a:t>iPhone App can be downloaded on the iPad®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9726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kumimoji="0" lang="en-US" sz="2200" b="1" i="0" u="none" strike="noStrike" kern="1200" cap="none" spc="0" normalizeH="0" baseline="0" noProof="0" dirty="0">
                <a:ln>
                  <a:noFill/>
                </a:ln>
                <a:effectLst/>
                <a:uLnTx/>
                <a:uFillTx/>
                <a:latin typeface="+mn-lt"/>
                <a:ea typeface="+mn-ea"/>
                <a:cs typeface="+mn-cs"/>
              </a:rPr>
              <a:t>Dedicated Customer Service:</a:t>
            </a:r>
            <a:r>
              <a:rPr kumimoji="0" lang="en-US" sz="2200" b="0" i="0" u="none" strike="noStrike" kern="1200" cap="none" spc="0" normalizeH="0" baseline="0" noProof="0" dirty="0">
                <a:ln>
                  <a:noFill/>
                </a:ln>
                <a:effectLst/>
                <a:uLnTx/>
                <a:uFillTx/>
                <a:latin typeface="+mn-lt"/>
                <a:ea typeface="+mn-ea"/>
                <a:cs typeface="+mn-cs"/>
              </a:rPr>
              <a:t>						</a:t>
            </a:r>
          </a:p>
          <a:p>
            <a:pPr marL="177800" marR="0" lvl="1" indent="2794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mn-lt"/>
                <a:ea typeface="+mn-ea"/>
                <a:cs typeface="+mn-cs"/>
              </a:rPr>
              <a:t>Claim questions/status							</a:t>
            </a:r>
          </a:p>
          <a:p>
            <a:pPr marL="177800" marR="0" lvl="1" indent="2794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mn-lt"/>
                <a:ea typeface="+mn-ea"/>
                <a:cs typeface="+mn-cs"/>
              </a:rPr>
              <a:t>Network provider information				</a:t>
            </a:r>
          </a:p>
          <a:p>
            <a:pPr marL="177800" marR="0" lvl="1" indent="2794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mn-lt"/>
                <a:ea typeface="+mn-ea"/>
                <a:cs typeface="+mn-cs"/>
              </a:rPr>
              <a:t>Medical and Rx coverage questions				</a:t>
            </a:r>
          </a:p>
          <a:p>
            <a:pPr marL="177800" marR="0" lvl="1" indent="2794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mn-lt"/>
                <a:ea typeface="+mn-ea"/>
                <a:cs typeface="+mn-cs"/>
              </a:rPr>
              <a:t>ID card requests								</a:t>
            </a:r>
          </a:p>
          <a:p>
            <a:pPr marL="177800" marR="0" lvl="1" indent="2794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mn-lt"/>
                <a:ea typeface="+mn-ea"/>
                <a:cs typeface="+mn-cs"/>
              </a:rPr>
              <a:t>Transition of care information</a:t>
            </a:r>
          </a:p>
          <a:p>
            <a:pPr marL="177800" marR="0" lvl="1" indent="2794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mn-lt"/>
                <a:ea typeface="+mn-ea"/>
                <a:cs typeface="+mn-cs"/>
              </a:rPr>
              <a:t>Help with online tools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983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6322897D-0B72-40F2-9259-E41A30BF7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2089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dirty="0"/>
              <a:t>Why a need for a more affordable network option? According to the U.S.</a:t>
            </a:r>
            <a:r>
              <a:rPr lang="en-US" sz="1200" baseline="0" dirty="0"/>
              <a:t> </a:t>
            </a:r>
            <a:r>
              <a:rPr lang="en-US" sz="1200" dirty="0"/>
              <a:t>Department of Health &amp;</a:t>
            </a:r>
            <a:r>
              <a:rPr lang="en-US" sz="1200" baseline="0" dirty="0"/>
              <a:t> </a:t>
            </a:r>
            <a:r>
              <a:rPr lang="en-US" sz="1200" dirty="0"/>
              <a:t>Human Services, health care expenditures are expected to hit more than $3.3 trillion this year, averaging out to more than $10,000 per person. Projections suggest that spending will continue at higher rates than in recent years, more than 5 percent per year on a per-capita basis, and consistently outpace U.S. economic growth. </a:t>
            </a:r>
          </a:p>
          <a:p>
            <a:pPr>
              <a:spcBef>
                <a:spcPts val="0"/>
              </a:spcBef>
            </a:pPr>
            <a:endParaRPr lang="en-US" sz="1200" dirty="0"/>
          </a:p>
          <a:p>
            <a:pPr>
              <a:spcBef>
                <a:spcPts val="0"/>
              </a:spcBef>
            </a:pPr>
            <a:r>
              <a:rPr lang="en-US" sz="1200" dirty="0"/>
              <a:t>What’s more, medical costs for employers in the U.S. are expected to increase 6.5 percent for 2018. And, according to the Kaiser 2017 Employer Health Benefits Survey, the average family premium has</a:t>
            </a:r>
            <a:r>
              <a:rPr lang="en-US" sz="1200" baseline="0" dirty="0"/>
              <a:t> increased 19% </a:t>
            </a:r>
            <a:r>
              <a:rPr lang="en-US" sz="1200" dirty="0"/>
              <a:t>since 2012 and a whopping 55 percent since 2007’s average premium.</a:t>
            </a:r>
          </a:p>
          <a:p>
            <a:endParaRPr lang="en-US" sz="1200" dirty="0"/>
          </a:p>
          <a:p>
            <a:r>
              <a:rPr lang="en-US" sz="1200" b="0" kern="1200" dirty="0">
                <a:solidFill>
                  <a:schemeClr val="tx1"/>
                </a:solidFill>
                <a:effectLst/>
              </a:rPr>
              <a:t>Lowering</a:t>
            </a:r>
            <a:r>
              <a:rPr lang="en-US" sz="1200" b="0" kern="1200" baseline="0" dirty="0">
                <a:solidFill>
                  <a:schemeClr val="tx1"/>
                </a:solidFill>
                <a:effectLst/>
              </a:rPr>
              <a:t> </a:t>
            </a:r>
            <a:r>
              <a:rPr lang="en-US" sz="1200" b="0" kern="1200" dirty="0">
                <a:solidFill>
                  <a:schemeClr val="tx1"/>
                </a:solidFill>
                <a:effectLst/>
              </a:rPr>
              <a:t>spending</a:t>
            </a:r>
            <a:r>
              <a:rPr lang="en-US" sz="1200" b="0" kern="1200" baseline="0" dirty="0">
                <a:solidFill>
                  <a:schemeClr val="tx1"/>
                </a:solidFill>
                <a:effectLst/>
              </a:rPr>
              <a:t> </a:t>
            </a:r>
            <a:r>
              <a:rPr lang="en-US" sz="1200" b="0" kern="1200" dirty="0">
                <a:solidFill>
                  <a:schemeClr val="tx1"/>
                </a:solidFill>
                <a:effectLst/>
              </a:rPr>
              <a:t>for hospital and physician</a:t>
            </a:r>
            <a:r>
              <a:rPr lang="en-US" sz="1200" b="0" kern="1200" baseline="0" dirty="0">
                <a:solidFill>
                  <a:schemeClr val="tx1"/>
                </a:solidFill>
                <a:effectLst/>
              </a:rPr>
              <a:t> </a:t>
            </a:r>
            <a:r>
              <a:rPr lang="en-US" sz="1200" b="0" kern="1200" dirty="0">
                <a:solidFill>
                  <a:schemeClr val="tx1"/>
                </a:solidFill>
                <a:effectLst/>
              </a:rPr>
              <a:t>care plays</a:t>
            </a:r>
            <a:r>
              <a:rPr lang="en-US" sz="1200" b="0" kern="1200" baseline="0" dirty="0">
                <a:solidFill>
                  <a:schemeClr val="tx1"/>
                </a:solidFill>
                <a:effectLst/>
              </a:rPr>
              <a:t> a key role</a:t>
            </a:r>
            <a:r>
              <a:rPr lang="en-US" sz="1200" b="0" kern="1200" dirty="0">
                <a:solidFill>
                  <a:schemeClr val="tx1"/>
                </a:solidFill>
                <a:effectLst/>
              </a:rPr>
              <a:t> in reducing medical</a:t>
            </a:r>
            <a:r>
              <a:rPr lang="en-US" sz="1200" b="0" kern="1200" baseline="0" dirty="0">
                <a:solidFill>
                  <a:schemeClr val="tx1"/>
                </a:solidFill>
                <a:effectLst/>
              </a:rPr>
              <a:t> costs. Hospital care accounts for 31% of overall health care spending. Physician services account for 22% of overall health care spending. (Effects of Health Care Spending, U.S. Department of Health and Human Services)</a:t>
            </a:r>
          </a:p>
          <a:p>
            <a:pPr marL="0" indent="0">
              <a:buFont typeface="Arial" pitchFamily="34" charset="0"/>
              <a:buNone/>
            </a:pPr>
            <a:endParaRPr lang="en-US" sz="1200" b="0" kern="1200" dirty="0">
              <a:solidFill>
                <a:schemeClr val="tx1"/>
              </a:solidFill>
              <a:effectLst/>
            </a:endParaRP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sz="1200" b="0" kern="1200" dirty="0">
                <a:solidFill>
                  <a:schemeClr val="tx1"/>
                </a:solidFill>
                <a:effectLst/>
              </a:rPr>
              <a:t>To address</a:t>
            </a:r>
            <a:r>
              <a:rPr lang="en-US" sz="1200" b="0" kern="1200" baseline="0" dirty="0">
                <a:solidFill>
                  <a:schemeClr val="tx1"/>
                </a:solidFill>
                <a:effectLst/>
              </a:rPr>
              <a:t> these trends, </a:t>
            </a:r>
            <a:r>
              <a:rPr lang="en-US" sz="1200" b="0" kern="1200" dirty="0">
                <a:solidFill>
                  <a:schemeClr val="tx1"/>
                </a:solidFill>
                <a:effectLst/>
              </a:rPr>
              <a:t>Blue Cross and Blue Shield of Texas</a:t>
            </a:r>
            <a:r>
              <a:rPr lang="en-US" sz="1200" b="0" kern="1200" baseline="0" dirty="0">
                <a:solidFill>
                  <a:schemeClr val="tx1"/>
                </a:solidFill>
                <a:effectLst/>
              </a:rPr>
              <a:t> (BCBSTX)</a:t>
            </a:r>
            <a:r>
              <a:rPr lang="en-US" sz="1200" b="0" kern="1200" dirty="0">
                <a:solidFill>
                  <a:schemeClr val="tx1"/>
                </a:solidFill>
                <a:effectLst/>
              </a:rPr>
              <a:t> offers Blue Essentials, an affordable health coverage option that </a:t>
            </a:r>
            <a:r>
              <a:rPr lang="en-US" sz="1200" dirty="0"/>
              <a:t>can help reduce your health care costs while still offering your employees</a:t>
            </a:r>
            <a:r>
              <a:rPr lang="en-US" sz="1200" baseline="0" dirty="0"/>
              <a:t> </a:t>
            </a:r>
            <a:r>
              <a:rPr lang="en-US" sz="1200" dirty="0"/>
              <a:t>access to a statewide network of health care providers. </a:t>
            </a:r>
            <a:r>
              <a:rPr lang="en-US" sz="1200" b="0" kern="1200" dirty="0">
                <a:solidFill>
                  <a:schemeClr val="tx1"/>
                </a:solidFill>
                <a:effectLst/>
              </a:rPr>
              <a:t>To support</a:t>
            </a:r>
            <a:r>
              <a:rPr lang="en-US" sz="1200" b="0" kern="1200" baseline="0" dirty="0">
                <a:solidFill>
                  <a:schemeClr val="tx1"/>
                </a:solidFill>
                <a:effectLst/>
              </a:rPr>
              <a:t> </a:t>
            </a:r>
            <a:r>
              <a:rPr lang="en-US" sz="1200" b="0" kern="1200" dirty="0">
                <a:solidFill>
                  <a:schemeClr val="tx1"/>
                </a:solidFill>
                <a:effectLst/>
              </a:rPr>
              <a:t>members,</a:t>
            </a:r>
            <a:r>
              <a:rPr lang="en-US" sz="1200" b="0" kern="1200" baseline="0" dirty="0">
                <a:solidFill>
                  <a:schemeClr val="tx1"/>
                </a:solidFill>
                <a:effectLst/>
              </a:rPr>
              <a:t> </a:t>
            </a:r>
            <a:r>
              <a:rPr lang="en-US" sz="1200" b="0" kern="1200" dirty="0">
                <a:solidFill>
                  <a:schemeClr val="tx1"/>
                </a:solidFill>
                <a:effectLst/>
              </a:rPr>
              <a:t>BCBSTX offers many</a:t>
            </a:r>
            <a:r>
              <a:rPr lang="en-US" sz="1200" b="0" kern="1200" baseline="0" dirty="0">
                <a:solidFill>
                  <a:schemeClr val="tx1"/>
                </a:solidFill>
                <a:effectLst/>
              </a:rPr>
              <a:t> </a:t>
            </a:r>
            <a:r>
              <a:rPr lang="en-US" sz="1200" b="0" kern="1200" dirty="0">
                <a:solidFill>
                  <a:schemeClr val="tx1"/>
                </a:solidFill>
                <a:effectLst/>
              </a:rPr>
              <a:t>tools to help</a:t>
            </a:r>
            <a:r>
              <a:rPr lang="en-US" sz="1200" b="0" kern="1200" baseline="0" dirty="0">
                <a:solidFill>
                  <a:schemeClr val="tx1"/>
                </a:solidFill>
                <a:effectLst/>
              </a:rPr>
              <a:t> them </a:t>
            </a:r>
            <a:r>
              <a:rPr lang="en-US" sz="1200" b="0" kern="1200" dirty="0">
                <a:solidFill>
                  <a:schemeClr val="tx1"/>
                </a:solidFill>
                <a:effectLst/>
              </a:rPr>
              <a:t>make more-informed decisions and</a:t>
            </a:r>
            <a:r>
              <a:rPr lang="en-US" sz="1200" b="0" kern="1200" baseline="0" dirty="0">
                <a:solidFill>
                  <a:schemeClr val="tx1"/>
                </a:solidFill>
                <a:effectLst/>
              </a:rPr>
              <a:t> to make the most of t</a:t>
            </a:r>
            <a:r>
              <a:rPr lang="en-US" sz="1200" b="0" kern="1200" dirty="0">
                <a:solidFill>
                  <a:schemeClr val="tx1"/>
                </a:solidFill>
                <a:effectLst/>
              </a:rPr>
              <a:t>heir benefits.</a:t>
            </a: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0309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HMOs of BCBSTX believe that </a:t>
            </a:r>
            <a:r>
              <a:rPr lang="en-US" b="0" dirty="0"/>
              <a:t>health care decisions are best made between members and their doctors,</a:t>
            </a:r>
            <a:r>
              <a:rPr lang="en-US" b="0" baseline="0" dirty="0"/>
              <a:t> that physician-guided care promotes sound health care decisions. </a:t>
            </a:r>
            <a:endParaRPr lang="en-US" b="0" dirty="0"/>
          </a:p>
          <a:p>
            <a:pPr marL="0" indent="0">
              <a:buNone/>
            </a:pPr>
            <a:endParaRPr lang="en-US" b="0" dirty="0"/>
          </a:p>
          <a:p>
            <a:pPr marL="0" indent="0">
              <a:buNone/>
            </a:pPr>
            <a:r>
              <a:rPr lang="en-US" b="0" dirty="0"/>
              <a:t>With Blue </a:t>
            </a:r>
            <a:r>
              <a:rPr lang="en-US" b="0" dirty="0" err="1"/>
              <a:t>Essentials</a:t>
            </a:r>
            <a:r>
              <a:rPr lang="en-US" b="0" baseline="30000" dirty="0" err="1"/>
              <a:t>SM</a:t>
            </a:r>
            <a:r>
              <a:rPr lang="en-US" b="0" baseline="0" dirty="0"/>
              <a:t>, </a:t>
            </a:r>
            <a:r>
              <a:rPr lang="en-US" b="0" dirty="0"/>
              <a:t>members partner with their PCP to coordinate quality, cost-effective care. The</a:t>
            </a:r>
            <a:r>
              <a:rPr lang="en-US" b="0" baseline="0" dirty="0"/>
              <a:t> PCP provides</a:t>
            </a:r>
            <a:r>
              <a:rPr lang="en-US" sz="1100" dirty="0">
                <a:solidFill>
                  <a:srgbClr val="000000"/>
                </a:solidFill>
              </a:rPr>
              <a:t> preventive and primary care as well as referrals to a specialist when needed. HMO Members benefit from physician-guided care to help them manage their</a:t>
            </a:r>
            <a:r>
              <a:rPr lang="en-US" sz="1100" baseline="0" dirty="0">
                <a:solidFill>
                  <a:srgbClr val="000000"/>
                </a:solidFill>
              </a:rPr>
              <a:t> health</a:t>
            </a:r>
            <a:r>
              <a:rPr lang="en-US" sz="1100" dirty="0">
                <a:solidFill>
                  <a:srgbClr val="000000"/>
                </a:solidFill>
              </a:rPr>
              <a:t>.</a:t>
            </a:r>
            <a:endParaRPr lang="en-US" sz="1100" b="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017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38" lvl="1" indent="-173038">
              <a:buFont typeface="Arial" panose="020B0604020202020204" pitchFamily="34" charset="0"/>
              <a:buChar char="•"/>
            </a:pPr>
            <a:r>
              <a:rPr lang="en-US" dirty="0"/>
              <a:t>All HMO participants will receive new cards </a:t>
            </a:r>
          </a:p>
          <a:p>
            <a:pPr marL="173038" lvl="1" indent="-173038">
              <a:buFont typeface="Arial" panose="020B0604020202020204" pitchFamily="34" charset="0"/>
              <a:buChar char="•"/>
            </a:pPr>
            <a:r>
              <a:rPr lang="en-US" dirty="0"/>
              <a:t>Each individual covered under the plan will receive a card</a:t>
            </a:r>
          </a:p>
          <a:p>
            <a:pPr marL="173038" lvl="1" indent="-173038">
              <a:buFont typeface="Arial" panose="020B0604020202020204" pitchFamily="34" charset="0"/>
              <a:buChar char="•"/>
            </a:pPr>
            <a:r>
              <a:rPr lang="en-US" dirty="0"/>
              <a:t>Extra ID cards can request free of charge</a:t>
            </a:r>
          </a:p>
          <a:p>
            <a:pPr marL="173038" lvl="1" indent="-173038">
              <a:buFont typeface="Arial" panose="020B0604020202020204" pitchFamily="34" charset="0"/>
              <a:buChar char="•"/>
            </a:pPr>
            <a:r>
              <a:rPr lang="en-US" b="1" dirty="0"/>
              <a:t>One</a:t>
            </a:r>
            <a:r>
              <a:rPr lang="en-US" dirty="0"/>
              <a:t> card for both </a:t>
            </a:r>
            <a:r>
              <a:rPr lang="en-US" b="1" dirty="0"/>
              <a:t>Medica</a:t>
            </a:r>
            <a:r>
              <a:rPr lang="en-US" dirty="0"/>
              <a:t>l and </a:t>
            </a:r>
            <a:r>
              <a:rPr lang="en-US" b="1" dirty="0"/>
              <a:t>Pharmacy</a:t>
            </a:r>
          </a:p>
          <a:p>
            <a:pPr marL="168275" indent="-168275">
              <a:buFont typeface="Arial" panose="020B0604020202020204" pitchFamily="34" charset="0"/>
              <a:buChar char="•"/>
            </a:pPr>
            <a:r>
              <a:rPr lang="en-US" dirty="0"/>
              <a:t>The effective dates printed on the cards will be the more </a:t>
            </a:r>
          </a:p>
          <a:p>
            <a:pPr marL="168275" indent="-168275">
              <a:buFont typeface="Arial" panose="020B0604020202020204" pitchFamily="34" charset="0"/>
              <a:buChar char="•"/>
            </a:pPr>
            <a:r>
              <a:rPr lang="en-US" dirty="0"/>
              <a:t>Effective date with the plan or 9/1/20.</a:t>
            </a:r>
          </a:p>
          <a:p>
            <a:pPr marL="168275" indent="-168275">
              <a:buFont typeface="Arial" panose="020B0604020202020204" pitchFamily="34" charset="0"/>
              <a:buChar char="•"/>
            </a:pPr>
            <a:r>
              <a:rPr lang="en-US" dirty="0"/>
              <a:t>Participants should expect to receive new cards around late-August.</a:t>
            </a:r>
          </a:p>
          <a:p>
            <a:pPr marL="168275" indent="-168275">
              <a:buFont typeface="Arial" panose="020B0604020202020204" pitchFamily="34" charset="0"/>
              <a:buChar char="•"/>
            </a:pPr>
            <a:r>
              <a:rPr lang="en-US" dirty="0"/>
              <a:t>Participants making changes after the replacements have been mailed will result in a second set of cards being sent. </a:t>
            </a:r>
          </a:p>
          <a:p>
            <a:pPr marL="173038" lvl="1" indent="-17303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1462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104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Another enhancement that TRS made to the plans is removing the Accountable Care Organizations from the TRS-ActiveCare Select plan. </a:t>
            </a:r>
          </a:p>
          <a:p>
            <a:endParaRPr lang="en-US" sz="1200" dirty="0"/>
          </a:p>
          <a:p>
            <a:r>
              <a:rPr lang="en-US" sz="1200" dirty="0"/>
              <a:t>The new Select plan, TRS-ActiveCare Primary+,  will have access to Blue Cross and Blue Shields broad statewide network so participants won’t have limitations on the providers they see.</a:t>
            </a:r>
          </a:p>
          <a:p>
            <a:endParaRPr lang="en-US" sz="1200" dirty="0"/>
          </a:p>
          <a:p>
            <a:r>
              <a:rPr lang="en-US" sz="1200" dirty="0"/>
              <a:t>This statewide network will also be available to participants on the new ActiveCare Primary plan.</a:t>
            </a:r>
          </a:p>
          <a:p>
            <a:endParaRPr lang="en-US" sz="1200" dirty="0"/>
          </a:p>
          <a:p>
            <a:endParaRPr lang="en-US" sz="1200" dirty="0"/>
          </a:p>
        </p:txBody>
      </p:sp>
      <p:sp>
        <p:nvSpPr>
          <p:cNvPr id="4" name="Slide Number Placeholder 3"/>
          <p:cNvSpPr>
            <a:spLocks noGrp="1"/>
          </p:cNvSpPr>
          <p:nvPr>
            <p:ph type="sldNum" sz="quarter" idx="5"/>
          </p:nvPr>
        </p:nvSpPr>
        <p:spPr/>
        <p:txBody>
          <a:bodyPr/>
          <a:lstStyle/>
          <a:p>
            <a:fld id="{6322897D-0B72-40F2-9259-E41A30BF731A}" type="slidenum">
              <a:rPr lang="en-US" smtClean="0"/>
              <a:t>9</a:t>
            </a:fld>
            <a:endParaRPr lang="en-US"/>
          </a:p>
        </p:txBody>
      </p:sp>
    </p:spTree>
    <p:extLst>
      <p:ext uri="{BB962C8B-B14F-4D97-AF65-F5344CB8AC3E}">
        <p14:creationId xmlns:p14="http://schemas.microsoft.com/office/powerpoint/2010/main" val="30495272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Note to BA: Please fill in your district’s applicable district contribution before presenting to your employees. </a:t>
            </a:r>
          </a:p>
          <a:p>
            <a:endParaRPr lang="en-US" dirty="0"/>
          </a:p>
          <a:p>
            <a:r>
              <a:rPr lang="en-US" dirty="0"/>
              <a:t>Employee Rates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5850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90000"/>
              </a:lnSpc>
              <a:spcBef>
                <a:spcPct val="20000"/>
              </a:spcBef>
              <a:spcAft>
                <a:spcPts val="0"/>
              </a:spcAft>
              <a:buClr>
                <a:srgbClr val="008000"/>
              </a:buClr>
              <a:buSzTx/>
              <a:buNone/>
              <a:tabLst/>
              <a:defRPr/>
            </a:pPr>
            <a:r>
              <a:rPr kumimoji="0" lang="en-US" sz="1600" b="1" i="0" u="none" strike="noStrike" kern="1200" cap="none" spc="0" normalizeH="0" baseline="0" noProof="0" dirty="0">
                <a:ln>
                  <a:noFill/>
                </a:ln>
                <a:solidFill>
                  <a:sysClr val="windowText" lastClr="000000"/>
                </a:solidFill>
                <a:effectLst/>
                <a:uLnTx/>
                <a:uFillTx/>
              </a:rPr>
              <a:t>Available to employees living, working or residing in the </a:t>
            </a:r>
          </a:p>
          <a:p>
            <a:pPr marL="0" marR="0" lvl="0" indent="0" algn="l" defTabSz="282575" rtl="0" eaLnBrk="1" fontAlgn="auto" latinLnBrk="0" hangingPunct="1">
              <a:lnSpc>
                <a:spcPct val="90000"/>
              </a:lnSpc>
              <a:spcBef>
                <a:spcPct val="20000"/>
              </a:spcBef>
              <a:spcAft>
                <a:spcPts val="0"/>
              </a:spcAft>
              <a:buClr>
                <a:srgbClr val="008000"/>
              </a:buClr>
              <a:buSzTx/>
              <a:buFont typeface="Arial"/>
              <a:buNone/>
              <a:tabLst/>
              <a:defRPr/>
            </a:pPr>
            <a:r>
              <a:rPr kumimoji="0" lang="en-US" sz="1600" b="1" i="0" u="none" strike="noStrike" kern="1200" cap="none" spc="0" normalizeH="0" baseline="0" noProof="0" dirty="0">
                <a:ln>
                  <a:noFill/>
                </a:ln>
                <a:solidFill>
                  <a:sysClr val="windowText" lastClr="000000"/>
                </a:solidFill>
                <a:effectLst/>
                <a:uLnTx/>
                <a:uFillTx/>
              </a:rPr>
              <a:t>following counties:</a:t>
            </a:r>
          </a:p>
          <a:p>
            <a:pPr marL="122238" indent="0">
              <a:buNone/>
            </a:pPr>
            <a:r>
              <a:rPr lang="en-US" dirty="0"/>
              <a:t>Andrews, Armstrong, Bailey, Borden, Briscoe, Callahan, </a:t>
            </a:r>
          </a:p>
          <a:p>
            <a:pPr marL="122238" indent="0">
              <a:buNone/>
            </a:pPr>
            <a:r>
              <a:rPr lang="en-US" dirty="0"/>
              <a:t>Carson, Castro, Childress, Cochran, Coke, Coleman, Collingsworth, Comanche, </a:t>
            </a:r>
            <a:r>
              <a:rPr lang="en-US" b="1" dirty="0">
                <a:solidFill>
                  <a:srgbClr val="FF0000"/>
                </a:solidFill>
              </a:rPr>
              <a:t>Concho</a:t>
            </a:r>
            <a:r>
              <a:rPr lang="en-US" b="1" dirty="0"/>
              <a:t>,</a:t>
            </a:r>
            <a:r>
              <a:rPr lang="en-US" b="1" dirty="0">
                <a:solidFill>
                  <a:srgbClr val="FF0000"/>
                </a:solidFill>
              </a:rPr>
              <a:t> </a:t>
            </a:r>
            <a:r>
              <a:rPr lang="en-US" dirty="0" err="1"/>
              <a:t>Cottle</a:t>
            </a:r>
            <a:r>
              <a:rPr lang="en-US" dirty="0"/>
              <a:t>, Crane, </a:t>
            </a:r>
            <a:r>
              <a:rPr lang="en-US" b="1" dirty="0">
                <a:solidFill>
                  <a:srgbClr val="FF0000"/>
                </a:solidFill>
              </a:rPr>
              <a:t>Crockett</a:t>
            </a:r>
            <a:r>
              <a:rPr lang="en-US" b="1" dirty="0"/>
              <a:t>,</a:t>
            </a:r>
            <a:r>
              <a:rPr lang="en-US" b="1" dirty="0">
                <a:solidFill>
                  <a:srgbClr val="FF0000"/>
                </a:solidFill>
              </a:rPr>
              <a:t> </a:t>
            </a:r>
            <a:r>
              <a:rPr lang="en-US" dirty="0"/>
              <a:t>Crosby, Dallam, Dawson, Deaf Smith, Dickens, Donley, Eastland, Ector, Fisher, Floyd, Gaines, Garza, Glasscock, Gray, Hale, Hall, Hansford, Hartley, Haskell, Hemphill, Hockley, Howard, Hutchinson, </a:t>
            </a:r>
            <a:r>
              <a:rPr lang="en-US" b="1" dirty="0">
                <a:solidFill>
                  <a:srgbClr val="FF0000"/>
                </a:solidFill>
              </a:rPr>
              <a:t>Irion</a:t>
            </a:r>
            <a:r>
              <a:rPr lang="en-US" b="1" dirty="0"/>
              <a:t>, </a:t>
            </a:r>
            <a:r>
              <a:rPr lang="en-US" dirty="0"/>
              <a:t>Jones, Kent, </a:t>
            </a:r>
            <a:r>
              <a:rPr lang="en-US" b="1" dirty="0">
                <a:solidFill>
                  <a:srgbClr val="FF0000"/>
                </a:solidFill>
              </a:rPr>
              <a:t>Kimble</a:t>
            </a:r>
            <a:r>
              <a:rPr lang="en-US" b="1" dirty="0"/>
              <a:t>, </a:t>
            </a:r>
            <a:r>
              <a:rPr lang="en-US" dirty="0"/>
              <a:t>King, Knox, Lamb, Lampasas, Lipscomb, Loving, Lubbock, Lynn, Martin, </a:t>
            </a:r>
            <a:r>
              <a:rPr lang="en-US" b="1" dirty="0">
                <a:solidFill>
                  <a:srgbClr val="FF0000"/>
                </a:solidFill>
              </a:rPr>
              <a:t>Mason, </a:t>
            </a:r>
            <a:r>
              <a:rPr lang="en-US" dirty="0"/>
              <a:t>McCulloch, Midland, Mitchell, Moore, Motley, Nolan, Ochiltree, Oldham, Parmer, Pecos, Potter, Randall, Reagan, Reeves, Roberts, Runnels, San Saba, Scurry, </a:t>
            </a:r>
            <a:r>
              <a:rPr lang="en-US" b="1" dirty="0">
                <a:solidFill>
                  <a:srgbClr val="FF0000"/>
                </a:solidFill>
              </a:rPr>
              <a:t>Schleicher</a:t>
            </a:r>
            <a:r>
              <a:rPr lang="en-US" b="1" dirty="0"/>
              <a:t>,</a:t>
            </a:r>
            <a:r>
              <a:rPr lang="en-US" b="1" dirty="0">
                <a:solidFill>
                  <a:srgbClr val="FF0000"/>
                </a:solidFill>
              </a:rPr>
              <a:t> </a:t>
            </a:r>
            <a:r>
              <a:rPr lang="en-US" dirty="0"/>
              <a:t>Shackelford, Sherman, Stephens, Sterling, Stonewall, </a:t>
            </a:r>
            <a:r>
              <a:rPr lang="en-US" b="1" dirty="0">
                <a:solidFill>
                  <a:srgbClr val="FF0000"/>
                </a:solidFill>
              </a:rPr>
              <a:t>Sutton</a:t>
            </a:r>
            <a:r>
              <a:rPr lang="en-US" b="1" dirty="0"/>
              <a:t>, </a:t>
            </a:r>
            <a:r>
              <a:rPr lang="en-US" dirty="0"/>
              <a:t>Swisher, Taylor, Terry, Throckmorton, Tom Green, Upton, Ward, Wheeler, Winkler, Yoakum  </a:t>
            </a:r>
            <a:r>
              <a:rPr lang="en-US" b="1" dirty="0">
                <a:solidFill>
                  <a:srgbClr val="FF0000"/>
                </a:solidFill>
              </a:rPr>
              <a:t>(New Counties)</a:t>
            </a:r>
          </a:p>
          <a:p>
            <a:pPr marL="0" marR="0" lvl="0" indent="0" algn="l" defTabSz="457200" rtl="0" eaLnBrk="1" fontAlgn="auto" latinLnBrk="0" hangingPunct="1">
              <a:lnSpc>
                <a:spcPct val="90000"/>
              </a:lnSpc>
              <a:spcBef>
                <a:spcPct val="20000"/>
              </a:spcBef>
              <a:spcAft>
                <a:spcPts val="0"/>
              </a:spcAft>
              <a:buClr>
                <a:srgbClr val="008000"/>
              </a:buClr>
              <a:buSzTx/>
              <a:buNone/>
              <a:tabLst/>
              <a:defRPr/>
            </a:pPr>
            <a:r>
              <a:rPr kumimoji="0" lang="en-US" sz="2200" b="1" i="0" u="none" strike="noStrike" kern="1200" cap="none" spc="0" normalizeH="0" baseline="0" noProof="0" dirty="0">
                <a:ln>
                  <a:noFill/>
                </a:ln>
                <a:solidFill>
                  <a:sysClr val="windowText" lastClr="000000"/>
                </a:solidFill>
                <a:effectLst/>
                <a:uLnTx/>
                <a:uFillTx/>
                <a:ea typeface="+mn-ea"/>
                <a:cs typeface="+mn-cs"/>
              </a:rPr>
              <a:t>Provider Network</a:t>
            </a:r>
          </a:p>
          <a:p>
            <a:pPr marL="168275" marR="0" lvl="1" indent="288925" algn="l" defTabSz="457200" rtl="0" eaLnBrk="1" fontAlgn="auto" latinLnBrk="0" hangingPunct="1">
              <a:lnSpc>
                <a:spcPct val="90000"/>
              </a:lnSpc>
              <a:spcBef>
                <a:spcPct val="20000"/>
              </a:spcBef>
              <a:spcAft>
                <a:spcPts val="0"/>
              </a:spcAft>
              <a:buClrTx/>
              <a:buSzTx/>
              <a:buFont typeface="Arial" pitchFamily="34" charset="0"/>
              <a:buChar char="–"/>
              <a:tabLst/>
              <a:defRPr/>
            </a:pPr>
            <a:r>
              <a:rPr kumimoji="0" lang="en-US" sz="2100" b="0" i="0" u="none" strike="noStrike" kern="1200" cap="none" spc="0" normalizeH="0" baseline="0" noProof="0" dirty="0">
                <a:ln>
                  <a:noFill/>
                </a:ln>
                <a:solidFill>
                  <a:sysClr val="windowText" lastClr="000000"/>
                </a:solidFill>
                <a:effectLst/>
                <a:uLnTx/>
                <a:uFillTx/>
                <a:ea typeface="+mn-ea"/>
                <a:cs typeface="+mn-cs"/>
              </a:rPr>
              <a:t>Blue</a:t>
            </a:r>
            <a:r>
              <a:rPr kumimoji="0" lang="en-US" sz="2100" b="0" i="0" u="none" strike="noStrike" kern="1200" cap="none" spc="0" normalizeH="0" noProof="0" dirty="0">
                <a:ln>
                  <a:noFill/>
                </a:ln>
                <a:solidFill>
                  <a:sysClr val="windowText" lastClr="000000"/>
                </a:solidFill>
                <a:effectLst/>
                <a:uLnTx/>
                <a:uFillTx/>
                <a:ea typeface="+mn-ea"/>
                <a:cs typeface="+mn-cs"/>
              </a:rPr>
              <a:t> Essentials</a:t>
            </a:r>
            <a:endParaRPr kumimoji="0" lang="en-US" sz="2100" b="0" i="0" u="none" strike="noStrike" kern="1200" cap="none" spc="0" normalizeH="0" baseline="0" noProof="0" dirty="0">
              <a:ln>
                <a:noFill/>
              </a:ln>
              <a:solidFill>
                <a:sysClr val="windowText" lastClr="000000"/>
              </a:solidFill>
              <a:effectLst/>
              <a:uLnTx/>
              <a:uFillTx/>
              <a:ea typeface="+mn-ea"/>
              <a:cs typeface="+mn-cs"/>
            </a:endParaRPr>
          </a:p>
          <a:p>
            <a:pPr marL="457200" marR="0" lvl="1" indent="0" algn="l" defTabSz="457200" rtl="0" eaLnBrk="1" fontAlgn="auto" latinLnBrk="0" hangingPunct="1">
              <a:lnSpc>
                <a:spcPct val="9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ysClr val="windowText" lastClr="000000"/>
              </a:solidFill>
              <a:effectLst/>
              <a:uLnTx/>
              <a:uFillTx/>
              <a:ea typeface="+mn-ea"/>
              <a:cs typeface="+mn-cs"/>
            </a:endParaRPr>
          </a:p>
          <a:p>
            <a:pPr marL="0" marR="0" lvl="0" indent="0" algn="l" defTabSz="457200" rtl="0" eaLnBrk="1" fontAlgn="auto" latinLnBrk="0" hangingPunct="1">
              <a:lnSpc>
                <a:spcPct val="90000"/>
              </a:lnSpc>
              <a:spcBef>
                <a:spcPct val="20000"/>
              </a:spcBef>
              <a:spcAft>
                <a:spcPts val="0"/>
              </a:spcAft>
              <a:buClr>
                <a:srgbClr val="008000"/>
              </a:buClr>
              <a:buSzTx/>
              <a:buNone/>
              <a:tabLst/>
              <a:defRPr/>
            </a:pPr>
            <a:r>
              <a:rPr kumimoji="0" lang="en-US" sz="2200" b="1" i="0" u="none" strike="noStrike" kern="1200" cap="none" spc="0" normalizeH="0" baseline="0" noProof="0" dirty="0">
                <a:ln>
                  <a:noFill/>
                </a:ln>
                <a:solidFill>
                  <a:sysClr val="windowText" lastClr="000000"/>
                </a:solidFill>
                <a:effectLst/>
                <a:uLnTx/>
                <a:uFillTx/>
                <a:ea typeface="+mn-ea"/>
                <a:cs typeface="+mn-cs"/>
              </a:rPr>
              <a:t>Provider Finder</a:t>
            </a:r>
          </a:p>
          <a:p>
            <a:pPr marL="109538" marR="0" lvl="1" indent="347663" algn="l" defTabSz="457200" rtl="0" eaLnBrk="1" fontAlgn="auto" latinLnBrk="0" hangingPunct="1">
              <a:lnSpc>
                <a:spcPct val="9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A </a:t>
            </a:r>
            <a:r>
              <a:rPr kumimoji="0" lang="en-US" sz="2100" b="0" i="0" u="none" strike="noStrike" kern="1200" cap="none" spc="0" normalizeH="0" baseline="0" noProof="0" dirty="0">
                <a:ln>
                  <a:noFill/>
                </a:ln>
                <a:solidFill>
                  <a:prstClr val="black"/>
                </a:solidFill>
                <a:effectLst/>
                <a:uLnTx/>
                <a:uFillTx/>
                <a:ea typeface="+mn-ea"/>
                <a:cs typeface="+mn-cs"/>
              </a:rPr>
              <a:t>complete list of network providers is available at: www.bcbstx.com/trshmo</a:t>
            </a:r>
          </a:p>
          <a:p>
            <a:pPr marL="109538" marR="0" lvl="1" indent="347663" algn="l" defTabSz="457200" rtl="0" eaLnBrk="1" fontAlgn="auto" latinLnBrk="0" hangingPunct="1">
              <a:lnSpc>
                <a:spcPct val="90000"/>
              </a:lnSpc>
              <a:spcBef>
                <a:spcPct val="20000"/>
              </a:spcBef>
              <a:spcAft>
                <a:spcPts val="0"/>
              </a:spcAft>
              <a:buClrTx/>
              <a:buSzTx/>
              <a:buFont typeface="Arial" pitchFamily="34" charset="0"/>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4663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Provider Finder is our Internet-based provider directory and heath care decision support tool.</a:t>
            </a:r>
            <a:r>
              <a:rPr lang="en-US" baseline="0" dirty="0"/>
              <a:t> Members can search for a doctor and also get information about</a:t>
            </a:r>
            <a:r>
              <a:rPr lang="en-US" dirty="0"/>
              <a:t> cost, quality</a:t>
            </a:r>
            <a:r>
              <a:rPr lang="en-US" baseline="0" dirty="0"/>
              <a:t> and </a:t>
            </a:r>
            <a:r>
              <a:rPr lang="en-US" dirty="0"/>
              <a:t>other patients’ experiences</a:t>
            </a:r>
            <a:r>
              <a:rPr lang="en-US" baseline="0" dirty="0"/>
              <a:t> all in one place.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To</a:t>
            </a:r>
            <a:r>
              <a:rPr lang="en-US" baseline="0" dirty="0"/>
              <a:t> find a network doctor or hospital, members just visit bcbstx.com and log in to Blue Access for Members. You can search by name or specialty to see a list of relevant physicians along with their rating based on patient reviews, if available. Use the dropdown box to sort again by distance, alphabetical order or rating. Members can also further refine a search using the options on the right, such as gender, language or distance. Click the box to the right of each listing to compare up to 10 selected providers side-by-side.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3646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sz="1200" dirty="0"/>
              <a:t>When you log in</a:t>
            </a:r>
            <a:r>
              <a:rPr lang="en-US" sz="1200" baseline="0" dirty="0"/>
              <a:t> to Blue Access for Members, BAM, not only can you find doctors and compare costs, you have access to a number of other features that help them manage their health and benefits. Here’s a q</a:t>
            </a:r>
            <a:r>
              <a:rPr lang="en-US" sz="1200" dirty="0"/>
              <a:t>uick snapshot of some of the health and wellness tools and resources available to help members make the right health care decisions for themselves and their families. For example, members can:</a:t>
            </a:r>
          </a:p>
          <a:p>
            <a:pPr marL="0" marR="0" indent="0" algn="l" defTabSz="914400" rtl="0" eaLnBrk="1" fontAlgn="base" latinLnBrk="0" hangingPunct="1">
              <a:lnSpc>
                <a:spcPct val="90000"/>
              </a:lnSpc>
              <a:spcBef>
                <a:spcPct val="30000"/>
              </a:spcBef>
              <a:spcAft>
                <a:spcPct val="0"/>
              </a:spcAft>
              <a:buClrTx/>
              <a:buSzTx/>
              <a:buFontTx/>
              <a:buNone/>
              <a:tabLst/>
              <a:defRPr/>
            </a:pPr>
            <a:endParaRPr lang="en-US" sz="1200" dirty="0"/>
          </a:p>
          <a:p>
            <a:pPr marL="285750" indent="-285750">
              <a:spcBef>
                <a:spcPts val="600"/>
              </a:spcBef>
              <a:buFont typeface="Arial" panose="020B0604020202020204" pitchFamily="34" charset="0"/>
              <a:buChar char="•"/>
            </a:pPr>
            <a:r>
              <a:rPr lang="en-US" sz="1200" i="0" dirty="0"/>
              <a:t>Check the </a:t>
            </a:r>
            <a:r>
              <a:rPr lang="en-US" sz="1200" b="1" i="0" dirty="0">
                <a:solidFill>
                  <a:srgbClr val="0070C0"/>
                </a:solidFill>
              </a:rPr>
              <a:t>status of a claim </a:t>
            </a:r>
            <a:r>
              <a:rPr lang="en-US" sz="1200" i="0" dirty="0"/>
              <a:t>and claims history </a:t>
            </a:r>
          </a:p>
          <a:p>
            <a:pPr marL="285750" indent="-285750">
              <a:spcBef>
                <a:spcPts val="600"/>
              </a:spcBef>
              <a:buFont typeface="Arial" panose="020B0604020202020204" pitchFamily="34" charset="0"/>
              <a:buChar char="•"/>
            </a:pPr>
            <a:r>
              <a:rPr lang="en-US" sz="1200" b="1" i="0" dirty="0">
                <a:solidFill>
                  <a:srgbClr val="0070C0"/>
                </a:solidFill>
              </a:rPr>
              <a:t>Check benefits </a:t>
            </a:r>
            <a:r>
              <a:rPr lang="en-US" sz="1200" i="0" dirty="0"/>
              <a:t>and coverage information</a:t>
            </a:r>
          </a:p>
          <a:p>
            <a:pPr marL="285750" indent="-285750">
              <a:spcBef>
                <a:spcPts val="600"/>
              </a:spcBef>
              <a:buFont typeface="Arial" panose="020B0604020202020204" pitchFamily="34" charset="0"/>
              <a:buChar char="•"/>
            </a:pPr>
            <a:r>
              <a:rPr lang="en-US" sz="1200" i="0" dirty="0"/>
              <a:t>Confirm which family members are covered on their plan </a:t>
            </a:r>
          </a:p>
          <a:p>
            <a:pPr marL="285750" indent="-285750">
              <a:spcBef>
                <a:spcPts val="600"/>
              </a:spcBef>
              <a:buFont typeface="Arial" panose="020B0604020202020204" pitchFamily="34" charset="0"/>
              <a:buChar char="•"/>
            </a:pPr>
            <a:r>
              <a:rPr lang="en-US" sz="1200" b="1" i="0" dirty="0">
                <a:solidFill>
                  <a:srgbClr val="0070C0"/>
                </a:solidFill>
              </a:rPr>
              <a:t>View/print Explanation of Benefits </a:t>
            </a:r>
            <a:r>
              <a:rPr lang="en-US" sz="1200" i="0" dirty="0"/>
              <a:t>(EOB) for a claim </a:t>
            </a:r>
          </a:p>
          <a:p>
            <a:pPr marL="285750" indent="-285750">
              <a:spcBef>
                <a:spcPts val="600"/>
              </a:spcBef>
              <a:buFont typeface="Arial" panose="020B0604020202020204" pitchFamily="34" charset="0"/>
              <a:buChar char="•"/>
            </a:pPr>
            <a:r>
              <a:rPr lang="en-US" sz="1200" i="0" dirty="0"/>
              <a:t>Opt to receive EOBs electronically</a:t>
            </a:r>
          </a:p>
          <a:p>
            <a:pPr marL="285750" indent="-285750">
              <a:spcBef>
                <a:spcPts val="600"/>
              </a:spcBef>
              <a:buFont typeface="Arial" panose="020B0604020202020204" pitchFamily="34" charset="0"/>
              <a:buChar char="•"/>
            </a:pPr>
            <a:r>
              <a:rPr lang="en-US" sz="1200" i="0" dirty="0"/>
              <a:t>Access </a:t>
            </a:r>
            <a:r>
              <a:rPr lang="en-US" sz="1200" b="1" i="0" dirty="0">
                <a:solidFill>
                  <a:srgbClr val="0070C0"/>
                </a:solidFill>
              </a:rPr>
              <a:t>Health and Wellness </a:t>
            </a:r>
            <a:r>
              <a:rPr lang="en-US" sz="1200" i="0" dirty="0"/>
              <a:t>tools and resources</a:t>
            </a:r>
          </a:p>
          <a:p>
            <a:pPr marL="285750" indent="-285750">
              <a:spcBef>
                <a:spcPts val="600"/>
              </a:spcBef>
              <a:buFont typeface="Arial" panose="020B0604020202020204" pitchFamily="34" charset="0"/>
              <a:buChar char="•"/>
            </a:pPr>
            <a:r>
              <a:rPr lang="en-US" sz="1200" b="1" i="0" dirty="0">
                <a:solidFill>
                  <a:srgbClr val="0070C0"/>
                </a:solidFill>
              </a:rPr>
              <a:t>Set preferences </a:t>
            </a:r>
            <a:r>
              <a:rPr lang="en-US" sz="1200" i="0" dirty="0"/>
              <a:t>to receive notifications for claims status and wellness updates through emails or text alerts</a:t>
            </a:r>
          </a:p>
          <a:p>
            <a:pPr marL="285750" indent="-285750">
              <a:spcBef>
                <a:spcPts val="600"/>
              </a:spcBef>
              <a:buFont typeface="Arial" panose="020B0604020202020204" pitchFamily="34" charset="0"/>
              <a:buChar char="•"/>
            </a:pPr>
            <a:r>
              <a:rPr lang="en-US" sz="1200" i="0" dirty="0"/>
              <a:t>Request new or replacement member ID card or print a temporary ID card and Verification of Coverage Letter</a:t>
            </a:r>
          </a:p>
          <a:p>
            <a:pPr marL="285750" indent="-285750">
              <a:spcBef>
                <a:spcPts val="600"/>
              </a:spcBef>
              <a:buFont typeface="Arial" panose="020B0604020202020204" pitchFamily="34" charset="0"/>
              <a:buChar char="•"/>
            </a:pPr>
            <a:r>
              <a:rPr lang="en-US" sz="1200" i="0" dirty="0"/>
              <a:t>Join </a:t>
            </a:r>
            <a:r>
              <a:rPr lang="en-US" sz="1200" b="1" i="0" dirty="0">
                <a:solidFill>
                  <a:srgbClr val="0070C0"/>
                </a:solidFill>
              </a:rPr>
              <a:t>Connect</a:t>
            </a:r>
            <a:r>
              <a:rPr lang="en-US" sz="1200" i="0" dirty="0"/>
              <a:t>, our online member community</a:t>
            </a:r>
          </a:p>
          <a:p>
            <a:pPr>
              <a:spcBef>
                <a:spcPts val="600"/>
              </a:spcBef>
            </a:pPr>
            <a:endParaRPr lang="en-US" sz="1200" dirty="0"/>
          </a:p>
          <a:p>
            <a:pPr marL="0" marR="0" indent="0" algn="l" defTabSz="914400" rtl="0" eaLnBrk="1" fontAlgn="base" latinLnBrk="0" hangingPunct="1">
              <a:lnSpc>
                <a:spcPct val="100000"/>
              </a:lnSpc>
              <a:spcBef>
                <a:spcPts val="600"/>
              </a:spcBef>
              <a:spcAft>
                <a:spcPct val="0"/>
              </a:spcAft>
              <a:buClrTx/>
              <a:buSzTx/>
              <a:buFontTx/>
              <a:buNone/>
              <a:tabLst/>
              <a:defRPr/>
            </a:pPr>
            <a:r>
              <a:rPr lang="en-US" sz="1200" dirty="0"/>
              <a:t>Members can access many features wherever you are from your mobile phone. And</a:t>
            </a:r>
            <a:r>
              <a:rPr lang="en-US" sz="1200" baseline="0" dirty="0"/>
              <a:t> c</a:t>
            </a:r>
            <a:r>
              <a:rPr lang="en-US" sz="1200" dirty="0"/>
              <a:t>onnect with us</a:t>
            </a:r>
            <a:r>
              <a:rPr lang="en-US" sz="1200" baseline="0" dirty="0"/>
              <a:t> </a:t>
            </a:r>
            <a:r>
              <a:rPr lang="en-US" sz="1200" dirty="0"/>
              <a:t>on Facebook, Twitter and YouTube.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9395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 Path to Wellness</a:t>
            </a:r>
          </a:p>
          <a:p>
            <a:r>
              <a:rPr lang="en-US" sz="1200" kern="1200" dirty="0">
                <a:solidFill>
                  <a:schemeClr val="tx1"/>
                </a:solidFill>
                <a:effectLst/>
                <a:latin typeface="+mn-lt"/>
                <a:ea typeface="+mn-ea"/>
                <a:cs typeface="+mn-cs"/>
              </a:rPr>
              <a:t>Reach your goals with the Well </a:t>
            </a:r>
            <a:r>
              <a:rPr lang="en-US" sz="1200" kern="1200" dirty="0" err="1">
                <a:solidFill>
                  <a:schemeClr val="tx1"/>
                </a:solidFill>
                <a:effectLst/>
                <a:latin typeface="+mn-lt"/>
                <a:ea typeface="+mn-ea"/>
                <a:cs typeface="+mn-cs"/>
              </a:rPr>
              <a:t>onTarget</a:t>
            </a:r>
            <a:r>
              <a:rPr lang="en-US" sz="1200" kern="1200" dirty="0">
                <a:solidFill>
                  <a:schemeClr val="tx1"/>
                </a:solidFill>
                <a:effectLst/>
                <a:latin typeface="+mn-lt"/>
                <a:ea typeface="+mn-ea"/>
                <a:cs typeface="+mn-cs"/>
              </a:rPr>
              <a:t>® online portal or mobile app. Complete self-paced programs to help improve long-term health issues and your overall wellbeing. Plus, get one-on-one support from a health coach and rewards for healthy activities.1</a:t>
            </a:r>
          </a:p>
          <a:p>
            <a:r>
              <a:rPr lang="en-US" sz="1200" b="1" kern="1200" dirty="0">
                <a:solidFill>
                  <a:schemeClr val="tx1"/>
                </a:solidFill>
                <a:effectLst/>
                <a:latin typeface="+mn-lt"/>
                <a:ea typeface="+mn-ea"/>
                <a:cs typeface="+mn-cs"/>
              </a:rPr>
              <a:t>Fitness at Home and on the Road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Choose gyms from a large, national network, so you can exercise wherever life takes you. Plus, enjoy savings on acupuncture, massage and personal training.2</a:t>
            </a:r>
          </a:p>
          <a:p>
            <a:r>
              <a:rPr lang="en-US" sz="1200" b="1" kern="1200" dirty="0">
                <a:solidFill>
                  <a:schemeClr val="tx1"/>
                </a:solidFill>
                <a:effectLst/>
                <a:latin typeface="+mn-lt"/>
                <a:ea typeface="+mn-ea"/>
                <a:cs typeface="+mn-cs"/>
              </a:rPr>
              <a:t>Quick Answers to Health Questions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Should you go to the emergency room? Urgent care? Wait to see your doctor? 24/7 </a:t>
            </a:r>
            <a:r>
              <a:rPr lang="en-US" sz="1200" kern="1200" dirty="0" err="1">
                <a:solidFill>
                  <a:schemeClr val="tx1"/>
                </a:solidFill>
                <a:effectLst/>
                <a:latin typeface="+mn-lt"/>
                <a:ea typeface="+mn-ea"/>
                <a:cs typeface="+mn-cs"/>
              </a:rPr>
              <a:t>Nurseline</a:t>
            </a:r>
            <a:r>
              <a:rPr lang="en-US" sz="1200" kern="1200" dirty="0">
                <a:solidFill>
                  <a:schemeClr val="tx1"/>
                </a:solidFill>
                <a:effectLst/>
                <a:latin typeface="+mn-lt"/>
                <a:ea typeface="+mn-ea"/>
                <a:cs typeface="+mn-cs"/>
              </a:rPr>
              <a:t> can help you decide — any day, any time.3</a:t>
            </a:r>
          </a:p>
          <a:p>
            <a:r>
              <a:rPr lang="en-US" sz="1200" b="1" kern="1200" dirty="0">
                <a:solidFill>
                  <a:schemeClr val="tx1"/>
                </a:solidFill>
                <a:effectLst/>
                <a:latin typeface="+mn-lt"/>
                <a:ea typeface="+mn-ea"/>
                <a:cs typeface="+mn-cs"/>
              </a:rPr>
              <a:t>Behavioral Health Support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mental health is vital to your wellbeing. Your plan gives you access to treatment options to help with anxiety, depression, substance use and more. Click the </a:t>
            </a:r>
            <a:r>
              <a:rPr lang="en-US" sz="1200" b="1" kern="1200" dirty="0">
                <a:solidFill>
                  <a:schemeClr val="tx1"/>
                </a:solidFill>
                <a:effectLst/>
                <a:latin typeface="+mn-lt"/>
                <a:ea typeface="+mn-ea"/>
                <a:cs typeface="+mn-cs"/>
              </a:rPr>
              <a:t>Doctors &amp; Hospitals </a:t>
            </a:r>
            <a:r>
              <a:rPr lang="en-US" sz="1200" kern="1200" dirty="0">
                <a:solidFill>
                  <a:schemeClr val="tx1"/>
                </a:solidFill>
                <a:effectLst/>
                <a:latin typeface="+mn-lt"/>
                <a:ea typeface="+mn-ea"/>
                <a:cs typeface="+mn-cs"/>
              </a:rPr>
              <a:t>tab in BAM to find a behavioral health provider.</a:t>
            </a:r>
          </a:p>
          <a:p>
            <a:r>
              <a:rPr lang="en-US" sz="1200" b="1" kern="1200" dirty="0">
                <a:solidFill>
                  <a:schemeClr val="tx1"/>
                </a:solidFill>
                <a:effectLst/>
                <a:latin typeface="+mn-lt"/>
                <a:ea typeface="+mn-ea"/>
                <a:cs typeface="+mn-cs"/>
              </a:rPr>
              <a:t>Guidance for Your Growing Family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t>
            </a:r>
            <a:r>
              <a:rPr lang="en-US" sz="1200" kern="1200" dirty="0" err="1">
                <a:solidFill>
                  <a:schemeClr val="tx1"/>
                </a:solidFill>
                <a:effectLst/>
                <a:latin typeface="+mn-lt"/>
                <a:ea typeface="+mn-ea"/>
                <a:cs typeface="+mn-cs"/>
              </a:rPr>
              <a:t>youʼre</a:t>
            </a:r>
            <a:r>
              <a:rPr lang="en-US" sz="1200" kern="1200" dirty="0">
                <a:solidFill>
                  <a:schemeClr val="tx1"/>
                </a:solidFill>
                <a:effectLst/>
                <a:latin typeface="+mn-lt"/>
                <a:ea typeface="+mn-ea"/>
                <a:cs typeface="+mn-cs"/>
              </a:rPr>
              <a:t> ready to start a family or already expecting, check out apps from </a:t>
            </a:r>
            <a:r>
              <a:rPr lang="en-US" sz="1200" kern="1200" dirty="0" err="1">
                <a:solidFill>
                  <a:schemeClr val="tx1"/>
                </a:solidFill>
                <a:effectLst/>
                <a:latin typeface="+mn-lt"/>
                <a:ea typeface="+mn-ea"/>
                <a:cs typeface="+mn-cs"/>
              </a:rPr>
              <a:t>Ovia</a:t>
            </a:r>
            <a:r>
              <a:rPr lang="en-US" sz="1200" kern="1200" dirty="0">
                <a:solidFill>
                  <a:schemeClr val="tx1"/>
                </a:solidFill>
                <a:effectLst/>
                <a:latin typeface="+mn-lt"/>
                <a:ea typeface="+mn-ea"/>
                <a:cs typeface="+mn-cs"/>
              </a:rPr>
              <a:t> Health®.4 They include expert advice to support you through all the stages of planning for and having a baby.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010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BlueCard: </a:t>
            </a:r>
            <a:r>
              <a:rPr lang="en-US" sz="1200" b="0" dirty="0"/>
              <a:t>E</a:t>
            </a:r>
            <a:r>
              <a:rPr lang="en-US" sz="1200" dirty="0"/>
              <a:t>mployees traveling outside of Texas who</a:t>
            </a:r>
            <a:r>
              <a:rPr lang="en-US" sz="1200" baseline="0" dirty="0"/>
              <a:t> </a:t>
            </a:r>
            <a:r>
              <a:rPr lang="en-US" sz="1200" dirty="0"/>
              <a:t>need urgent care</a:t>
            </a:r>
            <a:r>
              <a:rPr lang="en-US" sz="1200" baseline="0" dirty="0"/>
              <a:t> </a:t>
            </a:r>
            <a:r>
              <a:rPr lang="en-US" sz="1200" dirty="0"/>
              <a:t>will have access to BlueCard. This program gives them the ability to obtain health care services through a BCBS-affiliated physician or hospital outside of Texas.</a:t>
            </a:r>
          </a:p>
          <a:p>
            <a:endParaRPr lang="en-US" sz="1200" dirty="0"/>
          </a:p>
          <a:p>
            <a:r>
              <a:rPr lang="en-US" sz="1200" b="1" dirty="0"/>
              <a:t>Away From Home Care: </a:t>
            </a:r>
            <a:r>
              <a:rPr lang="en-US" sz="1200" dirty="0"/>
              <a:t>Under the Away From Home Care program, employees (or covered dependents) who will be temporarily residing outside of Texas, in a participating location, for at least 90 days, may be eligible to obtain covered services from a BCBS-affiliated HMO</a:t>
            </a: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0056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1200" dirty="0"/>
              <a:t>And</a:t>
            </a:r>
            <a:r>
              <a:rPr lang="en-US" sz="1200" baseline="0" dirty="0"/>
              <a:t> here are just some of the features that your members can access via their mobile phones:</a:t>
            </a:r>
          </a:p>
          <a:p>
            <a:pPr eaLnBrk="1" hangingPunct="1">
              <a:spcBef>
                <a:spcPct val="0"/>
              </a:spcBef>
            </a:pPr>
            <a:endParaRPr lang="en-US" sz="1200" dirty="0"/>
          </a:p>
          <a:p>
            <a:pPr eaLnBrk="1" hangingPunct="1">
              <a:lnSpc>
                <a:spcPct val="80000"/>
              </a:lnSpc>
            </a:pPr>
            <a:r>
              <a:rPr lang="en-US" sz="1200" b="1" dirty="0">
                <a:solidFill>
                  <a:schemeClr val="tx2"/>
                </a:solidFill>
              </a:rPr>
              <a:t>Public Site – </a:t>
            </a:r>
            <a:r>
              <a:rPr lang="en-US" sz="1200" i="1" dirty="0">
                <a:solidFill>
                  <a:schemeClr val="tx2"/>
                </a:solidFill>
              </a:rPr>
              <a:t>No log-in required</a:t>
            </a:r>
          </a:p>
          <a:p>
            <a:pPr eaLnBrk="1" hangingPunct="1">
              <a:lnSpc>
                <a:spcPct val="80000"/>
              </a:lnSpc>
            </a:pPr>
            <a:r>
              <a:rPr lang="en-US" sz="1200" b="1" i="1" dirty="0">
                <a:solidFill>
                  <a:schemeClr val="folHlink"/>
                </a:solidFill>
              </a:rPr>
              <a:t>Health</a:t>
            </a:r>
            <a:r>
              <a:rPr lang="en-US" sz="1200" b="1" i="1" baseline="0" dirty="0">
                <a:solidFill>
                  <a:schemeClr val="folHlink"/>
                </a:solidFill>
              </a:rPr>
              <a:t> Care 101</a:t>
            </a:r>
            <a:endParaRPr lang="en-US" sz="1200" b="1" i="1" dirty="0">
              <a:solidFill>
                <a:schemeClr val="folHlink"/>
              </a:solidFill>
            </a:endParaRPr>
          </a:p>
          <a:p>
            <a:pPr eaLnBrk="1" hangingPunct="1">
              <a:lnSpc>
                <a:spcPct val="80000"/>
              </a:lnSpc>
            </a:pPr>
            <a:r>
              <a:rPr lang="en-US" sz="1200" b="1" i="1" dirty="0">
                <a:solidFill>
                  <a:schemeClr val="folHlink"/>
                </a:solidFill>
              </a:rPr>
              <a:t>Find a Doctor or Hospital:</a:t>
            </a:r>
            <a:r>
              <a:rPr lang="en-US" sz="1200" b="1" i="1" dirty="0"/>
              <a:t> </a:t>
            </a:r>
            <a:br>
              <a:rPr lang="en-US" sz="1200" b="1" i="1" dirty="0"/>
            </a:br>
            <a:r>
              <a:rPr lang="en-US" sz="1200" dirty="0"/>
              <a:t>Locate in-network providers by name/specialty, find nearest urgent care by city or ZIP</a:t>
            </a:r>
          </a:p>
          <a:p>
            <a:pPr eaLnBrk="1" hangingPunct="1">
              <a:lnSpc>
                <a:spcPct val="80000"/>
              </a:lnSpc>
            </a:pPr>
            <a:r>
              <a:rPr lang="en-US" sz="1200" b="1" i="1" dirty="0">
                <a:solidFill>
                  <a:schemeClr val="folHlink"/>
                </a:solidFill>
              </a:rPr>
              <a:t>Blue Access for Members Log-in: </a:t>
            </a:r>
            <a:br>
              <a:rPr lang="en-US" sz="1200" b="1" i="1" dirty="0">
                <a:solidFill>
                  <a:schemeClr val="folHlink"/>
                </a:solidFill>
              </a:rPr>
            </a:br>
            <a:r>
              <a:rPr lang="en-US" sz="1200" dirty="0"/>
              <a:t>Allows members to log into secure mobile site or register directly from mobile phone</a:t>
            </a:r>
          </a:p>
          <a:p>
            <a:pPr eaLnBrk="1" hangingPunct="1">
              <a:lnSpc>
                <a:spcPct val="80000"/>
              </a:lnSpc>
            </a:pPr>
            <a:r>
              <a:rPr lang="en-US" sz="1200" b="1" i="1" dirty="0">
                <a:solidFill>
                  <a:schemeClr val="folHlink"/>
                </a:solidFill>
              </a:rPr>
              <a:t>Contact Us:</a:t>
            </a:r>
            <a:r>
              <a:rPr lang="en-US" sz="1200" b="1" i="1" dirty="0"/>
              <a:t> </a:t>
            </a:r>
            <a:br>
              <a:rPr lang="en-US" sz="1200" b="1" i="1" dirty="0"/>
            </a:br>
            <a:r>
              <a:rPr lang="en-US" sz="1200" dirty="0"/>
              <a:t>Phone and mail contact information</a:t>
            </a:r>
          </a:p>
          <a:p>
            <a:pPr eaLnBrk="1" hangingPunct="1">
              <a:lnSpc>
                <a:spcPct val="80000"/>
              </a:lnSpc>
            </a:pPr>
            <a:endParaRPr lang="en-US" sz="1200" b="1" dirty="0">
              <a:solidFill>
                <a:schemeClr val="tx2"/>
              </a:solidFill>
            </a:endParaRPr>
          </a:p>
          <a:p>
            <a:pPr marL="0" marR="0" indent="0" algn="l" defTabSz="914400" rtl="0" eaLnBrk="1" fontAlgn="base" latinLnBrk="0" hangingPunct="1">
              <a:lnSpc>
                <a:spcPct val="80000"/>
              </a:lnSpc>
              <a:spcBef>
                <a:spcPct val="30000"/>
              </a:spcBef>
              <a:spcAft>
                <a:spcPct val="0"/>
              </a:spcAft>
              <a:buClrTx/>
              <a:buSzTx/>
              <a:buFontTx/>
              <a:buNone/>
              <a:tabLst/>
              <a:defRPr/>
            </a:pPr>
            <a:r>
              <a:rPr lang="en-US" sz="1200" b="1" dirty="0">
                <a:solidFill>
                  <a:schemeClr val="tx2"/>
                </a:solidFill>
              </a:rPr>
              <a:t>Blue Access for Members</a:t>
            </a:r>
            <a:r>
              <a:rPr lang="en-US" sz="1200" b="1" baseline="0" dirty="0">
                <a:solidFill>
                  <a:schemeClr val="tx2"/>
                </a:solidFill>
              </a:rPr>
              <a:t> </a:t>
            </a:r>
            <a:endParaRPr lang="en-US" sz="1200" b="1" dirty="0">
              <a:solidFill>
                <a:schemeClr val="tx2"/>
              </a:solidFill>
            </a:endParaRPr>
          </a:p>
          <a:p>
            <a:pPr eaLnBrk="1" hangingPunct="1">
              <a:lnSpc>
                <a:spcPct val="80000"/>
              </a:lnSpc>
            </a:pPr>
            <a:r>
              <a:rPr lang="en-US" sz="1200" b="1" baseline="0" dirty="0">
                <a:solidFill>
                  <a:schemeClr val="tx2"/>
                </a:solidFill>
              </a:rPr>
              <a:t>Secure Site</a:t>
            </a:r>
            <a:r>
              <a:rPr lang="en-US" sz="1200" i="1" dirty="0">
                <a:solidFill>
                  <a:schemeClr val="tx2"/>
                </a:solidFill>
              </a:rPr>
              <a:t> </a:t>
            </a:r>
            <a:r>
              <a:rPr lang="en-US" sz="1200" b="1" i="1" dirty="0">
                <a:solidFill>
                  <a:schemeClr val="tx2"/>
                </a:solidFill>
              </a:rPr>
              <a:t>– </a:t>
            </a:r>
            <a:r>
              <a:rPr lang="en-US" sz="1200" i="1" dirty="0">
                <a:solidFill>
                  <a:schemeClr val="tx2"/>
                </a:solidFill>
              </a:rPr>
              <a:t>Log-in Required</a:t>
            </a:r>
          </a:p>
          <a:p>
            <a:pPr eaLnBrk="1" hangingPunct="1">
              <a:lnSpc>
                <a:spcPct val="80000"/>
              </a:lnSpc>
            </a:pPr>
            <a:r>
              <a:rPr lang="en-US" sz="1200" b="1" i="1" dirty="0">
                <a:solidFill>
                  <a:schemeClr val="folHlink"/>
                </a:solidFill>
              </a:rPr>
              <a:t>ID Card:</a:t>
            </a:r>
            <a:r>
              <a:rPr lang="en-US" sz="1200" b="1" i="1" dirty="0"/>
              <a:t> </a:t>
            </a:r>
            <a:r>
              <a:rPr lang="en-US" sz="1200" b="1" dirty="0"/>
              <a:t> Instant digital membership card</a:t>
            </a:r>
            <a:br>
              <a:rPr lang="en-US" sz="1200" b="1" dirty="0"/>
            </a:br>
            <a:r>
              <a:rPr lang="en-US" sz="1200" dirty="0"/>
              <a:t>Coverage effective date, ID number, member ID</a:t>
            </a:r>
          </a:p>
          <a:p>
            <a:pPr eaLnBrk="1" hangingPunct="1">
              <a:lnSpc>
                <a:spcPct val="80000"/>
              </a:lnSpc>
            </a:pPr>
            <a:endParaRPr lang="en-US" sz="1200" b="1" dirty="0">
              <a:solidFill>
                <a:schemeClr val="tx2"/>
              </a:solidFill>
            </a:endParaRPr>
          </a:p>
          <a:p>
            <a:pPr eaLnBrk="1" hangingPunct="1">
              <a:lnSpc>
                <a:spcPct val="80000"/>
              </a:lnSpc>
            </a:pPr>
            <a:r>
              <a:rPr lang="en-US" sz="1200" b="1" dirty="0">
                <a:solidFill>
                  <a:schemeClr val="tx2"/>
                </a:solidFill>
              </a:rPr>
              <a:t>BCBSTX</a:t>
            </a:r>
            <a:r>
              <a:rPr lang="en-US" sz="1200" b="1" baseline="0" dirty="0">
                <a:solidFill>
                  <a:schemeClr val="tx2"/>
                </a:solidFill>
              </a:rPr>
              <a:t> </a:t>
            </a:r>
            <a:r>
              <a:rPr lang="en-US" sz="1200" b="1" dirty="0">
                <a:solidFill>
                  <a:schemeClr val="tx2"/>
                </a:solidFill>
              </a:rPr>
              <a:t>App For iPhone® and Android® phones: </a:t>
            </a:r>
          </a:p>
          <a:p>
            <a:pPr eaLnBrk="1" hangingPunct="1">
              <a:lnSpc>
                <a:spcPct val="80000"/>
              </a:lnSpc>
            </a:pPr>
            <a:r>
              <a:rPr lang="en-US" sz="1200" b="1" dirty="0">
                <a:solidFill>
                  <a:schemeClr val="tx2"/>
                </a:solidFill>
              </a:rPr>
              <a:t>-</a:t>
            </a:r>
            <a:r>
              <a:rPr lang="en-US" sz="1200" dirty="0"/>
              <a:t>Locate in-network providers by name/specialty</a:t>
            </a:r>
          </a:p>
          <a:p>
            <a:pPr eaLnBrk="1" hangingPunct="1">
              <a:lnSpc>
                <a:spcPct val="80000"/>
              </a:lnSpc>
            </a:pPr>
            <a:r>
              <a:rPr lang="en-US" sz="1200" dirty="0"/>
              <a:t>-Link to map and directions</a:t>
            </a:r>
          </a:p>
          <a:p>
            <a:pPr eaLnBrk="1" hangingPunct="1">
              <a:lnSpc>
                <a:spcPct val="80000"/>
              </a:lnSpc>
            </a:pPr>
            <a:r>
              <a:rPr lang="en-US" sz="1200" dirty="0"/>
              <a:t>-Add provider information to contacts </a:t>
            </a:r>
          </a:p>
          <a:p>
            <a:pPr eaLnBrk="1" hangingPunct="1">
              <a:lnSpc>
                <a:spcPct val="80000"/>
              </a:lnSpc>
            </a:pPr>
            <a:r>
              <a:rPr lang="en-US" sz="1200" dirty="0"/>
              <a:t>-Locate nearest urgent care facility by ZIP or using phone’s GPS location</a:t>
            </a:r>
            <a:endParaRPr lang="en-US" sz="1200" i="1" dirty="0"/>
          </a:p>
          <a:p>
            <a:pPr eaLnBrk="1" hangingPunct="1">
              <a:lnSpc>
                <a:spcPct val="80000"/>
              </a:lnSpc>
            </a:pPr>
            <a:endParaRPr lang="en-US" sz="1200" i="1" dirty="0"/>
          </a:p>
          <a:p>
            <a:pPr eaLnBrk="1" hangingPunct="1">
              <a:lnSpc>
                <a:spcPct val="80000"/>
              </a:lnSpc>
            </a:pPr>
            <a:r>
              <a:rPr lang="en-US" sz="1200" i="1" dirty="0"/>
              <a:t>iPhone App can be downloaded on the iPad®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8458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kumimoji="0" lang="en-US" sz="2200" b="1" i="0" u="none" strike="noStrike" kern="1200" cap="none" spc="0" normalizeH="0" baseline="0" noProof="0" dirty="0">
                <a:ln>
                  <a:noFill/>
                </a:ln>
                <a:effectLst/>
                <a:uLnTx/>
                <a:uFillTx/>
                <a:latin typeface="+mn-lt"/>
                <a:ea typeface="+mn-ea"/>
                <a:cs typeface="+mn-cs"/>
              </a:rPr>
              <a:t>Dedicated Customer Service:</a:t>
            </a:r>
            <a:r>
              <a:rPr kumimoji="0" lang="en-US" sz="2200" b="0" i="0" u="none" strike="noStrike" kern="1200" cap="none" spc="0" normalizeH="0" baseline="0" noProof="0" dirty="0">
                <a:ln>
                  <a:noFill/>
                </a:ln>
                <a:effectLst/>
                <a:uLnTx/>
                <a:uFillTx/>
                <a:latin typeface="+mn-lt"/>
                <a:ea typeface="+mn-ea"/>
                <a:cs typeface="+mn-cs"/>
              </a:rPr>
              <a:t>						</a:t>
            </a:r>
          </a:p>
          <a:p>
            <a:pPr marL="177800" marR="0" lvl="1" indent="2794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mn-lt"/>
                <a:ea typeface="+mn-ea"/>
                <a:cs typeface="+mn-cs"/>
              </a:rPr>
              <a:t>Claim questions/status							</a:t>
            </a:r>
          </a:p>
          <a:p>
            <a:pPr marL="177800" marR="0" lvl="1" indent="2794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mn-lt"/>
                <a:ea typeface="+mn-ea"/>
                <a:cs typeface="+mn-cs"/>
              </a:rPr>
              <a:t>Network provider information				</a:t>
            </a:r>
          </a:p>
          <a:p>
            <a:pPr marL="177800" marR="0" lvl="1" indent="2794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mn-lt"/>
                <a:ea typeface="+mn-ea"/>
                <a:cs typeface="+mn-cs"/>
              </a:rPr>
              <a:t>Medical and Rx coverage questions				</a:t>
            </a:r>
          </a:p>
          <a:p>
            <a:pPr marL="177800" marR="0" lvl="1" indent="2794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mn-lt"/>
                <a:ea typeface="+mn-ea"/>
                <a:cs typeface="+mn-cs"/>
              </a:rPr>
              <a:t>ID card requests								</a:t>
            </a:r>
          </a:p>
          <a:p>
            <a:pPr marL="177800" marR="0" lvl="1" indent="2794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mn-lt"/>
                <a:ea typeface="+mn-ea"/>
                <a:cs typeface="+mn-cs"/>
              </a:rPr>
              <a:t>Transition of care information</a:t>
            </a:r>
          </a:p>
          <a:p>
            <a:pPr marL="177800" marR="0" lvl="1" indent="2794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effectLst/>
                <a:uLnTx/>
                <a:uFillTx/>
                <a:latin typeface="+mn-lt"/>
                <a:ea typeface="+mn-ea"/>
                <a:cs typeface="+mn-cs"/>
              </a:rPr>
              <a:t>Help with online tools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8469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a:t>
            </a:r>
            <a:r>
              <a:rPr lang="en-US" baseline="0" dirty="0"/>
              <a:t> to the </a:t>
            </a:r>
            <a:r>
              <a:rPr lang="en-US" baseline="0" dirty="0" err="1"/>
              <a:t>bswift</a:t>
            </a:r>
            <a:r>
              <a:rPr lang="en-US" baseline="0" dirty="0"/>
              <a:t> portion of this training. We know you have heard a great deal of information but we have a few more important things to include for you.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456C4-8B2D-4313-9089-E3A32E6F43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5367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Who can enroll in TRS-</a:t>
            </a:r>
            <a:r>
              <a:rPr lang="en-US" b="1" dirty="0" err="1"/>
              <a:t>ActiveCare</a:t>
            </a:r>
            <a:r>
              <a:rPr lang="en-US" b="1" dirty="0"/>
              <a:t>?</a:t>
            </a:r>
            <a:endParaRPr lang="en-US" dirty="0"/>
          </a:p>
          <a:p>
            <a:r>
              <a:rPr lang="en-US" dirty="0"/>
              <a:t>To be eligible for TRS-</a:t>
            </a:r>
            <a:r>
              <a:rPr lang="en-US" dirty="0" err="1"/>
              <a:t>ActiveCare</a:t>
            </a:r>
            <a:r>
              <a:rPr lang="en-US" dirty="0"/>
              <a:t>, you must be employed by a participating entity.  Then, ask yourself these questions: </a:t>
            </a:r>
            <a:endParaRPr lang="en-US" dirty="0">
              <a:cs typeface="Calibri"/>
            </a:endParaRPr>
          </a:p>
          <a:p>
            <a:r>
              <a:rPr lang="en-US" dirty="0"/>
              <a:t>(1)  Are you an active, contributing TRS member? </a:t>
            </a:r>
            <a:endParaRPr lang="en-US" dirty="0">
              <a:cs typeface="Calibri"/>
            </a:endParaRPr>
          </a:p>
          <a:p>
            <a:r>
              <a:rPr lang="en-US" dirty="0"/>
              <a:t>(2)  Are you employed for 10 or more regularly scheduled hours each week?  </a:t>
            </a:r>
            <a:endParaRPr lang="en-US" dirty="0">
              <a:cs typeface="Calibri"/>
            </a:endParaRPr>
          </a:p>
          <a:p>
            <a:r>
              <a:rPr lang="en-US" dirty="0"/>
              <a:t>If the answer is yes to </a:t>
            </a:r>
            <a:r>
              <a:rPr lang="en-US" i="1" dirty="0"/>
              <a:t>either</a:t>
            </a:r>
            <a:r>
              <a:rPr lang="en-US" dirty="0"/>
              <a:t> question, then you are eligible for TRS-</a:t>
            </a:r>
            <a:r>
              <a:rPr lang="en-US" dirty="0" err="1"/>
              <a:t>ActiveCare</a:t>
            </a:r>
            <a:r>
              <a:rPr lang="en-US" dirty="0"/>
              <a:t> coverage.</a:t>
            </a:r>
            <a:endParaRPr lang="en-US" dirty="0">
              <a:cs typeface="Calibri"/>
            </a:endParaRPr>
          </a:p>
          <a:p>
            <a:endParaRPr lang="en-US" dirty="0">
              <a:cs typeface="Calibri"/>
            </a:endParaRPr>
          </a:p>
          <a:p>
            <a:endParaRPr lang="en-US" dirty="0">
              <a:cs typeface="Calibri"/>
            </a:endParaRPr>
          </a:p>
          <a:p>
            <a:r>
              <a:rPr lang="en-US" dirty="0"/>
              <a:t>Employees that are </a:t>
            </a:r>
            <a:r>
              <a:rPr lang="en-US" b="1" dirty="0"/>
              <a:t>not </a:t>
            </a:r>
            <a:r>
              <a:rPr lang="en-US" dirty="0"/>
              <a:t>eligible to enroll in TRS-ActiveCare include individuals:</a:t>
            </a:r>
          </a:p>
          <a:p>
            <a:r>
              <a:rPr lang="en-US" dirty="0"/>
              <a:t>•</a:t>
            </a:r>
            <a:endParaRPr lang="en-US" dirty="0">
              <a:cs typeface="Calibri"/>
            </a:endParaRPr>
          </a:p>
          <a:p>
            <a:pPr marL="182880"/>
            <a:r>
              <a:rPr lang="en-US" dirty="0"/>
              <a:t>•Receiving health care coverage as an employee or retiree under the Texas State College and University Employees Uniform Insurance Benefits Act, for example, a school employee that has UT SELECT coverage as an employee with The University of Texas System.</a:t>
            </a:r>
            <a:endParaRPr lang="en-US" dirty="0">
              <a:cs typeface="Calibri"/>
            </a:endParaRPr>
          </a:p>
          <a:p>
            <a:pPr marL="182880"/>
            <a:r>
              <a:rPr lang="en-US" dirty="0"/>
              <a:t>•Receiving health care coverage as an employee or retiree under the Texas Employee Uniform Group Insurance Benefits Act, for example, a school employee that has </a:t>
            </a:r>
            <a:r>
              <a:rPr lang="en-US" dirty="0" err="1"/>
              <a:t>HealthSelect</a:t>
            </a:r>
            <a:r>
              <a:rPr lang="en-US" dirty="0"/>
              <a:t> coverage as an employee with ERS.</a:t>
            </a:r>
            <a:endParaRPr lang="en-US" dirty="0">
              <a:cs typeface="Calibri"/>
            </a:endParaRPr>
          </a:p>
          <a:p>
            <a:pPr marL="182880"/>
            <a:r>
              <a:rPr lang="en-US" dirty="0"/>
              <a:t>•A TRS retiree receiving, or who waived coverage, under TRS-Care, including </a:t>
            </a:r>
            <a:r>
              <a:rPr lang="en-US" dirty="0">
                <a:cs typeface="Calibri"/>
              </a:rPr>
              <a:t/>
            </a:r>
            <a:br>
              <a:rPr lang="en-US" dirty="0">
                <a:cs typeface="Calibri"/>
              </a:rPr>
            </a:br>
            <a:r>
              <a:rPr lang="en-US" dirty="0"/>
              <a:t>a retiree who has returned to work.  </a:t>
            </a:r>
            <a:r>
              <a:rPr lang="en-US" b="1" dirty="0"/>
              <a:t>Note</a:t>
            </a:r>
            <a:r>
              <a:rPr lang="en-US" dirty="0"/>
              <a:t>: If a retiree has returned to work and has never been eligible for TRS-Care, he or she would be eligible for TRS-ActiveCare coverage, as long as the retiree meets all the TRS-ActiveCare eligibility requirements.</a:t>
            </a:r>
            <a:endParaRPr lang="en-US" dirty="0">
              <a:cs typeface="Calibri"/>
            </a:endParaRPr>
          </a:p>
          <a:p>
            <a:r>
              <a:rPr lang="en-US" dirty="0"/>
              <a:t>Basically, employee coverage is not available from two state sources.</a:t>
            </a:r>
          </a:p>
          <a:p>
            <a:r>
              <a:rPr lang="en-US" dirty="0"/>
              <a:t>However,  these individuals–retirees, higher education and state of Texas employees–while they are not eligible to enroll for TRS-ActiveCare coverage as </a:t>
            </a:r>
            <a:r>
              <a:rPr lang="en-US" b="1" dirty="0"/>
              <a:t>employees</a:t>
            </a:r>
            <a:r>
              <a:rPr lang="en-US" dirty="0"/>
              <a:t>, they </a:t>
            </a:r>
            <a:r>
              <a:rPr lang="en-US" b="1" dirty="0"/>
              <a:t>can</a:t>
            </a:r>
            <a:r>
              <a:rPr lang="en-US" dirty="0"/>
              <a:t> be covered as a </a:t>
            </a:r>
            <a:r>
              <a:rPr lang="en-US" b="1" dirty="0"/>
              <a:t>dependent</a:t>
            </a:r>
            <a:r>
              <a:rPr lang="en-US" dirty="0"/>
              <a:t> of an eligible employee.  </a:t>
            </a:r>
            <a:endParaRPr lang="en-US" dirty="0">
              <a:cs typeface="Calibri"/>
            </a:endParaRPr>
          </a:p>
          <a:p>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C0135-C6E6-489A-B68B-EF3D8222B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01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Master" Target="../slideMasters/slideMaster5.xml"/><Relationship Id="rId4" Type="http://schemas.openxmlformats.org/officeDocument/2006/relationships/image" Target="../media/image5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A56396-2123-499F-85DF-EFADC24C16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8C57750-7FC5-4E15-B701-ED398E12FB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7FAB0B-6F40-4143-9AF4-9CAAED3B9ACF}"/>
              </a:ext>
            </a:extLst>
          </p:cNvPr>
          <p:cNvSpPr>
            <a:spLocks noGrp="1"/>
          </p:cNvSpPr>
          <p:nvPr>
            <p:ph type="dt" sz="half" idx="10"/>
          </p:nvPr>
        </p:nvSpPr>
        <p:spPr/>
        <p:txBody>
          <a:bodyPr/>
          <a:lstStyle/>
          <a:p>
            <a:fld id="{E8D70176-E5BC-479F-81BB-60F216F6B5B4}" type="datetimeFigureOut">
              <a:rPr lang="en-US" smtClean="0"/>
              <a:t>7/20/2020</a:t>
            </a:fld>
            <a:endParaRPr lang="en-US"/>
          </a:p>
        </p:txBody>
      </p:sp>
      <p:sp>
        <p:nvSpPr>
          <p:cNvPr id="5" name="Footer Placeholder 4">
            <a:extLst>
              <a:ext uri="{FF2B5EF4-FFF2-40B4-BE49-F238E27FC236}">
                <a16:creationId xmlns:a16="http://schemas.microsoft.com/office/drawing/2014/main" xmlns="" id="{57A45F1C-D138-41C7-BC5D-12A40AF0D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59FDF78-E9C4-42A9-BF1A-212CFD3A986E}"/>
              </a:ext>
            </a:extLst>
          </p:cNvPr>
          <p:cNvSpPr>
            <a:spLocks noGrp="1"/>
          </p:cNvSpPr>
          <p:nvPr>
            <p:ph type="sldNum" sz="quarter" idx="12"/>
          </p:nvPr>
        </p:nvSpPr>
        <p:spPr/>
        <p:txBody>
          <a:bodyPr/>
          <a:lstStyle/>
          <a:p>
            <a:fld id="{C7255758-AA7D-4198-8BE8-BE713CE6141A}" type="slidenum">
              <a:rPr lang="en-US" smtClean="0"/>
              <a:t>‹#›</a:t>
            </a:fld>
            <a:endParaRPr lang="en-US"/>
          </a:p>
        </p:txBody>
      </p:sp>
    </p:spTree>
    <p:extLst>
      <p:ext uri="{BB962C8B-B14F-4D97-AF65-F5344CB8AC3E}">
        <p14:creationId xmlns:p14="http://schemas.microsoft.com/office/powerpoint/2010/main" val="1481202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7A776A-3EA8-4F3F-8576-FE0DE131C3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4C0F96F-56EC-4681-AF4B-44928BE37A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F44729D-26D5-48B5-95B9-4E487FB5ADB3}"/>
              </a:ext>
            </a:extLst>
          </p:cNvPr>
          <p:cNvSpPr>
            <a:spLocks noGrp="1"/>
          </p:cNvSpPr>
          <p:nvPr>
            <p:ph type="dt" sz="half" idx="10"/>
          </p:nvPr>
        </p:nvSpPr>
        <p:spPr/>
        <p:txBody>
          <a:bodyPr/>
          <a:lstStyle/>
          <a:p>
            <a:fld id="{E8D70176-E5BC-479F-81BB-60F216F6B5B4}" type="datetimeFigureOut">
              <a:rPr lang="en-US" smtClean="0"/>
              <a:t>7/20/2020</a:t>
            </a:fld>
            <a:endParaRPr lang="en-US"/>
          </a:p>
        </p:txBody>
      </p:sp>
      <p:sp>
        <p:nvSpPr>
          <p:cNvPr id="5" name="Footer Placeholder 4">
            <a:extLst>
              <a:ext uri="{FF2B5EF4-FFF2-40B4-BE49-F238E27FC236}">
                <a16:creationId xmlns:a16="http://schemas.microsoft.com/office/drawing/2014/main" xmlns="" id="{D0EA156D-B08C-41F3-B2C1-86985CBF8D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1BA7D2-A871-4E95-A29B-EA1E8576C79F}"/>
              </a:ext>
            </a:extLst>
          </p:cNvPr>
          <p:cNvSpPr>
            <a:spLocks noGrp="1"/>
          </p:cNvSpPr>
          <p:nvPr>
            <p:ph type="sldNum" sz="quarter" idx="12"/>
          </p:nvPr>
        </p:nvSpPr>
        <p:spPr/>
        <p:txBody>
          <a:bodyPr/>
          <a:lstStyle/>
          <a:p>
            <a:fld id="{C7255758-AA7D-4198-8BE8-BE713CE6141A}" type="slidenum">
              <a:rPr lang="en-US" smtClean="0"/>
              <a:t>‹#›</a:t>
            </a:fld>
            <a:endParaRPr lang="en-US"/>
          </a:p>
        </p:txBody>
      </p:sp>
    </p:spTree>
    <p:extLst>
      <p:ext uri="{BB962C8B-B14F-4D97-AF65-F5344CB8AC3E}">
        <p14:creationId xmlns:p14="http://schemas.microsoft.com/office/powerpoint/2010/main" val="14499748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6921E8B-E9BB-4DA0-BC4D-F5D7CE5E4762}" type="slidenum">
              <a:rPr lang="en-US" smtClean="0"/>
              <a:t>‹#›</a:t>
            </a:fld>
            <a:endParaRPr lang="en-US" dirty="0"/>
          </a:p>
        </p:txBody>
      </p:sp>
      <p:pic>
        <p:nvPicPr>
          <p:cNvPr id="5" name="Picture 4">
            <a:extLst>
              <a:ext uri="{FF2B5EF4-FFF2-40B4-BE49-F238E27FC236}">
                <a16:creationId xmlns:a16="http://schemas.microsoft.com/office/drawing/2014/main" xmlns="" id="{10A69325-26DB-4E19-AC4D-EA976B3F71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1" y="6005014"/>
            <a:ext cx="2206144" cy="357660"/>
          </a:xfrm>
          <a:prstGeom prst="rect">
            <a:avLst/>
          </a:prstGeom>
        </p:spPr>
      </p:pic>
      <p:sp>
        <p:nvSpPr>
          <p:cNvPr id="7" name="Text Box 39">
            <a:extLst>
              <a:ext uri="{FF2B5EF4-FFF2-40B4-BE49-F238E27FC236}">
                <a16:creationId xmlns:a16="http://schemas.microsoft.com/office/drawing/2014/main" xmlns="" id="{BC4CFD4F-B88E-4488-BB94-1C9EAEE0B395}"/>
              </a:ext>
            </a:extLst>
          </p:cNvPr>
          <p:cNvSpPr txBox="1">
            <a:spLocks noChangeArrowheads="1"/>
          </p:cNvSpPr>
          <p:nvPr userDrawn="1"/>
        </p:nvSpPr>
        <p:spPr bwMode="auto">
          <a:xfrm>
            <a:off x="1167649" y="6215785"/>
            <a:ext cx="566857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171" eaLnBrk="1" fontAlgn="base" latinLnBrk="0" hangingPunct="1">
              <a:lnSpc>
                <a:spcPct val="95000"/>
              </a:lnSpc>
              <a:spcBef>
                <a:spcPts val="300"/>
              </a:spcBef>
              <a:spcAft>
                <a:spcPct val="0"/>
              </a:spcAft>
              <a:buClrTx/>
              <a:buSzTx/>
              <a:buFontTx/>
              <a:buNone/>
              <a:tabLst/>
              <a:defRPr/>
            </a:pPr>
            <a:r>
              <a:rPr kumimoji="0" lang="en-US" sz="500" b="0" i="0" u="none" strike="noStrike" kern="0" cap="none" spc="0" normalizeH="0" baseline="0" noProof="0" dirty="0">
                <a:ln>
                  <a:noFill/>
                </a:ln>
                <a:solidFill>
                  <a:schemeClr val="tx1"/>
                </a:solidFill>
                <a:effectLst/>
                <a:uLnTx/>
                <a:uFillTx/>
                <a:latin typeface="Arial" charset="0"/>
                <a:ea typeface="Arial Narrow" charset="0"/>
                <a:cs typeface="Arial Narrow" charset="0"/>
              </a:rPr>
              <a:t>Blue Cross and Blue Shield of Texas, a Division of Health Care Service Corporation, </a:t>
            </a:r>
            <a:br>
              <a:rPr kumimoji="0" lang="en-US" sz="500" b="0" i="0" u="none" strike="noStrike" kern="0" cap="none" spc="0" normalizeH="0" baseline="0" noProof="0" dirty="0">
                <a:ln>
                  <a:noFill/>
                </a:ln>
                <a:solidFill>
                  <a:schemeClr val="tx1"/>
                </a:solidFill>
                <a:effectLst/>
                <a:uLnTx/>
                <a:uFillTx/>
                <a:latin typeface="Arial" charset="0"/>
                <a:ea typeface="Arial Narrow" charset="0"/>
                <a:cs typeface="Arial Narrow" charset="0"/>
              </a:rPr>
            </a:br>
            <a:r>
              <a:rPr kumimoji="0" lang="en-US" sz="500" b="0" i="0" u="none" strike="noStrike" kern="0" cap="none" spc="0" normalizeH="0" baseline="0" noProof="0" dirty="0">
                <a:ln>
                  <a:noFill/>
                </a:ln>
                <a:solidFill>
                  <a:schemeClr val="tx1"/>
                </a:solidFill>
                <a:effectLst/>
                <a:uLnTx/>
                <a:uFillTx/>
                <a:latin typeface="Arial" charset="0"/>
                <a:ea typeface="Arial Narrow" charset="0"/>
                <a:cs typeface="Arial Narrow" charset="0"/>
              </a:rPr>
              <a:t>a Mutual Legal Reserve Company, an Independent Licensee of the Blue Cross and Blue Shield Association</a:t>
            </a:r>
          </a:p>
        </p:txBody>
      </p:sp>
    </p:spTree>
    <p:extLst>
      <p:ext uri="{BB962C8B-B14F-4D97-AF65-F5344CB8AC3E}">
        <p14:creationId xmlns:p14="http://schemas.microsoft.com/office/powerpoint/2010/main" val="9124344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©2019 CVS Health and/or one of its affiliates: Confidential &amp; Proprietary</a:t>
            </a:r>
          </a:p>
        </p:txBody>
      </p:sp>
      <p:sp>
        <p:nvSpPr>
          <p:cNvPr id="6" name="Table Placeholder 5"/>
          <p:cNvSpPr>
            <a:spLocks noGrp="1"/>
          </p:cNvSpPr>
          <p:nvPr>
            <p:ph type="tbl" sz="quarter" idx="12"/>
          </p:nvPr>
        </p:nvSpPr>
        <p:spPr>
          <a:xfrm>
            <a:off x="609599" y="1463040"/>
            <a:ext cx="9387840" cy="4389120"/>
          </a:xfrm>
        </p:spPr>
        <p:txBody>
          <a:bodyPr/>
          <a:lstStyle>
            <a:lvl1pPr>
              <a:defRPr>
                <a:solidFill>
                  <a:schemeClr val="tx1">
                    <a:lumMod val="75000"/>
                    <a:lumOff val="25000"/>
                  </a:schemeClr>
                </a:solidFill>
              </a:defRPr>
            </a:lvl1pPr>
          </a:lstStyle>
          <a:p>
            <a:r>
              <a:rPr lang="en-US"/>
              <a:t>Click icon to add table</a:t>
            </a:r>
            <a:endParaRPr lang="en-US" dirty="0"/>
          </a:p>
        </p:txBody>
      </p:sp>
      <p:sp>
        <p:nvSpPr>
          <p:cNvPr id="7" name="Slide Number Placeholder 5"/>
          <p:cNvSpPr>
            <a:spLocks noGrp="1"/>
          </p:cNvSpPr>
          <p:nvPr>
            <p:ph type="sldNum" sz="quarter" idx="4"/>
          </p:nvPr>
        </p:nvSpPr>
        <p:spPr bwMode="gray">
          <a:xfrm>
            <a:off x="11753088" y="6532753"/>
            <a:ext cx="426720" cy="137160"/>
          </a:xfrm>
          <a:prstGeom prst="rect">
            <a:avLst/>
          </a:prstGeom>
        </p:spPr>
        <p:txBody>
          <a:bodyPr vert="horz" lIns="0" tIns="0" rIns="0" bIns="0" rtlCol="0" anchor="t" anchorCtr="0"/>
          <a:lstStyle>
            <a:lvl1pPr algn="l">
              <a:defRPr sz="1000">
                <a:solidFill>
                  <a:schemeClr val="tx1">
                    <a:lumMod val="75000"/>
                    <a:lumOff val="25000"/>
                  </a:schemeClr>
                </a:solidFill>
              </a:defRPr>
            </a:lvl1pPr>
          </a:lstStyle>
          <a:p>
            <a:fld id="{4D467D88-DCFD-354C-96A5-D863D5E9364D}" type="slidenum">
              <a:rPr lang="en-US" smtClean="0"/>
              <a:pPr/>
              <a:t>‹#›</a:t>
            </a:fld>
            <a:endParaRPr lang="en-US" dirty="0"/>
          </a:p>
        </p:txBody>
      </p:sp>
    </p:spTree>
    <p:extLst>
      <p:ext uri="{BB962C8B-B14F-4D97-AF65-F5344CB8AC3E}">
        <p14:creationId xmlns:p14="http://schemas.microsoft.com/office/powerpoint/2010/main" val="31184742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93192"/>
            <a:ext cx="10972801" cy="82296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5" y="1463043"/>
            <a:ext cx="5388864" cy="502601"/>
          </a:xfrm>
          <a:solidFill>
            <a:schemeClr val="tx1"/>
          </a:solidFill>
        </p:spPr>
        <p:txBody>
          <a:bodyPr lIns="91440" anchor="ctr" anchorCtr="0"/>
          <a:lstStyle>
            <a:lvl1pPr marL="0" indent="0">
              <a:buNone/>
              <a:defRPr sz="1600" b="1" cap="all">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5388864" cy="3794760"/>
          </a:xfrm>
          <a:solidFill>
            <a:schemeClr val="bg2"/>
          </a:solidFill>
        </p:spPr>
        <p:txBody>
          <a:bodyPr lIns="91440" tIns="91440" rIns="137160" bIns="91440"/>
          <a:lstStyle>
            <a:lvl1pPr marL="228531" indent="-228531">
              <a:spcBef>
                <a:spcPts val="1200"/>
              </a:spcBef>
              <a:buClr>
                <a:schemeClr val="tx1"/>
              </a:buClr>
              <a:buFont typeface="Arial"/>
              <a:buChar char="•"/>
              <a:defRPr sz="1799" b="0">
                <a:solidFill>
                  <a:schemeClr val="tx1"/>
                </a:solidFill>
              </a:defRPr>
            </a:lvl1pPr>
            <a:lvl2pPr marL="457063" indent="-228531">
              <a:spcBef>
                <a:spcPts val="600"/>
              </a:spcBef>
              <a:buClr>
                <a:schemeClr val="tx1">
                  <a:lumMod val="75000"/>
                  <a:lumOff val="25000"/>
                </a:schemeClr>
              </a:buClr>
              <a:buFont typeface="Lucida Grande"/>
              <a:buChar char="–"/>
              <a:defRPr sz="1600">
                <a:solidFill>
                  <a:schemeClr val="tx1">
                    <a:lumMod val="75000"/>
                    <a:lumOff val="25000"/>
                  </a:schemeClr>
                </a:solidFill>
              </a:defRPr>
            </a:lvl2pPr>
            <a:lvl3pPr marL="731301" indent="-182825">
              <a:spcBef>
                <a:spcPts val="600"/>
              </a:spcBef>
              <a:buClr>
                <a:schemeClr val="tx1">
                  <a:lumMod val="75000"/>
                  <a:lumOff val="25000"/>
                </a:schemeClr>
              </a:buClr>
              <a:buFont typeface="Arial"/>
              <a:buChar char="•"/>
              <a:defRPr sz="1600">
                <a:solidFill>
                  <a:schemeClr val="tx1">
                    <a:lumMod val="75000"/>
                    <a:lumOff val="25000"/>
                  </a:schemeClr>
                </a:solidFill>
              </a:defRPr>
            </a:lvl3pPr>
            <a:lvl4pPr marL="1005538" indent="-182825">
              <a:spcBef>
                <a:spcPts val="300"/>
              </a:spcBef>
              <a:buClr>
                <a:schemeClr val="tx1">
                  <a:lumMod val="75000"/>
                  <a:lumOff val="25000"/>
                </a:schemeClr>
              </a:buClr>
              <a:buFont typeface="Lucida Grande"/>
              <a:buChar char="»"/>
              <a:defRPr sz="1400">
                <a:solidFill>
                  <a:schemeClr val="tx1">
                    <a:lumMod val="75000"/>
                    <a:lumOff val="25000"/>
                  </a:schemeClr>
                </a:solidFill>
              </a:defRPr>
            </a:lvl4pPr>
            <a:lvl5pPr marL="1234070" indent="-182825">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7601" y="1463043"/>
            <a:ext cx="5388864" cy="502601"/>
          </a:xfrm>
          <a:solidFill>
            <a:schemeClr val="tx2"/>
          </a:solidFill>
        </p:spPr>
        <p:txBody>
          <a:bodyPr lIns="91440" anchor="ctr" anchorCtr="0"/>
          <a:lstStyle>
            <a:lvl1pPr marL="0" indent="0">
              <a:buNone/>
              <a:defRPr sz="1600" b="1" cap="all">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1" y="2057400"/>
            <a:ext cx="5388864" cy="3794760"/>
          </a:xfrm>
          <a:solidFill>
            <a:schemeClr val="bg2"/>
          </a:solidFill>
        </p:spPr>
        <p:txBody>
          <a:bodyPr lIns="91440" tIns="91440" rIns="137160" bIns="91440"/>
          <a:lstStyle>
            <a:lvl1pPr marL="228531" indent="-228531">
              <a:spcBef>
                <a:spcPts val="1200"/>
              </a:spcBef>
              <a:buClr>
                <a:schemeClr val="tx1"/>
              </a:buClr>
              <a:buFont typeface="Arial"/>
              <a:buChar char="•"/>
              <a:defRPr sz="1799" b="0">
                <a:solidFill>
                  <a:schemeClr val="tx1"/>
                </a:solidFill>
              </a:defRPr>
            </a:lvl1pPr>
            <a:lvl2pPr marL="457063" indent="-228531">
              <a:spcBef>
                <a:spcPts val="600"/>
              </a:spcBef>
              <a:buClr>
                <a:schemeClr val="tx1">
                  <a:lumMod val="75000"/>
                  <a:lumOff val="25000"/>
                </a:schemeClr>
              </a:buClr>
              <a:buFont typeface="Lucida Grande"/>
              <a:buChar char="–"/>
              <a:defRPr sz="1600">
                <a:solidFill>
                  <a:schemeClr val="tx1">
                    <a:lumMod val="75000"/>
                    <a:lumOff val="25000"/>
                  </a:schemeClr>
                </a:solidFill>
              </a:defRPr>
            </a:lvl2pPr>
            <a:lvl3pPr marL="731301" indent="-182825">
              <a:spcBef>
                <a:spcPts val="600"/>
              </a:spcBef>
              <a:buClr>
                <a:schemeClr val="tx1">
                  <a:lumMod val="75000"/>
                  <a:lumOff val="25000"/>
                </a:schemeClr>
              </a:buClr>
              <a:buFont typeface="Arial"/>
              <a:buChar char="•"/>
              <a:defRPr sz="1600">
                <a:solidFill>
                  <a:schemeClr val="tx1">
                    <a:lumMod val="75000"/>
                    <a:lumOff val="25000"/>
                  </a:schemeClr>
                </a:solidFill>
              </a:defRPr>
            </a:lvl3pPr>
            <a:lvl4pPr marL="1005538" indent="-182825">
              <a:spcBef>
                <a:spcPts val="300"/>
              </a:spcBef>
              <a:buClr>
                <a:schemeClr val="tx1">
                  <a:lumMod val="75000"/>
                  <a:lumOff val="25000"/>
                </a:schemeClr>
              </a:buClr>
              <a:buFont typeface="Lucida Grande"/>
              <a:buChar char="»"/>
              <a:defRPr sz="1400">
                <a:solidFill>
                  <a:schemeClr val="tx1">
                    <a:lumMod val="75000"/>
                    <a:lumOff val="25000"/>
                  </a:schemeClr>
                </a:solidFill>
              </a:defRPr>
            </a:lvl4pPr>
            <a:lvl5pPr marL="1234070" indent="-182825">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1"/>
          </p:nvPr>
        </p:nvSpPr>
        <p:spPr/>
        <p:txBody>
          <a:bodyPr/>
          <a:lstStyle/>
          <a:p>
            <a:r>
              <a:rPr lang="en-US" dirty="0"/>
              <a:t>©2019 CVS Health and/or one of its affiliates: Confidential &amp; Proprietary</a:t>
            </a:r>
          </a:p>
        </p:txBody>
      </p:sp>
      <p:sp>
        <p:nvSpPr>
          <p:cNvPr id="10" name="Slide Number Placeholder 5"/>
          <p:cNvSpPr>
            <a:spLocks noGrp="1"/>
          </p:cNvSpPr>
          <p:nvPr>
            <p:ph type="sldNum" sz="quarter" idx="12"/>
          </p:nvPr>
        </p:nvSpPr>
        <p:spPr bwMode="gray">
          <a:xfrm>
            <a:off x="11753088" y="6532753"/>
            <a:ext cx="426720" cy="137160"/>
          </a:xfrm>
          <a:prstGeom prst="rect">
            <a:avLst/>
          </a:prstGeom>
        </p:spPr>
        <p:txBody>
          <a:bodyPr vert="horz" lIns="0" tIns="0" rIns="0" bIns="0" rtlCol="0" anchor="t" anchorCtr="0"/>
          <a:lstStyle>
            <a:lvl1pPr algn="l">
              <a:defRPr sz="1000">
                <a:solidFill>
                  <a:schemeClr val="tx1">
                    <a:lumMod val="75000"/>
                    <a:lumOff val="25000"/>
                  </a:schemeClr>
                </a:solidFill>
              </a:defRPr>
            </a:lvl1pPr>
          </a:lstStyle>
          <a:p>
            <a:fld id="{4D467D88-DCFD-354C-96A5-D863D5E9364D}" type="slidenum">
              <a:rPr lang="en-US" smtClean="0"/>
              <a:pPr/>
              <a:t>‹#›</a:t>
            </a:fld>
            <a:endParaRPr lang="en-US" dirty="0"/>
          </a:p>
        </p:txBody>
      </p:sp>
    </p:spTree>
    <p:extLst>
      <p:ext uri="{BB962C8B-B14F-4D97-AF65-F5344CB8AC3E}">
        <p14:creationId xmlns:p14="http://schemas.microsoft.com/office/powerpoint/2010/main" val="3397439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hre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93192"/>
            <a:ext cx="10972801" cy="82296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5" y="1463043"/>
            <a:ext cx="3572256" cy="502601"/>
          </a:xfrm>
          <a:solidFill>
            <a:schemeClr val="tx1"/>
          </a:solidFill>
        </p:spPr>
        <p:txBody>
          <a:bodyPr lIns="91440" anchor="ctr" anchorCtr="0"/>
          <a:lstStyle>
            <a:lvl1pPr marL="0" indent="0">
              <a:buNone/>
              <a:defRPr sz="1400" b="1" cap="all">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3572256" cy="3794760"/>
          </a:xfrm>
          <a:solidFill>
            <a:schemeClr val="bg2"/>
          </a:solidFill>
        </p:spPr>
        <p:txBody>
          <a:bodyPr lIns="91440" tIns="91440" rIns="137160" bIns="91440"/>
          <a:lstStyle>
            <a:lvl1pPr marL="182825" indent="-182825">
              <a:spcBef>
                <a:spcPts val="1200"/>
              </a:spcBef>
              <a:buClr>
                <a:schemeClr val="tx1"/>
              </a:buClr>
              <a:buFont typeface="Arial"/>
              <a:buChar char="•"/>
              <a:defRPr sz="1600" b="0">
                <a:solidFill>
                  <a:schemeClr val="tx1"/>
                </a:solidFill>
              </a:defRPr>
            </a:lvl1pPr>
            <a:lvl2pPr marL="457063" indent="-182825">
              <a:spcBef>
                <a:spcPts val="600"/>
              </a:spcBef>
              <a:buClr>
                <a:schemeClr val="tx1">
                  <a:lumMod val="75000"/>
                  <a:lumOff val="25000"/>
                </a:schemeClr>
              </a:buClr>
              <a:buFont typeface="Lucida Grande"/>
              <a:buChar char="–"/>
              <a:defRPr sz="1400">
                <a:solidFill>
                  <a:schemeClr val="tx1">
                    <a:lumMod val="75000"/>
                    <a:lumOff val="25000"/>
                  </a:schemeClr>
                </a:solidFill>
              </a:defRPr>
            </a:lvl2pPr>
            <a:lvl3pPr marL="731301" indent="-182825">
              <a:spcBef>
                <a:spcPts val="600"/>
              </a:spcBef>
              <a:buClr>
                <a:schemeClr val="tx1">
                  <a:lumMod val="75000"/>
                  <a:lumOff val="25000"/>
                </a:schemeClr>
              </a:buClr>
              <a:buFont typeface="Arial"/>
              <a:buChar char="•"/>
              <a:defRPr sz="1400">
                <a:solidFill>
                  <a:schemeClr val="tx1">
                    <a:lumMod val="75000"/>
                    <a:lumOff val="25000"/>
                  </a:schemeClr>
                </a:solidFill>
              </a:defRPr>
            </a:lvl3pPr>
            <a:lvl4pPr marL="1005538" indent="-182825">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070" indent="-182825">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309875" y="1463043"/>
            <a:ext cx="3572256" cy="502601"/>
          </a:xfrm>
          <a:solidFill>
            <a:schemeClr val="tx2"/>
          </a:solidFill>
        </p:spPr>
        <p:txBody>
          <a:bodyPr lIns="91440" anchor="ctr" anchorCtr="0"/>
          <a:lstStyle>
            <a:lvl1pPr marL="0" indent="0">
              <a:buNone/>
              <a:defRPr sz="1400" b="1" cap="all">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09875" y="2057400"/>
            <a:ext cx="3572256" cy="3794760"/>
          </a:xfrm>
          <a:solidFill>
            <a:schemeClr val="bg2"/>
          </a:solidFill>
        </p:spPr>
        <p:txBody>
          <a:bodyPr lIns="91440" tIns="91440" rIns="137160" bIns="91440"/>
          <a:lstStyle>
            <a:lvl1pPr marL="228531" indent="-182825">
              <a:spcBef>
                <a:spcPts val="1200"/>
              </a:spcBef>
              <a:buClr>
                <a:schemeClr val="tx1"/>
              </a:buClr>
              <a:buFont typeface="Arial"/>
              <a:buChar char="•"/>
              <a:defRPr sz="1600" b="0">
                <a:solidFill>
                  <a:schemeClr val="tx1"/>
                </a:solidFill>
              </a:defRPr>
            </a:lvl1pPr>
            <a:lvl2pPr marL="457063" indent="-182825">
              <a:spcBef>
                <a:spcPts val="600"/>
              </a:spcBef>
              <a:buClr>
                <a:schemeClr val="tx1">
                  <a:lumMod val="75000"/>
                  <a:lumOff val="25000"/>
                </a:schemeClr>
              </a:buClr>
              <a:buFont typeface="Lucida Grande"/>
              <a:buChar char="–"/>
              <a:defRPr sz="1400">
                <a:solidFill>
                  <a:schemeClr val="tx1">
                    <a:lumMod val="75000"/>
                    <a:lumOff val="25000"/>
                  </a:schemeClr>
                </a:solidFill>
              </a:defRPr>
            </a:lvl2pPr>
            <a:lvl3pPr marL="731301" indent="-182825">
              <a:spcBef>
                <a:spcPts val="600"/>
              </a:spcBef>
              <a:buClr>
                <a:schemeClr val="tx1">
                  <a:lumMod val="75000"/>
                  <a:lumOff val="25000"/>
                </a:schemeClr>
              </a:buClr>
              <a:buFont typeface="Arial"/>
              <a:buChar char="•"/>
              <a:defRPr sz="1400">
                <a:solidFill>
                  <a:schemeClr val="tx1">
                    <a:lumMod val="75000"/>
                    <a:lumOff val="25000"/>
                  </a:schemeClr>
                </a:solidFill>
              </a:defRPr>
            </a:lvl3pPr>
            <a:lvl4pPr marL="1005538" indent="-182825">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070" indent="-182825">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1"/>
          </p:nvPr>
        </p:nvSpPr>
        <p:spPr/>
        <p:txBody>
          <a:bodyPr/>
          <a:lstStyle/>
          <a:p>
            <a:r>
              <a:rPr lang="en-US"/>
              <a:t>©2017 CVS Health and/or one of its affiliates: Confidential &amp; Proprietary</a:t>
            </a:r>
            <a:endParaRPr lang="en-US" dirty="0"/>
          </a:p>
        </p:txBody>
      </p:sp>
      <p:sp>
        <p:nvSpPr>
          <p:cNvPr id="10" name="Content Placeholder 9"/>
          <p:cNvSpPr>
            <a:spLocks noGrp="1"/>
          </p:cNvSpPr>
          <p:nvPr>
            <p:ph sz="quarter" idx="13"/>
          </p:nvPr>
        </p:nvSpPr>
        <p:spPr>
          <a:xfrm>
            <a:off x="8010144" y="2057403"/>
            <a:ext cx="3572256" cy="3794125"/>
          </a:xfrm>
          <a:solidFill>
            <a:schemeClr val="bg2"/>
          </a:solidFill>
        </p:spPr>
        <p:txBody>
          <a:bodyPr lIns="91440" tIns="91440" rIns="137160" bIns="91440"/>
          <a:lstStyle>
            <a:lvl1pPr marL="228531" indent="-182825">
              <a:spcBef>
                <a:spcPts val="1200"/>
              </a:spcBef>
              <a:buClr>
                <a:schemeClr val="tx1"/>
              </a:buClr>
              <a:buFont typeface="Arial" panose="020B0604020202020204" pitchFamily="34" charset="0"/>
              <a:buChar char="•"/>
              <a:defRPr sz="1600" b="0">
                <a:solidFill>
                  <a:schemeClr val="tx1"/>
                </a:solidFill>
              </a:defRPr>
            </a:lvl1pPr>
            <a:lvl2pPr marL="457063" indent="-182825">
              <a:spcBef>
                <a:spcPts val="600"/>
              </a:spcBef>
              <a:buClr>
                <a:schemeClr val="tx1">
                  <a:lumMod val="75000"/>
                  <a:lumOff val="25000"/>
                </a:schemeClr>
              </a:buClr>
              <a:buFont typeface="Arial" panose="020B0604020202020204" pitchFamily="34" charset="0"/>
              <a:buChar char="–"/>
              <a:defRPr sz="1400" b="0">
                <a:solidFill>
                  <a:schemeClr val="tx1">
                    <a:lumMod val="75000"/>
                    <a:lumOff val="25000"/>
                  </a:schemeClr>
                </a:solidFill>
              </a:defRPr>
            </a:lvl2pPr>
            <a:lvl3pPr marL="731301" indent="-182825">
              <a:spcBef>
                <a:spcPts val="600"/>
              </a:spcBef>
              <a:buClr>
                <a:schemeClr val="tx1">
                  <a:lumMod val="75000"/>
                  <a:lumOff val="25000"/>
                </a:schemeClr>
              </a:buClr>
              <a:buFont typeface="Arial" panose="020B0604020202020204" pitchFamily="34" charset="0"/>
              <a:buChar char="•"/>
              <a:defRPr sz="1400" b="0">
                <a:solidFill>
                  <a:schemeClr val="tx1">
                    <a:lumMod val="75000"/>
                    <a:lumOff val="25000"/>
                  </a:schemeClr>
                </a:solidFill>
              </a:defRPr>
            </a:lvl3pPr>
            <a:lvl4pPr marL="1005538" indent="-182825">
              <a:spcBef>
                <a:spcPts val="300"/>
              </a:spcBef>
              <a:buClr>
                <a:schemeClr val="tx1">
                  <a:lumMod val="75000"/>
                  <a:lumOff val="25000"/>
                </a:schemeClr>
              </a:buClr>
              <a:buFont typeface="Arial" panose="020B0604020202020204" pitchFamily="34" charset="0"/>
              <a:buChar char="»"/>
              <a:defRPr sz="1200" b="0">
                <a:solidFill>
                  <a:schemeClr val="tx1">
                    <a:lumMod val="75000"/>
                    <a:lumOff val="25000"/>
                  </a:schemeClr>
                </a:solidFill>
              </a:defRPr>
            </a:lvl4pPr>
            <a:lvl5pPr>
              <a:defRPr sz="1100" b="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4"/>
          </p:nvPr>
        </p:nvSpPr>
        <p:spPr>
          <a:xfrm>
            <a:off x="8010146" y="1463040"/>
            <a:ext cx="3568700" cy="502920"/>
          </a:xfrm>
          <a:solidFill>
            <a:schemeClr val="accent4"/>
          </a:solidFill>
        </p:spPr>
        <p:txBody>
          <a:bodyPr lIns="91440" anchor="ctr" anchorCtr="0"/>
          <a:lstStyle>
            <a:lvl1pPr>
              <a:defRPr sz="1400" cap="all" baseline="0">
                <a:solidFill>
                  <a:schemeClr val="bg1"/>
                </a:solidFill>
              </a:defRPr>
            </a:lvl1pPr>
          </a:lstStyle>
          <a:p>
            <a:pPr lvl="0"/>
            <a:r>
              <a:rPr lang="en-US"/>
              <a:t>Click to edit Master text styles</a:t>
            </a:r>
          </a:p>
        </p:txBody>
      </p:sp>
      <p:sp>
        <p:nvSpPr>
          <p:cNvPr id="11" name="Slide Number Placeholder 5"/>
          <p:cNvSpPr>
            <a:spLocks noGrp="1"/>
          </p:cNvSpPr>
          <p:nvPr>
            <p:ph type="sldNum" sz="quarter" idx="15"/>
          </p:nvPr>
        </p:nvSpPr>
        <p:spPr bwMode="gray">
          <a:xfrm>
            <a:off x="11753088" y="6532753"/>
            <a:ext cx="426720" cy="137160"/>
          </a:xfrm>
          <a:prstGeom prst="rect">
            <a:avLst/>
          </a:prstGeom>
        </p:spPr>
        <p:txBody>
          <a:bodyPr vert="horz" lIns="0" tIns="0" rIns="0" bIns="0" rtlCol="0" anchor="t" anchorCtr="0"/>
          <a:lstStyle>
            <a:lvl1pPr algn="l">
              <a:defRPr sz="1000">
                <a:solidFill>
                  <a:schemeClr val="tx1">
                    <a:lumMod val="75000"/>
                    <a:lumOff val="25000"/>
                  </a:schemeClr>
                </a:solidFill>
              </a:defRPr>
            </a:lvl1pPr>
          </a:lstStyle>
          <a:p>
            <a:fld id="{4D467D88-DCFD-354C-96A5-D863D5E9364D}" type="slidenum">
              <a:rPr lang="en-US" smtClean="0"/>
              <a:pPr/>
              <a:t>‹#›</a:t>
            </a:fld>
            <a:endParaRPr lang="en-US" dirty="0"/>
          </a:p>
        </p:txBody>
      </p:sp>
    </p:spTree>
    <p:extLst>
      <p:ext uri="{BB962C8B-B14F-4D97-AF65-F5344CB8AC3E}">
        <p14:creationId xmlns:p14="http://schemas.microsoft.com/office/powerpoint/2010/main" val="38150873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8_Title and Content - bulle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pPr eaLnBrk="0" fontAlgn="base" hangingPunct="0">
              <a:spcBef>
                <a:spcPct val="0"/>
              </a:spcBef>
              <a:spcAft>
                <a:spcPct val="0"/>
              </a:spcAft>
              <a:defRPr/>
            </a:pPr>
            <a:fld id="{2D55A223-BDE3-4662-BD05-6BDBDD27824A}" type="slidenum">
              <a:rPr lang="en-US" smtClean="0">
                <a:solidFill>
                  <a:srgbClr val="FFFFFF"/>
                </a:solidFill>
                <a:ea typeface="ＭＳ Ｐゴシック" pitchFamily="1" charset="-128"/>
              </a:rPr>
              <a:pPr eaLnBrk="0" fontAlgn="base" hangingPunct="0">
                <a:spcBef>
                  <a:spcPct val="0"/>
                </a:spcBef>
                <a:spcAft>
                  <a:spcPct val="0"/>
                </a:spcAft>
                <a:defRPr/>
              </a:pPr>
              <a:t>‹#›</a:t>
            </a:fld>
            <a:endParaRPr lang="en-US" dirty="0">
              <a:solidFill>
                <a:srgbClr val="FFFFFF"/>
              </a:solidFill>
              <a:ea typeface="ＭＳ Ｐゴシック" pitchFamily="1" charset="-128"/>
            </a:endParaRPr>
          </a:p>
        </p:txBody>
      </p:sp>
      <p:sp>
        <p:nvSpPr>
          <p:cNvPr id="3" name="Content Placeholder 2"/>
          <p:cNvSpPr>
            <a:spLocks noGrp="1"/>
          </p:cNvSpPr>
          <p:nvPr>
            <p:ph idx="1"/>
          </p:nvPr>
        </p:nvSpPr>
        <p:spPr>
          <a:xfrm>
            <a:off x="6949440" y="2019660"/>
            <a:ext cx="4856480" cy="4297680"/>
          </a:xfrm>
        </p:spPr>
        <p:txBody>
          <a:bodyPr/>
          <a:lstStyle>
            <a:lvl1pPr>
              <a:defRPr sz="2199">
                <a:solidFill>
                  <a:schemeClr val="bg1"/>
                </a:solidFill>
              </a:defRPr>
            </a:lvl1pPr>
            <a:lvl2pPr>
              <a:defRPr>
                <a:solidFill>
                  <a:schemeClr val="bg1"/>
                </a:solidFill>
              </a:defRPr>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6949440" y="411481"/>
            <a:ext cx="4856480" cy="876300"/>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19600826"/>
      </p:ext>
    </p:extLst>
  </p:cSld>
  <p:clrMapOvr>
    <a:masterClrMapping/>
  </p:clrMapOvr>
  <mc:AlternateContent xmlns:mc="http://schemas.openxmlformats.org/markup-compatibility/2006" xmlns:p14="http://schemas.microsoft.com/office/powerpoint/2010/main">
    <mc:Choice Requires="p14">
      <p:transition p14:dur="250" advClick="0">
        <p:fade thruBlk="1"/>
      </p:transition>
    </mc:Choice>
    <mc:Fallback xmlns="">
      <p:transition advClick="0">
        <p:fade thruBlk="1"/>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wo 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93192"/>
            <a:ext cx="10972801" cy="822960"/>
          </a:xfrm>
        </p:spPr>
        <p:txBody>
          <a:bodyPr/>
          <a:lstStyle/>
          <a:p>
            <a:r>
              <a:rPr lang="en-US"/>
              <a:t>Click to edit Master title style</a:t>
            </a:r>
            <a:endParaRPr lang="en-US" dirty="0"/>
          </a:p>
        </p:txBody>
      </p:sp>
      <p:sp>
        <p:nvSpPr>
          <p:cNvPr id="3" name="Content Placeholder 2"/>
          <p:cNvSpPr>
            <a:spLocks noGrp="1"/>
          </p:cNvSpPr>
          <p:nvPr>
            <p:ph sz="half" idx="1"/>
          </p:nvPr>
        </p:nvSpPr>
        <p:spPr bwMode="gray">
          <a:xfrm>
            <a:off x="609611" y="1463040"/>
            <a:ext cx="5238479" cy="4389120"/>
          </a:xfrm>
        </p:spPr>
        <p:txBody>
          <a:bodyPr vert="horz" lIns="0" tIns="0" rIns="91440" bIns="0" rtlCol="0">
            <a:noAutofit/>
          </a:bodyPr>
          <a:lstStyle>
            <a:lvl1pPr>
              <a:defRPr lang="en-US" cap="none" baseline="0"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1E1E1E">
                    <a:tint val="75000"/>
                  </a:srgbClr>
                </a:solidFill>
                <a:effectLst/>
                <a:uLnTx/>
                <a:uFillTx/>
                <a:latin typeface="Arial" panose="020B0604020202020204"/>
                <a:ea typeface="+mn-ea"/>
                <a:cs typeface="+mn-cs"/>
              </a:rPr>
              <a:t>©2019 CVS Health and/or one of its affiliates: Confidential &amp; Proprietary</a:t>
            </a:r>
          </a:p>
        </p:txBody>
      </p:sp>
      <p:sp>
        <p:nvSpPr>
          <p:cNvPr id="8" name="Text Placeholder 7"/>
          <p:cNvSpPr>
            <a:spLocks noGrp="1"/>
          </p:cNvSpPr>
          <p:nvPr>
            <p:ph type="body" sz="quarter" idx="13"/>
          </p:nvPr>
        </p:nvSpPr>
        <p:spPr>
          <a:xfrm>
            <a:off x="6339841" y="1463675"/>
            <a:ext cx="5242560" cy="502920"/>
          </a:xfrm>
          <a:solidFill>
            <a:schemeClr val="tx1"/>
          </a:solidFill>
        </p:spPr>
        <p:txBody>
          <a:bodyPr lIns="91440" anchor="ctr" anchorCtr="0"/>
          <a:lstStyle>
            <a:lvl1pPr>
              <a:defRPr sz="1600" cap="all" baseline="0">
                <a:solidFill>
                  <a:schemeClr val="bg1"/>
                </a:solidFill>
              </a:defRPr>
            </a:lvl1pPr>
          </a:lstStyle>
          <a:p>
            <a:pPr lvl="0"/>
            <a:r>
              <a:rPr lang="en-US"/>
              <a:t>Click to edit Master text styles</a:t>
            </a:r>
          </a:p>
        </p:txBody>
      </p:sp>
      <p:sp>
        <p:nvSpPr>
          <p:cNvPr id="10" name="Text Placeholder 9"/>
          <p:cNvSpPr>
            <a:spLocks noGrp="1"/>
          </p:cNvSpPr>
          <p:nvPr>
            <p:ph type="body" sz="quarter" idx="14" hasCustomPrompt="1"/>
          </p:nvPr>
        </p:nvSpPr>
        <p:spPr>
          <a:xfrm>
            <a:off x="6339418" y="2057399"/>
            <a:ext cx="5242983" cy="3794760"/>
          </a:xfrm>
          <a:solidFill>
            <a:schemeClr val="bg2"/>
          </a:solidFill>
        </p:spPr>
        <p:txBody>
          <a:bodyPr lIns="91440" anchor="ctr" anchorCtr="0"/>
          <a:lstStyle>
            <a:lvl1pPr>
              <a:defRPr sz="16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algn="ctr"/>
            <a:r>
              <a:rPr lang="en-US" sz="1400" dirty="0">
                <a:solidFill>
                  <a:schemeClr val="tx1">
                    <a:lumMod val="50000"/>
                    <a:lumOff val="50000"/>
                  </a:schemeClr>
                </a:solidFill>
              </a:rPr>
              <a:t>Use this box as a cropping and positioning guideline for inserted images</a:t>
            </a:r>
          </a:p>
          <a:p>
            <a:pPr algn="ctr"/>
            <a:r>
              <a:rPr lang="en-US" sz="1400" dirty="0">
                <a:solidFill>
                  <a:schemeClr val="tx1">
                    <a:lumMod val="50000"/>
                    <a:lumOff val="50000"/>
                  </a:schemeClr>
                </a:solidFill>
              </a:rPr>
              <a:t>Position image over this area and crop to edges of gray box</a:t>
            </a:r>
          </a:p>
          <a:p>
            <a:pPr algn="ctr"/>
            <a:r>
              <a:rPr lang="en-US" sz="1400" dirty="0">
                <a:solidFill>
                  <a:schemeClr val="tx1">
                    <a:lumMod val="50000"/>
                    <a:lumOff val="50000"/>
                  </a:schemeClr>
                </a:solidFill>
              </a:rPr>
              <a:t>Since “Snap to shape” is activated by default, cropping will be easy and accurate</a:t>
            </a:r>
          </a:p>
        </p:txBody>
      </p:sp>
      <p:sp>
        <p:nvSpPr>
          <p:cNvPr id="9" name="Slide Number Placeholder 5"/>
          <p:cNvSpPr>
            <a:spLocks noGrp="1"/>
          </p:cNvSpPr>
          <p:nvPr>
            <p:ph type="sldNum" sz="quarter" idx="4"/>
          </p:nvPr>
        </p:nvSpPr>
        <p:spPr bwMode="gray">
          <a:xfrm>
            <a:off x="11753088" y="6532753"/>
            <a:ext cx="426720" cy="137160"/>
          </a:xfrm>
          <a:prstGeom prst="rect">
            <a:avLst/>
          </a:prstGeom>
        </p:spPr>
        <p:txBody>
          <a:bodyPr vert="horz" lIns="0" tIns="0" rIns="0" bIns="0" rtlCol="0" anchor="t" anchorCtr="0"/>
          <a:lstStyle>
            <a:lvl1pPr algn="l">
              <a:defRPr sz="1000">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D467D88-DCFD-354C-96A5-D863D5E9364D}" type="slidenum">
              <a:rPr kumimoji="0" lang="en-US" sz="1000" b="0" i="0" u="none" strike="noStrike" kern="1200" cap="none" spc="0" normalizeH="0" baseline="0" noProof="0" smtClean="0">
                <a:ln>
                  <a:noFill/>
                </a:ln>
                <a:solidFill>
                  <a:srgbClr val="1E1E1E">
                    <a:lumMod val="75000"/>
                    <a:lumOff val="2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1E1E1E">
                  <a:lumMod val="75000"/>
                  <a:lumOff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53688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4_4:3 navy bloc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r="46566"/>
          <a:stretch/>
        </p:blipFill>
        <p:spPr>
          <a:xfrm>
            <a:off x="0" y="0"/>
            <a:ext cx="6514715" cy="6858000"/>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B971A0AC-CE92-4937-A7C0-9A54A5201CE3}" type="slidenum">
              <a:rPr lang="en-US" smtClean="0">
                <a:solidFill>
                  <a:srgbClr val="1E1E1E"/>
                </a:solidFill>
              </a:rPr>
              <a:pPr/>
              <a:t>‹#›</a:t>
            </a:fld>
            <a:endParaRPr lang="en-US" dirty="0">
              <a:solidFill>
                <a:srgbClr val="1E1E1E"/>
              </a:solidFill>
            </a:endParaRPr>
          </a:p>
        </p:txBody>
      </p:sp>
      <p:sp>
        <p:nvSpPr>
          <p:cNvPr id="3" name="Content Placeholder 4:3"/>
          <p:cNvSpPr>
            <a:spLocks noGrp="1"/>
          </p:cNvSpPr>
          <p:nvPr>
            <p:ph idx="1"/>
          </p:nvPr>
        </p:nvSpPr>
        <p:spPr>
          <a:xfrm>
            <a:off x="7045258" y="579341"/>
            <a:ext cx="4760993" cy="5318951"/>
          </a:xfrm>
        </p:spPr>
        <p:txBody>
          <a:bodyPr anchor="ctr" anchorCtr="0"/>
          <a:lstStyle>
            <a:lvl1pPr>
              <a:defRPr sz="2200"/>
            </a:lvl1pPr>
          </a:lstStyle>
          <a:p>
            <a:pPr lvl="0"/>
            <a:r>
              <a:rPr lang="en-US" dirty="0"/>
              <a:t>Edit Master text styles</a:t>
            </a:r>
          </a:p>
          <a:p>
            <a:pPr lvl="1"/>
            <a:r>
              <a:rPr lang="en-US" dirty="0"/>
              <a:t>Second level</a:t>
            </a:r>
          </a:p>
        </p:txBody>
      </p:sp>
      <p:sp>
        <p:nvSpPr>
          <p:cNvPr id="2" name="Title 1"/>
          <p:cNvSpPr>
            <a:spLocks noGrp="1"/>
          </p:cNvSpPr>
          <p:nvPr>
            <p:ph type="title"/>
          </p:nvPr>
        </p:nvSpPr>
        <p:spPr>
          <a:xfrm>
            <a:off x="609603" y="2358390"/>
            <a:ext cx="4596188" cy="1188720"/>
          </a:xfrm>
        </p:spPr>
        <p:txBody>
          <a:bodyPr anchor="ctr" anchorCtr="0"/>
          <a:lstStyle>
            <a:lvl1pPr>
              <a:defRPr>
                <a:solidFill>
                  <a:schemeClr val="bg1"/>
                </a:solidFill>
              </a:defRPr>
            </a:lvl1pPr>
          </a:lstStyle>
          <a:p>
            <a:r>
              <a:rPr lang="en-US" dirty="0"/>
              <a:t>Click to edit Master title style</a:t>
            </a:r>
          </a:p>
        </p:txBody>
      </p:sp>
      <p:sp>
        <p:nvSpPr>
          <p:cNvPr id="8" name="Footnote"/>
          <p:cNvSpPr>
            <a:spLocks noGrp="1"/>
          </p:cNvSpPr>
          <p:nvPr>
            <p:ph type="body" sz="quarter" idx="13"/>
          </p:nvPr>
        </p:nvSpPr>
        <p:spPr>
          <a:xfrm>
            <a:off x="7045257" y="6422677"/>
            <a:ext cx="4077735" cy="312420"/>
          </a:xfrm>
        </p:spPr>
        <p:txBody>
          <a:bodyPr anchor="b"/>
          <a:lstStyle>
            <a:lvl1pPr marL="0" indent="0">
              <a:spcAft>
                <a:spcPts val="300"/>
              </a:spcAft>
              <a:buFontTx/>
              <a:buNone/>
              <a:defRPr sz="800"/>
            </a:lvl1pPr>
          </a:lstStyle>
          <a:p>
            <a:pPr lvl="0"/>
            <a:r>
              <a:rPr lang="en-US" dirty="0"/>
              <a:t>Edit Master text styles</a:t>
            </a:r>
          </a:p>
        </p:txBody>
      </p:sp>
      <p:pic>
        <p:nvPicPr>
          <p:cNvPr id="7" name="Picture 6">
            <a:extLst>
              <a:ext uri="{FF2B5EF4-FFF2-40B4-BE49-F238E27FC236}">
                <a16:creationId xmlns:a16="http://schemas.microsoft.com/office/drawing/2014/main" xmlns="" id="{6744A8D2-C97D-4196-818B-30221714ACF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916413" y="356830"/>
            <a:ext cx="860969" cy="860745"/>
          </a:xfrm>
          <a:prstGeom prst="rect">
            <a:avLst/>
          </a:prstGeom>
        </p:spPr>
      </p:pic>
    </p:spTree>
    <p:extLst>
      <p:ext uri="{BB962C8B-B14F-4D97-AF65-F5344CB8AC3E}">
        <p14:creationId xmlns:p14="http://schemas.microsoft.com/office/powerpoint/2010/main" val="303942696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CBAA16-E4FF-43D5-97A1-E7A57F3E2E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00663A7-E767-4EB9-AFB9-EE11FFBCE7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F4A017-50F2-4BB9-8597-B12902955998}"/>
              </a:ext>
            </a:extLst>
          </p:cNvPr>
          <p:cNvSpPr>
            <a:spLocks noGrp="1"/>
          </p:cNvSpPr>
          <p:nvPr>
            <p:ph type="dt" sz="half" idx="10"/>
          </p:nvPr>
        </p:nvSpPr>
        <p:spPr/>
        <p:txBody>
          <a:bodyPr/>
          <a:lstStyle/>
          <a:p>
            <a:fld id="{E8D70176-E5BC-479F-81BB-60F216F6B5B4}" type="datetimeFigureOut">
              <a:rPr lang="en-US" smtClean="0"/>
              <a:t>7/20/2020</a:t>
            </a:fld>
            <a:endParaRPr lang="en-US"/>
          </a:p>
        </p:txBody>
      </p:sp>
      <p:sp>
        <p:nvSpPr>
          <p:cNvPr id="5" name="Footer Placeholder 4">
            <a:extLst>
              <a:ext uri="{FF2B5EF4-FFF2-40B4-BE49-F238E27FC236}">
                <a16:creationId xmlns:a16="http://schemas.microsoft.com/office/drawing/2014/main" xmlns="" id="{478AF278-ED2D-42E6-BD16-50BA9E1F44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C74DFC-4E84-4759-AB2F-DC646D11281D}"/>
              </a:ext>
            </a:extLst>
          </p:cNvPr>
          <p:cNvSpPr>
            <a:spLocks noGrp="1"/>
          </p:cNvSpPr>
          <p:nvPr>
            <p:ph type="sldNum" sz="quarter" idx="12"/>
          </p:nvPr>
        </p:nvSpPr>
        <p:spPr/>
        <p:txBody>
          <a:bodyPr/>
          <a:lstStyle/>
          <a:p>
            <a:fld id="{C7255758-AA7D-4198-8BE8-BE713CE6141A}" type="slidenum">
              <a:rPr lang="en-US" smtClean="0"/>
              <a:t>‹#›</a:t>
            </a:fld>
            <a:endParaRPr lang="en-US"/>
          </a:p>
        </p:txBody>
      </p:sp>
    </p:spTree>
    <p:extLst>
      <p:ext uri="{BB962C8B-B14F-4D97-AF65-F5344CB8AC3E}">
        <p14:creationId xmlns:p14="http://schemas.microsoft.com/office/powerpoint/2010/main" val="434387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473568"/>
            <a:ext cx="457200" cy="378925"/>
          </a:xfrm>
        </p:spPr>
        <p:txBody>
          <a:bodyPr/>
          <a:lstStyle>
            <a:lvl1pPr>
              <a:defRPr sz="900" b="0">
                <a:solidFill>
                  <a:schemeClr val="bg1"/>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57202" y="6005016"/>
            <a:ext cx="10949494" cy="193699"/>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57202" y="1280161"/>
            <a:ext cx="10949494" cy="4724853"/>
          </a:xfrm>
        </p:spPr>
        <p:txBody>
          <a:bodyPr/>
          <a:lstStyle>
            <a:lvl1pPr>
              <a:defRPr sz="2198"/>
            </a:lvl1pPr>
          </a:lstStyle>
          <a:p>
            <a:pPr lvl="0"/>
            <a:r>
              <a:rPr lang="en-US" dirty="0"/>
              <a:t>Edit Master text styles</a:t>
            </a:r>
          </a:p>
          <a:p>
            <a:pPr lvl="1"/>
            <a:r>
              <a:rPr lang="en-US" dirty="0"/>
              <a:t>Second level</a:t>
            </a:r>
          </a:p>
        </p:txBody>
      </p:sp>
      <p:sp>
        <p:nvSpPr>
          <p:cNvPr id="2" name="Title 1"/>
          <p:cNvSpPr>
            <a:spLocks noGrp="1"/>
          </p:cNvSpPr>
          <p:nvPr>
            <p:ph type="title"/>
          </p:nvPr>
        </p:nvSpPr>
        <p:spPr>
          <a:xfrm>
            <a:off x="457202" y="408446"/>
            <a:ext cx="10949494" cy="876300"/>
          </a:xfrm>
        </p:spPr>
        <p:txBody>
          <a:bodyPr/>
          <a:lstStyle>
            <a:lvl1pPr>
              <a:defRPr sz="3198"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xmlns="" id="{53E70B12-4B81-E54D-8AF8-7890B6FC059A}"/>
              </a:ext>
            </a:extLst>
          </p:cNvPr>
          <p:cNvSpPr>
            <a:spLocks noGrp="1"/>
          </p:cNvSpPr>
          <p:nvPr>
            <p:ph type="ftr" sz="quarter" idx="14"/>
          </p:nvPr>
        </p:nvSpPr>
        <p:spPr>
          <a:xfrm>
            <a:off x="457319" y="6479077"/>
            <a:ext cx="4115872" cy="378925"/>
          </a:xfrm>
        </p:spPr>
        <p:txBody>
          <a:bodyPr/>
          <a:lstStyle>
            <a:lvl1pPr>
              <a:defRPr>
                <a:solidFill>
                  <a:schemeClr val="bg1"/>
                </a:solidFill>
              </a:defRPr>
            </a:lvl1pPr>
          </a:lstStyle>
          <a:p>
            <a:endParaRPr lang="en-US" dirty="0"/>
          </a:p>
        </p:txBody>
      </p:sp>
      <p:pic>
        <p:nvPicPr>
          <p:cNvPr id="8" name="Picture 7">
            <a:extLst>
              <a:ext uri="{FF2B5EF4-FFF2-40B4-BE49-F238E27FC236}">
                <a16:creationId xmlns:a16="http://schemas.microsoft.com/office/drawing/2014/main" xmlns="" id="{F54481E1-1725-1343-B779-2C9415DF028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16414" y="356832"/>
            <a:ext cx="860969" cy="860745"/>
          </a:xfrm>
          <a:prstGeom prst="rect">
            <a:avLst/>
          </a:prstGeom>
        </p:spPr>
      </p:pic>
    </p:spTree>
    <p:extLst>
      <p:ext uri="{BB962C8B-B14F-4D97-AF65-F5344CB8AC3E}">
        <p14:creationId xmlns:p14="http://schemas.microsoft.com/office/powerpoint/2010/main" val="3453653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7" name="Tagline">
            <a:extLst>
              <a:ext uri="{FF2B5EF4-FFF2-40B4-BE49-F238E27FC236}">
                <a16:creationId xmlns:a16="http://schemas.microsoft.com/office/drawing/2014/main" xmlns="" id="{6DCA2F13-5595-5743-B6B2-7B12DDEC92B4}"/>
              </a:ext>
            </a:extLst>
          </p:cNvPr>
          <p:cNvSpPr txBox="1">
            <a:spLocks noChangeArrowheads="1"/>
          </p:cNvSpPr>
          <p:nvPr userDrawn="1"/>
        </p:nvSpPr>
        <p:spPr bwMode="auto">
          <a:xfrm>
            <a:off x="13037575" y="6633276"/>
            <a:ext cx="2378991" cy="22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l">
              <a:spcBef>
                <a:spcPts val="0"/>
              </a:spcBef>
            </a:pPr>
            <a:r>
              <a:rPr lang="en-US" sz="700" b="0" baseline="0" dirty="0">
                <a:solidFill>
                  <a:schemeClr val="tx1">
                    <a:lumMod val="90000"/>
                    <a:lumOff val="10000"/>
                  </a:schemeClr>
                </a:solidFill>
                <a:latin typeface="+mn-lt"/>
                <a:ea typeface="Arial Narrow" charset="0"/>
                <a:cs typeface="Arial Narrow" charset="0"/>
              </a:rPr>
              <a:t>752919.0320</a:t>
            </a:r>
            <a:endParaRPr lang="en-US" sz="700" b="0" dirty="0">
              <a:solidFill>
                <a:schemeClr val="tx1">
                  <a:lumMod val="90000"/>
                  <a:lumOff val="10000"/>
                </a:schemeClr>
              </a:solidFill>
              <a:latin typeface="+mn-lt"/>
              <a:ea typeface="Arial Narrow" charset="0"/>
              <a:cs typeface="Arial Narrow" charset="0"/>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99661" y="5300703"/>
            <a:ext cx="8872342" cy="832682"/>
          </a:xfrm>
        </p:spPr>
        <p:txBody>
          <a:bodyPr anchor="t"/>
          <a:lstStyle>
            <a:lvl1pPr marL="0" indent="0" algn="l">
              <a:lnSpc>
                <a:spcPct val="95000"/>
              </a:lnSpc>
              <a:spcBef>
                <a:spcPts val="400"/>
              </a:spcBef>
              <a:spcAft>
                <a:spcPts val="0"/>
              </a:spcAft>
              <a:buFontTx/>
              <a:buNone/>
              <a:defRPr sz="240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60329" y="3286665"/>
            <a:ext cx="9549291" cy="1979733"/>
          </a:xfrm>
        </p:spPr>
        <p:txBody>
          <a:bodyPr anchor="b"/>
          <a:lstStyle>
            <a:lvl1pPr marL="0" indent="0" algn="l">
              <a:lnSpc>
                <a:spcPct val="75000"/>
              </a:lnSpc>
              <a:spcAft>
                <a:spcPts val="0"/>
              </a:spcAft>
              <a:buFontTx/>
              <a:buNone/>
              <a:defRPr sz="60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sp>
        <p:nvSpPr>
          <p:cNvPr id="8" name="Text Box 39">
            <a:extLst>
              <a:ext uri="{FF2B5EF4-FFF2-40B4-BE49-F238E27FC236}">
                <a16:creationId xmlns:a16="http://schemas.microsoft.com/office/drawing/2014/main" xmlns="" id="{6A731B89-AE76-304C-A167-526ACE3CD61B}"/>
              </a:ext>
            </a:extLst>
          </p:cNvPr>
          <p:cNvSpPr txBox="1">
            <a:spLocks noChangeArrowheads="1"/>
          </p:cNvSpPr>
          <p:nvPr userDrawn="1"/>
        </p:nvSpPr>
        <p:spPr bwMode="auto">
          <a:xfrm>
            <a:off x="460329" y="6164607"/>
            <a:ext cx="566857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171" eaLnBrk="1" fontAlgn="base" latinLnBrk="0" hangingPunct="1">
              <a:lnSpc>
                <a:spcPct val="95000"/>
              </a:lnSpc>
              <a:spcBef>
                <a:spcPts val="300"/>
              </a:spcBef>
              <a:spcAft>
                <a:spcPct val="0"/>
              </a:spcAft>
              <a:buClrTx/>
              <a:buSzTx/>
              <a:buFontTx/>
              <a:buNone/>
              <a:tabLst/>
              <a:defRPr/>
            </a:pPr>
            <a:r>
              <a:rPr kumimoji="0" lang="en-US" sz="500" b="0" i="0" u="none" strike="noStrike" kern="0" cap="none" spc="0" normalizeH="0" baseline="0" noProof="0" dirty="0">
                <a:ln>
                  <a:noFill/>
                </a:ln>
                <a:solidFill>
                  <a:schemeClr val="bg1"/>
                </a:solidFill>
                <a:effectLst/>
                <a:uLnTx/>
                <a:uFillTx/>
                <a:latin typeface="Arial" charset="0"/>
                <a:ea typeface="Arial Narrow" charset="0"/>
                <a:cs typeface="Arial Narrow" charset="0"/>
              </a:rPr>
              <a:t>Blue Cross and Blue Shield of Texas, a Division of Health Care Service Corporation, </a:t>
            </a:r>
            <a:br>
              <a:rPr kumimoji="0" lang="en-US" sz="500" b="0" i="0" u="none" strike="noStrike" kern="0" cap="none" spc="0" normalizeH="0" baseline="0" noProof="0" dirty="0">
                <a:ln>
                  <a:noFill/>
                </a:ln>
                <a:solidFill>
                  <a:schemeClr val="bg1"/>
                </a:solidFill>
                <a:effectLst/>
                <a:uLnTx/>
                <a:uFillTx/>
                <a:latin typeface="Arial" charset="0"/>
                <a:ea typeface="Arial Narrow" charset="0"/>
                <a:cs typeface="Arial Narrow" charset="0"/>
              </a:rPr>
            </a:br>
            <a:r>
              <a:rPr kumimoji="0" lang="en-US" sz="500" b="0" i="0" u="none" strike="noStrike" kern="0" cap="none" spc="0" normalizeH="0" baseline="0" noProof="0" dirty="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9" name="Picture 8">
            <a:extLst>
              <a:ext uri="{FF2B5EF4-FFF2-40B4-BE49-F238E27FC236}">
                <a16:creationId xmlns:a16="http://schemas.microsoft.com/office/drawing/2014/main" xmlns="" id="{320533AA-15F8-B845-8BAA-C00D4101E1F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0330" y="464264"/>
            <a:ext cx="3265843" cy="529458"/>
          </a:xfrm>
          <a:prstGeom prst="rect">
            <a:avLst/>
          </a:prstGeom>
        </p:spPr>
      </p:pic>
      <p:pic>
        <p:nvPicPr>
          <p:cNvPr id="10" name="Picture 9" descr="A close up of text on a black background&#10;&#10;Description automatically generated">
            <a:extLst>
              <a:ext uri="{FF2B5EF4-FFF2-40B4-BE49-F238E27FC236}">
                <a16:creationId xmlns:a16="http://schemas.microsoft.com/office/drawing/2014/main" xmlns="" id="{6EA9BAEB-F026-2A4E-AF01-F3544804A5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3" y="5728334"/>
            <a:ext cx="860969" cy="860745"/>
          </a:xfrm>
          <a:prstGeom prst="rect">
            <a:avLst/>
          </a:prstGeom>
        </p:spPr>
      </p:pic>
    </p:spTree>
    <p:extLst>
      <p:ext uri="{BB962C8B-B14F-4D97-AF65-F5344CB8AC3E}">
        <p14:creationId xmlns:p14="http://schemas.microsoft.com/office/powerpoint/2010/main" val="352070236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close up of text on a black background&#10;&#10;Description automatically generated">
            <a:extLst>
              <a:ext uri="{FF2B5EF4-FFF2-40B4-BE49-F238E27FC236}">
                <a16:creationId xmlns:a16="http://schemas.microsoft.com/office/drawing/2014/main" xmlns="" id="{12E68337-691F-1846-BB29-EC64289D3C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6413" y="407630"/>
            <a:ext cx="860969" cy="860745"/>
          </a:xfrm>
          <a:prstGeom prst="rect">
            <a:avLst/>
          </a:prstGeom>
        </p:spPr>
      </p:pic>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spTree>
    <p:extLst>
      <p:ext uri="{BB962C8B-B14F-4D97-AF65-F5344CB8AC3E}">
        <p14:creationId xmlns:p14="http://schemas.microsoft.com/office/powerpoint/2010/main" val="60408515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99B57C5F-B156-2049-8EB3-6D159D06DF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16690305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AF605131-A9D8-394F-A356-01FB6A1241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9913040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4475E1B8-948F-4448-9D79-24E94FCDCEC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124351475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58843462-8485-9D48-964E-287DBF14C99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250253028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386264240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DDA386-5195-4A05-8754-A4B512901F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D50CD51-ADF4-48A0-8672-E3206869A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1EF281-6530-4EE6-9E76-FD07EF238FA4}"/>
              </a:ext>
            </a:extLst>
          </p:cNvPr>
          <p:cNvSpPr>
            <a:spLocks noGrp="1"/>
          </p:cNvSpPr>
          <p:nvPr>
            <p:ph type="dt" sz="half" idx="10"/>
          </p:nvPr>
        </p:nvSpPr>
        <p:spPr/>
        <p:txBody>
          <a:bodyPr/>
          <a:lstStyle/>
          <a:p>
            <a:fld id="{E8D70176-E5BC-479F-81BB-60F216F6B5B4}" type="datetimeFigureOut">
              <a:rPr lang="en-US" smtClean="0"/>
              <a:t>7/20/2020</a:t>
            </a:fld>
            <a:endParaRPr lang="en-US"/>
          </a:p>
        </p:txBody>
      </p:sp>
      <p:sp>
        <p:nvSpPr>
          <p:cNvPr id="5" name="Footer Placeholder 4">
            <a:extLst>
              <a:ext uri="{FF2B5EF4-FFF2-40B4-BE49-F238E27FC236}">
                <a16:creationId xmlns:a16="http://schemas.microsoft.com/office/drawing/2014/main" xmlns="" id="{444EFCEA-4C7F-46D0-BEDF-F757E85D7E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B761D4-B368-4CB0-B308-99277A22805A}"/>
              </a:ext>
            </a:extLst>
          </p:cNvPr>
          <p:cNvSpPr>
            <a:spLocks noGrp="1"/>
          </p:cNvSpPr>
          <p:nvPr>
            <p:ph type="sldNum" sz="quarter" idx="12"/>
          </p:nvPr>
        </p:nvSpPr>
        <p:spPr/>
        <p:txBody>
          <a:bodyPr/>
          <a:lstStyle/>
          <a:p>
            <a:fld id="{C7255758-AA7D-4198-8BE8-BE713CE6141A}" type="slidenum">
              <a:rPr lang="en-US" smtClean="0"/>
              <a:t>‹#›</a:t>
            </a:fld>
            <a:endParaRPr lang="en-US"/>
          </a:p>
        </p:txBody>
      </p:sp>
    </p:spTree>
    <p:extLst>
      <p:ext uri="{BB962C8B-B14F-4D97-AF65-F5344CB8AC3E}">
        <p14:creationId xmlns:p14="http://schemas.microsoft.com/office/powerpoint/2010/main" val="3230336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64852814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195998320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3656184"/>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2175932"/>
            <a:ext cx="9986720" cy="1449686"/>
          </a:xfrm>
        </p:spPr>
        <p:txBody>
          <a:bodyPr anchor="b"/>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FF5FD154-AD9B-4B44-BD8C-7EF790DA96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168816583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473566"/>
            <a:ext cx="457200" cy="378925"/>
          </a:xfrm>
        </p:spPr>
        <p:txBody>
          <a:bodyPr/>
          <a:lstStyle>
            <a:lvl1pPr>
              <a:defRPr sz="900" b="0">
                <a:solidFill>
                  <a:schemeClr val="bg1"/>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57201" y="6005014"/>
            <a:ext cx="10949494" cy="193699"/>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57201" y="1280161"/>
            <a:ext cx="10949494" cy="4724853"/>
          </a:xfrm>
        </p:spPr>
        <p:txBody>
          <a:bodyPr/>
          <a:lstStyle>
            <a:lvl1pPr>
              <a:defRPr sz="2199"/>
            </a:lvl1pPr>
          </a:lstStyle>
          <a:p>
            <a:pPr lvl="0"/>
            <a:r>
              <a:rPr lang="en-US" dirty="0"/>
              <a:t>Edit Master text styles</a:t>
            </a:r>
          </a:p>
          <a:p>
            <a:pPr lvl="1"/>
            <a:r>
              <a:rPr lang="en-US" dirty="0"/>
              <a:t>Second level</a:t>
            </a:r>
          </a:p>
        </p:txBody>
      </p:sp>
      <p:sp>
        <p:nvSpPr>
          <p:cNvPr id="2" name="Title 1"/>
          <p:cNvSpPr>
            <a:spLocks noGrp="1"/>
          </p:cNvSpPr>
          <p:nvPr>
            <p:ph type="title"/>
          </p:nvPr>
        </p:nvSpPr>
        <p:spPr>
          <a:xfrm>
            <a:off x="457201" y="408446"/>
            <a:ext cx="10949494" cy="876300"/>
          </a:xfrm>
        </p:spPr>
        <p:txBody>
          <a:bodyPr/>
          <a:lstStyle>
            <a:lvl1pPr>
              <a:defRPr sz="3199"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xmlns="" id="{53E70B12-4B81-E54D-8AF8-7890B6FC059A}"/>
              </a:ext>
            </a:extLst>
          </p:cNvPr>
          <p:cNvSpPr>
            <a:spLocks noGrp="1"/>
          </p:cNvSpPr>
          <p:nvPr>
            <p:ph type="ftr" sz="quarter" idx="14"/>
          </p:nvPr>
        </p:nvSpPr>
        <p:spPr>
          <a:xfrm>
            <a:off x="457319" y="6479075"/>
            <a:ext cx="4115872" cy="378925"/>
          </a:xfrm>
        </p:spPr>
        <p:txBody>
          <a:bodyPr/>
          <a:lstStyle>
            <a:lvl1pPr>
              <a:defRPr>
                <a:solidFill>
                  <a:schemeClr val="bg1"/>
                </a:solidFill>
              </a:defRPr>
            </a:lvl1pPr>
          </a:lstStyle>
          <a:p>
            <a:endParaRPr lang="en-US" dirty="0"/>
          </a:p>
        </p:txBody>
      </p:sp>
      <p:pic>
        <p:nvPicPr>
          <p:cNvPr id="8" name="Picture 7">
            <a:extLst>
              <a:ext uri="{FF2B5EF4-FFF2-40B4-BE49-F238E27FC236}">
                <a16:creationId xmlns:a16="http://schemas.microsoft.com/office/drawing/2014/main" xmlns="" id="{F54481E1-1725-1343-B779-2C9415DF028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16413" y="356830"/>
            <a:ext cx="860969" cy="860745"/>
          </a:xfrm>
          <a:prstGeom prst="rect">
            <a:avLst/>
          </a:prstGeom>
        </p:spPr>
      </p:pic>
    </p:spTree>
    <p:extLst>
      <p:ext uri="{BB962C8B-B14F-4D97-AF65-F5344CB8AC3E}">
        <p14:creationId xmlns:p14="http://schemas.microsoft.com/office/powerpoint/2010/main" val="3336517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481062"/>
            <a:ext cx="457200" cy="372979"/>
          </a:xfrm>
        </p:spPr>
        <p:txBody>
          <a:bodyPr/>
          <a:lstStyle>
            <a:lvl1pPr>
              <a:defRPr sz="900" b="0">
                <a:solidFill>
                  <a:schemeClr val="bg1"/>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57201" y="6005014"/>
            <a:ext cx="10901330" cy="193698"/>
          </a:xfrm>
        </p:spPr>
        <p:txBody>
          <a:bodyPr anchor="b"/>
          <a:lstStyle>
            <a:lvl1pPr marL="0" indent="0">
              <a:spcBef>
                <a:spcPts val="0"/>
              </a:spcBef>
              <a:spcAft>
                <a:spcPts val="300"/>
              </a:spcAft>
              <a:buFontTx/>
              <a:buNone/>
              <a:defRPr sz="800"/>
            </a:lvl1pPr>
          </a:lstStyle>
          <a:p>
            <a:pPr lvl="0"/>
            <a:r>
              <a:rPr lang="en-US"/>
              <a:t>Edit Master text styles</a:t>
            </a:r>
          </a:p>
        </p:txBody>
      </p:sp>
      <p:sp>
        <p:nvSpPr>
          <p:cNvPr id="3" name="Content Placeholder 2"/>
          <p:cNvSpPr>
            <a:spLocks noGrp="1"/>
          </p:cNvSpPr>
          <p:nvPr>
            <p:ph idx="1"/>
          </p:nvPr>
        </p:nvSpPr>
        <p:spPr>
          <a:xfrm>
            <a:off x="457201" y="1831719"/>
            <a:ext cx="10901330" cy="4173295"/>
          </a:xfrm>
        </p:spPr>
        <p:txBody>
          <a:bodyPr/>
          <a:lstStyle>
            <a:lvl1pPr>
              <a:defRPr sz="2199"/>
            </a:lvl1pPr>
          </a:lstStyle>
          <a:p>
            <a:pPr lvl="0"/>
            <a:r>
              <a:rPr lang="en-US" dirty="0"/>
              <a:t>Edit Master text styles</a:t>
            </a:r>
          </a:p>
          <a:p>
            <a:pPr lvl="1"/>
            <a:r>
              <a:rPr lang="en-US" dirty="0"/>
              <a:t>Second level</a:t>
            </a:r>
          </a:p>
        </p:txBody>
      </p:sp>
      <p:sp>
        <p:nvSpPr>
          <p:cNvPr id="2" name="Title 1"/>
          <p:cNvSpPr>
            <a:spLocks noGrp="1"/>
          </p:cNvSpPr>
          <p:nvPr>
            <p:ph type="title"/>
          </p:nvPr>
        </p:nvSpPr>
        <p:spPr>
          <a:xfrm>
            <a:off x="457201" y="408447"/>
            <a:ext cx="10901330" cy="1377695"/>
          </a:xfrm>
        </p:spPr>
        <p:txBody>
          <a:bodyPr/>
          <a:lstStyle>
            <a:lvl1pPr>
              <a:defRPr sz="3199"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xmlns="" id="{1A13C6F6-E667-D841-8D0C-8A680AF2E037}"/>
              </a:ext>
            </a:extLst>
          </p:cNvPr>
          <p:cNvSpPr>
            <a:spLocks noGrp="1"/>
          </p:cNvSpPr>
          <p:nvPr>
            <p:ph type="ftr" sz="quarter" idx="14"/>
          </p:nvPr>
        </p:nvSpPr>
        <p:spPr>
          <a:xfrm>
            <a:off x="457319" y="6485021"/>
            <a:ext cx="4115872" cy="372978"/>
          </a:xfrm>
        </p:spPr>
        <p:txBody>
          <a:bodyPr/>
          <a:lstStyle>
            <a:lvl1pPr>
              <a:defRPr>
                <a:solidFill>
                  <a:schemeClr val="bg1"/>
                </a:solidFill>
              </a:defRPr>
            </a:lvl1pPr>
          </a:lstStyle>
          <a:p>
            <a:endParaRPr lang="en-US" dirty="0"/>
          </a:p>
        </p:txBody>
      </p:sp>
      <p:pic>
        <p:nvPicPr>
          <p:cNvPr id="9" name="Picture 8">
            <a:extLst>
              <a:ext uri="{FF2B5EF4-FFF2-40B4-BE49-F238E27FC236}">
                <a16:creationId xmlns:a16="http://schemas.microsoft.com/office/drawing/2014/main" xmlns="" id="{8733783E-279C-F647-BA11-978FE052130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16413" y="356830"/>
            <a:ext cx="860969" cy="860745"/>
          </a:xfrm>
          <a:prstGeom prst="rect">
            <a:avLst/>
          </a:prstGeom>
        </p:spPr>
      </p:pic>
    </p:spTree>
    <p:extLst>
      <p:ext uri="{BB962C8B-B14F-4D97-AF65-F5344CB8AC3E}">
        <p14:creationId xmlns:p14="http://schemas.microsoft.com/office/powerpoint/2010/main" val="3710151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483096"/>
            <a:ext cx="457200" cy="374904"/>
          </a:xfrm>
        </p:spPr>
        <p:txBody>
          <a:bodyPr/>
          <a:lstStyle>
            <a:lvl1pPr>
              <a:buFontTx/>
              <a:buNone/>
              <a:defRPr sz="900" b="0">
                <a:solidFill>
                  <a:schemeClr val="bg1"/>
                </a:solidFill>
              </a:defRPr>
            </a:lvl1pPr>
          </a:lstStyle>
          <a:p>
            <a:fld id="{2D55A223-BDE3-4662-BD05-6BDBDD27824A}" type="slidenum">
              <a:rPr lang="en-US" smtClean="0"/>
              <a:pPr/>
              <a:t>‹#›</a:t>
            </a:fld>
            <a:endParaRPr lang="en-US" dirty="0"/>
          </a:p>
        </p:txBody>
      </p:sp>
      <p:sp>
        <p:nvSpPr>
          <p:cNvPr id="2" name="Title 1"/>
          <p:cNvSpPr>
            <a:spLocks noGrp="1"/>
          </p:cNvSpPr>
          <p:nvPr>
            <p:ph type="title"/>
          </p:nvPr>
        </p:nvSpPr>
        <p:spPr>
          <a:xfrm>
            <a:off x="457201" y="775799"/>
            <a:ext cx="10934202" cy="876300"/>
          </a:xfrm>
        </p:spPr>
        <p:txBody>
          <a:bodyPr/>
          <a:lstStyle>
            <a:lvl1pPr>
              <a:buFontTx/>
              <a:buNone/>
              <a:defRPr sz="3199"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27" name="Text Placeholder 26">
            <a:extLst>
              <a:ext uri="{FF2B5EF4-FFF2-40B4-BE49-F238E27FC236}">
                <a16:creationId xmlns:a16="http://schemas.microsoft.com/office/drawing/2014/main" xmlns="" id="{28F09DC9-43AB-D54E-86FB-13BC852CD719}"/>
              </a:ext>
            </a:extLst>
          </p:cNvPr>
          <p:cNvSpPr>
            <a:spLocks noGrp="1"/>
          </p:cNvSpPr>
          <p:nvPr>
            <p:ph type="body" sz="quarter" idx="21" hasCustomPrompt="1"/>
          </p:nvPr>
        </p:nvSpPr>
        <p:spPr>
          <a:xfrm>
            <a:off x="457201" y="408324"/>
            <a:ext cx="9541458" cy="345175"/>
          </a:xfrm>
        </p:spPr>
        <p:txBody>
          <a:bodyPr/>
          <a:lstStyle>
            <a:lvl1pPr marL="0" indent="0">
              <a:buFontTx/>
              <a:buNone/>
              <a:defRPr sz="1600" b="0" cap="none" baseline="0">
                <a:solidFill>
                  <a:schemeClr val="accent5">
                    <a:lumMod val="75000"/>
                  </a:schemeClr>
                </a:solidFill>
              </a:defRPr>
            </a:lvl1pPr>
            <a:lvl2pPr marL="246826" indent="0">
              <a:buFontTx/>
              <a:buNone/>
              <a:defRPr b="1">
                <a:solidFill>
                  <a:schemeClr val="bg1"/>
                </a:solidFill>
              </a:defRPr>
            </a:lvl2pPr>
            <a:lvl3pPr marL="685629" indent="0">
              <a:buFontTx/>
              <a:buNone/>
              <a:defRPr b="1">
                <a:solidFill>
                  <a:schemeClr val="bg1"/>
                </a:solidFill>
              </a:defRPr>
            </a:lvl3pPr>
            <a:lvl4pPr marL="1028443" indent="0">
              <a:buFontTx/>
              <a:buNone/>
              <a:defRPr b="1">
                <a:solidFill>
                  <a:schemeClr val="bg1"/>
                </a:solidFill>
              </a:defRPr>
            </a:lvl4pPr>
            <a:lvl5pPr marL="1371257" indent="0">
              <a:buFontTx/>
              <a:buNone/>
              <a:defRPr b="1">
                <a:solidFill>
                  <a:schemeClr val="bg1"/>
                </a:solidFill>
              </a:defRPr>
            </a:lvl5pPr>
          </a:lstStyle>
          <a:p>
            <a:pPr lvl="0"/>
            <a:r>
              <a:rPr lang="en-US" dirty="0"/>
              <a:t>Edit master text styles</a:t>
            </a:r>
          </a:p>
        </p:txBody>
      </p:sp>
      <p:sp>
        <p:nvSpPr>
          <p:cNvPr id="4" name="Text Placeholder 3">
            <a:extLst>
              <a:ext uri="{FF2B5EF4-FFF2-40B4-BE49-F238E27FC236}">
                <a16:creationId xmlns:a16="http://schemas.microsoft.com/office/drawing/2014/main" xmlns="" id="{1039210C-47DD-634C-9103-8315CAA91ED6}"/>
              </a:ext>
            </a:extLst>
          </p:cNvPr>
          <p:cNvSpPr>
            <a:spLocks noGrp="1"/>
          </p:cNvSpPr>
          <p:nvPr>
            <p:ph type="body" sz="quarter" idx="22"/>
          </p:nvPr>
        </p:nvSpPr>
        <p:spPr>
          <a:xfrm>
            <a:off x="457201" y="1674400"/>
            <a:ext cx="10934202" cy="4333208"/>
          </a:xfrm>
        </p:spPr>
        <p:txBody>
          <a:bodyPr/>
          <a:lstStyle>
            <a:lvl3pPr marL="685629" indent="0">
              <a:buNone/>
              <a:defRPr/>
            </a:lvl3pPr>
          </a:lstStyle>
          <a:p>
            <a:pPr lvl="0"/>
            <a:r>
              <a:rPr lang="en-US"/>
              <a:t>Edit Master text styles</a:t>
            </a:r>
          </a:p>
          <a:p>
            <a:pPr lvl="1"/>
            <a:r>
              <a:rPr lang="en-US"/>
              <a:t>Second level</a:t>
            </a:r>
          </a:p>
        </p:txBody>
      </p:sp>
      <p:sp>
        <p:nvSpPr>
          <p:cNvPr id="10" name="Text Placeholder 9">
            <a:extLst>
              <a:ext uri="{FF2B5EF4-FFF2-40B4-BE49-F238E27FC236}">
                <a16:creationId xmlns:a16="http://schemas.microsoft.com/office/drawing/2014/main" xmlns="" id="{443F2823-DE79-0B4E-92FE-0CF3BA2486C7}"/>
              </a:ext>
            </a:extLst>
          </p:cNvPr>
          <p:cNvSpPr>
            <a:spLocks noGrp="1"/>
          </p:cNvSpPr>
          <p:nvPr>
            <p:ph type="body" sz="quarter" idx="24"/>
          </p:nvPr>
        </p:nvSpPr>
        <p:spPr>
          <a:xfrm>
            <a:off x="457201" y="6007608"/>
            <a:ext cx="10934202" cy="192024"/>
          </a:xfrm>
        </p:spPr>
        <p:txBody>
          <a:bodyPr anchor="b"/>
          <a:lstStyle>
            <a:lvl1pPr marL="0" indent="0">
              <a:buFontTx/>
              <a:buNone/>
              <a:defRPr sz="800"/>
            </a:lvl1pPr>
            <a:lvl2pPr marL="246826" indent="0">
              <a:buNone/>
              <a:defRPr/>
            </a:lvl2pPr>
          </a:lstStyle>
          <a:p>
            <a:pPr lvl="0"/>
            <a:r>
              <a:rPr lang="en-US" dirty="0"/>
              <a:t>Edit Master text styles</a:t>
            </a:r>
          </a:p>
        </p:txBody>
      </p:sp>
      <p:sp>
        <p:nvSpPr>
          <p:cNvPr id="3" name="Footer Placeholder 2">
            <a:extLst>
              <a:ext uri="{FF2B5EF4-FFF2-40B4-BE49-F238E27FC236}">
                <a16:creationId xmlns:a16="http://schemas.microsoft.com/office/drawing/2014/main" xmlns="" id="{19BBCD24-37B8-834B-A1AD-1E386AC178BF}"/>
              </a:ext>
            </a:extLst>
          </p:cNvPr>
          <p:cNvSpPr>
            <a:spLocks noGrp="1"/>
          </p:cNvSpPr>
          <p:nvPr>
            <p:ph type="ftr" sz="quarter" idx="25"/>
          </p:nvPr>
        </p:nvSpPr>
        <p:spPr>
          <a:xfrm>
            <a:off x="457319" y="6483096"/>
            <a:ext cx="4115872" cy="374904"/>
          </a:xfrm>
        </p:spPr>
        <p:txBody>
          <a:bodyPr/>
          <a:lstStyle>
            <a:lvl1pPr>
              <a:defRPr>
                <a:solidFill>
                  <a:schemeClr val="bg1"/>
                </a:solidFill>
              </a:defRPr>
            </a:lvl1pPr>
          </a:lstStyle>
          <a:p>
            <a:endParaRPr lang="en-US" dirty="0"/>
          </a:p>
        </p:txBody>
      </p:sp>
      <p:pic>
        <p:nvPicPr>
          <p:cNvPr id="11" name="Picture 10">
            <a:extLst>
              <a:ext uri="{FF2B5EF4-FFF2-40B4-BE49-F238E27FC236}">
                <a16:creationId xmlns:a16="http://schemas.microsoft.com/office/drawing/2014/main" xmlns="" id="{C4D26221-E531-3544-B045-8D2C94536F0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16413" y="356830"/>
            <a:ext cx="860969" cy="860745"/>
          </a:xfrm>
          <a:prstGeom prst="rect">
            <a:avLst/>
          </a:prstGeom>
        </p:spPr>
      </p:pic>
    </p:spTree>
    <p:extLst>
      <p:ext uri="{BB962C8B-B14F-4D97-AF65-F5344CB8AC3E}">
        <p14:creationId xmlns:p14="http://schemas.microsoft.com/office/powerpoint/2010/main" val="3161939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2D72A2E-FB09-564F-B726-5FA054971CCE}"/>
              </a:ext>
            </a:extLst>
          </p:cNvPr>
          <p:cNvSpPr/>
          <p:nvPr userDrawn="1"/>
        </p:nvSpPr>
        <p:spPr>
          <a:xfrm>
            <a:off x="1" y="1"/>
            <a:ext cx="12192000" cy="658886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21888" bIns="121888" rtlCol="0" anchor="ctr"/>
          <a:lstStyle/>
          <a:p>
            <a:pPr algn="ctr"/>
            <a:endParaRPr lang="en-US" sz="2399"/>
          </a:p>
        </p:txBody>
      </p:sp>
      <p:sp>
        <p:nvSpPr>
          <p:cNvPr id="6" name="Slide Number Placeholder 5"/>
          <p:cNvSpPr>
            <a:spLocks noGrp="1"/>
          </p:cNvSpPr>
          <p:nvPr>
            <p:ph type="sldNum" sz="quarter" idx="12"/>
          </p:nvPr>
        </p:nvSpPr>
        <p:spPr>
          <a:xfrm>
            <a:off x="11734800" y="6599378"/>
            <a:ext cx="457200" cy="253115"/>
          </a:xfrm>
        </p:spPr>
        <p:txBody>
          <a:bodyPr/>
          <a:lstStyle>
            <a:lvl1pPr>
              <a:defRPr sz="900" b="0">
                <a:solidFill>
                  <a:schemeClr val="bg1"/>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57201" y="6200092"/>
            <a:ext cx="11277600" cy="193699"/>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57201" y="1280161"/>
            <a:ext cx="11277600" cy="4919929"/>
          </a:xfrm>
        </p:spPr>
        <p:txBody>
          <a:bodyPr/>
          <a:lstStyle>
            <a:lvl1pPr>
              <a:defRPr sz="2199"/>
            </a:lvl1pPr>
          </a:lstStyle>
          <a:p>
            <a:pPr lvl="0"/>
            <a:r>
              <a:rPr lang="en-US" dirty="0"/>
              <a:t>Edit Master text styles</a:t>
            </a:r>
          </a:p>
          <a:p>
            <a:pPr lvl="1"/>
            <a:r>
              <a:rPr lang="en-US" dirty="0"/>
              <a:t>Second level</a:t>
            </a:r>
          </a:p>
        </p:txBody>
      </p:sp>
      <p:sp>
        <p:nvSpPr>
          <p:cNvPr id="2" name="Title 1"/>
          <p:cNvSpPr>
            <a:spLocks noGrp="1"/>
          </p:cNvSpPr>
          <p:nvPr>
            <p:ph type="title"/>
          </p:nvPr>
        </p:nvSpPr>
        <p:spPr>
          <a:xfrm>
            <a:off x="457201" y="408446"/>
            <a:ext cx="11277600" cy="876300"/>
          </a:xfrm>
        </p:spPr>
        <p:txBody>
          <a:bodyPr/>
          <a:lstStyle>
            <a:lvl1pPr>
              <a:defRPr sz="3199"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5" name="Footer Placeholder 4">
            <a:extLst>
              <a:ext uri="{FF2B5EF4-FFF2-40B4-BE49-F238E27FC236}">
                <a16:creationId xmlns:a16="http://schemas.microsoft.com/office/drawing/2014/main" xmlns="" id="{3DFC2531-4F4C-674C-AD5D-B13A1A698113}"/>
              </a:ext>
            </a:extLst>
          </p:cNvPr>
          <p:cNvSpPr>
            <a:spLocks noGrp="1"/>
          </p:cNvSpPr>
          <p:nvPr>
            <p:ph type="ftr" sz="quarter" idx="14"/>
          </p:nvPr>
        </p:nvSpPr>
        <p:spPr>
          <a:xfrm>
            <a:off x="457319" y="6588869"/>
            <a:ext cx="4115872" cy="269131"/>
          </a:xfrm>
        </p:spPr>
        <p:txBody>
          <a:bodyPr/>
          <a:lstStyle>
            <a:lvl1pPr>
              <a:defRPr>
                <a:solidFill>
                  <a:schemeClr val="bg1"/>
                </a:solidFill>
              </a:defRPr>
            </a:lvl1pPr>
          </a:lstStyle>
          <a:p>
            <a:endParaRPr lang="en-US" dirty="0"/>
          </a:p>
        </p:txBody>
      </p:sp>
      <p:pic>
        <p:nvPicPr>
          <p:cNvPr id="9" name="Picture 8">
            <a:extLst>
              <a:ext uri="{FF2B5EF4-FFF2-40B4-BE49-F238E27FC236}">
                <a16:creationId xmlns:a16="http://schemas.microsoft.com/office/drawing/2014/main" xmlns="" id="{03077061-C654-2846-8411-7CEDC62211F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16413" y="356830"/>
            <a:ext cx="860969" cy="860745"/>
          </a:xfrm>
          <a:prstGeom prst="rect">
            <a:avLst/>
          </a:prstGeom>
        </p:spPr>
      </p:pic>
    </p:spTree>
    <p:extLst>
      <p:ext uri="{BB962C8B-B14F-4D97-AF65-F5344CB8AC3E}">
        <p14:creationId xmlns:p14="http://schemas.microsoft.com/office/powerpoint/2010/main" val="1797524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1" y="1484988"/>
            <a:ext cx="5181600" cy="4691977"/>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84988"/>
            <a:ext cx="5181600" cy="4691977"/>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275D213-DC9E-4540-82DE-FA332C1CE86C}" type="datetime1">
              <a:rPr lang="en-US" smtClean="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B06CB8-09CA-444F-B64E-B134B812EDE5}" type="slidenum">
              <a:rPr lang="en-US" smtClean="0"/>
              <a:t>‹#›</a:t>
            </a:fld>
            <a:endParaRPr lang="en-US" dirty="0"/>
          </a:p>
        </p:txBody>
      </p:sp>
      <p:sp>
        <p:nvSpPr>
          <p:cNvPr id="8" name="Rectangle 7"/>
          <p:cNvSpPr/>
          <p:nvPr userDrawn="1"/>
        </p:nvSpPr>
        <p:spPr>
          <a:xfrm>
            <a:off x="1" y="1"/>
            <a:ext cx="12192000" cy="877824"/>
          </a:xfrm>
          <a:prstGeom prst="rect">
            <a:avLst/>
          </a:prstGeom>
          <a:solidFill>
            <a:srgbClr val="19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9" name="Title 1"/>
          <p:cNvSpPr>
            <a:spLocks noGrp="1"/>
          </p:cNvSpPr>
          <p:nvPr>
            <p:ph type="title"/>
          </p:nvPr>
        </p:nvSpPr>
        <p:spPr>
          <a:xfrm>
            <a:off x="838201" y="297196"/>
            <a:ext cx="10515600" cy="514792"/>
          </a:xfrm>
        </p:spPr>
        <p:txBody>
          <a:bodyPr lIns="0" tIns="0" rIns="0" bIns="0" anchor="t">
            <a:normAutofit/>
          </a:bodyPr>
          <a:lstStyle>
            <a:lvl1pPr>
              <a:defRPr sz="2399" b="1">
                <a:solidFill>
                  <a:schemeClr val="bg1"/>
                </a:solidFill>
              </a:defRPr>
            </a:lvl1pPr>
          </a:lstStyle>
          <a:p>
            <a:r>
              <a:rPr lang="en-US" dirty="0"/>
              <a:t>Click to edit Master title style</a:t>
            </a:r>
          </a:p>
        </p:txBody>
      </p:sp>
      <p:cxnSp>
        <p:nvCxnSpPr>
          <p:cNvPr id="11" name="Straight Connector 10"/>
          <p:cNvCxnSpPr/>
          <p:nvPr userDrawn="1"/>
        </p:nvCxnSpPr>
        <p:spPr>
          <a:xfrm>
            <a:off x="698018" y="0"/>
            <a:ext cx="0" cy="952500"/>
          </a:xfrm>
          <a:prstGeom prst="line">
            <a:avLst/>
          </a:prstGeom>
          <a:ln w="381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12" name="Isosceles Triangle 11"/>
          <p:cNvSpPr/>
          <p:nvPr userDrawn="1"/>
        </p:nvSpPr>
        <p:spPr>
          <a:xfrm rot="16200000" flipV="1">
            <a:off x="-124359" y="124360"/>
            <a:ext cx="877824" cy="629107"/>
          </a:xfrm>
          <a:prstGeom prst="triangle">
            <a:avLst>
              <a:gd name="adj"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0" name="Rectangle 9"/>
          <p:cNvSpPr/>
          <p:nvPr userDrawn="1"/>
        </p:nvSpPr>
        <p:spPr>
          <a:xfrm>
            <a:off x="1" y="877824"/>
            <a:ext cx="12192000" cy="65837"/>
          </a:xfrm>
          <a:prstGeom prst="rect">
            <a:avLst/>
          </a:prstGeom>
          <a:solidFill>
            <a:srgbClr val="D4A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2067038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nd Content - bullet">
    <p:spTree>
      <p:nvGrpSpPr>
        <p:cNvPr id="1" name=""/>
        <p:cNvGrpSpPr/>
        <p:nvPr/>
      </p:nvGrpSpPr>
      <p:grpSpPr>
        <a:xfrm>
          <a:off x="0" y="0"/>
          <a:ext cx="0" cy="0"/>
          <a:chOff x="0" y="0"/>
          <a:chExt cx="0" cy="0"/>
        </a:xfrm>
      </p:grpSpPr>
      <p:sp>
        <p:nvSpPr>
          <p:cNvPr id="8" name="Bottom banner - navy blue"/>
          <p:cNvSpPr/>
          <p:nvPr/>
        </p:nvSpPr>
        <p:spPr>
          <a:xfrm>
            <a:off x="11368616" y="6556248"/>
            <a:ext cx="823384" cy="301752"/>
          </a:xfrm>
          <a:custGeom>
            <a:avLst/>
            <a:gdLst/>
            <a:ahLst/>
            <a:cxnLst/>
            <a:rect l="l" t="t" r="r" b="b"/>
            <a:pathLst>
              <a:path w="617538" h="301752">
                <a:moveTo>
                  <a:pt x="230505" y="0"/>
                </a:moveTo>
                <a:lnTo>
                  <a:pt x="617538" y="0"/>
                </a:lnTo>
                <a:lnTo>
                  <a:pt x="617538" y="301752"/>
                </a:lnTo>
                <a:lnTo>
                  <a:pt x="0" y="301752"/>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Bottom banner - primary blue"/>
          <p:cNvSpPr/>
          <p:nvPr/>
        </p:nvSpPr>
        <p:spPr>
          <a:xfrm>
            <a:off x="1" y="6556248"/>
            <a:ext cx="6907459" cy="301752"/>
          </a:xfrm>
          <a:custGeom>
            <a:avLst/>
            <a:gdLst/>
            <a:ahLst/>
            <a:cxnLst/>
            <a:rect l="l" t="t" r="r" b="b"/>
            <a:pathLst>
              <a:path w="5180594" h="301752">
                <a:moveTo>
                  <a:pt x="0" y="0"/>
                </a:moveTo>
                <a:lnTo>
                  <a:pt x="5180594" y="0"/>
                </a:lnTo>
                <a:lnTo>
                  <a:pt x="4950089" y="301752"/>
                </a:lnTo>
                <a:lnTo>
                  <a:pt x="0" y="301752"/>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Parallelogram 11"/>
          <p:cNvSpPr/>
          <p:nvPr userDrawn="1"/>
        </p:nvSpPr>
        <p:spPr>
          <a:xfrm>
            <a:off x="6673855" y="6556248"/>
            <a:ext cx="4921245" cy="301752"/>
          </a:xfrm>
          <a:prstGeom prst="parallelogram">
            <a:avLst>
              <a:gd name="adj" fmla="val 7638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16" bIns="91416" rtlCol="0" anchor="ctr"/>
          <a:lstStyle/>
          <a:p>
            <a:pPr marL="0" marR="0" lvl="0" indent="0" algn="ctr" defTabSz="914126" rtl="0" eaLnBrk="0" fontAlgn="auto" latinLnBrk="0" hangingPunct="0">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eaLnBrk="0" fontAlgn="base" hangingPunct="0">
              <a:spcBef>
                <a:spcPct val="0"/>
              </a:spcBef>
              <a:spcAft>
                <a:spcPct val="0"/>
              </a:spcAft>
              <a:defRPr/>
            </a:pPr>
            <a:fld id="{2D55A223-BDE3-4662-BD05-6BDBDD27824A}" type="slidenum">
              <a:rPr lang="en-US" smtClean="0">
                <a:solidFill>
                  <a:srgbClr val="FFFFFF"/>
                </a:solidFill>
                <a:ea typeface="ＭＳ Ｐゴシック" pitchFamily="1" charset="-128"/>
              </a:rPr>
              <a:pPr eaLnBrk="0" fontAlgn="base" hangingPunct="0">
                <a:spcBef>
                  <a:spcPct val="0"/>
                </a:spcBef>
                <a:spcAft>
                  <a:spcPct val="0"/>
                </a:spcAft>
                <a:defRPr/>
              </a:pPr>
              <a:t>‹#›</a:t>
            </a:fld>
            <a:endParaRPr lang="en-US" dirty="0">
              <a:solidFill>
                <a:srgbClr val="FFFFFF"/>
              </a:solidFill>
              <a:ea typeface="ＭＳ Ｐゴシック" pitchFamily="1" charset="-128"/>
            </a:endParaRPr>
          </a:p>
        </p:txBody>
      </p:sp>
      <p:sp>
        <p:nvSpPr>
          <p:cNvPr id="9" name="Disclaimer"/>
          <p:cNvSpPr>
            <a:spLocks noGrp="1"/>
          </p:cNvSpPr>
          <p:nvPr>
            <p:ph type="body" sz="quarter" idx="14"/>
          </p:nvPr>
        </p:nvSpPr>
        <p:spPr>
          <a:xfrm>
            <a:off x="609600" y="6553200"/>
            <a:ext cx="5486400" cy="304800"/>
          </a:xfrm>
        </p:spPr>
        <p:txBody>
          <a:bodyPr anchor="ctr" anchorCtr="0"/>
          <a:lstStyle>
            <a:lvl1pPr marL="0" indent="0">
              <a:buFontTx/>
              <a:buNone/>
              <a:defRPr sz="600" baseline="0">
                <a:solidFill>
                  <a:schemeClr val="bg1"/>
                </a:solidFill>
              </a:defRPr>
            </a:lvl1pPr>
          </a:lstStyle>
          <a:p>
            <a:pPr lvl="0"/>
            <a:r>
              <a:rPr lang="en-US"/>
              <a:t>Edit Master text styles</a:t>
            </a:r>
          </a:p>
        </p:txBody>
      </p:sp>
      <p:sp>
        <p:nvSpPr>
          <p:cNvPr id="7" name="Footnote"/>
          <p:cNvSpPr>
            <a:spLocks noGrp="1"/>
          </p:cNvSpPr>
          <p:nvPr>
            <p:ph type="body" sz="quarter" idx="13"/>
          </p:nvPr>
        </p:nvSpPr>
        <p:spPr>
          <a:xfrm>
            <a:off x="609600" y="6172201"/>
            <a:ext cx="10972801" cy="312420"/>
          </a:xfrm>
        </p:spPr>
        <p:txBody>
          <a:bodyPr anchor="b"/>
          <a:lstStyle>
            <a:lvl1pPr marL="0" indent="0">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609600" y="1295400"/>
            <a:ext cx="10972801" cy="4876800"/>
          </a:xfrm>
        </p:spPr>
        <p:txBody>
          <a:bodyPr/>
          <a:lstStyle>
            <a:lvl1pPr>
              <a:defRPr sz="2199"/>
            </a:lvl1pPr>
          </a:lstStyle>
          <a:p>
            <a:pPr lvl="0"/>
            <a:r>
              <a:rPr lang="en-US" dirty="0"/>
              <a:t>Edit Master text styles</a:t>
            </a:r>
          </a:p>
          <a:p>
            <a:pPr lvl="1"/>
            <a:r>
              <a:rPr lang="en-US" dirty="0"/>
              <a:t>Second level</a:t>
            </a:r>
          </a:p>
        </p:txBody>
      </p:sp>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765150363"/>
      </p:ext>
    </p:extLst>
  </p:cSld>
  <p:clrMapOvr>
    <a:masterClrMapping/>
  </p:clrMapOvr>
  <mc:AlternateContent xmlns:mc="http://schemas.openxmlformats.org/markup-compatibility/2006" xmlns:p14="http://schemas.microsoft.com/office/powerpoint/2010/main">
    <mc:Choice Requires="p14">
      <p:transition p14:dur="250" advClick="0">
        <p:fade thruBlk="1"/>
      </p:transition>
    </mc:Choice>
    <mc:Fallback xmlns="">
      <p:transition advClick="0">
        <p:fade thruBlk="1"/>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Title and Content - bulle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pPr eaLnBrk="0" fontAlgn="base" hangingPunct="0">
              <a:spcBef>
                <a:spcPct val="0"/>
              </a:spcBef>
              <a:spcAft>
                <a:spcPct val="0"/>
              </a:spcAft>
              <a:defRPr/>
            </a:pPr>
            <a:fld id="{2D55A223-BDE3-4662-BD05-6BDBDD27824A}" type="slidenum">
              <a:rPr lang="en-US" smtClean="0">
                <a:solidFill>
                  <a:srgbClr val="FFFFFF"/>
                </a:solidFill>
                <a:ea typeface="ＭＳ Ｐゴシック" pitchFamily="1" charset="-128"/>
              </a:rPr>
              <a:pPr eaLnBrk="0" fontAlgn="base" hangingPunct="0">
                <a:spcBef>
                  <a:spcPct val="0"/>
                </a:spcBef>
                <a:spcAft>
                  <a:spcPct val="0"/>
                </a:spcAft>
                <a:defRPr/>
              </a:pPr>
              <a:t>‹#›</a:t>
            </a:fld>
            <a:endParaRPr lang="en-US" dirty="0">
              <a:solidFill>
                <a:srgbClr val="FFFFFF"/>
              </a:solidFill>
              <a:ea typeface="ＭＳ Ｐゴシック" pitchFamily="1" charset="-128"/>
            </a:endParaRPr>
          </a:p>
        </p:txBody>
      </p:sp>
      <p:sp>
        <p:nvSpPr>
          <p:cNvPr id="3" name="Content Placeholder 2"/>
          <p:cNvSpPr>
            <a:spLocks noGrp="1"/>
          </p:cNvSpPr>
          <p:nvPr>
            <p:ph idx="1"/>
          </p:nvPr>
        </p:nvSpPr>
        <p:spPr>
          <a:xfrm>
            <a:off x="6949440" y="2019660"/>
            <a:ext cx="4856480" cy="4297680"/>
          </a:xfrm>
        </p:spPr>
        <p:txBody>
          <a:bodyPr/>
          <a:lstStyle>
            <a:lvl1pPr>
              <a:defRPr sz="2199">
                <a:solidFill>
                  <a:schemeClr val="bg1"/>
                </a:solidFill>
              </a:defRPr>
            </a:lvl1pPr>
            <a:lvl2pPr>
              <a:defRPr>
                <a:solidFill>
                  <a:schemeClr val="bg1"/>
                </a:solidFill>
              </a:defRPr>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6949440" y="411481"/>
            <a:ext cx="4856480" cy="876300"/>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39352284"/>
      </p:ext>
    </p:extLst>
  </p:cSld>
  <p:clrMapOvr>
    <a:masterClrMapping/>
  </p:clrMapOvr>
  <mc:AlternateContent xmlns:mc="http://schemas.openxmlformats.org/markup-compatibility/2006" xmlns:p14="http://schemas.microsoft.com/office/powerpoint/2010/main">
    <mc:Choice Requires="p14">
      <p:transition p14:dur="250" advClick="0">
        <p:fade thruBlk="1"/>
      </p:transition>
    </mc:Choice>
    <mc:Fallback xmlns="">
      <p:transition advClick="0">
        <p:fade thruBlk="1"/>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60C9B8-FDC6-4206-926A-8780F092A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F4B95D7-2426-40DC-B714-1A7091C3A9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953DC2E-3A7B-4435-ADA9-2AE6B6F9D541}"/>
              </a:ext>
            </a:extLst>
          </p:cNvPr>
          <p:cNvSpPr>
            <a:spLocks noGrp="1"/>
          </p:cNvSpPr>
          <p:nvPr>
            <p:ph type="dt" sz="half" idx="10"/>
          </p:nvPr>
        </p:nvSpPr>
        <p:spPr/>
        <p:txBody>
          <a:bodyPr/>
          <a:lstStyle/>
          <a:p>
            <a:fld id="{E8D70176-E5BC-479F-81BB-60F216F6B5B4}" type="datetimeFigureOut">
              <a:rPr lang="en-US" smtClean="0"/>
              <a:t>7/20/2020</a:t>
            </a:fld>
            <a:endParaRPr lang="en-US"/>
          </a:p>
        </p:txBody>
      </p:sp>
      <p:sp>
        <p:nvSpPr>
          <p:cNvPr id="5" name="Footer Placeholder 4">
            <a:extLst>
              <a:ext uri="{FF2B5EF4-FFF2-40B4-BE49-F238E27FC236}">
                <a16:creationId xmlns:a16="http://schemas.microsoft.com/office/drawing/2014/main" xmlns="" id="{999CAD9D-683A-43B0-B84E-D03B63223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B743E-721C-4D43-95CC-20676BA7C6D2}"/>
              </a:ext>
            </a:extLst>
          </p:cNvPr>
          <p:cNvSpPr>
            <a:spLocks noGrp="1"/>
          </p:cNvSpPr>
          <p:nvPr>
            <p:ph type="sldNum" sz="quarter" idx="12"/>
          </p:nvPr>
        </p:nvSpPr>
        <p:spPr/>
        <p:txBody>
          <a:bodyPr/>
          <a:lstStyle/>
          <a:p>
            <a:fld id="{C7255758-AA7D-4198-8BE8-BE713CE6141A}" type="slidenum">
              <a:rPr lang="en-US" smtClean="0"/>
              <a:t>‹#›</a:t>
            </a:fld>
            <a:endParaRPr lang="en-US"/>
          </a:p>
        </p:txBody>
      </p:sp>
    </p:spTree>
    <p:extLst>
      <p:ext uri="{BB962C8B-B14F-4D97-AF65-F5344CB8AC3E}">
        <p14:creationId xmlns:p14="http://schemas.microsoft.com/office/powerpoint/2010/main" val="1944973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7" name="Tagline">
            <a:extLst>
              <a:ext uri="{FF2B5EF4-FFF2-40B4-BE49-F238E27FC236}">
                <a16:creationId xmlns:a16="http://schemas.microsoft.com/office/drawing/2014/main" xmlns="" id="{6DCA2F13-5595-5743-B6B2-7B12DDEC92B4}"/>
              </a:ext>
            </a:extLst>
          </p:cNvPr>
          <p:cNvSpPr txBox="1">
            <a:spLocks noChangeArrowheads="1"/>
          </p:cNvSpPr>
          <p:nvPr userDrawn="1"/>
        </p:nvSpPr>
        <p:spPr bwMode="auto">
          <a:xfrm>
            <a:off x="13037576" y="6633278"/>
            <a:ext cx="2378991" cy="22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l">
              <a:spcBef>
                <a:spcPts val="0"/>
              </a:spcBef>
            </a:pPr>
            <a:r>
              <a:rPr lang="en-US" sz="700" b="0" baseline="0" dirty="0">
                <a:solidFill>
                  <a:schemeClr val="tx1">
                    <a:lumMod val="90000"/>
                    <a:lumOff val="10000"/>
                  </a:schemeClr>
                </a:solidFill>
                <a:latin typeface="+mn-lt"/>
                <a:ea typeface="Arial Narrow" charset="0"/>
                <a:cs typeface="Arial Narrow" charset="0"/>
              </a:rPr>
              <a:t>752919.0320</a:t>
            </a:r>
            <a:endParaRPr lang="en-US" sz="700" b="0" dirty="0">
              <a:solidFill>
                <a:schemeClr val="tx1">
                  <a:lumMod val="90000"/>
                  <a:lumOff val="10000"/>
                </a:schemeClr>
              </a:solidFill>
              <a:latin typeface="+mn-lt"/>
              <a:ea typeface="Arial Narrow" charset="0"/>
              <a:cs typeface="Arial Narrow" charset="0"/>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99661" y="5300703"/>
            <a:ext cx="8872342" cy="832682"/>
          </a:xfrm>
        </p:spPr>
        <p:txBody>
          <a:bodyPr anchor="t"/>
          <a:lstStyle>
            <a:lvl1pPr marL="0" indent="0" algn="l">
              <a:lnSpc>
                <a:spcPct val="95000"/>
              </a:lnSpc>
              <a:spcBef>
                <a:spcPts val="400"/>
              </a:spcBef>
              <a:spcAft>
                <a:spcPts val="0"/>
              </a:spcAft>
              <a:buFontTx/>
              <a:buNone/>
              <a:defRPr sz="2399"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60330" y="3286667"/>
            <a:ext cx="9549291" cy="1979733"/>
          </a:xfrm>
        </p:spPr>
        <p:txBody>
          <a:bodyPr anchor="b"/>
          <a:lstStyle>
            <a:lvl1pPr marL="0" indent="0" algn="l">
              <a:lnSpc>
                <a:spcPct val="75000"/>
              </a:lnSpc>
              <a:spcAft>
                <a:spcPts val="0"/>
              </a:spcAft>
              <a:buFontTx/>
              <a:buNone/>
              <a:defRPr sz="5998"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sp>
        <p:nvSpPr>
          <p:cNvPr id="8" name="Text Box 39">
            <a:extLst>
              <a:ext uri="{FF2B5EF4-FFF2-40B4-BE49-F238E27FC236}">
                <a16:creationId xmlns:a16="http://schemas.microsoft.com/office/drawing/2014/main" xmlns="" id="{6A731B89-AE76-304C-A167-526ACE3CD61B}"/>
              </a:ext>
            </a:extLst>
          </p:cNvPr>
          <p:cNvSpPr txBox="1">
            <a:spLocks noChangeArrowheads="1"/>
          </p:cNvSpPr>
          <p:nvPr userDrawn="1"/>
        </p:nvSpPr>
        <p:spPr bwMode="auto">
          <a:xfrm>
            <a:off x="460329" y="6164609"/>
            <a:ext cx="566857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3897" eaLnBrk="1" fontAlgn="base" latinLnBrk="0" hangingPunct="1">
              <a:lnSpc>
                <a:spcPct val="95000"/>
              </a:lnSpc>
              <a:spcBef>
                <a:spcPts val="300"/>
              </a:spcBef>
              <a:spcAft>
                <a:spcPct val="0"/>
              </a:spcAft>
              <a:buClrTx/>
              <a:buSzTx/>
              <a:buFontTx/>
              <a:buNone/>
              <a:tabLst/>
              <a:defRPr/>
            </a:pPr>
            <a:r>
              <a:rPr kumimoji="0" lang="en-US" sz="500" b="0" i="0" u="none" strike="noStrike" kern="0" cap="none" spc="0" normalizeH="0" baseline="0" noProof="0" dirty="0">
                <a:ln>
                  <a:noFill/>
                </a:ln>
                <a:solidFill>
                  <a:schemeClr val="bg1"/>
                </a:solidFill>
                <a:effectLst/>
                <a:uLnTx/>
                <a:uFillTx/>
                <a:latin typeface="Arial" charset="0"/>
                <a:ea typeface="Arial Narrow" charset="0"/>
                <a:cs typeface="Arial Narrow" charset="0"/>
              </a:rPr>
              <a:t>Blue Cross and Blue Shield of Texas, a Division of Health Care Service Corporation, </a:t>
            </a:r>
            <a:br>
              <a:rPr kumimoji="0" lang="en-US" sz="500" b="0" i="0" u="none" strike="noStrike" kern="0" cap="none" spc="0" normalizeH="0" baseline="0" noProof="0" dirty="0">
                <a:ln>
                  <a:noFill/>
                </a:ln>
                <a:solidFill>
                  <a:schemeClr val="bg1"/>
                </a:solidFill>
                <a:effectLst/>
                <a:uLnTx/>
                <a:uFillTx/>
                <a:latin typeface="Arial" charset="0"/>
                <a:ea typeface="Arial Narrow" charset="0"/>
                <a:cs typeface="Arial Narrow" charset="0"/>
              </a:rPr>
            </a:br>
            <a:r>
              <a:rPr kumimoji="0" lang="en-US" sz="500" b="0" i="0" u="none" strike="noStrike" kern="0" cap="none" spc="0" normalizeH="0" baseline="0" noProof="0" dirty="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9" name="Picture 8">
            <a:extLst>
              <a:ext uri="{FF2B5EF4-FFF2-40B4-BE49-F238E27FC236}">
                <a16:creationId xmlns:a16="http://schemas.microsoft.com/office/drawing/2014/main" xmlns="" id="{320533AA-15F8-B845-8BAA-C00D4101E1F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0331" y="464264"/>
            <a:ext cx="3265843" cy="529458"/>
          </a:xfrm>
          <a:prstGeom prst="rect">
            <a:avLst/>
          </a:prstGeom>
        </p:spPr>
      </p:pic>
      <p:pic>
        <p:nvPicPr>
          <p:cNvPr id="10" name="Picture 9" descr="A close up of text on a black background&#10;&#10;Description automatically generated">
            <a:extLst>
              <a:ext uri="{FF2B5EF4-FFF2-40B4-BE49-F238E27FC236}">
                <a16:creationId xmlns:a16="http://schemas.microsoft.com/office/drawing/2014/main" xmlns="" id="{6EA9BAEB-F026-2A4E-AF01-F3544804A5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4" y="5728336"/>
            <a:ext cx="860969" cy="860745"/>
          </a:xfrm>
          <a:prstGeom prst="rect">
            <a:avLst/>
          </a:prstGeom>
        </p:spPr>
      </p:pic>
    </p:spTree>
    <p:extLst>
      <p:ext uri="{BB962C8B-B14F-4D97-AF65-F5344CB8AC3E}">
        <p14:creationId xmlns:p14="http://schemas.microsoft.com/office/powerpoint/2010/main" val="186216584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close up of text on a black background&#10;&#10;Description automatically generated">
            <a:extLst>
              <a:ext uri="{FF2B5EF4-FFF2-40B4-BE49-F238E27FC236}">
                <a16:creationId xmlns:a16="http://schemas.microsoft.com/office/drawing/2014/main" xmlns="" id="{12E68337-691F-1846-BB29-EC64289D3C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5757043"/>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10"/>
            <a:ext cx="9986720" cy="865487"/>
          </a:xfrm>
        </p:spPr>
        <p:txBody>
          <a:bodyPr anchor="ctr"/>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spTree>
    <p:extLst>
      <p:ext uri="{BB962C8B-B14F-4D97-AF65-F5344CB8AC3E}">
        <p14:creationId xmlns:p14="http://schemas.microsoft.com/office/powerpoint/2010/main" val="140549636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5757043"/>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10"/>
            <a:ext cx="9986720" cy="865487"/>
          </a:xfrm>
        </p:spPr>
        <p:txBody>
          <a:bodyPr anchor="ctr"/>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99B57C5F-B156-2049-8EB3-6D159D06DF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spTree>
    <p:extLst>
      <p:ext uri="{BB962C8B-B14F-4D97-AF65-F5344CB8AC3E}">
        <p14:creationId xmlns:p14="http://schemas.microsoft.com/office/powerpoint/2010/main" val="386557330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5757043"/>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10"/>
            <a:ext cx="9986720" cy="865487"/>
          </a:xfrm>
        </p:spPr>
        <p:txBody>
          <a:bodyPr anchor="ctr"/>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AF605131-A9D8-394F-A356-01FB6A1241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spTree>
    <p:extLst>
      <p:ext uri="{BB962C8B-B14F-4D97-AF65-F5344CB8AC3E}">
        <p14:creationId xmlns:p14="http://schemas.microsoft.com/office/powerpoint/2010/main" val="60379615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5757043"/>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10"/>
            <a:ext cx="9986720" cy="865487"/>
          </a:xfrm>
        </p:spPr>
        <p:txBody>
          <a:bodyPr anchor="ctr"/>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4475E1B8-948F-4448-9D79-24E94FCDCEC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spTree>
    <p:extLst>
      <p:ext uri="{BB962C8B-B14F-4D97-AF65-F5344CB8AC3E}">
        <p14:creationId xmlns:p14="http://schemas.microsoft.com/office/powerpoint/2010/main" val="346293790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5757043"/>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10"/>
            <a:ext cx="9986720" cy="865487"/>
          </a:xfrm>
        </p:spPr>
        <p:txBody>
          <a:bodyPr anchor="ctr"/>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58843462-8485-9D48-964E-287DBF14C99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spTree>
    <p:extLst>
      <p:ext uri="{BB962C8B-B14F-4D97-AF65-F5344CB8AC3E}">
        <p14:creationId xmlns:p14="http://schemas.microsoft.com/office/powerpoint/2010/main" val="355931842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5757043"/>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10"/>
            <a:ext cx="9986720" cy="865487"/>
          </a:xfrm>
        </p:spPr>
        <p:txBody>
          <a:bodyPr anchor="ctr"/>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spTree>
    <p:extLst>
      <p:ext uri="{BB962C8B-B14F-4D97-AF65-F5344CB8AC3E}">
        <p14:creationId xmlns:p14="http://schemas.microsoft.com/office/powerpoint/2010/main" val="52428456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5757043"/>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10"/>
            <a:ext cx="9986720" cy="865487"/>
          </a:xfrm>
        </p:spPr>
        <p:txBody>
          <a:bodyPr anchor="ctr"/>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spTree>
    <p:extLst>
      <p:ext uri="{BB962C8B-B14F-4D97-AF65-F5344CB8AC3E}">
        <p14:creationId xmlns:p14="http://schemas.microsoft.com/office/powerpoint/2010/main" val="357807069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5757043"/>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10"/>
            <a:ext cx="9986720" cy="865487"/>
          </a:xfrm>
        </p:spPr>
        <p:txBody>
          <a:bodyPr anchor="ctr"/>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spTree>
    <p:extLst>
      <p:ext uri="{BB962C8B-B14F-4D97-AF65-F5344CB8AC3E}">
        <p14:creationId xmlns:p14="http://schemas.microsoft.com/office/powerpoint/2010/main" val="4001436701"/>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3656186"/>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2175932"/>
            <a:ext cx="9986720" cy="1449686"/>
          </a:xfrm>
        </p:spPr>
        <p:txBody>
          <a:bodyPr anchor="b"/>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FF5FD154-AD9B-4B44-BD8C-7EF790DA96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spTree>
    <p:extLst>
      <p:ext uri="{BB962C8B-B14F-4D97-AF65-F5344CB8AC3E}">
        <p14:creationId xmlns:p14="http://schemas.microsoft.com/office/powerpoint/2010/main" val="366962868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743378-CC79-4C17-9465-46F17CD27E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213242-BBCF-46D6-8492-87B2336FAE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7E6776A-D93B-44E4-ABFA-D88D808C7C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9FE460-3C3B-4810-98F3-E7BC0CC26BED}"/>
              </a:ext>
            </a:extLst>
          </p:cNvPr>
          <p:cNvSpPr>
            <a:spLocks noGrp="1"/>
          </p:cNvSpPr>
          <p:nvPr>
            <p:ph type="dt" sz="half" idx="10"/>
          </p:nvPr>
        </p:nvSpPr>
        <p:spPr/>
        <p:txBody>
          <a:bodyPr/>
          <a:lstStyle/>
          <a:p>
            <a:fld id="{E8D70176-E5BC-479F-81BB-60F216F6B5B4}" type="datetimeFigureOut">
              <a:rPr lang="en-US" smtClean="0"/>
              <a:t>7/20/2020</a:t>
            </a:fld>
            <a:endParaRPr lang="en-US"/>
          </a:p>
        </p:txBody>
      </p:sp>
      <p:sp>
        <p:nvSpPr>
          <p:cNvPr id="6" name="Footer Placeholder 5">
            <a:extLst>
              <a:ext uri="{FF2B5EF4-FFF2-40B4-BE49-F238E27FC236}">
                <a16:creationId xmlns:a16="http://schemas.microsoft.com/office/drawing/2014/main" xmlns="" id="{39DEE524-86A6-455A-A8C7-880CE457B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BABC8DD-CCB0-4548-B87D-11636E9703A7}"/>
              </a:ext>
            </a:extLst>
          </p:cNvPr>
          <p:cNvSpPr>
            <a:spLocks noGrp="1"/>
          </p:cNvSpPr>
          <p:nvPr>
            <p:ph type="sldNum" sz="quarter" idx="12"/>
          </p:nvPr>
        </p:nvSpPr>
        <p:spPr/>
        <p:txBody>
          <a:bodyPr/>
          <a:lstStyle/>
          <a:p>
            <a:fld id="{C7255758-AA7D-4198-8BE8-BE713CE6141A}" type="slidenum">
              <a:rPr lang="en-US" smtClean="0"/>
              <a:t>‹#›</a:t>
            </a:fld>
            <a:endParaRPr lang="en-US"/>
          </a:p>
        </p:txBody>
      </p:sp>
    </p:spTree>
    <p:extLst>
      <p:ext uri="{BB962C8B-B14F-4D97-AF65-F5344CB8AC3E}">
        <p14:creationId xmlns:p14="http://schemas.microsoft.com/office/powerpoint/2010/main" val="16479744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473568"/>
            <a:ext cx="457200" cy="378925"/>
          </a:xfrm>
        </p:spPr>
        <p:txBody>
          <a:bodyPr/>
          <a:lstStyle>
            <a:lvl1pPr>
              <a:defRPr sz="900" b="0">
                <a:solidFill>
                  <a:schemeClr val="bg1"/>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57202" y="6005016"/>
            <a:ext cx="10949494" cy="193699"/>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57202" y="1280161"/>
            <a:ext cx="10949494" cy="4724853"/>
          </a:xfrm>
        </p:spPr>
        <p:txBody>
          <a:bodyPr/>
          <a:lstStyle>
            <a:lvl1pPr>
              <a:defRPr sz="2198"/>
            </a:lvl1pPr>
          </a:lstStyle>
          <a:p>
            <a:pPr lvl="0"/>
            <a:r>
              <a:rPr lang="en-US" dirty="0"/>
              <a:t>Edit Master text styles</a:t>
            </a:r>
          </a:p>
          <a:p>
            <a:pPr lvl="1"/>
            <a:r>
              <a:rPr lang="en-US" dirty="0"/>
              <a:t>Second level</a:t>
            </a:r>
          </a:p>
        </p:txBody>
      </p:sp>
      <p:sp>
        <p:nvSpPr>
          <p:cNvPr id="2" name="Title 1"/>
          <p:cNvSpPr>
            <a:spLocks noGrp="1"/>
          </p:cNvSpPr>
          <p:nvPr>
            <p:ph type="title"/>
          </p:nvPr>
        </p:nvSpPr>
        <p:spPr>
          <a:xfrm>
            <a:off x="457202" y="408446"/>
            <a:ext cx="10949494" cy="876300"/>
          </a:xfrm>
        </p:spPr>
        <p:txBody>
          <a:bodyPr/>
          <a:lstStyle>
            <a:lvl1pPr>
              <a:defRPr sz="3198"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xmlns="" id="{53E70B12-4B81-E54D-8AF8-7890B6FC059A}"/>
              </a:ext>
            </a:extLst>
          </p:cNvPr>
          <p:cNvSpPr>
            <a:spLocks noGrp="1"/>
          </p:cNvSpPr>
          <p:nvPr>
            <p:ph type="ftr" sz="quarter" idx="14"/>
          </p:nvPr>
        </p:nvSpPr>
        <p:spPr>
          <a:xfrm>
            <a:off x="457319" y="6479077"/>
            <a:ext cx="4115872" cy="378925"/>
          </a:xfrm>
        </p:spPr>
        <p:txBody>
          <a:bodyPr/>
          <a:lstStyle>
            <a:lvl1pPr>
              <a:defRPr>
                <a:solidFill>
                  <a:schemeClr val="bg1"/>
                </a:solidFill>
              </a:defRPr>
            </a:lvl1pPr>
          </a:lstStyle>
          <a:p>
            <a:endParaRPr lang="en-US" dirty="0"/>
          </a:p>
        </p:txBody>
      </p:sp>
      <p:pic>
        <p:nvPicPr>
          <p:cNvPr id="8" name="Picture 7">
            <a:extLst>
              <a:ext uri="{FF2B5EF4-FFF2-40B4-BE49-F238E27FC236}">
                <a16:creationId xmlns:a16="http://schemas.microsoft.com/office/drawing/2014/main" xmlns="" id="{F54481E1-1725-1343-B779-2C9415DF028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16414" y="356832"/>
            <a:ext cx="860969" cy="860745"/>
          </a:xfrm>
          <a:prstGeom prst="rect">
            <a:avLst/>
          </a:prstGeom>
        </p:spPr>
      </p:pic>
    </p:spTree>
    <p:extLst>
      <p:ext uri="{BB962C8B-B14F-4D97-AF65-F5344CB8AC3E}">
        <p14:creationId xmlns:p14="http://schemas.microsoft.com/office/powerpoint/2010/main" val="3569909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481064"/>
            <a:ext cx="457200" cy="372979"/>
          </a:xfrm>
        </p:spPr>
        <p:txBody>
          <a:bodyPr/>
          <a:lstStyle>
            <a:lvl1pPr>
              <a:defRPr sz="900" b="0">
                <a:solidFill>
                  <a:schemeClr val="bg1"/>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57202" y="6005014"/>
            <a:ext cx="10901330" cy="193698"/>
          </a:xfrm>
        </p:spPr>
        <p:txBody>
          <a:bodyPr anchor="b"/>
          <a:lstStyle>
            <a:lvl1pPr marL="0" indent="0">
              <a:spcBef>
                <a:spcPts val="0"/>
              </a:spcBef>
              <a:spcAft>
                <a:spcPts val="300"/>
              </a:spcAft>
              <a:buFontTx/>
              <a:buNone/>
              <a:defRPr sz="800"/>
            </a:lvl1pPr>
          </a:lstStyle>
          <a:p>
            <a:pPr lvl="0"/>
            <a:r>
              <a:rPr lang="en-US"/>
              <a:t>Edit Master text styles</a:t>
            </a:r>
          </a:p>
        </p:txBody>
      </p:sp>
      <p:sp>
        <p:nvSpPr>
          <p:cNvPr id="3" name="Content Placeholder 2"/>
          <p:cNvSpPr>
            <a:spLocks noGrp="1"/>
          </p:cNvSpPr>
          <p:nvPr>
            <p:ph idx="1"/>
          </p:nvPr>
        </p:nvSpPr>
        <p:spPr>
          <a:xfrm>
            <a:off x="457202" y="1831719"/>
            <a:ext cx="10901330" cy="4173295"/>
          </a:xfrm>
        </p:spPr>
        <p:txBody>
          <a:bodyPr/>
          <a:lstStyle>
            <a:lvl1pPr>
              <a:defRPr sz="2198"/>
            </a:lvl1pPr>
          </a:lstStyle>
          <a:p>
            <a:pPr lvl="0"/>
            <a:r>
              <a:rPr lang="en-US" dirty="0"/>
              <a:t>Edit Master text styles</a:t>
            </a:r>
          </a:p>
          <a:p>
            <a:pPr lvl="1"/>
            <a:r>
              <a:rPr lang="en-US" dirty="0"/>
              <a:t>Second level</a:t>
            </a:r>
          </a:p>
        </p:txBody>
      </p:sp>
      <p:sp>
        <p:nvSpPr>
          <p:cNvPr id="2" name="Title 1"/>
          <p:cNvSpPr>
            <a:spLocks noGrp="1"/>
          </p:cNvSpPr>
          <p:nvPr>
            <p:ph type="title"/>
          </p:nvPr>
        </p:nvSpPr>
        <p:spPr>
          <a:xfrm>
            <a:off x="457202" y="408449"/>
            <a:ext cx="10901330" cy="1377695"/>
          </a:xfrm>
        </p:spPr>
        <p:txBody>
          <a:bodyPr/>
          <a:lstStyle>
            <a:lvl1pPr>
              <a:defRPr sz="3198"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xmlns="" id="{1A13C6F6-E667-D841-8D0C-8A680AF2E037}"/>
              </a:ext>
            </a:extLst>
          </p:cNvPr>
          <p:cNvSpPr>
            <a:spLocks noGrp="1"/>
          </p:cNvSpPr>
          <p:nvPr>
            <p:ph type="ftr" sz="quarter" idx="14"/>
          </p:nvPr>
        </p:nvSpPr>
        <p:spPr>
          <a:xfrm>
            <a:off x="457319" y="6485021"/>
            <a:ext cx="4115872" cy="372978"/>
          </a:xfrm>
        </p:spPr>
        <p:txBody>
          <a:bodyPr/>
          <a:lstStyle>
            <a:lvl1pPr>
              <a:defRPr>
                <a:solidFill>
                  <a:schemeClr val="bg1"/>
                </a:solidFill>
              </a:defRPr>
            </a:lvl1pPr>
          </a:lstStyle>
          <a:p>
            <a:endParaRPr lang="en-US" dirty="0"/>
          </a:p>
        </p:txBody>
      </p:sp>
      <p:pic>
        <p:nvPicPr>
          <p:cNvPr id="9" name="Picture 8">
            <a:extLst>
              <a:ext uri="{FF2B5EF4-FFF2-40B4-BE49-F238E27FC236}">
                <a16:creationId xmlns:a16="http://schemas.microsoft.com/office/drawing/2014/main" xmlns="" id="{8733783E-279C-F647-BA11-978FE052130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16414" y="356832"/>
            <a:ext cx="860969" cy="860745"/>
          </a:xfrm>
          <a:prstGeom prst="rect">
            <a:avLst/>
          </a:prstGeom>
        </p:spPr>
      </p:pic>
    </p:spTree>
    <p:extLst>
      <p:ext uri="{BB962C8B-B14F-4D97-AF65-F5344CB8AC3E}">
        <p14:creationId xmlns:p14="http://schemas.microsoft.com/office/powerpoint/2010/main" val="531713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483096"/>
            <a:ext cx="457200" cy="374904"/>
          </a:xfrm>
        </p:spPr>
        <p:txBody>
          <a:bodyPr/>
          <a:lstStyle>
            <a:lvl1pPr>
              <a:buFontTx/>
              <a:buNone/>
              <a:defRPr sz="900" b="0">
                <a:solidFill>
                  <a:schemeClr val="bg1"/>
                </a:solidFill>
              </a:defRPr>
            </a:lvl1pPr>
          </a:lstStyle>
          <a:p>
            <a:fld id="{2D55A223-BDE3-4662-BD05-6BDBDD27824A}" type="slidenum">
              <a:rPr lang="en-US" smtClean="0"/>
              <a:pPr/>
              <a:t>‹#›</a:t>
            </a:fld>
            <a:endParaRPr lang="en-US" dirty="0"/>
          </a:p>
        </p:txBody>
      </p:sp>
      <p:sp>
        <p:nvSpPr>
          <p:cNvPr id="2" name="Title 1"/>
          <p:cNvSpPr>
            <a:spLocks noGrp="1"/>
          </p:cNvSpPr>
          <p:nvPr>
            <p:ph type="title"/>
          </p:nvPr>
        </p:nvSpPr>
        <p:spPr>
          <a:xfrm>
            <a:off x="457202" y="775799"/>
            <a:ext cx="10934202" cy="876300"/>
          </a:xfrm>
        </p:spPr>
        <p:txBody>
          <a:bodyPr/>
          <a:lstStyle>
            <a:lvl1pPr>
              <a:buFontTx/>
              <a:buNone/>
              <a:defRPr sz="3198"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27" name="Text Placeholder 26">
            <a:extLst>
              <a:ext uri="{FF2B5EF4-FFF2-40B4-BE49-F238E27FC236}">
                <a16:creationId xmlns:a16="http://schemas.microsoft.com/office/drawing/2014/main" xmlns="" id="{28F09DC9-43AB-D54E-86FB-13BC852CD719}"/>
              </a:ext>
            </a:extLst>
          </p:cNvPr>
          <p:cNvSpPr>
            <a:spLocks noGrp="1"/>
          </p:cNvSpPr>
          <p:nvPr>
            <p:ph type="body" sz="quarter" idx="21" hasCustomPrompt="1"/>
          </p:nvPr>
        </p:nvSpPr>
        <p:spPr>
          <a:xfrm>
            <a:off x="457201" y="408326"/>
            <a:ext cx="9541458" cy="345175"/>
          </a:xfrm>
        </p:spPr>
        <p:txBody>
          <a:bodyPr/>
          <a:lstStyle>
            <a:lvl1pPr marL="0" indent="0">
              <a:buFontTx/>
              <a:buNone/>
              <a:defRPr sz="1600" b="0" cap="none" baseline="0">
                <a:solidFill>
                  <a:schemeClr val="accent5">
                    <a:lumMod val="75000"/>
                  </a:schemeClr>
                </a:solidFill>
              </a:defRPr>
            </a:lvl1pPr>
            <a:lvl2pPr marL="246752" indent="0">
              <a:buFontTx/>
              <a:buNone/>
              <a:defRPr b="1">
                <a:solidFill>
                  <a:schemeClr val="bg1"/>
                </a:solidFill>
              </a:defRPr>
            </a:lvl2pPr>
            <a:lvl3pPr marL="685423" indent="0">
              <a:buFontTx/>
              <a:buNone/>
              <a:defRPr b="1">
                <a:solidFill>
                  <a:schemeClr val="bg1"/>
                </a:solidFill>
              </a:defRPr>
            </a:lvl3pPr>
            <a:lvl4pPr marL="1028134" indent="0">
              <a:buFontTx/>
              <a:buNone/>
              <a:defRPr b="1">
                <a:solidFill>
                  <a:schemeClr val="bg1"/>
                </a:solidFill>
              </a:defRPr>
            </a:lvl4pPr>
            <a:lvl5pPr marL="1370846" indent="0">
              <a:buFontTx/>
              <a:buNone/>
              <a:defRPr b="1">
                <a:solidFill>
                  <a:schemeClr val="bg1"/>
                </a:solidFill>
              </a:defRPr>
            </a:lvl5pPr>
          </a:lstStyle>
          <a:p>
            <a:pPr lvl="0"/>
            <a:r>
              <a:rPr lang="en-US" dirty="0"/>
              <a:t>Edit master text styles</a:t>
            </a:r>
          </a:p>
        </p:txBody>
      </p:sp>
      <p:sp>
        <p:nvSpPr>
          <p:cNvPr id="4" name="Text Placeholder 3">
            <a:extLst>
              <a:ext uri="{FF2B5EF4-FFF2-40B4-BE49-F238E27FC236}">
                <a16:creationId xmlns:a16="http://schemas.microsoft.com/office/drawing/2014/main" xmlns="" id="{1039210C-47DD-634C-9103-8315CAA91ED6}"/>
              </a:ext>
            </a:extLst>
          </p:cNvPr>
          <p:cNvSpPr>
            <a:spLocks noGrp="1"/>
          </p:cNvSpPr>
          <p:nvPr>
            <p:ph type="body" sz="quarter" idx="22"/>
          </p:nvPr>
        </p:nvSpPr>
        <p:spPr>
          <a:xfrm>
            <a:off x="457202" y="1674400"/>
            <a:ext cx="10934202" cy="4333208"/>
          </a:xfrm>
        </p:spPr>
        <p:txBody>
          <a:bodyPr/>
          <a:lstStyle>
            <a:lvl3pPr marL="685423" indent="0">
              <a:buNone/>
              <a:defRPr/>
            </a:lvl3pPr>
          </a:lstStyle>
          <a:p>
            <a:pPr lvl="0"/>
            <a:r>
              <a:rPr lang="en-US"/>
              <a:t>Edit Master text styles</a:t>
            </a:r>
          </a:p>
          <a:p>
            <a:pPr lvl="1"/>
            <a:r>
              <a:rPr lang="en-US"/>
              <a:t>Second level</a:t>
            </a:r>
          </a:p>
        </p:txBody>
      </p:sp>
      <p:sp>
        <p:nvSpPr>
          <p:cNvPr id="10" name="Text Placeholder 9">
            <a:extLst>
              <a:ext uri="{FF2B5EF4-FFF2-40B4-BE49-F238E27FC236}">
                <a16:creationId xmlns:a16="http://schemas.microsoft.com/office/drawing/2014/main" xmlns="" id="{443F2823-DE79-0B4E-92FE-0CF3BA2486C7}"/>
              </a:ext>
            </a:extLst>
          </p:cNvPr>
          <p:cNvSpPr>
            <a:spLocks noGrp="1"/>
          </p:cNvSpPr>
          <p:nvPr>
            <p:ph type="body" sz="quarter" idx="24"/>
          </p:nvPr>
        </p:nvSpPr>
        <p:spPr>
          <a:xfrm>
            <a:off x="457202" y="6007608"/>
            <a:ext cx="10934202" cy="192024"/>
          </a:xfrm>
        </p:spPr>
        <p:txBody>
          <a:bodyPr anchor="b"/>
          <a:lstStyle>
            <a:lvl1pPr marL="0" indent="0">
              <a:buFontTx/>
              <a:buNone/>
              <a:defRPr sz="800"/>
            </a:lvl1pPr>
            <a:lvl2pPr marL="246752" indent="0">
              <a:buNone/>
              <a:defRPr/>
            </a:lvl2pPr>
          </a:lstStyle>
          <a:p>
            <a:pPr lvl="0"/>
            <a:r>
              <a:rPr lang="en-US" dirty="0"/>
              <a:t>Edit Master text styles</a:t>
            </a:r>
          </a:p>
        </p:txBody>
      </p:sp>
      <p:sp>
        <p:nvSpPr>
          <p:cNvPr id="3" name="Footer Placeholder 2">
            <a:extLst>
              <a:ext uri="{FF2B5EF4-FFF2-40B4-BE49-F238E27FC236}">
                <a16:creationId xmlns:a16="http://schemas.microsoft.com/office/drawing/2014/main" xmlns="" id="{19BBCD24-37B8-834B-A1AD-1E386AC178BF}"/>
              </a:ext>
            </a:extLst>
          </p:cNvPr>
          <p:cNvSpPr>
            <a:spLocks noGrp="1"/>
          </p:cNvSpPr>
          <p:nvPr>
            <p:ph type="ftr" sz="quarter" idx="25"/>
          </p:nvPr>
        </p:nvSpPr>
        <p:spPr>
          <a:xfrm>
            <a:off x="457319" y="6483096"/>
            <a:ext cx="4115872" cy="374904"/>
          </a:xfrm>
        </p:spPr>
        <p:txBody>
          <a:bodyPr/>
          <a:lstStyle>
            <a:lvl1pPr>
              <a:defRPr>
                <a:solidFill>
                  <a:schemeClr val="bg1"/>
                </a:solidFill>
              </a:defRPr>
            </a:lvl1pPr>
          </a:lstStyle>
          <a:p>
            <a:endParaRPr lang="en-US" dirty="0"/>
          </a:p>
        </p:txBody>
      </p:sp>
      <p:pic>
        <p:nvPicPr>
          <p:cNvPr id="11" name="Picture 10">
            <a:extLst>
              <a:ext uri="{FF2B5EF4-FFF2-40B4-BE49-F238E27FC236}">
                <a16:creationId xmlns:a16="http://schemas.microsoft.com/office/drawing/2014/main" xmlns="" id="{C4D26221-E531-3544-B045-8D2C94536F0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16414" y="356832"/>
            <a:ext cx="860969" cy="860745"/>
          </a:xfrm>
          <a:prstGeom prst="rect">
            <a:avLst/>
          </a:prstGeom>
        </p:spPr>
      </p:pic>
    </p:spTree>
    <p:extLst>
      <p:ext uri="{BB962C8B-B14F-4D97-AF65-F5344CB8AC3E}">
        <p14:creationId xmlns:p14="http://schemas.microsoft.com/office/powerpoint/2010/main" val="3873969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2D72A2E-FB09-564F-B726-5FA054971CCE}"/>
              </a:ext>
            </a:extLst>
          </p:cNvPr>
          <p:cNvSpPr/>
          <p:nvPr userDrawn="1"/>
        </p:nvSpPr>
        <p:spPr>
          <a:xfrm>
            <a:off x="2" y="1"/>
            <a:ext cx="12192000" cy="658886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21856" bIns="121856" rtlCol="0" anchor="ctr"/>
          <a:lstStyle/>
          <a:p>
            <a:pPr algn="ctr"/>
            <a:endParaRPr lang="en-US" sz="2398"/>
          </a:p>
        </p:txBody>
      </p:sp>
      <p:sp>
        <p:nvSpPr>
          <p:cNvPr id="6" name="Slide Number Placeholder 5"/>
          <p:cNvSpPr>
            <a:spLocks noGrp="1"/>
          </p:cNvSpPr>
          <p:nvPr>
            <p:ph type="sldNum" sz="quarter" idx="12"/>
          </p:nvPr>
        </p:nvSpPr>
        <p:spPr>
          <a:xfrm>
            <a:off x="11734800" y="6599380"/>
            <a:ext cx="457200" cy="253115"/>
          </a:xfrm>
        </p:spPr>
        <p:txBody>
          <a:bodyPr/>
          <a:lstStyle>
            <a:lvl1pPr>
              <a:defRPr sz="900" b="0">
                <a:solidFill>
                  <a:schemeClr val="bg1"/>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57202" y="6200094"/>
            <a:ext cx="11277600" cy="193699"/>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57202" y="1280161"/>
            <a:ext cx="11277600" cy="4919929"/>
          </a:xfrm>
        </p:spPr>
        <p:txBody>
          <a:bodyPr/>
          <a:lstStyle>
            <a:lvl1pPr>
              <a:defRPr sz="2198"/>
            </a:lvl1pPr>
          </a:lstStyle>
          <a:p>
            <a:pPr lvl="0"/>
            <a:r>
              <a:rPr lang="en-US" dirty="0"/>
              <a:t>Edit Master text styles</a:t>
            </a:r>
          </a:p>
          <a:p>
            <a:pPr lvl="1"/>
            <a:r>
              <a:rPr lang="en-US" dirty="0"/>
              <a:t>Second level</a:t>
            </a:r>
          </a:p>
        </p:txBody>
      </p:sp>
      <p:sp>
        <p:nvSpPr>
          <p:cNvPr id="2" name="Title 1"/>
          <p:cNvSpPr>
            <a:spLocks noGrp="1"/>
          </p:cNvSpPr>
          <p:nvPr>
            <p:ph type="title"/>
          </p:nvPr>
        </p:nvSpPr>
        <p:spPr>
          <a:xfrm>
            <a:off x="457202" y="408446"/>
            <a:ext cx="11277600" cy="876300"/>
          </a:xfrm>
        </p:spPr>
        <p:txBody>
          <a:bodyPr/>
          <a:lstStyle>
            <a:lvl1pPr>
              <a:defRPr sz="3198"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5" name="Footer Placeholder 4">
            <a:extLst>
              <a:ext uri="{FF2B5EF4-FFF2-40B4-BE49-F238E27FC236}">
                <a16:creationId xmlns:a16="http://schemas.microsoft.com/office/drawing/2014/main" xmlns="" id="{3DFC2531-4F4C-674C-AD5D-B13A1A698113}"/>
              </a:ext>
            </a:extLst>
          </p:cNvPr>
          <p:cNvSpPr>
            <a:spLocks noGrp="1"/>
          </p:cNvSpPr>
          <p:nvPr>
            <p:ph type="ftr" sz="quarter" idx="14"/>
          </p:nvPr>
        </p:nvSpPr>
        <p:spPr>
          <a:xfrm>
            <a:off x="457319" y="6588871"/>
            <a:ext cx="4115872" cy="269131"/>
          </a:xfrm>
        </p:spPr>
        <p:txBody>
          <a:bodyPr/>
          <a:lstStyle>
            <a:lvl1pPr>
              <a:defRPr>
                <a:solidFill>
                  <a:schemeClr val="bg1"/>
                </a:solidFill>
              </a:defRPr>
            </a:lvl1pPr>
          </a:lstStyle>
          <a:p>
            <a:endParaRPr lang="en-US" dirty="0"/>
          </a:p>
        </p:txBody>
      </p:sp>
      <p:pic>
        <p:nvPicPr>
          <p:cNvPr id="9" name="Picture 8">
            <a:extLst>
              <a:ext uri="{FF2B5EF4-FFF2-40B4-BE49-F238E27FC236}">
                <a16:creationId xmlns:a16="http://schemas.microsoft.com/office/drawing/2014/main" xmlns="" id="{03077061-C654-2846-8411-7CEDC62211F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16414" y="356832"/>
            <a:ext cx="860969" cy="860745"/>
          </a:xfrm>
          <a:prstGeom prst="rect">
            <a:avLst/>
          </a:prstGeom>
        </p:spPr>
      </p:pic>
    </p:spTree>
    <p:extLst>
      <p:ext uri="{BB962C8B-B14F-4D97-AF65-F5344CB8AC3E}">
        <p14:creationId xmlns:p14="http://schemas.microsoft.com/office/powerpoint/2010/main" val="3754887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6921E8B-E9BB-4DA0-BC4D-F5D7CE5E4762}" type="slidenum">
              <a:rPr lang="en-US" smtClean="0"/>
              <a:t>‹#›</a:t>
            </a:fld>
            <a:endParaRPr lang="en-US" dirty="0"/>
          </a:p>
        </p:txBody>
      </p:sp>
      <p:pic>
        <p:nvPicPr>
          <p:cNvPr id="5" name="Picture 4">
            <a:extLst>
              <a:ext uri="{FF2B5EF4-FFF2-40B4-BE49-F238E27FC236}">
                <a16:creationId xmlns:a16="http://schemas.microsoft.com/office/drawing/2014/main" xmlns="" id="{10A69325-26DB-4E19-AC4D-EA976B3F71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7201" y="6005014"/>
            <a:ext cx="2206144" cy="357660"/>
          </a:xfrm>
          <a:prstGeom prst="rect">
            <a:avLst/>
          </a:prstGeom>
        </p:spPr>
      </p:pic>
      <p:sp>
        <p:nvSpPr>
          <p:cNvPr id="7" name="Text Box 39">
            <a:extLst>
              <a:ext uri="{FF2B5EF4-FFF2-40B4-BE49-F238E27FC236}">
                <a16:creationId xmlns:a16="http://schemas.microsoft.com/office/drawing/2014/main" xmlns="" id="{BC4CFD4F-B88E-4488-BB94-1C9EAEE0B395}"/>
              </a:ext>
            </a:extLst>
          </p:cNvPr>
          <p:cNvSpPr txBox="1">
            <a:spLocks noChangeArrowheads="1"/>
          </p:cNvSpPr>
          <p:nvPr userDrawn="1"/>
        </p:nvSpPr>
        <p:spPr bwMode="auto">
          <a:xfrm>
            <a:off x="1167649" y="6215785"/>
            <a:ext cx="566857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171" eaLnBrk="1" fontAlgn="base" latinLnBrk="0" hangingPunct="1">
              <a:lnSpc>
                <a:spcPct val="95000"/>
              </a:lnSpc>
              <a:spcBef>
                <a:spcPts val="300"/>
              </a:spcBef>
              <a:spcAft>
                <a:spcPct val="0"/>
              </a:spcAft>
              <a:buClrTx/>
              <a:buSzTx/>
              <a:buFontTx/>
              <a:buNone/>
              <a:tabLst/>
              <a:defRPr/>
            </a:pPr>
            <a:r>
              <a:rPr kumimoji="0" lang="en-US" sz="500" b="0" i="0" u="none" strike="noStrike" kern="0" cap="none" spc="0" normalizeH="0" baseline="0" noProof="0" dirty="0">
                <a:ln>
                  <a:noFill/>
                </a:ln>
                <a:solidFill>
                  <a:schemeClr val="tx1"/>
                </a:solidFill>
                <a:effectLst/>
                <a:uLnTx/>
                <a:uFillTx/>
                <a:latin typeface="Arial" charset="0"/>
                <a:ea typeface="Arial Narrow" charset="0"/>
                <a:cs typeface="Arial Narrow" charset="0"/>
              </a:rPr>
              <a:t>Blue Cross and Blue Shield of Texas, a Division of Health Care Service Corporation, </a:t>
            </a:r>
            <a:br>
              <a:rPr kumimoji="0" lang="en-US" sz="500" b="0" i="0" u="none" strike="noStrike" kern="0" cap="none" spc="0" normalizeH="0" baseline="0" noProof="0" dirty="0">
                <a:ln>
                  <a:noFill/>
                </a:ln>
                <a:solidFill>
                  <a:schemeClr val="tx1"/>
                </a:solidFill>
                <a:effectLst/>
                <a:uLnTx/>
                <a:uFillTx/>
                <a:latin typeface="Arial" charset="0"/>
                <a:ea typeface="Arial Narrow" charset="0"/>
                <a:cs typeface="Arial Narrow" charset="0"/>
              </a:rPr>
            </a:br>
            <a:r>
              <a:rPr kumimoji="0" lang="en-US" sz="500" b="0" i="0" u="none" strike="noStrike" kern="0" cap="none" spc="0" normalizeH="0" baseline="0" noProof="0" dirty="0">
                <a:ln>
                  <a:noFill/>
                </a:ln>
                <a:solidFill>
                  <a:schemeClr val="tx1"/>
                </a:solidFill>
                <a:effectLst/>
                <a:uLnTx/>
                <a:uFillTx/>
                <a:latin typeface="Arial" charset="0"/>
                <a:ea typeface="Arial Narrow" charset="0"/>
                <a:cs typeface="Arial Narrow" charset="0"/>
              </a:rPr>
              <a:t>a Mutual Legal Reserve Company, an Independent Licensee of the Blue Cross and Blue Shield Association</a:t>
            </a:r>
          </a:p>
        </p:txBody>
      </p:sp>
    </p:spTree>
    <p:extLst>
      <p:ext uri="{BB962C8B-B14F-4D97-AF65-F5344CB8AC3E}">
        <p14:creationId xmlns:p14="http://schemas.microsoft.com/office/powerpoint/2010/main" val="29993309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©2019 CVS Health and/or one of its affiliates: Confidential &amp; Proprietary</a:t>
            </a:r>
          </a:p>
        </p:txBody>
      </p:sp>
      <p:sp>
        <p:nvSpPr>
          <p:cNvPr id="6" name="Table Placeholder 5"/>
          <p:cNvSpPr>
            <a:spLocks noGrp="1"/>
          </p:cNvSpPr>
          <p:nvPr>
            <p:ph type="tbl" sz="quarter" idx="12"/>
          </p:nvPr>
        </p:nvSpPr>
        <p:spPr>
          <a:xfrm>
            <a:off x="609599" y="1463040"/>
            <a:ext cx="9387840" cy="4389120"/>
          </a:xfrm>
        </p:spPr>
        <p:txBody>
          <a:bodyPr/>
          <a:lstStyle>
            <a:lvl1pPr>
              <a:defRPr>
                <a:solidFill>
                  <a:schemeClr val="tx1">
                    <a:lumMod val="75000"/>
                    <a:lumOff val="25000"/>
                  </a:schemeClr>
                </a:solidFill>
              </a:defRPr>
            </a:lvl1pPr>
          </a:lstStyle>
          <a:p>
            <a:r>
              <a:rPr lang="en-US"/>
              <a:t>Click icon to add table</a:t>
            </a:r>
            <a:endParaRPr lang="en-US" dirty="0"/>
          </a:p>
        </p:txBody>
      </p:sp>
      <p:sp>
        <p:nvSpPr>
          <p:cNvPr id="7" name="Slide Number Placeholder 5"/>
          <p:cNvSpPr>
            <a:spLocks noGrp="1"/>
          </p:cNvSpPr>
          <p:nvPr>
            <p:ph type="sldNum" sz="quarter" idx="4"/>
          </p:nvPr>
        </p:nvSpPr>
        <p:spPr bwMode="gray">
          <a:xfrm>
            <a:off x="11753088" y="6532753"/>
            <a:ext cx="426720" cy="137160"/>
          </a:xfrm>
          <a:prstGeom prst="rect">
            <a:avLst/>
          </a:prstGeom>
        </p:spPr>
        <p:txBody>
          <a:bodyPr vert="horz" lIns="0" tIns="0" rIns="0" bIns="0" rtlCol="0" anchor="t" anchorCtr="0"/>
          <a:lstStyle>
            <a:lvl1pPr algn="l">
              <a:defRPr sz="1000">
                <a:solidFill>
                  <a:schemeClr val="tx1">
                    <a:lumMod val="75000"/>
                    <a:lumOff val="25000"/>
                  </a:schemeClr>
                </a:solidFill>
              </a:defRPr>
            </a:lvl1pPr>
          </a:lstStyle>
          <a:p>
            <a:fld id="{4D467D88-DCFD-354C-96A5-D863D5E9364D}" type="slidenum">
              <a:rPr lang="en-US" smtClean="0"/>
              <a:pPr/>
              <a:t>‹#›</a:t>
            </a:fld>
            <a:endParaRPr lang="en-US" dirty="0"/>
          </a:p>
        </p:txBody>
      </p:sp>
    </p:spTree>
    <p:extLst>
      <p:ext uri="{BB962C8B-B14F-4D97-AF65-F5344CB8AC3E}">
        <p14:creationId xmlns:p14="http://schemas.microsoft.com/office/powerpoint/2010/main" val="20081660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93192"/>
            <a:ext cx="10972801" cy="82296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5" y="1463043"/>
            <a:ext cx="5388864" cy="502601"/>
          </a:xfrm>
          <a:solidFill>
            <a:schemeClr val="tx1"/>
          </a:solidFill>
        </p:spPr>
        <p:txBody>
          <a:bodyPr lIns="91440" anchor="ctr" anchorCtr="0"/>
          <a:lstStyle>
            <a:lvl1pPr marL="0" indent="0">
              <a:buNone/>
              <a:defRPr sz="1600" b="1" cap="all">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5388864" cy="3794760"/>
          </a:xfrm>
          <a:solidFill>
            <a:schemeClr val="bg2"/>
          </a:solidFill>
        </p:spPr>
        <p:txBody>
          <a:bodyPr lIns="91440" tIns="91440" rIns="137160" bIns="91440"/>
          <a:lstStyle>
            <a:lvl1pPr marL="228531" indent="-228531">
              <a:spcBef>
                <a:spcPts val="1200"/>
              </a:spcBef>
              <a:buClr>
                <a:schemeClr val="tx1"/>
              </a:buClr>
              <a:buFont typeface="Arial"/>
              <a:buChar char="•"/>
              <a:defRPr sz="1799" b="0">
                <a:solidFill>
                  <a:schemeClr val="tx1"/>
                </a:solidFill>
              </a:defRPr>
            </a:lvl1pPr>
            <a:lvl2pPr marL="457063" indent="-228531">
              <a:spcBef>
                <a:spcPts val="600"/>
              </a:spcBef>
              <a:buClr>
                <a:schemeClr val="tx1">
                  <a:lumMod val="75000"/>
                  <a:lumOff val="25000"/>
                </a:schemeClr>
              </a:buClr>
              <a:buFont typeface="Lucida Grande"/>
              <a:buChar char="–"/>
              <a:defRPr sz="1600">
                <a:solidFill>
                  <a:schemeClr val="tx1">
                    <a:lumMod val="75000"/>
                    <a:lumOff val="25000"/>
                  </a:schemeClr>
                </a:solidFill>
              </a:defRPr>
            </a:lvl2pPr>
            <a:lvl3pPr marL="731301" indent="-182825">
              <a:spcBef>
                <a:spcPts val="600"/>
              </a:spcBef>
              <a:buClr>
                <a:schemeClr val="tx1">
                  <a:lumMod val="75000"/>
                  <a:lumOff val="25000"/>
                </a:schemeClr>
              </a:buClr>
              <a:buFont typeface="Arial"/>
              <a:buChar char="•"/>
              <a:defRPr sz="1600">
                <a:solidFill>
                  <a:schemeClr val="tx1">
                    <a:lumMod val="75000"/>
                    <a:lumOff val="25000"/>
                  </a:schemeClr>
                </a:solidFill>
              </a:defRPr>
            </a:lvl3pPr>
            <a:lvl4pPr marL="1005538" indent="-182825">
              <a:spcBef>
                <a:spcPts val="300"/>
              </a:spcBef>
              <a:buClr>
                <a:schemeClr val="tx1">
                  <a:lumMod val="75000"/>
                  <a:lumOff val="25000"/>
                </a:schemeClr>
              </a:buClr>
              <a:buFont typeface="Lucida Grande"/>
              <a:buChar char="»"/>
              <a:defRPr sz="1400">
                <a:solidFill>
                  <a:schemeClr val="tx1">
                    <a:lumMod val="75000"/>
                    <a:lumOff val="25000"/>
                  </a:schemeClr>
                </a:solidFill>
              </a:defRPr>
            </a:lvl4pPr>
            <a:lvl5pPr marL="1234070" indent="-182825">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7601" y="1463043"/>
            <a:ext cx="5388864" cy="502601"/>
          </a:xfrm>
          <a:solidFill>
            <a:schemeClr val="tx2"/>
          </a:solidFill>
        </p:spPr>
        <p:txBody>
          <a:bodyPr lIns="91440" anchor="ctr" anchorCtr="0"/>
          <a:lstStyle>
            <a:lvl1pPr marL="0" indent="0">
              <a:buNone/>
              <a:defRPr sz="1600" b="1" cap="all">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1" y="2057400"/>
            <a:ext cx="5388864" cy="3794760"/>
          </a:xfrm>
          <a:solidFill>
            <a:schemeClr val="bg2"/>
          </a:solidFill>
        </p:spPr>
        <p:txBody>
          <a:bodyPr lIns="91440" tIns="91440" rIns="137160" bIns="91440"/>
          <a:lstStyle>
            <a:lvl1pPr marL="228531" indent="-228531">
              <a:spcBef>
                <a:spcPts val="1200"/>
              </a:spcBef>
              <a:buClr>
                <a:schemeClr val="tx1"/>
              </a:buClr>
              <a:buFont typeface="Arial"/>
              <a:buChar char="•"/>
              <a:defRPr sz="1799" b="0">
                <a:solidFill>
                  <a:schemeClr val="tx1"/>
                </a:solidFill>
              </a:defRPr>
            </a:lvl1pPr>
            <a:lvl2pPr marL="457063" indent="-228531">
              <a:spcBef>
                <a:spcPts val="600"/>
              </a:spcBef>
              <a:buClr>
                <a:schemeClr val="tx1">
                  <a:lumMod val="75000"/>
                  <a:lumOff val="25000"/>
                </a:schemeClr>
              </a:buClr>
              <a:buFont typeface="Lucida Grande"/>
              <a:buChar char="–"/>
              <a:defRPr sz="1600">
                <a:solidFill>
                  <a:schemeClr val="tx1">
                    <a:lumMod val="75000"/>
                    <a:lumOff val="25000"/>
                  </a:schemeClr>
                </a:solidFill>
              </a:defRPr>
            </a:lvl2pPr>
            <a:lvl3pPr marL="731301" indent="-182825">
              <a:spcBef>
                <a:spcPts val="600"/>
              </a:spcBef>
              <a:buClr>
                <a:schemeClr val="tx1">
                  <a:lumMod val="75000"/>
                  <a:lumOff val="25000"/>
                </a:schemeClr>
              </a:buClr>
              <a:buFont typeface="Arial"/>
              <a:buChar char="•"/>
              <a:defRPr sz="1600">
                <a:solidFill>
                  <a:schemeClr val="tx1">
                    <a:lumMod val="75000"/>
                    <a:lumOff val="25000"/>
                  </a:schemeClr>
                </a:solidFill>
              </a:defRPr>
            </a:lvl3pPr>
            <a:lvl4pPr marL="1005538" indent="-182825">
              <a:spcBef>
                <a:spcPts val="300"/>
              </a:spcBef>
              <a:buClr>
                <a:schemeClr val="tx1">
                  <a:lumMod val="75000"/>
                  <a:lumOff val="25000"/>
                </a:schemeClr>
              </a:buClr>
              <a:buFont typeface="Lucida Grande"/>
              <a:buChar char="»"/>
              <a:defRPr sz="1400">
                <a:solidFill>
                  <a:schemeClr val="tx1">
                    <a:lumMod val="75000"/>
                    <a:lumOff val="25000"/>
                  </a:schemeClr>
                </a:solidFill>
              </a:defRPr>
            </a:lvl4pPr>
            <a:lvl5pPr marL="1234070" indent="-182825">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1"/>
          </p:nvPr>
        </p:nvSpPr>
        <p:spPr/>
        <p:txBody>
          <a:bodyPr/>
          <a:lstStyle/>
          <a:p>
            <a:r>
              <a:rPr lang="en-US" dirty="0"/>
              <a:t>©2019 CVS Health and/or one of its affiliates: Confidential &amp; Proprietary</a:t>
            </a:r>
          </a:p>
        </p:txBody>
      </p:sp>
      <p:sp>
        <p:nvSpPr>
          <p:cNvPr id="10" name="Slide Number Placeholder 5"/>
          <p:cNvSpPr>
            <a:spLocks noGrp="1"/>
          </p:cNvSpPr>
          <p:nvPr>
            <p:ph type="sldNum" sz="quarter" idx="12"/>
          </p:nvPr>
        </p:nvSpPr>
        <p:spPr bwMode="gray">
          <a:xfrm>
            <a:off x="11753088" y="6532753"/>
            <a:ext cx="426720" cy="137160"/>
          </a:xfrm>
          <a:prstGeom prst="rect">
            <a:avLst/>
          </a:prstGeom>
        </p:spPr>
        <p:txBody>
          <a:bodyPr vert="horz" lIns="0" tIns="0" rIns="0" bIns="0" rtlCol="0" anchor="t" anchorCtr="0"/>
          <a:lstStyle>
            <a:lvl1pPr algn="l">
              <a:defRPr sz="1000">
                <a:solidFill>
                  <a:schemeClr val="tx1">
                    <a:lumMod val="75000"/>
                    <a:lumOff val="25000"/>
                  </a:schemeClr>
                </a:solidFill>
              </a:defRPr>
            </a:lvl1pPr>
          </a:lstStyle>
          <a:p>
            <a:fld id="{4D467D88-DCFD-354C-96A5-D863D5E9364D}" type="slidenum">
              <a:rPr lang="en-US" smtClean="0"/>
              <a:pPr/>
              <a:t>‹#›</a:t>
            </a:fld>
            <a:endParaRPr lang="en-US" dirty="0"/>
          </a:p>
        </p:txBody>
      </p:sp>
    </p:spTree>
    <p:extLst>
      <p:ext uri="{BB962C8B-B14F-4D97-AF65-F5344CB8AC3E}">
        <p14:creationId xmlns:p14="http://schemas.microsoft.com/office/powerpoint/2010/main" val="171441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hre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93192"/>
            <a:ext cx="10972801" cy="82296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5" y="1463043"/>
            <a:ext cx="3572256" cy="502601"/>
          </a:xfrm>
          <a:solidFill>
            <a:schemeClr val="tx1"/>
          </a:solidFill>
        </p:spPr>
        <p:txBody>
          <a:bodyPr lIns="91440" anchor="ctr" anchorCtr="0"/>
          <a:lstStyle>
            <a:lvl1pPr marL="0" indent="0">
              <a:buNone/>
              <a:defRPr sz="1400" b="1" cap="all">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3572256" cy="3794760"/>
          </a:xfrm>
          <a:solidFill>
            <a:schemeClr val="bg2"/>
          </a:solidFill>
        </p:spPr>
        <p:txBody>
          <a:bodyPr lIns="91440" tIns="91440" rIns="137160" bIns="91440"/>
          <a:lstStyle>
            <a:lvl1pPr marL="182825" indent="-182825">
              <a:spcBef>
                <a:spcPts val="1200"/>
              </a:spcBef>
              <a:buClr>
                <a:schemeClr val="tx1"/>
              </a:buClr>
              <a:buFont typeface="Arial"/>
              <a:buChar char="•"/>
              <a:defRPr sz="1600" b="0">
                <a:solidFill>
                  <a:schemeClr val="tx1"/>
                </a:solidFill>
              </a:defRPr>
            </a:lvl1pPr>
            <a:lvl2pPr marL="457063" indent="-182825">
              <a:spcBef>
                <a:spcPts val="600"/>
              </a:spcBef>
              <a:buClr>
                <a:schemeClr val="tx1">
                  <a:lumMod val="75000"/>
                  <a:lumOff val="25000"/>
                </a:schemeClr>
              </a:buClr>
              <a:buFont typeface="Lucida Grande"/>
              <a:buChar char="–"/>
              <a:defRPr sz="1400">
                <a:solidFill>
                  <a:schemeClr val="tx1">
                    <a:lumMod val="75000"/>
                    <a:lumOff val="25000"/>
                  </a:schemeClr>
                </a:solidFill>
              </a:defRPr>
            </a:lvl2pPr>
            <a:lvl3pPr marL="731301" indent="-182825">
              <a:spcBef>
                <a:spcPts val="600"/>
              </a:spcBef>
              <a:buClr>
                <a:schemeClr val="tx1">
                  <a:lumMod val="75000"/>
                  <a:lumOff val="25000"/>
                </a:schemeClr>
              </a:buClr>
              <a:buFont typeface="Arial"/>
              <a:buChar char="•"/>
              <a:defRPr sz="1400">
                <a:solidFill>
                  <a:schemeClr val="tx1">
                    <a:lumMod val="75000"/>
                    <a:lumOff val="25000"/>
                  </a:schemeClr>
                </a:solidFill>
              </a:defRPr>
            </a:lvl3pPr>
            <a:lvl4pPr marL="1005538" indent="-182825">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070" indent="-182825">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309875" y="1463043"/>
            <a:ext cx="3572256" cy="502601"/>
          </a:xfrm>
          <a:solidFill>
            <a:schemeClr val="tx2"/>
          </a:solidFill>
        </p:spPr>
        <p:txBody>
          <a:bodyPr lIns="91440" anchor="ctr" anchorCtr="0"/>
          <a:lstStyle>
            <a:lvl1pPr marL="0" indent="0">
              <a:buNone/>
              <a:defRPr sz="1400" b="1" cap="all">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09875" y="2057400"/>
            <a:ext cx="3572256" cy="3794760"/>
          </a:xfrm>
          <a:solidFill>
            <a:schemeClr val="bg2"/>
          </a:solidFill>
        </p:spPr>
        <p:txBody>
          <a:bodyPr lIns="91440" tIns="91440" rIns="137160" bIns="91440"/>
          <a:lstStyle>
            <a:lvl1pPr marL="228531" indent="-182825">
              <a:spcBef>
                <a:spcPts val="1200"/>
              </a:spcBef>
              <a:buClr>
                <a:schemeClr val="tx1"/>
              </a:buClr>
              <a:buFont typeface="Arial"/>
              <a:buChar char="•"/>
              <a:defRPr sz="1600" b="0">
                <a:solidFill>
                  <a:schemeClr val="tx1"/>
                </a:solidFill>
              </a:defRPr>
            </a:lvl1pPr>
            <a:lvl2pPr marL="457063" indent="-182825">
              <a:spcBef>
                <a:spcPts val="600"/>
              </a:spcBef>
              <a:buClr>
                <a:schemeClr val="tx1">
                  <a:lumMod val="75000"/>
                  <a:lumOff val="25000"/>
                </a:schemeClr>
              </a:buClr>
              <a:buFont typeface="Lucida Grande"/>
              <a:buChar char="–"/>
              <a:defRPr sz="1400">
                <a:solidFill>
                  <a:schemeClr val="tx1">
                    <a:lumMod val="75000"/>
                    <a:lumOff val="25000"/>
                  </a:schemeClr>
                </a:solidFill>
              </a:defRPr>
            </a:lvl2pPr>
            <a:lvl3pPr marL="731301" indent="-182825">
              <a:spcBef>
                <a:spcPts val="600"/>
              </a:spcBef>
              <a:buClr>
                <a:schemeClr val="tx1">
                  <a:lumMod val="75000"/>
                  <a:lumOff val="25000"/>
                </a:schemeClr>
              </a:buClr>
              <a:buFont typeface="Arial"/>
              <a:buChar char="•"/>
              <a:defRPr sz="1400">
                <a:solidFill>
                  <a:schemeClr val="tx1">
                    <a:lumMod val="75000"/>
                    <a:lumOff val="25000"/>
                  </a:schemeClr>
                </a:solidFill>
              </a:defRPr>
            </a:lvl3pPr>
            <a:lvl4pPr marL="1005538" indent="-182825">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070" indent="-182825">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1"/>
          </p:nvPr>
        </p:nvSpPr>
        <p:spPr/>
        <p:txBody>
          <a:bodyPr/>
          <a:lstStyle/>
          <a:p>
            <a:r>
              <a:rPr lang="en-US"/>
              <a:t>©2017 CVS Health and/or one of its affiliates: Confidential &amp; Proprietary</a:t>
            </a:r>
            <a:endParaRPr lang="en-US" dirty="0"/>
          </a:p>
        </p:txBody>
      </p:sp>
      <p:sp>
        <p:nvSpPr>
          <p:cNvPr id="10" name="Content Placeholder 9"/>
          <p:cNvSpPr>
            <a:spLocks noGrp="1"/>
          </p:cNvSpPr>
          <p:nvPr>
            <p:ph sz="quarter" idx="13"/>
          </p:nvPr>
        </p:nvSpPr>
        <p:spPr>
          <a:xfrm>
            <a:off x="8010144" y="2057403"/>
            <a:ext cx="3572256" cy="3794125"/>
          </a:xfrm>
          <a:solidFill>
            <a:schemeClr val="bg2"/>
          </a:solidFill>
        </p:spPr>
        <p:txBody>
          <a:bodyPr lIns="91440" tIns="91440" rIns="137160" bIns="91440"/>
          <a:lstStyle>
            <a:lvl1pPr marL="228531" indent="-182825">
              <a:spcBef>
                <a:spcPts val="1200"/>
              </a:spcBef>
              <a:buClr>
                <a:schemeClr val="tx1"/>
              </a:buClr>
              <a:buFont typeface="Arial" panose="020B0604020202020204" pitchFamily="34" charset="0"/>
              <a:buChar char="•"/>
              <a:defRPr sz="1600" b="0">
                <a:solidFill>
                  <a:schemeClr val="tx1"/>
                </a:solidFill>
              </a:defRPr>
            </a:lvl1pPr>
            <a:lvl2pPr marL="457063" indent="-182825">
              <a:spcBef>
                <a:spcPts val="600"/>
              </a:spcBef>
              <a:buClr>
                <a:schemeClr val="tx1">
                  <a:lumMod val="75000"/>
                  <a:lumOff val="25000"/>
                </a:schemeClr>
              </a:buClr>
              <a:buFont typeface="Arial" panose="020B0604020202020204" pitchFamily="34" charset="0"/>
              <a:buChar char="–"/>
              <a:defRPr sz="1400" b="0">
                <a:solidFill>
                  <a:schemeClr val="tx1">
                    <a:lumMod val="75000"/>
                    <a:lumOff val="25000"/>
                  </a:schemeClr>
                </a:solidFill>
              </a:defRPr>
            </a:lvl2pPr>
            <a:lvl3pPr marL="731301" indent="-182825">
              <a:spcBef>
                <a:spcPts val="600"/>
              </a:spcBef>
              <a:buClr>
                <a:schemeClr val="tx1">
                  <a:lumMod val="75000"/>
                  <a:lumOff val="25000"/>
                </a:schemeClr>
              </a:buClr>
              <a:buFont typeface="Arial" panose="020B0604020202020204" pitchFamily="34" charset="0"/>
              <a:buChar char="•"/>
              <a:defRPr sz="1400" b="0">
                <a:solidFill>
                  <a:schemeClr val="tx1">
                    <a:lumMod val="75000"/>
                    <a:lumOff val="25000"/>
                  </a:schemeClr>
                </a:solidFill>
              </a:defRPr>
            </a:lvl3pPr>
            <a:lvl4pPr marL="1005538" indent="-182825">
              <a:spcBef>
                <a:spcPts val="300"/>
              </a:spcBef>
              <a:buClr>
                <a:schemeClr val="tx1">
                  <a:lumMod val="75000"/>
                  <a:lumOff val="25000"/>
                </a:schemeClr>
              </a:buClr>
              <a:buFont typeface="Arial" panose="020B0604020202020204" pitchFamily="34" charset="0"/>
              <a:buChar char="»"/>
              <a:defRPr sz="1200" b="0">
                <a:solidFill>
                  <a:schemeClr val="tx1">
                    <a:lumMod val="75000"/>
                    <a:lumOff val="25000"/>
                  </a:schemeClr>
                </a:solidFill>
              </a:defRPr>
            </a:lvl4pPr>
            <a:lvl5pPr>
              <a:defRPr sz="1100" b="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4"/>
          </p:nvPr>
        </p:nvSpPr>
        <p:spPr>
          <a:xfrm>
            <a:off x="8010146" y="1463040"/>
            <a:ext cx="3568700" cy="502920"/>
          </a:xfrm>
          <a:solidFill>
            <a:schemeClr val="accent4"/>
          </a:solidFill>
        </p:spPr>
        <p:txBody>
          <a:bodyPr lIns="91440" anchor="ctr" anchorCtr="0"/>
          <a:lstStyle>
            <a:lvl1pPr>
              <a:defRPr sz="1400" cap="all" baseline="0">
                <a:solidFill>
                  <a:schemeClr val="bg1"/>
                </a:solidFill>
              </a:defRPr>
            </a:lvl1pPr>
          </a:lstStyle>
          <a:p>
            <a:pPr lvl="0"/>
            <a:r>
              <a:rPr lang="en-US"/>
              <a:t>Click to edit Master text styles</a:t>
            </a:r>
          </a:p>
        </p:txBody>
      </p:sp>
      <p:sp>
        <p:nvSpPr>
          <p:cNvPr id="11" name="Slide Number Placeholder 5"/>
          <p:cNvSpPr>
            <a:spLocks noGrp="1"/>
          </p:cNvSpPr>
          <p:nvPr>
            <p:ph type="sldNum" sz="quarter" idx="15"/>
          </p:nvPr>
        </p:nvSpPr>
        <p:spPr bwMode="gray">
          <a:xfrm>
            <a:off x="11753088" y="6532753"/>
            <a:ext cx="426720" cy="137160"/>
          </a:xfrm>
          <a:prstGeom prst="rect">
            <a:avLst/>
          </a:prstGeom>
        </p:spPr>
        <p:txBody>
          <a:bodyPr vert="horz" lIns="0" tIns="0" rIns="0" bIns="0" rtlCol="0" anchor="t" anchorCtr="0"/>
          <a:lstStyle>
            <a:lvl1pPr algn="l">
              <a:defRPr sz="1000">
                <a:solidFill>
                  <a:schemeClr val="tx1">
                    <a:lumMod val="75000"/>
                    <a:lumOff val="25000"/>
                  </a:schemeClr>
                </a:solidFill>
              </a:defRPr>
            </a:lvl1pPr>
          </a:lstStyle>
          <a:p>
            <a:fld id="{4D467D88-DCFD-354C-96A5-D863D5E9364D}" type="slidenum">
              <a:rPr lang="en-US" smtClean="0"/>
              <a:pPr/>
              <a:t>‹#›</a:t>
            </a:fld>
            <a:endParaRPr lang="en-US" dirty="0"/>
          </a:p>
        </p:txBody>
      </p:sp>
    </p:spTree>
    <p:extLst>
      <p:ext uri="{BB962C8B-B14F-4D97-AF65-F5344CB8AC3E}">
        <p14:creationId xmlns:p14="http://schemas.microsoft.com/office/powerpoint/2010/main" val="23876421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1E1E1E">
                    <a:tint val="75000"/>
                  </a:srgbClr>
                </a:solidFill>
                <a:effectLst/>
                <a:uLnTx/>
                <a:uFillTx/>
                <a:latin typeface="Arial" panose="020B0604020202020204"/>
                <a:ea typeface="+mn-ea"/>
                <a:cs typeface="+mn-cs"/>
              </a:rPr>
              <a:t>©2019 CVS Health and/or one of its affiliates: Confidential &amp; Proprietary</a:t>
            </a:r>
          </a:p>
        </p:txBody>
      </p:sp>
      <p:sp>
        <p:nvSpPr>
          <p:cNvPr id="6" name="Slide Number Placeholder 5"/>
          <p:cNvSpPr>
            <a:spLocks noGrp="1"/>
          </p:cNvSpPr>
          <p:nvPr>
            <p:ph type="sldNum" sz="quarter" idx="4"/>
          </p:nvPr>
        </p:nvSpPr>
        <p:spPr bwMode="gray">
          <a:xfrm>
            <a:off x="11753088" y="6532753"/>
            <a:ext cx="426720" cy="137160"/>
          </a:xfrm>
          <a:prstGeom prst="rect">
            <a:avLst/>
          </a:prstGeom>
        </p:spPr>
        <p:txBody>
          <a:bodyPr vert="horz" lIns="0" tIns="0" rIns="0" bIns="0" rtlCol="0" anchor="t" anchorCtr="0"/>
          <a:lstStyle>
            <a:lvl1pPr algn="l">
              <a:defRPr sz="1000">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D467D88-DCFD-354C-96A5-D863D5E9364D}" type="slidenum">
              <a:rPr kumimoji="0" lang="en-US" sz="1000" b="0" i="0" u="none" strike="noStrike" kern="1200" cap="none" spc="0" normalizeH="0" baseline="0" noProof="0" smtClean="0">
                <a:ln>
                  <a:noFill/>
                </a:ln>
                <a:solidFill>
                  <a:srgbClr val="1E1E1E">
                    <a:lumMod val="75000"/>
                    <a:lumOff val="2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1E1E1E">
                  <a:lumMod val="75000"/>
                  <a:lumOff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582153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wo 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93192"/>
            <a:ext cx="10972801" cy="822960"/>
          </a:xfrm>
        </p:spPr>
        <p:txBody>
          <a:bodyPr/>
          <a:lstStyle/>
          <a:p>
            <a:r>
              <a:rPr lang="en-US"/>
              <a:t>Click to edit Master title style</a:t>
            </a:r>
            <a:endParaRPr lang="en-US" dirty="0"/>
          </a:p>
        </p:txBody>
      </p:sp>
      <p:sp>
        <p:nvSpPr>
          <p:cNvPr id="3" name="Content Placeholder 2"/>
          <p:cNvSpPr>
            <a:spLocks noGrp="1"/>
          </p:cNvSpPr>
          <p:nvPr>
            <p:ph sz="half" idx="1"/>
          </p:nvPr>
        </p:nvSpPr>
        <p:spPr bwMode="gray">
          <a:xfrm>
            <a:off x="609611" y="1463040"/>
            <a:ext cx="5238479" cy="4389120"/>
          </a:xfrm>
        </p:spPr>
        <p:txBody>
          <a:bodyPr vert="horz" lIns="0" tIns="0" rIns="91440" bIns="0" rtlCol="0">
            <a:noAutofit/>
          </a:bodyPr>
          <a:lstStyle>
            <a:lvl1pPr>
              <a:defRPr lang="en-US" cap="none" baseline="0"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1E1E1E">
                    <a:tint val="75000"/>
                  </a:srgbClr>
                </a:solidFill>
                <a:effectLst/>
                <a:uLnTx/>
                <a:uFillTx/>
                <a:latin typeface="Arial" panose="020B0604020202020204"/>
                <a:ea typeface="+mn-ea"/>
                <a:cs typeface="+mn-cs"/>
              </a:rPr>
              <a:t>©2019 CVS Health and/or one of its affiliates: Confidential &amp; Proprietary</a:t>
            </a:r>
          </a:p>
        </p:txBody>
      </p:sp>
      <p:sp>
        <p:nvSpPr>
          <p:cNvPr id="8" name="Text Placeholder 7"/>
          <p:cNvSpPr>
            <a:spLocks noGrp="1"/>
          </p:cNvSpPr>
          <p:nvPr>
            <p:ph type="body" sz="quarter" idx="13"/>
          </p:nvPr>
        </p:nvSpPr>
        <p:spPr>
          <a:xfrm>
            <a:off x="6339841" y="1463675"/>
            <a:ext cx="5242560" cy="502920"/>
          </a:xfrm>
          <a:solidFill>
            <a:schemeClr val="tx1"/>
          </a:solidFill>
        </p:spPr>
        <p:txBody>
          <a:bodyPr lIns="91440" anchor="ctr" anchorCtr="0"/>
          <a:lstStyle>
            <a:lvl1pPr>
              <a:defRPr sz="1600" cap="all" baseline="0">
                <a:solidFill>
                  <a:schemeClr val="bg1"/>
                </a:solidFill>
              </a:defRPr>
            </a:lvl1pPr>
          </a:lstStyle>
          <a:p>
            <a:pPr lvl="0"/>
            <a:r>
              <a:rPr lang="en-US"/>
              <a:t>Click to edit Master text styles</a:t>
            </a:r>
          </a:p>
        </p:txBody>
      </p:sp>
      <p:sp>
        <p:nvSpPr>
          <p:cNvPr id="10" name="Text Placeholder 9"/>
          <p:cNvSpPr>
            <a:spLocks noGrp="1"/>
          </p:cNvSpPr>
          <p:nvPr>
            <p:ph type="body" sz="quarter" idx="14" hasCustomPrompt="1"/>
          </p:nvPr>
        </p:nvSpPr>
        <p:spPr>
          <a:xfrm>
            <a:off x="6339418" y="2057399"/>
            <a:ext cx="5242983" cy="3794760"/>
          </a:xfrm>
          <a:solidFill>
            <a:schemeClr val="bg2"/>
          </a:solidFill>
        </p:spPr>
        <p:txBody>
          <a:bodyPr lIns="91440" anchor="ctr" anchorCtr="0"/>
          <a:lstStyle>
            <a:lvl1pPr>
              <a:defRPr sz="16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algn="ctr"/>
            <a:r>
              <a:rPr lang="en-US" sz="1400" dirty="0">
                <a:solidFill>
                  <a:schemeClr val="tx1">
                    <a:lumMod val="50000"/>
                    <a:lumOff val="50000"/>
                  </a:schemeClr>
                </a:solidFill>
              </a:rPr>
              <a:t>Use this box as a cropping and positioning guideline for inserted images</a:t>
            </a:r>
          </a:p>
          <a:p>
            <a:pPr algn="ctr"/>
            <a:r>
              <a:rPr lang="en-US" sz="1400" dirty="0">
                <a:solidFill>
                  <a:schemeClr val="tx1">
                    <a:lumMod val="50000"/>
                    <a:lumOff val="50000"/>
                  </a:schemeClr>
                </a:solidFill>
              </a:rPr>
              <a:t>Position image over this area and crop to edges of gray box</a:t>
            </a:r>
          </a:p>
          <a:p>
            <a:pPr algn="ctr"/>
            <a:r>
              <a:rPr lang="en-US" sz="1400" dirty="0">
                <a:solidFill>
                  <a:schemeClr val="tx1">
                    <a:lumMod val="50000"/>
                    <a:lumOff val="50000"/>
                  </a:schemeClr>
                </a:solidFill>
              </a:rPr>
              <a:t>Since “Snap to shape” is activated by default, cropping will be easy and accurate</a:t>
            </a:r>
          </a:p>
        </p:txBody>
      </p:sp>
      <p:sp>
        <p:nvSpPr>
          <p:cNvPr id="9" name="Slide Number Placeholder 5"/>
          <p:cNvSpPr>
            <a:spLocks noGrp="1"/>
          </p:cNvSpPr>
          <p:nvPr>
            <p:ph type="sldNum" sz="quarter" idx="4"/>
          </p:nvPr>
        </p:nvSpPr>
        <p:spPr bwMode="gray">
          <a:xfrm>
            <a:off x="11753088" y="6532753"/>
            <a:ext cx="426720" cy="137160"/>
          </a:xfrm>
          <a:prstGeom prst="rect">
            <a:avLst/>
          </a:prstGeom>
        </p:spPr>
        <p:txBody>
          <a:bodyPr vert="horz" lIns="0" tIns="0" rIns="0" bIns="0" rtlCol="0" anchor="t" anchorCtr="0"/>
          <a:lstStyle>
            <a:lvl1pPr algn="l">
              <a:defRPr sz="1000">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D467D88-DCFD-354C-96A5-D863D5E9364D}" type="slidenum">
              <a:rPr kumimoji="0" lang="en-US" sz="1000" b="0" i="0" u="none" strike="noStrike" kern="1200" cap="none" spc="0" normalizeH="0" baseline="0" noProof="0" smtClean="0">
                <a:ln>
                  <a:noFill/>
                </a:ln>
                <a:solidFill>
                  <a:srgbClr val="1E1E1E">
                    <a:lumMod val="75000"/>
                    <a:lumOff val="2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1E1E1E">
                  <a:lumMod val="75000"/>
                  <a:lumOff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2873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23F00D-1F65-44E9-88FD-EF53888DFA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2AA08B-6777-4144-9EBC-9C3E68F0B8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BDD2B02-C3D2-41DB-829F-804CD9BB35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4942962-732C-4608-8531-39DAAF00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3DD1B53-1BF8-4E5D-A45A-7D1A2301EF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83C063D-6FA4-4A95-BD7C-53BACE6C9988}"/>
              </a:ext>
            </a:extLst>
          </p:cNvPr>
          <p:cNvSpPr>
            <a:spLocks noGrp="1"/>
          </p:cNvSpPr>
          <p:nvPr>
            <p:ph type="dt" sz="half" idx="10"/>
          </p:nvPr>
        </p:nvSpPr>
        <p:spPr/>
        <p:txBody>
          <a:bodyPr/>
          <a:lstStyle/>
          <a:p>
            <a:fld id="{E8D70176-E5BC-479F-81BB-60F216F6B5B4}" type="datetimeFigureOut">
              <a:rPr lang="en-US" smtClean="0"/>
              <a:t>7/20/2020</a:t>
            </a:fld>
            <a:endParaRPr lang="en-US"/>
          </a:p>
        </p:txBody>
      </p:sp>
      <p:sp>
        <p:nvSpPr>
          <p:cNvPr id="8" name="Footer Placeholder 7">
            <a:extLst>
              <a:ext uri="{FF2B5EF4-FFF2-40B4-BE49-F238E27FC236}">
                <a16:creationId xmlns:a16="http://schemas.microsoft.com/office/drawing/2014/main" xmlns="" id="{D4A239B6-9BB2-41A3-B419-1A8AF8C281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1C38410-FAE4-4CBB-95D7-F148E64F645F}"/>
              </a:ext>
            </a:extLst>
          </p:cNvPr>
          <p:cNvSpPr>
            <a:spLocks noGrp="1"/>
          </p:cNvSpPr>
          <p:nvPr>
            <p:ph type="sldNum" sz="quarter" idx="12"/>
          </p:nvPr>
        </p:nvSpPr>
        <p:spPr/>
        <p:txBody>
          <a:bodyPr/>
          <a:lstStyle/>
          <a:p>
            <a:fld id="{C7255758-AA7D-4198-8BE8-BE713CE6141A}" type="slidenum">
              <a:rPr lang="en-US" smtClean="0"/>
              <a:t>‹#›</a:t>
            </a:fld>
            <a:endParaRPr lang="en-US"/>
          </a:p>
        </p:txBody>
      </p:sp>
    </p:spTree>
    <p:extLst>
      <p:ext uri="{BB962C8B-B14F-4D97-AF65-F5344CB8AC3E}">
        <p14:creationId xmlns:p14="http://schemas.microsoft.com/office/powerpoint/2010/main" val="39414739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7" name="Tagline">
            <a:extLst>
              <a:ext uri="{FF2B5EF4-FFF2-40B4-BE49-F238E27FC236}">
                <a16:creationId xmlns:a16="http://schemas.microsoft.com/office/drawing/2014/main" xmlns="" id="{6DCA2F13-5595-5743-B6B2-7B12DDEC92B4}"/>
              </a:ext>
            </a:extLst>
          </p:cNvPr>
          <p:cNvSpPr txBox="1">
            <a:spLocks noChangeArrowheads="1"/>
          </p:cNvSpPr>
          <p:nvPr userDrawn="1"/>
        </p:nvSpPr>
        <p:spPr bwMode="auto">
          <a:xfrm>
            <a:off x="13037575" y="6633276"/>
            <a:ext cx="2378991" cy="22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l">
              <a:spcBef>
                <a:spcPts val="0"/>
              </a:spcBef>
            </a:pPr>
            <a:r>
              <a:rPr lang="en-US" sz="700" b="0" baseline="0" dirty="0">
                <a:solidFill>
                  <a:schemeClr val="tx1">
                    <a:lumMod val="90000"/>
                    <a:lumOff val="10000"/>
                  </a:schemeClr>
                </a:solidFill>
                <a:latin typeface="+mn-lt"/>
                <a:ea typeface="Arial Narrow" charset="0"/>
                <a:cs typeface="Arial Narrow" charset="0"/>
              </a:rPr>
              <a:t>753475.0620</a:t>
            </a:r>
            <a:endParaRPr lang="en-US" sz="700" b="0" dirty="0">
              <a:solidFill>
                <a:schemeClr val="tx1">
                  <a:lumMod val="90000"/>
                  <a:lumOff val="10000"/>
                </a:schemeClr>
              </a:solidFill>
              <a:latin typeface="+mn-lt"/>
              <a:ea typeface="Arial Narrow" charset="0"/>
              <a:cs typeface="Arial Narrow" charset="0"/>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99661" y="5300703"/>
            <a:ext cx="8872342" cy="832682"/>
          </a:xfrm>
        </p:spPr>
        <p:txBody>
          <a:bodyPr anchor="t"/>
          <a:lstStyle>
            <a:lvl1pPr marL="0" indent="0" algn="l">
              <a:lnSpc>
                <a:spcPct val="95000"/>
              </a:lnSpc>
              <a:spcBef>
                <a:spcPts val="400"/>
              </a:spcBef>
              <a:spcAft>
                <a:spcPts val="0"/>
              </a:spcAft>
              <a:buFontTx/>
              <a:buNone/>
              <a:defRPr sz="240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60329" y="3286665"/>
            <a:ext cx="9549291" cy="1979733"/>
          </a:xfrm>
        </p:spPr>
        <p:txBody>
          <a:bodyPr anchor="b"/>
          <a:lstStyle>
            <a:lvl1pPr marL="0" indent="0" algn="l">
              <a:lnSpc>
                <a:spcPct val="75000"/>
              </a:lnSpc>
              <a:spcAft>
                <a:spcPts val="0"/>
              </a:spcAft>
              <a:buFontTx/>
              <a:buNone/>
              <a:defRPr sz="60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sp>
        <p:nvSpPr>
          <p:cNvPr id="8" name="Text Box 39">
            <a:extLst>
              <a:ext uri="{FF2B5EF4-FFF2-40B4-BE49-F238E27FC236}">
                <a16:creationId xmlns:a16="http://schemas.microsoft.com/office/drawing/2014/main" xmlns="" id="{6A731B89-AE76-304C-A167-526ACE3CD61B}"/>
              </a:ext>
            </a:extLst>
          </p:cNvPr>
          <p:cNvSpPr txBox="1">
            <a:spLocks noChangeArrowheads="1"/>
          </p:cNvSpPr>
          <p:nvPr userDrawn="1"/>
        </p:nvSpPr>
        <p:spPr bwMode="auto">
          <a:xfrm>
            <a:off x="460329" y="6164607"/>
            <a:ext cx="566857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171" eaLnBrk="1" fontAlgn="base" latinLnBrk="0" hangingPunct="1">
              <a:lnSpc>
                <a:spcPct val="95000"/>
              </a:lnSpc>
              <a:spcBef>
                <a:spcPts val="300"/>
              </a:spcBef>
              <a:spcAft>
                <a:spcPct val="0"/>
              </a:spcAft>
              <a:buClrTx/>
              <a:buSzTx/>
              <a:buFontTx/>
              <a:buNone/>
              <a:tabLst/>
              <a:defRPr/>
            </a:pPr>
            <a:r>
              <a:rPr kumimoji="0" lang="en-US" sz="500" b="0" i="0" u="none" strike="noStrike" kern="0" cap="none" spc="0" normalizeH="0" baseline="0" noProof="0" dirty="0">
                <a:ln>
                  <a:noFill/>
                </a:ln>
                <a:solidFill>
                  <a:schemeClr val="bg1"/>
                </a:solidFill>
                <a:effectLst/>
                <a:uLnTx/>
                <a:uFillTx/>
                <a:latin typeface="Arial" charset="0"/>
                <a:ea typeface="Arial Narrow" charset="0"/>
                <a:cs typeface="Arial Narrow" charset="0"/>
              </a:rPr>
              <a:t>Blue Cross and Blue Shield of Texas, a Division of Health Care Service Corporation, </a:t>
            </a:r>
            <a:br>
              <a:rPr kumimoji="0" lang="en-US" sz="500" b="0" i="0" u="none" strike="noStrike" kern="0" cap="none" spc="0" normalizeH="0" baseline="0" noProof="0" dirty="0">
                <a:ln>
                  <a:noFill/>
                </a:ln>
                <a:solidFill>
                  <a:schemeClr val="bg1"/>
                </a:solidFill>
                <a:effectLst/>
                <a:uLnTx/>
                <a:uFillTx/>
                <a:latin typeface="Arial" charset="0"/>
                <a:ea typeface="Arial Narrow" charset="0"/>
                <a:cs typeface="Arial Narrow" charset="0"/>
              </a:rPr>
            </a:br>
            <a:r>
              <a:rPr kumimoji="0" lang="en-US" sz="500" b="0" i="0" u="none" strike="noStrike" kern="0" cap="none" spc="0" normalizeH="0" baseline="0" noProof="0" dirty="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9" name="Picture 8">
            <a:extLst>
              <a:ext uri="{FF2B5EF4-FFF2-40B4-BE49-F238E27FC236}">
                <a16:creationId xmlns:a16="http://schemas.microsoft.com/office/drawing/2014/main" xmlns="" id="{320533AA-15F8-B845-8BAA-C00D4101E1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0330" y="464264"/>
            <a:ext cx="3265843" cy="529458"/>
          </a:xfrm>
          <a:prstGeom prst="rect">
            <a:avLst/>
          </a:prstGeom>
        </p:spPr>
      </p:pic>
      <p:pic>
        <p:nvPicPr>
          <p:cNvPr id="10" name="Picture 9" descr="A close up of text on a black background&#10;&#10;Description automatically generated">
            <a:extLst>
              <a:ext uri="{FF2B5EF4-FFF2-40B4-BE49-F238E27FC236}">
                <a16:creationId xmlns:a16="http://schemas.microsoft.com/office/drawing/2014/main" xmlns="" id="{6EA9BAEB-F026-2A4E-AF01-F3544804A56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5728334"/>
            <a:ext cx="860969" cy="860745"/>
          </a:xfrm>
          <a:prstGeom prst="rect">
            <a:avLst/>
          </a:prstGeom>
        </p:spPr>
      </p:pic>
    </p:spTree>
    <p:extLst>
      <p:ext uri="{BB962C8B-B14F-4D97-AF65-F5344CB8AC3E}">
        <p14:creationId xmlns:p14="http://schemas.microsoft.com/office/powerpoint/2010/main" val="3392378865"/>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close up of text on a black background&#10;&#10;Description automatically generated">
            <a:extLst>
              <a:ext uri="{FF2B5EF4-FFF2-40B4-BE49-F238E27FC236}">
                <a16:creationId xmlns:a16="http://schemas.microsoft.com/office/drawing/2014/main" xmlns="" id="{12E68337-691F-1846-BB29-EC64289D3C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spTree>
    <p:extLst>
      <p:ext uri="{BB962C8B-B14F-4D97-AF65-F5344CB8AC3E}">
        <p14:creationId xmlns:p14="http://schemas.microsoft.com/office/powerpoint/2010/main" val="3490816544"/>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99B57C5F-B156-2049-8EB3-6D159D06DF1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4087010481"/>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AF605131-A9D8-394F-A356-01FB6A1241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380435636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4475E1B8-948F-4448-9D79-24E94FCDCEC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2800903411"/>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0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58843462-8485-9D48-964E-287DBF14C99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2318170850"/>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9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39113291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1353112498"/>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836533545"/>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97856405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911463-8E0E-405F-A9AD-3F0A9147A5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B8F31DD-923D-4A5C-BA52-84CD2E5DB70E}"/>
              </a:ext>
            </a:extLst>
          </p:cNvPr>
          <p:cNvSpPr>
            <a:spLocks noGrp="1"/>
          </p:cNvSpPr>
          <p:nvPr>
            <p:ph type="dt" sz="half" idx="10"/>
          </p:nvPr>
        </p:nvSpPr>
        <p:spPr/>
        <p:txBody>
          <a:bodyPr/>
          <a:lstStyle/>
          <a:p>
            <a:fld id="{E8D70176-E5BC-479F-81BB-60F216F6B5B4}" type="datetimeFigureOut">
              <a:rPr lang="en-US" smtClean="0"/>
              <a:t>7/20/2020</a:t>
            </a:fld>
            <a:endParaRPr lang="en-US"/>
          </a:p>
        </p:txBody>
      </p:sp>
      <p:sp>
        <p:nvSpPr>
          <p:cNvPr id="4" name="Footer Placeholder 3">
            <a:extLst>
              <a:ext uri="{FF2B5EF4-FFF2-40B4-BE49-F238E27FC236}">
                <a16:creationId xmlns:a16="http://schemas.microsoft.com/office/drawing/2014/main" xmlns="" id="{36848DC6-AAC4-4985-9F38-FDF594FED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807E703-152A-4191-992C-8A3F36BD38FB}"/>
              </a:ext>
            </a:extLst>
          </p:cNvPr>
          <p:cNvSpPr>
            <a:spLocks noGrp="1"/>
          </p:cNvSpPr>
          <p:nvPr>
            <p:ph type="sldNum" sz="quarter" idx="12"/>
          </p:nvPr>
        </p:nvSpPr>
        <p:spPr/>
        <p:txBody>
          <a:bodyPr/>
          <a:lstStyle/>
          <a:p>
            <a:fld id="{C7255758-AA7D-4198-8BE8-BE713CE6141A}" type="slidenum">
              <a:rPr lang="en-US" smtClean="0"/>
              <a:t>‹#›</a:t>
            </a:fld>
            <a:endParaRPr lang="en-US"/>
          </a:p>
        </p:txBody>
      </p:sp>
    </p:spTree>
    <p:extLst>
      <p:ext uri="{BB962C8B-B14F-4D97-AF65-F5344CB8AC3E}">
        <p14:creationId xmlns:p14="http://schemas.microsoft.com/office/powerpoint/2010/main" val="39252849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5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3100163290"/>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6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1217876667"/>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7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1517811321"/>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8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4056820251"/>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9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3291087297"/>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0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324496383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3384002908"/>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555603019"/>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3801782635"/>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156550527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2BE808-BC28-4F51-9F90-244930D20B64}"/>
              </a:ext>
            </a:extLst>
          </p:cNvPr>
          <p:cNvSpPr>
            <a:spLocks noGrp="1"/>
          </p:cNvSpPr>
          <p:nvPr>
            <p:ph type="dt" sz="half" idx="10"/>
          </p:nvPr>
        </p:nvSpPr>
        <p:spPr/>
        <p:txBody>
          <a:bodyPr/>
          <a:lstStyle/>
          <a:p>
            <a:fld id="{E8D70176-E5BC-479F-81BB-60F216F6B5B4}" type="datetimeFigureOut">
              <a:rPr lang="en-US" smtClean="0"/>
              <a:t>7/20/2020</a:t>
            </a:fld>
            <a:endParaRPr lang="en-US"/>
          </a:p>
        </p:txBody>
      </p:sp>
      <p:sp>
        <p:nvSpPr>
          <p:cNvPr id="3" name="Footer Placeholder 2">
            <a:extLst>
              <a:ext uri="{FF2B5EF4-FFF2-40B4-BE49-F238E27FC236}">
                <a16:creationId xmlns:a16="http://schemas.microsoft.com/office/drawing/2014/main" xmlns="" id="{2F1F5613-4342-491C-8ADF-EA228D34BD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B363D15-E6B5-47B0-9C5E-2D1B9E315E38}"/>
              </a:ext>
            </a:extLst>
          </p:cNvPr>
          <p:cNvSpPr>
            <a:spLocks noGrp="1"/>
          </p:cNvSpPr>
          <p:nvPr>
            <p:ph type="sldNum" sz="quarter" idx="12"/>
          </p:nvPr>
        </p:nvSpPr>
        <p:spPr/>
        <p:txBody>
          <a:bodyPr/>
          <a:lstStyle/>
          <a:p>
            <a:fld id="{C7255758-AA7D-4198-8BE8-BE713CE6141A}" type="slidenum">
              <a:rPr lang="en-US" smtClean="0"/>
              <a:t>‹#›</a:t>
            </a:fld>
            <a:endParaRPr lang="en-US"/>
          </a:p>
        </p:txBody>
      </p:sp>
    </p:spTree>
    <p:extLst>
      <p:ext uri="{BB962C8B-B14F-4D97-AF65-F5344CB8AC3E}">
        <p14:creationId xmlns:p14="http://schemas.microsoft.com/office/powerpoint/2010/main" val="24468803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5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1655396771"/>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6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3376982251"/>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7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243688823"/>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8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301906258"/>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9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1009560168"/>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0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2245496038"/>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2433843519"/>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616326993"/>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2933730407"/>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
          <a:stretch/>
        </p:blipFill>
        <p:spPr>
          <a:xfrm>
            <a:off x="0" y="4622763"/>
            <a:ext cx="11466850" cy="1046566"/>
          </a:xfrm>
          <a:prstGeom prst="rect">
            <a:avLst/>
          </a:prstGeom>
        </p:spPr>
      </p:pic>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5757041"/>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08"/>
            <a:ext cx="9986720" cy="865487"/>
          </a:xfrm>
        </p:spPr>
        <p:txBody>
          <a:bodyPr anchor="ctr"/>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84944385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7B5283-8EC1-4BAA-85F6-91C4A9B2EB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C64E7EC-AA4D-4903-84F6-51129E1717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04AAE08-FFE1-441A-9DC4-4AC54F9247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28EA1C-C4DD-44C8-AF87-0EFEB8923E3C}"/>
              </a:ext>
            </a:extLst>
          </p:cNvPr>
          <p:cNvSpPr>
            <a:spLocks noGrp="1"/>
          </p:cNvSpPr>
          <p:nvPr>
            <p:ph type="dt" sz="half" idx="10"/>
          </p:nvPr>
        </p:nvSpPr>
        <p:spPr/>
        <p:txBody>
          <a:bodyPr/>
          <a:lstStyle/>
          <a:p>
            <a:fld id="{E8D70176-E5BC-479F-81BB-60F216F6B5B4}" type="datetimeFigureOut">
              <a:rPr lang="en-US" smtClean="0"/>
              <a:t>7/20/2020</a:t>
            </a:fld>
            <a:endParaRPr lang="en-US"/>
          </a:p>
        </p:txBody>
      </p:sp>
      <p:sp>
        <p:nvSpPr>
          <p:cNvPr id="6" name="Footer Placeholder 5">
            <a:extLst>
              <a:ext uri="{FF2B5EF4-FFF2-40B4-BE49-F238E27FC236}">
                <a16:creationId xmlns:a16="http://schemas.microsoft.com/office/drawing/2014/main" xmlns="" id="{A4064404-900D-4194-AB6D-30D0A3EE2B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B8922DB-7378-409B-86E7-DC31A2B73B74}"/>
              </a:ext>
            </a:extLst>
          </p:cNvPr>
          <p:cNvSpPr>
            <a:spLocks noGrp="1"/>
          </p:cNvSpPr>
          <p:nvPr>
            <p:ph type="sldNum" sz="quarter" idx="12"/>
          </p:nvPr>
        </p:nvSpPr>
        <p:spPr/>
        <p:txBody>
          <a:bodyPr/>
          <a:lstStyle/>
          <a:p>
            <a:fld id="{C7255758-AA7D-4198-8BE8-BE713CE6141A}" type="slidenum">
              <a:rPr lang="en-US" smtClean="0"/>
              <a:t>‹#›</a:t>
            </a:fld>
            <a:endParaRPr lang="en-US"/>
          </a:p>
        </p:txBody>
      </p:sp>
    </p:spTree>
    <p:extLst>
      <p:ext uri="{BB962C8B-B14F-4D97-AF65-F5344CB8AC3E}">
        <p14:creationId xmlns:p14="http://schemas.microsoft.com/office/powerpoint/2010/main" val="18508197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8" y="3656184"/>
            <a:ext cx="8753477" cy="590109"/>
          </a:xfrm>
        </p:spPr>
        <p:txBody>
          <a:bodyPr anchor="t"/>
          <a:lstStyle>
            <a:lvl1pPr marL="0" indent="0" algn="l">
              <a:lnSpc>
                <a:spcPct val="95000"/>
              </a:lnSpc>
              <a:spcBef>
                <a:spcPts val="400"/>
              </a:spcBef>
              <a:spcAft>
                <a:spcPts val="0"/>
              </a:spcAft>
              <a:buFontTx/>
              <a:buNone/>
              <a:defRPr sz="1800"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2175932"/>
            <a:ext cx="9986720" cy="1449686"/>
          </a:xfrm>
        </p:spPr>
        <p:txBody>
          <a:bodyPr anchor="b"/>
          <a:lstStyle>
            <a:lvl1pPr marL="0" indent="0" algn="l">
              <a:lnSpc>
                <a:spcPct val="100000"/>
              </a:lnSpc>
              <a:spcBef>
                <a:spcPts val="0"/>
              </a:spcBef>
              <a:spcAft>
                <a:spcPts val="0"/>
              </a:spcAft>
              <a:buFontTx/>
              <a:buNone/>
              <a:defRPr sz="4400" b="1" i="0" cap="all" baseline="0">
                <a:solidFill>
                  <a:schemeClr val="bg1"/>
                </a:solidFill>
                <a:latin typeface="Arial Narrow" panose="020B0604020202020204" pitchFamily="34" charset="0"/>
                <a:cs typeface="Arial Narrow" panose="020B0604020202020204" pitchFamily="34" charset="0"/>
              </a:defRPr>
            </a:lvl1pPr>
            <a:lvl2pPr marL="246826"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FF5FD154-AD9B-4B44-BD8C-7EF790DA96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16413" y="407630"/>
            <a:ext cx="860969" cy="860745"/>
          </a:xfrm>
          <a:prstGeom prst="rect">
            <a:avLst/>
          </a:prstGeom>
        </p:spPr>
      </p:pic>
    </p:spTree>
    <p:extLst>
      <p:ext uri="{BB962C8B-B14F-4D97-AF65-F5344CB8AC3E}">
        <p14:creationId xmlns:p14="http://schemas.microsoft.com/office/powerpoint/2010/main" val="1495117862"/>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asic - bulle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473566"/>
            <a:ext cx="457200" cy="378925"/>
          </a:xfrm>
        </p:spPr>
        <p:txBody>
          <a:bodyPr/>
          <a:lstStyle>
            <a:lvl1pPr>
              <a:defRPr sz="900" b="0">
                <a:solidFill>
                  <a:schemeClr val="bg1"/>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57201" y="6005014"/>
            <a:ext cx="10949494" cy="193699"/>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57201" y="1280161"/>
            <a:ext cx="10949494" cy="4724853"/>
          </a:xfrm>
        </p:spPr>
        <p:txBody>
          <a:bodyPr/>
          <a:lstStyle>
            <a:lvl1pPr>
              <a:defRPr sz="2199"/>
            </a:lvl1pPr>
          </a:lstStyle>
          <a:p>
            <a:pPr lvl="0"/>
            <a:r>
              <a:rPr lang="en-US" dirty="0"/>
              <a:t>Edit Master text styles</a:t>
            </a:r>
          </a:p>
          <a:p>
            <a:pPr lvl="1"/>
            <a:r>
              <a:rPr lang="en-US" dirty="0"/>
              <a:t>Second level</a:t>
            </a:r>
          </a:p>
        </p:txBody>
      </p:sp>
      <p:sp>
        <p:nvSpPr>
          <p:cNvPr id="2" name="Title 1"/>
          <p:cNvSpPr>
            <a:spLocks noGrp="1"/>
          </p:cNvSpPr>
          <p:nvPr>
            <p:ph type="title"/>
          </p:nvPr>
        </p:nvSpPr>
        <p:spPr>
          <a:xfrm>
            <a:off x="457201" y="408446"/>
            <a:ext cx="10949494" cy="876300"/>
          </a:xfrm>
        </p:spPr>
        <p:txBody>
          <a:bodyPr/>
          <a:lstStyle>
            <a:lvl1pPr>
              <a:defRPr sz="3199"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xmlns="" id="{53E70B12-4B81-E54D-8AF8-7890B6FC059A}"/>
              </a:ext>
            </a:extLst>
          </p:cNvPr>
          <p:cNvSpPr>
            <a:spLocks noGrp="1"/>
          </p:cNvSpPr>
          <p:nvPr>
            <p:ph type="ftr" sz="quarter" idx="14"/>
          </p:nvPr>
        </p:nvSpPr>
        <p:spPr>
          <a:xfrm>
            <a:off x="457319" y="6479075"/>
            <a:ext cx="4115872" cy="378925"/>
          </a:xfrm>
        </p:spPr>
        <p:txBody>
          <a:bodyPr/>
          <a:lstStyle>
            <a:lvl1pPr>
              <a:defRPr>
                <a:solidFill>
                  <a:schemeClr val="bg1"/>
                </a:solidFill>
              </a:defRPr>
            </a:lvl1pPr>
          </a:lstStyle>
          <a:p>
            <a:endParaRPr lang="en-US" dirty="0"/>
          </a:p>
        </p:txBody>
      </p:sp>
      <p:pic>
        <p:nvPicPr>
          <p:cNvPr id="8" name="Picture 7">
            <a:extLst>
              <a:ext uri="{FF2B5EF4-FFF2-40B4-BE49-F238E27FC236}">
                <a16:creationId xmlns:a16="http://schemas.microsoft.com/office/drawing/2014/main" xmlns="" id="{F54481E1-1725-1343-B779-2C9415DF028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16413" y="356830"/>
            <a:ext cx="860969" cy="860745"/>
          </a:xfrm>
          <a:prstGeom prst="rect">
            <a:avLst/>
          </a:prstGeom>
        </p:spPr>
      </p:pic>
    </p:spTree>
    <p:extLst>
      <p:ext uri="{BB962C8B-B14F-4D97-AF65-F5344CB8AC3E}">
        <p14:creationId xmlns:p14="http://schemas.microsoft.com/office/powerpoint/2010/main" val="13665994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Basic - bulle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481062"/>
            <a:ext cx="457200" cy="372979"/>
          </a:xfrm>
        </p:spPr>
        <p:txBody>
          <a:bodyPr/>
          <a:lstStyle>
            <a:lvl1pPr>
              <a:defRPr sz="900" b="0">
                <a:solidFill>
                  <a:schemeClr val="bg1"/>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57201" y="6005014"/>
            <a:ext cx="10901330" cy="193698"/>
          </a:xfrm>
        </p:spPr>
        <p:txBody>
          <a:bodyPr anchor="b"/>
          <a:lstStyle>
            <a:lvl1pPr marL="0" indent="0">
              <a:spcBef>
                <a:spcPts val="0"/>
              </a:spcBef>
              <a:spcAft>
                <a:spcPts val="300"/>
              </a:spcAft>
              <a:buFontTx/>
              <a:buNone/>
              <a:defRPr sz="800"/>
            </a:lvl1pPr>
          </a:lstStyle>
          <a:p>
            <a:pPr lvl="0"/>
            <a:r>
              <a:rPr lang="en-US"/>
              <a:t>Edit Master text styles</a:t>
            </a:r>
          </a:p>
        </p:txBody>
      </p:sp>
      <p:sp>
        <p:nvSpPr>
          <p:cNvPr id="3" name="Content Placeholder 2"/>
          <p:cNvSpPr>
            <a:spLocks noGrp="1"/>
          </p:cNvSpPr>
          <p:nvPr>
            <p:ph idx="1"/>
          </p:nvPr>
        </p:nvSpPr>
        <p:spPr>
          <a:xfrm>
            <a:off x="457201" y="1831719"/>
            <a:ext cx="10901330" cy="4173295"/>
          </a:xfrm>
        </p:spPr>
        <p:txBody>
          <a:bodyPr/>
          <a:lstStyle>
            <a:lvl1pPr>
              <a:defRPr sz="2199"/>
            </a:lvl1pPr>
          </a:lstStyle>
          <a:p>
            <a:pPr lvl="0"/>
            <a:r>
              <a:rPr lang="en-US" dirty="0"/>
              <a:t>Edit Master text styles</a:t>
            </a:r>
          </a:p>
          <a:p>
            <a:pPr lvl="1"/>
            <a:r>
              <a:rPr lang="en-US" dirty="0"/>
              <a:t>Second level</a:t>
            </a:r>
          </a:p>
        </p:txBody>
      </p:sp>
      <p:sp>
        <p:nvSpPr>
          <p:cNvPr id="2" name="Title 1"/>
          <p:cNvSpPr>
            <a:spLocks noGrp="1"/>
          </p:cNvSpPr>
          <p:nvPr>
            <p:ph type="title"/>
          </p:nvPr>
        </p:nvSpPr>
        <p:spPr>
          <a:xfrm>
            <a:off x="457201" y="408447"/>
            <a:ext cx="10901330" cy="1377695"/>
          </a:xfrm>
        </p:spPr>
        <p:txBody>
          <a:bodyPr/>
          <a:lstStyle>
            <a:lvl1pPr>
              <a:defRPr sz="3199"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xmlns="" id="{1A13C6F6-E667-D841-8D0C-8A680AF2E037}"/>
              </a:ext>
            </a:extLst>
          </p:cNvPr>
          <p:cNvSpPr>
            <a:spLocks noGrp="1"/>
          </p:cNvSpPr>
          <p:nvPr>
            <p:ph type="ftr" sz="quarter" idx="14"/>
          </p:nvPr>
        </p:nvSpPr>
        <p:spPr>
          <a:xfrm>
            <a:off x="457319" y="6485021"/>
            <a:ext cx="4115872" cy="372978"/>
          </a:xfrm>
        </p:spPr>
        <p:txBody>
          <a:bodyPr/>
          <a:lstStyle>
            <a:lvl1pPr>
              <a:defRPr>
                <a:solidFill>
                  <a:schemeClr val="bg1"/>
                </a:solidFill>
              </a:defRPr>
            </a:lvl1pPr>
          </a:lstStyle>
          <a:p>
            <a:endParaRPr lang="en-US" dirty="0"/>
          </a:p>
        </p:txBody>
      </p:sp>
      <p:pic>
        <p:nvPicPr>
          <p:cNvPr id="9" name="Picture 8">
            <a:extLst>
              <a:ext uri="{FF2B5EF4-FFF2-40B4-BE49-F238E27FC236}">
                <a16:creationId xmlns:a16="http://schemas.microsoft.com/office/drawing/2014/main" xmlns="" id="{8733783E-279C-F647-BA11-978FE05213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16413" y="356830"/>
            <a:ext cx="860969" cy="860745"/>
          </a:xfrm>
          <a:prstGeom prst="rect">
            <a:avLst/>
          </a:prstGeom>
        </p:spPr>
      </p:pic>
    </p:spTree>
    <p:extLst>
      <p:ext uri="{BB962C8B-B14F-4D97-AF65-F5344CB8AC3E}">
        <p14:creationId xmlns:p14="http://schemas.microsoft.com/office/powerpoint/2010/main" val="2364736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Basic - bulle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483096"/>
            <a:ext cx="457200" cy="374904"/>
          </a:xfrm>
        </p:spPr>
        <p:txBody>
          <a:bodyPr/>
          <a:lstStyle>
            <a:lvl1pPr>
              <a:buFontTx/>
              <a:buNone/>
              <a:defRPr sz="900" b="0">
                <a:solidFill>
                  <a:schemeClr val="bg1"/>
                </a:solidFill>
              </a:defRPr>
            </a:lvl1pPr>
          </a:lstStyle>
          <a:p>
            <a:fld id="{2D55A223-BDE3-4662-BD05-6BDBDD27824A}" type="slidenum">
              <a:rPr lang="en-US" smtClean="0"/>
              <a:pPr/>
              <a:t>‹#›</a:t>
            </a:fld>
            <a:endParaRPr lang="en-US" dirty="0"/>
          </a:p>
        </p:txBody>
      </p:sp>
      <p:sp>
        <p:nvSpPr>
          <p:cNvPr id="2" name="Title 1"/>
          <p:cNvSpPr>
            <a:spLocks noGrp="1"/>
          </p:cNvSpPr>
          <p:nvPr>
            <p:ph type="title"/>
          </p:nvPr>
        </p:nvSpPr>
        <p:spPr>
          <a:xfrm>
            <a:off x="457201" y="775799"/>
            <a:ext cx="10934202" cy="876300"/>
          </a:xfrm>
        </p:spPr>
        <p:txBody>
          <a:bodyPr/>
          <a:lstStyle>
            <a:lvl1pPr>
              <a:buFontTx/>
              <a:buNone/>
              <a:defRPr sz="3199"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27" name="Text Placeholder 26">
            <a:extLst>
              <a:ext uri="{FF2B5EF4-FFF2-40B4-BE49-F238E27FC236}">
                <a16:creationId xmlns:a16="http://schemas.microsoft.com/office/drawing/2014/main" xmlns="" id="{28F09DC9-43AB-D54E-86FB-13BC852CD719}"/>
              </a:ext>
            </a:extLst>
          </p:cNvPr>
          <p:cNvSpPr>
            <a:spLocks noGrp="1"/>
          </p:cNvSpPr>
          <p:nvPr>
            <p:ph type="body" sz="quarter" idx="21" hasCustomPrompt="1"/>
          </p:nvPr>
        </p:nvSpPr>
        <p:spPr>
          <a:xfrm>
            <a:off x="457201" y="408324"/>
            <a:ext cx="9541458" cy="345175"/>
          </a:xfrm>
        </p:spPr>
        <p:txBody>
          <a:bodyPr/>
          <a:lstStyle>
            <a:lvl1pPr marL="0" indent="0">
              <a:buFontTx/>
              <a:buNone/>
              <a:defRPr sz="1600" b="0" cap="none" baseline="0">
                <a:solidFill>
                  <a:schemeClr val="accent5">
                    <a:lumMod val="75000"/>
                  </a:schemeClr>
                </a:solidFill>
              </a:defRPr>
            </a:lvl1pPr>
            <a:lvl2pPr marL="246826" indent="0">
              <a:buFontTx/>
              <a:buNone/>
              <a:defRPr b="1">
                <a:solidFill>
                  <a:schemeClr val="bg1"/>
                </a:solidFill>
              </a:defRPr>
            </a:lvl2pPr>
            <a:lvl3pPr marL="685629" indent="0">
              <a:buFontTx/>
              <a:buNone/>
              <a:defRPr b="1">
                <a:solidFill>
                  <a:schemeClr val="bg1"/>
                </a:solidFill>
              </a:defRPr>
            </a:lvl3pPr>
            <a:lvl4pPr marL="1028443" indent="0">
              <a:buFontTx/>
              <a:buNone/>
              <a:defRPr b="1">
                <a:solidFill>
                  <a:schemeClr val="bg1"/>
                </a:solidFill>
              </a:defRPr>
            </a:lvl4pPr>
            <a:lvl5pPr marL="1371257" indent="0">
              <a:buFontTx/>
              <a:buNone/>
              <a:defRPr b="1">
                <a:solidFill>
                  <a:schemeClr val="bg1"/>
                </a:solidFill>
              </a:defRPr>
            </a:lvl5pPr>
          </a:lstStyle>
          <a:p>
            <a:pPr lvl="0"/>
            <a:r>
              <a:rPr lang="en-US" dirty="0"/>
              <a:t>Edit master text styles</a:t>
            </a:r>
          </a:p>
        </p:txBody>
      </p:sp>
      <p:sp>
        <p:nvSpPr>
          <p:cNvPr id="4" name="Text Placeholder 3">
            <a:extLst>
              <a:ext uri="{FF2B5EF4-FFF2-40B4-BE49-F238E27FC236}">
                <a16:creationId xmlns:a16="http://schemas.microsoft.com/office/drawing/2014/main" xmlns="" id="{1039210C-47DD-634C-9103-8315CAA91ED6}"/>
              </a:ext>
            </a:extLst>
          </p:cNvPr>
          <p:cNvSpPr>
            <a:spLocks noGrp="1"/>
          </p:cNvSpPr>
          <p:nvPr>
            <p:ph type="body" sz="quarter" idx="22"/>
          </p:nvPr>
        </p:nvSpPr>
        <p:spPr>
          <a:xfrm>
            <a:off x="457201" y="1674400"/>
            <a:ext cx="10934202" cy="4333208"/>
          </a:xfrm>
        </p:spPr>
        <p:txBody>
          <a:bodyPr/>
          <a:lstStyle>
            <a:lvl3pPr marL="685629" indent="0">
              <a:buNone/>
              <a:defRPr/>
            </a:lvl3pPr>
          </a:lstStyle>
          <a:p>
            <a:pPr lvl="0"/>
            <a:r>
              <a:rPr lang="en-US"/>
              <a:t>Edit Master text styles</a:t>
            </a:r>
          </a:p>
          <a:p>
            <a:pPr lvl="1"/>
            <a:r>
              <a:rPr lang="en-US"/>
              <a:t>Second level</a:t>
            </a:r>
          </a:p>
        </p:txBody>
      </p:sp>
      <p:sp>
        <p:nvSpPr>
          <p:cNvPr id="10" name="Text Placeholder 9">
            <a:extLst>
              <a:ext uri="{FF2B5EF4-FFF2-40B4-BE49-F238E27FC236}">
                <a16:creationId xmlns:a16="http://schemas.microsoft.com/office/drawing/2014/main" xmlns="" id="{443F2823-DE79-0B4E-92FE-0CF3BA2486C7}"/>
              </a:ext>
            </a:extLst>
          </p:cNvPr>
          <p:cNvSpPr>
            <a:spLocks noGrp="1"/>
          </p:cNvSpPr>
          <p:nvPr>
            <p:ph type="body" sz="quarter" idx="24"/>
          </p:nvPr>
        </p:nvSpPr>
        <p:spPr>
          <a:xfrm>
            <a:off x="457201" y="6007608"/>
            <a:ext cx="10934202" cy="192024"/>
          </a:xfrm>
        </p:spPr>
        <p:txBody>
          <a:bodyPr anchor="b"/>
          <a:lstStyle>
            <a:lvl1pPr marL="0" indent="0">
              <a:buFontTx/>
              <a:buNone/>
              <a:defRPr sz="800"/>
            </a:lvl1pPr>
            <a:lvl2pPr marL="246826" indent="0">
              <a:buNone/>
              <a:defRPr/>
            </a:lvl2pPr>
          </a:lstStyle>
          <a:p>
            <a:pPr lvl="0"/>
            <a:r>
              <a:rPr lang="en-US" dirty="0"/>
              <a:t>Edit Master text styles</a:t>
            </a:r>
          </a:p>
        </p:txBody>
      </p:sp>
      <p:sp>
        <p:nvSpPr>
          <p:cNvPr id="3" name="Footer Placeholder 2">
            <a:extLst>
              <a:ext uri="{FF2B5EF4-FFF2-40B4-BE49-F238E27FC236}">
                <a16:creationId xmlns:a16="http://schemas.microsoft.com/office/drawing/2014/main" xmlns="" id="{19BBCD24-37B8-834B-A1AD-1E386AC178BF}"/>
              </a:ext>
            </a:extLst>
          </p:cNvPr>
          <p:cNvSpPr>
            <a:spLocks noGrp="1"/>
          </p:cNvSpPr>
          <p:nvPr>
            <p:ph type="ftr" sz="quarter" idx="25"/>
          </p:nvPr>
        </p:nvSpPr>
        <p:spPr>
          <a:xfrm>
            <a:off x="457319" y="6483096"/>
            <a:ext cx="4115872" cy="374904"/>
          </a:xfrm>
        </p:spPr>
        <p:txBody>
          <a:bodyPr/>
          <a:lstStyle>
            <a:lvl1pPr>
              <a:defRPr>
                <a:solidFill>
                  <a:schemeClr val="bg1"/>
                </a:solidFill>
              </a:defRPr>
            </a:lvl1pPr>
          </a:lstStyle>
          <a:p>
            <a:endParaRPr lang="en-US" dirty="0"/>
          </a:p>
        </p:txBody>
      </p:sp>
      <p:pic>
        <p:nvPicPr>
          <p:cNvPr id="11" name="Picture 10">
            <a:extLst>
              <a:ext uri="{FF2B5EF4-FFF2-40B4-BE49-F238E27FC236}">
                <a16:creationId xmlns:a16="http://schemas.microsoft.com/office/drawing/2014/main" xmlns="" id="{C4D26221-E531-3544-B045-8D2C94536F0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16413" y="356830"/>
            <a:ext cx="860969" cy="860745"/>
          </a:xfrm>
          <a:prstGeom prst="rect">
            <a:avLst/>
          </a:prstGeom>
        </p:spPr>
      </p:pic>
    </p:spTree>
    <p:extLst>
      <p:ext uri="{BB962C8B-B14F-4D97-AF65-F5344CB8AC3E}">
        <p14:creationId xmlns:p14="http://schemas.microsoft.com/office/powerpoint/2010/main" val="23116810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Basic - bulle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2D72A2E-FB09-564F-B726-5FA054971CCE}"/>
              </a:ext>
            </a:extLst>
          </p:cNvPr>
          <p:cNvSpPr/>
          <p:nvPr userDrawn="1"/>
        </p:nvSpPr>
        <p:spPr>
          <a:xfrm>
            <a:off x="1" y="1"/>
            <a:ext cx="12192000" cy="658886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21888" bIns="121888" rtlCol="0" anchor="ctr"/>
          <a:lstStyle/>
          <a:p>
            <a:pPr algn="ctr"/>
            <a:endParaRPr lang="en-US" sz="2399"/>
          </a:p>
        </p:txBody>
      </p:sp>
      <p:sp>
        <p:nvSpPr>
          <p:cNvPr id="6" name="Slide Number Placeholder 5"/>
          <p:cNvSpPr>
            <a:spLocks noGrp="1"/>
          </p:cNvSpPr>
          <p:nvPr>
            <p:ph type="sldNum" sz="quarter" idx="12"/>
          </p:nvPr>
        </p:nvSpPr>
        <p:spPr>
          <a:xfrm>
            <a:off x="11734800" y="6599378"/>
            <a:ext cx="457200" cy="253115"/>
          </a:xfrm>
        </p:spPr>
        <p:txBody>
          <a:bodyPr/>
          <a:lstStyle>
            <a:lvl1pPr>
              <a:defRPr sz="900" b="0">
                <a:solidFill>
                  <a:schemeClr val="bg1"/>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57201" y="6200092"/>
            <a:ext cx="11277600" cy="193699"/>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57201" y="1280161"/>
            <a:ext cx="11277600" cy="4919929"/>
          </a:xfrm>
        </p:spPr>
        <p:txBody>
          <a:bodyPr/>
          <a:lstStyle>
            <a:lvl1pPr>
              <a:defRPr sz="2199"/>
            </a:lvl1pPr>
          </a:lstStyle>
          <a:p>
            <a:pPr lvl="0"/>
            <a:r>
              <a:rPr lang="en-US" dirty="0"/>
              <a:t>Edit Master text styles</a:t>
            </a:r>
          </a:p>
          <a:p>
            <a:pPr lvl="1"/>
            <a:r>
              <a:rPr lang="en-US" dirty="0"/>
              <a:t>Second level</a:t>
            </a:r>
          </a:p>
        </p:txBody>
      </p:sp>
      <p:sp>
        <p:nvSpPr>
          <p:cNvPr id="2" name="Title 1"/>
          <p:cNvSpPr>
            <a:spLocks noGrp="1"/>
          </p:cNvSpPr>
          <p:nvPr>
            <p:ph type="title"/>
          </p:nvPr>
        </p:nvSpPr>
        <p:spPr>
          <a:xfrm>
            <a:off x="457201" y="408446"/>
            <a:ext cx="11277600" cy="876300"/>
          </a:xfrm>
        </p:spPr>
        <p:txBody>
          <a:bodyPr/>
          <a:lstStyle>
            <a:lvl1pPr>
              <a:defRPr sz="3199"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5" name="Footer Placeholder 4">
            <a:extLst>
              <a:ext uri="{FF2B5EF4-FFF2-40B4-BE49-F238E27FC236}">
                <a16:creationId xmlns:a16="http://schemas.microsoft.com/office/drawing/2014/main" xmlns="" id="{3DFC2531-4F4C-674C-AD5D-B13A1A698113}"/>
              </a:ext>
            </a:extLst>
          </p:cNvPr>
          <p:cNvSpPr>
            <a:spLocks noGrp="1"/>
          </p:cNvSpPr>
          <p:nvPr>
            <p:ph type="ftr" sz="quarter" idx="14"/>
          </p:nvPr>
        </p:nvSpPr>
        <p:spPr>
          <a:xfrm>
            <a:off x="457319" y="6588869"/>
            <a:ext cx="4115872" cy="269131"/>
          </a:xfrm>
        </p:spPr>
        <p:txBody>
          <a:bodyPr/>
          <a:lstStyle>
            <a:lvl1pPr>
              <a:defRPr>
                <a:solidFill>
                  <a:schemeClr val="bg1"/>
                </a:solidFill>
              </a:defRPr>
            </a:lvl1pPr>
          </a:lstStyle>
          <a:p>
            <a:endParaRPr lang="en-US" dirty="0"/>
          </a:p>
        </p:txBody>
      </p:sp>
      <p:pic>
        <p:nvPicPr>
          <p:cNvPr id="9" name="Picture 8">
            <a:extLst>
              <a:ext uri="{FF2B5EF4-FFF2-40B4-BE49-F238E27FC236}">
                <a16:creationId xmlns:a16="http://schemas.microsoft.com/office/drawing/2014/main" xmlns="" id="{03077061-C654-2846-8411-7CEDC62211F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16413" y="356830"/>
            <a:ext cx="860969" cy="860745"/>
          </a:xfrm>
          <a:prstGeom prst="rect">
            <a:avLst/>
          </a:prstGeom>
        </p:spPr>
      </p:pic>
    </p:spTree>
    <p:extLst>
      <p:ext uri="{BB962C8B-B14F-4D97-AF65-F5344CB8AC3E}">
        <p14:creationId xmlns:p14="http://schemas.microsoft.com/office/powerpoint/2010/main" val="35221142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7" name="Tagline">
            <a:extLst>
              <a:ext uri="{FF2B5EF4-FFF2-40B4-BE49-F238E27FC236}">
                <a16:creationId xmlns:a16="http://schemas.microsoft.com/office/drawing/2014/main" xmlns="" id="{6DCA2F13-5595-5743-B6B2-7B12DDEC92B4}"/>
              </a:ext>
            </a:extLst>
          </p:cNvPr>
          <p:cNvSpPr txBox="1">
            <a:spLocks noChangeArrowheads="1"/>
          </p:cNvSpPr>
          <p:nvPr userDrawn="1"/>
        </p:nvSpPr>
        <p:spPr bwMode="auto">
          <a:xfrm>
            <a:off x="13037576" y="6633278"/>
            <a:ext cx="2378991" cy="22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l">
              <a:spcBef>
                <a:spcPts val="0"/>
              </a:spcBef>
            </a:pPr>
            <a:r>
              <a:rPr lang="en-US" sz="700" b="0" baseline="0" dirty="0">
                <a:solidFill>
                  <a:schemeClr val="tx1">
                    <a:lumMod val="90000"/>
                    <a:lumOff val="10000"/>
                  </a:schemeClr>
                </a:solidFill>
                <a:latin typeface="+mn-lt"/>
                <a:ea typeface="Arial Narrow" charset="0"/>
                <a:cs typeface="Arial Narrow" charset="0"/>
              </a:rPr>
              <a:t>752919.0320</a:t>
            </a:r>
            <a:endParaRPr lang="en-US" sz="700" b="0" dirty="0">
              <a:solidFill>
                <a:schemeClr val="tx1">
                  <a:lumMod val="90000"/>
                  <a:lumOff val="10000"/>
                </a:schemeClr>
              </a:solidFill>
              <a:latin typeface="+mn-lt"/>
              <a:ea typeface="Arial Narrow" charset="0"/>
              <a:cs typeface="Arial Narrow" charset="0"/>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99661" y="5300703"/>
            <a:ext cx="8872342" cy="832682"/>
          </a:xfrm>
        </p:spPr>
        <p:txBody>
          <a:bodyPr anchor="t"/>
          <a:lstStyle>
            <a:lvl1pPr marL="0" indent="0" algn="l">
              <a:lnSpc>
                <a:spcPct val="95000"/>
              </a:lnSpc>
              <a:spcBef>
                <a:spcPts val="400"/>
              </a:spcBef>
              <a:spcAft>
                <a:spcPts val="0"/>
              </a:spcAft>
              <a:buFontTx/>
              <a:buNone/>
              <a:defRPr sz="2399"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60330" y="3286667"/>
            <a:ext cx="9549291" cy="1979733"/>
          </a:xfrm>
        </p:spPr>
        <p:txBody>
          <a:bodyPr anchor="b"/>
          <a:lstStyle>
            <a:lvl1pPr marL="0" indent="0" algn="l">
              <a:lnSpc>
                <a:spcPct val="75000"/>
              </a:lnSpc>
              <a:spcAft>
                <a:spcPts val="0"/>
              </a:spcAft>
              <a:buFontTx/>
              <a:buNone/>
              <a:defRPr sz="5998"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sp>
        <p:nvSpPr>
          <p:cNvPr id="8" name="Text Box 39">
            <a:extLst>
              <a:ext uri="{FF2B5EF4-FFF2-40B4-BE49-F238E27FC236}">
                <a16:creationId xmlns:a16="http://schemas.microsoft.com/office/drawing/2014/main" xmlns="" id="{6A731B89-AE76-304C-A167-526ACE3CD61B}"/>
              </a:ext>
            </a:extLst>
          </p:cNvPr>
          <p:cNvSpPr txBox="1">
            <a:spLocks noChangeArrowheads="1"/>
          </p:cNvSpPr>
          <p:nvPr userDrawn="1"/>
        </p:nvSpPr>
        <p:spPr bwMode="auto">
          <a:xfrm>
            <a:off x="460329" y="6164609"/>
            <a:ext cx="566857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3897" eaLnBrk="1" fontAlgn="base" latinLnBrk="0" hangingPunct="1">
              <a:lnSpc>
                <a:spcPct val="95000"/>
              </a:lnSpc>
              <a:spcBef>
                <a:spcPts val="300"/>
              </a:spcBef>
              <a:spcAft>
                <a:spcPct val="0"/>
              </a:spcAft>
              <a:buClrTx/>
              <a:buSzTx/>
              <a:buFontTx/>
              <a:buNone/>
              <a:tabLst/>
              <a:defRPr/>
            </a:pPr>
            <a:r>
              <a:rPr kumimoji="0" lang="en-US" sz="500" b="0" i="0" u="none" strike="noStrike" kern="0" cap="none" spc="0" normalizeH="0" baseline="0" noProof="0" dirty="0">
                <a:ln>
                  <a:noFill/>
                </a:ln>
                <a:solidFill>
                  <a:schemeClr val="bg1"/>
                </a:solidFill>
                <a:effectLst/>
                <a:uLnTx/>
                <a:uFillTx/>
                <a:latin typeface="Arial" charset="0"/>
                <a:ea typeface="Arial Narrow" charset="0"/>
                <a:cs typeface="Arial Narrow" charset="0"/>
              </a:rPr>
              <a:t>Blue Cross and Blue Shield of Texas, a Division of Health Care Service Corporation, </a:t>
            </a:r>
            <a:br>
              <a:rPr kumimoji="0" lang="en-US" sz="500" b="0" i="0" u="none" strike="noStrike" kern="0" cap="none" spc="0" normalizeH="0" baseline="0" noProof="0" dirty="0">
                <a:ln>
                  <a:noFill/>
                </a:ln>
                <a:solidFill>
                  <a:schemeClr val="bg1"/>
                </a:solidFill>
                <a:effectLst/>
                <a:uLnTx/>
                <a:uFillTx/>
                <a:latin typeface="Arial" charset="0"/>
                <a:ea typeface="Arial Narrow" charset="0"/>
                <a:cs typeface="Arial Narrow" charset="0"/>
              </a:rPr>
            </a:br>
            <a:r>
              <a:rPr kumimoji="0" lang="en-US" sz="500" b="0" i="0" u="none" strike="noStrike" kern="0" cap="none" spc="0" normalizeH="0" baseline="0" noProof="0" dirty="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9" name="Picture 8">
            <a:extLst>
              <a:ext uri="{FF2B5EF4-FFF2-40B4-BE49-F238E27FC236}">
                <a16:creationId xmlns:a16="http://schemas.microsoft.com/office/drawing/2014/main" xmlns="" id="{320533AA-15F8-B845-8BAA-C00D4101E1F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0331" y="464264"/>
            <a:ext cx="3265843" cy="529458"/>
          </a:xfrm>
          <a:prstGeom prst="rect">
            <a:avLst/>
          </a:prstGeom>
        </p:spPr>
      </p:pic>
      <p:pic>
        <p:nvPicPr>
          <p:cNvPr id="10" name="Picture 9" descr="A close up of text on a black background&#10;&#10;Description automatically generated">
            <a:extLst>
              <a:ext uri="{FF2B5EF4-FFF2-40B4-BE49-F238E27FC236}">
                <a16:creationId xmlns:a16="http://schemas.microsoft.com/office/drawing/2014/main" xmlns="" id="{6EA9BAEB-F026-2A4E-AF01-F3544804A5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4" y="5728336"/>
            <a:ext cx="860969" cy="860745"/>
          </a:xfrm>
          <a:prstGeom prst="rect">
            <a:avLst/>
          </a:prstGeom>
        </p:spPr>
      </p:pic>
    </p:spTree>
    <p:extLst>
      <p:ext uri="{BB962C8B-B14F-4D97-AF65-F5344CB8AC3E}">
        <p14:creationId xmlns:p14="http://schemas.microsoft.com/office/powerpoint/2010/main" val="99634625"/>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close up of text on a black background&#10;&#10;Description automatically generated">
            <a:extLst>
              <a:ext uri="{FF2B5EF4-FFF2-40B4-BE49-F238E27FC236}">
                <a16:creationId xmlns:a16="http://schemas.microsoft.com/office/drawing/2014/main" xmlns="" id="{12E68337-691F-1846-BB29-EC64289D3C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5757043"/>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10"/>
            <a:ext cx="9986720" cy="865487"/>
          </a:xfrm>
        </p:spPr>
        <p:txBody>
          <a:bodyPr anchor="ctr"/>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spTree>
    <p:extLst>
      <p:ext uri="{BB962C8B-B14F-4D97-AF65-F5344CB8AC3E}">
        <p14:creationId xmlns:p14="http://schemas.microsoft.com/office/powerpoint/2010/main" val="580334733"/>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5757043"/>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10"/>
            <a:ext cx="9986720" cy="865487"/>
          </a:xfrm>
        </p:spPr>
        <p:txBody>
          <a:bodyPr anchor="ctr"/>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99B57C5F-B156-2049-8EB3-6D159D06DF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spTree>
    <p:extLst>
      <p:ext uri="{BB962C8B-B14F-4D97-AF65-F5344CB8AC3E}">
        <p14:creationId xmlns:p14="http://schemas.microsoft.com/office/powerpoint/2010/main" val="142703256"/>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5757043"/>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10"/>
            <a:ext cx="9986720" cy="865487"/>
          </a:xfrm>
        </p:spPr>
        <p:txBody>
          <a:bodyPr anchor="ctr"/>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AF605131-A9D8-394F-A356-01FB6A1241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spTree>
    <p:extLst>
      <p:ext uri="{BB962C8B-B14F-4D97-AF65-F5344CB8AC3E}">
        <p14:creationId xmlns:p14="http://schemas.microsoft.com/office/powerpoint/2010/main" val="958060441"/>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5757043"/>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10"/>
            <a:ext cx="9986720" cy="865487"/>
          </a:xfrm>
        </p:spPr>
        <p:txBody>
          <a:bodyPr anchor="ctr"/>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4475E1B8-948F-4448-9D79-24E94FCDCEC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spTree>
    <p:extLst>
      <p:ext uri="{BB962C8B-B14F-4D97-AF65-F5344CB8AC3E}">
        <p14:creationId xmlns:p14="http://schemas.microsoft.com/office/powerpoint/2010/main" val="389892477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6D712B-503C-4996-8045-96E3BF804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EF29E17-90CB-4ED8-B6FB-41AF629163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33DA534-B5A2-4071-8C5D-D50116AE98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36DD064-9CF4-4564-92EB-9F44537479C1}"/>
              </a:ext>
            </a:extLst>
          </p:cNvPr>
          <p:cNvSpPr>
            <a:spLocks noGrp="1"/>
          </p:cNvSpPr>
          <p:nvPr>
            <p:ph type="dt" sz="half" idx="10"/>
          </p:nvPr>
        </p:nvSpPr>
        <p:spPr/>
        <p:txBody>
          <a:bodyPr/>
          <a:lstStyle/>
          <a:p>
            <a:fld id="{E8D70176-E5BC-479F-81BB-60F216F6B5B4}" type="datetimeFigureOut">
              <a:rPr lang="en-US" smtClean="0"/>
              <a:t>7/20/2020</a:t>
            </a:fld>
            <a:endParaRPr lang="en-US"/>
          </a:p>
        </p:txBody>
      </p:sp>
      <p:sp>
        <p:nvSpPr>
          <p:cNvPr id="6" name="Footer Placeholder 5">
            <a:extLst>
              <a:ext uri="{FF2B5EF4-FFF2-40B4-BE49-F238E27FC236}">
                <a16:creationId xmlns:a16="http://schemas.microsoft.com/office/drawing/2014/main" xmlns="" id="{F3FFF7CD-8FD4-457F-9B33-C4134290B4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94694EA-F461-41D0-907C-06B0512926F9}"/>
              </a:ext>
            </a:extLst>
          </p:cNvPr>
          <p:cNvSpPr>
            <a:spLocks noGrp="1"/>
          </p:cNvSpPr>
          <p:nvPr>
            <p:ph type="sldNum" sz="quarter" idx="12"/>
          </p:nvPr>
        </p:nvSpPr>
        <p:spPr/>
        <p:txBody>
          <a:bodyPr/>
          <a:lstStyle/>
          <a:p>
            <a:fld id="{C7255758-AA7D-4198-8BE8-BE713CE6141A}" type="slidenum">
              <a:rPr lang="en-US" smtClean="0"/>
              <a:t>‹#›</a:t>
            </a:fld>
            <a:endParaRPr lang="en-US"/>
          </a:p>
        </p:txBody>
      </p:sp>
    </p:spTree>
    <p:extLst>
      <p:ext uri="{BB962C8B-B14F-4D97-AF65-F5344CB8AC3E}">
        <p14:creationId xmlns:p14="http://schemas.microsoft.com/office/powerpoint/2010/main" val="6476178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5757043"/>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10"/>
            <a:ext cx="9986720" cy="865487"/>
          </a:xfrm>
        </p:spPr>
        <p:txBody>
          <a:bodyPr anchor="ctr"/>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58843462-8485-9D48-964E-287DBF14C99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spTree>
    <p:extLst>
      <p:ext uri="{BB962C8B-B14F-4D97-AF65-F5344CB8AC3E}">
        <p14:creationId xmlns:p14="http://schemas.microsoft.com/office/powerpoint/2010/main" val="2591640104"/>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5757043"/>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10"/>
            <a:ext cx="9986720" cy="865487"/>
          </a:xfrm>
        </p:spPr>
        <p:txBody>
          <a:bodyPr anchor="ctr"/>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spTree>
    <p:extLst>
      <p:ext uri="{BB962C8B-B14F-4D97-AF65-F5344CB8AC3E}">
        <p14:creationId xmlns:p14="http://schemas.microsoft.com/office/powerpoint/2010/main" val="3168907531"/>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5757043"/>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10"/>
            <a:ext cx="9986720" cy="865487"/>
          </a:xfrm>
        </p:spPr>
        <p:txBody>
          <a:bodyPr anchor="ctr"/>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spTree>
    <p:extLst>
      <p:ext uri="{BB962C8B-B14F-4D97-AF65-F5344CB8AC3E}">
        <p14:creationId xmlns:p14="http://schemas.microsoft.com/office/powerpoint/2010/main" val="143775886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9D5D2B5-FA45-C24C-AE5B-83661FDA13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0"/>
          <a:stretch/>
        </p:blipFill>
        <p:spPr>
          <a:xfrm>
            <a:off x="0" y="4622763"/>
            <a:ext cx="11466850" cy="1046566"/>
          </a:xfrm>
          <a:prstGeom prst="rect">
            <a:avLst/>
          </a:prstGeom>
        </p:spPr>
      </p:pic>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5757043"/>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4702010"/>
            <a:ext cx="9986720" cy="865487"/>
          </a:xfrm>
        </p:spPr>
        <p:txBody>
          <a:bodyPr anchor="ctr"/>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1515010A-34ED-9341-BB27-C590711DB7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spTree>
    <p:extLst>
      <p:ext uri="{BB962C8B-B14F-4D97-AF65-F5344CB8AC3E}">
        <p14:creationId xmlns:p14="http://schemas.microsoft.com/office/powerpoint/2010/main" val="3184290031"/>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3"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FFFFFF"/>
              </a:solidFill>
            </a:endParaRPr>
          </a:p>
        </p:txBody>
      </p:sp>
      <p:sp>
        <p:nvSpPr>
          <p:cNvPr id="4" name="Text Placeholder 3">
            <a:extLst>
              <a:ext uri="{FF2B5EF4-FFF2-40B4-BE49-F238E27FC236}">
                <a16:creationId xmlns:a16="http://schemas.microsoft.com/office/drawing/2014/main" xmlns="" id="{377945CF-CF20-0D4B-83AC-43043B223A42}"/>
              </a:ext>
            </a:extLst>
          </p:cNvPr>
          <p:cNvSpPr>
            <a:spLocks noGrp="1"/>
          </p:cNvSpPr>
          <p:nvPr>
            <p:ph type="body" sz="quarter" idx="10"/>
          </p:nvPr>
        </p:nvSpPr>
        <p:spPr>
          <a:xfrm>
            <a:off x="474259" y="3656186"/>
            <a:ext cx="8753477" cy="590109"/>
          </a:xfrm>
        </p:spPr>
        <p:txBody>
          <a:bodyPr anchor="t"/>
          <a:lstStyle>
            <a:lvl1pPr marL="0" indent="0" algn="l">
              <a:lnSpc>
                <a:spcPct val="95000"/>
              </a:lnSpc>
              <a:spcBef>
                <a:spcPts val="400"/>
              </a:spcBef>
              <a:spcAft>
                <a:spcPts val="0"/>
              </a:spcAft>
              <a:buFontTx/>
              <a:buNone/>
              <a:defRPr sz="1799" b="0" i="0">
                <a:solidFill>
                  <a:schemeClr val="bg1"/>
                </a:solidFill>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xmlns="" id="{37ABBEE1-E8B6-4B4B-A50F-072E1A121E51}"/>
              </a:ext>
            </a:extLst>
          </p:cNvPr>
          <p:cNvSpPr>
            <a:spLocks noGrp="1"/>
          </p:cNvSpPr>
          <p:nvPr>
            <p:ph type="body" sz="quarter" idx="11"/>
          </p:nvPr>
        </p:nvSpPr>
        <p:spPr>
          <a:xfrm>
            <a:off x="457319" y="2175932"/>
            <a:ext cx="9986720" cy="1449686"/>
          </a:xfrm>
        </p:spPr>
        <p:txBody>
          <a:bodyPr anchor="b"/>
          <a:lstStyle>
            <a:lvl1pPr marL="0" indent="0" algn="l">
              <a:lnSpc>
                <a:spcPct val="100000"/>
              </a:lnSpc>
              <a:spcBef>
                <a:spcPts val="0"/>
              </a:spcBef>
              <a:spcAft>
                <a:spcPts val="0"/>
              </a:spcAft>
              <a:buFontTx/>
              <a:buNone/>
              <a:defRPr sz="4399" b="1" i="0" cap="all" baseline="0">
                <a:solidFill>
                  <a:schemeClr val="bg1"/>
                </a:solidFill>
                <a:latin typeface="Arial Narrow" panose="020B0604020202020204" pitchFamily="34" charset="0"/>
                <a:cs typeface="Arial Narrow" panose="020B0604020202020204" pitchFamily="34" charset="0"/>
              </a:defRPr>
            </a:lvl1pPr>
            <a:lvl2pPr marL="246752" indent="0">
              <a:buNone/>
              <a:defRPr/>
            </a:lvl2pPr>
          </a:lstStyle>
          <a:p>
            <a:pPr lvl="0"/>
            <a:r>
              <a:rPr lang="en-US" dirty="0"/>
              <a:t>Click to edit Master text styles</a:t>
            </a:r>
          </a:p>
        </p:txBody>
      </p:sp>
      <p:pic>
        <p:nvPicPr>
          <p:cNvPr id="7" name="Picture 6" descr="A close up of text on a black background&#10;&#10;Description automatically generated">
            <a:extLst>
              <a:ext uri="{FF2B5EF4-FFF2-40B4-BE49-F238E27FC236}">
                <a16:creationId xmlns:a16="http://schemas.microsoft.com/office/drawing/2014/main" xmlns="" id="{FF5FD154-AD9B-4B44-BD8C-7EF790DA96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6414" y="407632"/>
            <a:ext cx="860969" cy="860745"/>
          </a:xfrm>
          <a:prstGeom prst="rect">
            <a:avLst/>
          </a:prstGeom>
        </p:spPr>
      </p:pic>
    </p:spTree>
    <p:extLst>
      <p:ext uri="{BB962C8B-B14F-4D97-AF65-F5344CB8AC3E}">
        <p14:creationId xmlns:p14="http://schemas.microsoft.com/office/powerpoint/2010/main" val="3780841098"/>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473568"/>
            <a:ext cx="457200" cy="378925"/>
          </a:xfrm>
        </p:spPr>
        <p:txBody>
          <a:bodyPr/>
          <a:lstStyle>
            <a:lvl1pPr>
              <a:defRPr sz="900" b="0">
                <a:solidFill>
                  <a:schemeClr val="bg1"/>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57202" y="6005016"/>
            <a:ext cx="10949494" cy="193699"/>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57202" y="1280161"/>
            <a:ext cx="10949494" cy="4724853"/>
          </a:xfrm>
        </p:spPr>
        <p:txBody>
          <a:bodyPr/>
          <a:lstStyle>
            <a:lvl1pPr>
              <a:defRPr sz="2198"/>
            </a:lvl1pPr>
          </a:lstStyle>
          <a:p>
            <a:pPr lvl="0"/>
            <a:r>
              <a:rPr lang="en-US" dirty="0"/>
              <a:t>Edit Master text styles</a:t>
            </a:r>
          </a:p>
          <a:p>
            <a:pPr lvl="1"/>
            <a:r>
              <a:rPr lang="en-US" dirty="0"/>
              <a:t>Second level</a:t>
            </a:r>
          </a:p>
        </p:txBody>
      </p:sp>
      <p:sp>
        <p:nvSpPr>
          <p:cNvPr id="2" name="Title 1"/>
          <p:cNvSpPr>
            <a:spLocks noGrp="1"/>
          </p:cNvSpPr>
          <p:nvPr>
            <p:ph type="title"/>
          </p:nvPr>
        </p:nvSpPr>
        <p:spPr>
          <a:xfrm>
            <a:off x="457202" y="408446"/>
            <a:ext cx="10949494" cy="876300"/>
          </a:xfrm>
        </p:spPr>
        <p:txBody>
          <a:bodyPr/>
          <a:lstStyle>
            <a:lvl1pPr>
              <a:defRPr sz="3198"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xmlns="" id="{53E70B12-4B81-E54D-8AF8-7890B6FC059A}"/>
              </a:ext>
            </a:extLst>
          </p:cNvPr>
          <p:cNvSpPr>
            <a:spLocks noGrp="1"/>
          </p:cNvSpPr>
          <p:nvPr>
            <p:ph type="ftr" sz="quarter" idx="14"/>
          </p:nvPr>
        </p:nvSpPr>
        <p:spPr>
          <a:xfrm>
            <a:off x="457319" y="6479077"/>
            <a:ext cx="4115872" cy="378925"/>
          </a:xfrm>
        </p:spPr>
        <p:txBody>
          <a:bodyPr/>
          <a:lstStyle>
            <a:lvl1pPr>
              <a:defRPr>
                <a:solidFill>
                  <a:schemeClr val="bg1"/>
                </a:solidFill>
              </a:defRPr>
            </a:lvl1pPr>
          </a:lstStyle>
          <a:p>
            <a:endParaRPr lang="en-US" dirty="0"/>
          </a:p>
        </p:txBody>
      </p:sp>
      <p:pic>
        <p:nvPicPr>
          <p:cNvPr id="8" name="Picture 7">
            <a:extLst>
              <a:ext uri="{FF2B5EF4-FFF2-40B4-BE49-F238E27FC236}">
                <a16:creationId xmlns:a16="http://schemas.microsoft.com/office/drawing/2014/main" xmlns="" id="{F54481E1-1725-1343-B779-2C9415DF028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16414" y="356832"/>
            <a:ext cx="860969" cy="860745"/>
          </a:xfrm>
          <a:prstGeom prst="rect">
            <a:avLst/>
          </a:prstGeom>
        </p:spPr>
      </p:pic>
    </p:spTree>
    <p:extLst>
      <p:ext uri="{BB962C8B-B14F-4D97-AF65-F5344CB8AC3E}">
        <p14:creationId xmlns:p14="http://schemas.microsoft.com/office/powerpoint/2010/main" val="26363058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481064"/>
            <a:ext cx="457200" cy="372979"/>
          </a:xfrm>
        </p:spPr>
        <p:txBody>
          <a:bodyPr/>
          <a:lstStyle>
            <a:lvl1pPr>
              <a:defRPr sz="900" b="0">
                <a:solidFill>
                  <a:schemeClr val="bg1"/>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57202" y="6005014"/>
            <a:ext cx="10901330" cy="193698"/>
          </a:xfrm>
        </p:spPr>
        <p:txBody>
          <a:bodyPr anchor="b"/>
          <a:lstStyle>
            <a:lvl1pPr marL="0" indent="0">
              <a:spcBef>
                <a:spcPts val="0"/>
              </a:spcBef>
              <a:spcAft>
                <a:spcPts val="300"/>
              </a:spcAft>
              <a:buFontTx/>
              <a:buNone/>
              <a:defRPr sz="800"/>
            </a:lvl1pPr>
          </a:lstStyle>
          <a:p>
            <a:pPr lvl="0"/>
            <a:r>
              <a:rPr lang="en-US"/>
              <a:t>Edit Master text styles</a:t>
            </a:r>
          </a:p>
        </p:txBody>
      </p:sp>
      <p:sp>
        <p:nvSpPr>
          <p:cNvPr id="3" name="Content Placeholder 2"/>
          <p:cNvSpPr>
            <a:spLocks noGrp="1"/>
          </p:cNvSpPr>
          <p:nvPr>
            <p:ph idx="1"/>
          </p:nvPr>
        </p:nvSpPr>
        <p:spPr>
          <a:xfrm>
            <a:off x="457202" y="1831719"/>
            <a:ext cx="10901330" cy="4173295"/>
          </a:xfrm>
        </p:spPr>
        <p:txBody>
          <a:bodyPr/>
          <a:lstStyle>
            <a:lvl1pPr>
              <a:defRPr sz="2198"/>
            </a:lvl1pPr>
          </a:lstStyle>
          <a:p>
            <a:pPr lvl="0"/>
            <a:r>
              <a:rPr lang="en-US" dirty="0"/>
              <a:t>Edit Master text styles</a:t>
            </a:r>
          </a:p>
          <a:p>
            <a:pPr lvl="1"/>
            <a:r>
              <a:rPr lang="en-US" dirty="0"/>
              <a:t>Second level</a:t>
            </a:r>
          </a:p>
        </p:txBody>
      </p:sp>
      <p:sp>
        <p:nvSpPr>
          <p:cNvPr id="2" name="Title 1"/>
          <p:cNvSpPr>
            <a:spLocks noGrp="1"/>
          </p:cNvSpPr>
          <p:nvPr>
            <p:ph type="title"/>
          </p:nvPr>
        </p:nvSpPr>
        <p:spPr>
          <a:xfrm>
            <a:off x="457202" y="408449"/>
            <a:ext cx="10901330" cy="1377695"/>
          </a:xfrm>
        </p:spPr>
        <p:txBody>
          <a:bodyPr/>
          <a:lstStyle>
            <a:lvl1pPr>
              <a:defRPr sz="3198"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xmlns="" id="{1A13C6F6-E667-D841-8D0C-8A680AF2E037}"/>
              </a:ext>
            </a:extLst>
          </p:cNvPr>
          <p:cNvSpPr>
            <a:spLocks noGrp="1"/>
          </p:cNvSpPr>
          <p:nvPr>
            <p:ph type="ftr" sz="quarter" idx="14"/>
          </p:nvPr>
        </p:nvSpPr>
        <p:spPr>
          <a:xfrm>
            <a:off x="457319" y="6485021"/>
            <a:ext cx="4115872" cy="372978"/>
          </a:xfrm>
        </p:spPr>
        <p:txBody>
          <a:bodyPr/>
          <a:lstStyle>
            <a:lvl1pPr>
              <a:defRPr>
                <a:solidFill>
                  <a:schemeClr val="bg1"/>
                </a:solidFill>
              </a:defRPr>
            </a:lvl1pPr>
          </a:lstStyle>
          <a:p>
            <a:endParaRPr lang="en-US" dirty="0"/>
          </a:p>
        </p:txBody>
      </p:sp>
      <p:pic>
        <p:nvPicPr>
          <p:cNvPr id="9" name="Picture 8">
            <a:extLst>
              <a:ext uri="{FF2B5EF4-FFF2-40B4-BE49-F238E27FC236}">
                <a16:creationId xmlns:a16="http://schemas.microsoft.com/office/drawing/2014/main" xmlns="" id="{8733783E-279C-F647-BA11-978FE052130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16414" y="356832"/>
            <a:ext cx="860969" cy="860745"/>
          </a:xfrm>
          <a:prstGeom prst="rect">
            <a:avLst/>
          </a:prstGeom>
        </p:spPr>
      </p:pic>
    </p:spTree>
    <p:extLst>
      <p:ext uri="{BB962C8B-B14F-4D97-AF65-F5344CB8AC3E}">
        <p14:creationId xmlns:p14="http://schemas.microsoft.com/office/powerpoint/2010/main" val="4137475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483096"/>
            <a:ext cx="457200" cy="374904"/>
          </a:xfrm>
        </p:spPr>
        <p:txBody>
          <a:bodyPr/>
          <a:lstStyle>
            <a:lvl1pPr>
              <a:buFontTx/>
              <a:buNone/>
              <a:defRPr sz="900" b="0">
                <a:solidFill>
                  <a:schemeClr val="bg1"/>
                </a:solidFill>
              </a:defRPr>
            </a:lvl1pPr>
          </a:lstStyle>
          <a:p>
            <a:fld id="{2D55A223-BDE3-4662-BD05-6BDBDD27824A}" type="slidenum">
              <a:rPr lang="en-US" smtClean="0"/>
              <a:pPr/>
              <a:t>‹#›</a:t>
            </a:fld>
            <a:endParaRPr lang="en-US" dirty="0"/>
          </a:p>
        </p:txBody>
      </p:sp>
      <p:sp>
        <p:nvSpPr>
          <p:cNvPr id="2" name="Title 1"/>
          <p:cNvSpPr>
            <a:spLocks noGrp="1"/>
          </p:cNvSpPr>
          <p:nvPr>
            <p:ph type="title"/>
          </p:nvPr>
        </p:nvSpPr>
        <p:spPr>
          <a:xfrm>
            <a:off x="457202" y="775799"/>
            <a:ext cx="10934202" cy="876300"/>
          </a:xfrm>
        </p:spPr>
        <p:txBody>
          <a:bodyPr/>
          <a:lstStyle>
            <a:lvl1pPr>
              <a:buFontTx/>
              <a:buNone/>
              <a:defRPr sz="3198"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27" name="Text Placeholder 26">
            <a:extLst>
              <a:ext uri="{FF2B5EF4-FFF2-40B4-BE49-F238E27FC236}">
                <a16:creationId xmlns:a16="http://schemas.microsoft.com/office/drawing/2014/main" xmlns="" id="{28F09DC9-43AB-D54E-86FB-13BC852CD719}"/>
              </a:ext>
            </a:extLst>
          </p:cNvPr>
          <p:cNvSpPr>
            <a:spLocks noGrp="1"/>
          </p:cNvSpPr>
          <p:nvPr>
            <p:ph type="body" sz="quarter" idx="21" hasCustomPrompt="1"/>
          </p:nvPr>
        </p:nvSpPr>
        <p:spPr>
          <a:xfrm>
            <a:off x="457201" y="408326"/>
            <a:ext cx="9541458" cy="345175"/>
          </a:xfrm>
        </p:spPr>
        <p:txBody>
          <a:bodyPr/>
          <a:lstStyle>
            <a:lvl1pPr marL="0" indent="0">
              <a:buFontTx/>
              <a:buNone/>
              <a:defRPr sz="1600" b="0" cap="none" baseline="0">
                <a:solidFill>
                  <a:schemeClr val="accent5">
                    <a:lumMod val="75000"/>
                  </a:schemeClr>
                </a:solidFill>
              </a:defRPr>
            </a:lvl1pPr>
            <a:lvl2pPr marL="246752" indent="0">
              <a:buFontTx/>
              <a:buNone/>
              <a:defRPr b="1">
                <a:solidFill>
                  <a:schemeClr val="bg1"/>
                </a:solidFill>
              </a:defRPr>
            </a:lvl2pPr>
            <a:lvl3pPr marL="685423" indent="0">
              <a:buFontTx/>
              <a:buNone/>
              <a:defRPr b="1">
                <a:solidFill>
                  <a:schemeClr val="bg1"/>
                </a:solidFill>
              </a:defRPr>
            </a:lvl3pPr>
            <a:lvl4pPr marL="1028134" indent="0">
              <a:buFontTx/>
              <a:buNone/>
              <a:defRPr b="1">
                <a:solidFill>
                  <a:schemeClr val="bg1"/>
                </a:solidFill>
              </a:defRPr>
            </a:lvl4pPr>
            <a:lvl5pPr marL="1370846" indent="0">
              <a:buFontTx/>
              <a:buNone/>
              <a:defRPr b="1">
                <a:solidFill>
                  <a:schemeClr val="bg1"/>
                </a:solidFill>
              </a:defRPr>
            </a:lvl5pPr>
          </a:lstStyle>
          <a:p>
            <a:pPr lvl="0"/>
            <a:r>
              <a:rPr lang="en-US" dirty="0"/>
              <a:t>Edit master text styles</a:t>
            </a:r>
          </a:p>
        </p:txBody>
      </p:sp>
      <p:sp>
        <p:nvSpPr>
          <p:cNvPr id="4" name="Text Placeholder 3">
            <a:extLst>
              <a:ext uri="{FF2B5EF4-FFF2-40B4-BE49-F238E27FC236}">
                <a16:creationId xmlns:a16="http://schemas.microsoft.com/office/drawing/2014/main" xmlns="" id="{1039210C-47DD-634C-9103-8315CAA91ED6}"/>
              </a:ext>
            </a:extLst>
          </p:cNvPr>
          <p:cNvSpPr>
            <a:spLocks noGrp="1"/>
          </p:cNvSpPr>
          <p:nvPr>
            <p:ph type="body" sz="quarter" idx="22"/>
          </p:nvPr>
        </p:nvSpPr>
        <p:spPr>
          <a:xfrm>
            <a:off x="457202" y="1674400"/>
            <a:ext cx="10934202" cy="4333208"/>
          </a:xfrm>
        </p:spPr>
        <p:txBody>
          <a:bodyPr/>
          <a:lstStyle>
            <a:lvl3pPr marL="685423" indent="0">
              <a:buNone/>
              <a:defRPr/>
            </a:lvl3pPr>
          </a:lstStyle>
          <a:p>
            <a:pPr lvl="0"/>
            <a:r>
              <a:rPr lang="en-US"/>
              <a:t>Edit Master text styles</a:t>
            </a:r>
          </a:p>
          <a:p>
            <a:pPr lvl="1"/>
            <a:r>
              <a:rPr lang="en-US"/>
              <a:t>Second level</a:t>
            </a:r>
          </a:p>
        </p:txBody>
      </p:sp>
      <p:sp>
        <p:nvSpPr>
          <p:cNvPr id="10" name="Text Placeholder 9">
            <a:extLst>
              <a:ext uri="{FF2B5EF4-FFF2-40B4-BE49-F238E27FC236}">
                <a16:creationId xmlns:a16="http://schemas.microsoft.com/office/drawing/2014/main" xmlns="" id="{443F2823-DE79-0B4E-92FE-0CF3BA2486C7}"/>
              </a:ext>
            </a:extLst>
          </p:cNvPr>
          <p:cNvSpPr>
            <a:spLocks noGrp="1"/>
          </p:cNvSpPr>
          <p:nvPr>
            <p:ph type="body" sz="quarter" idx="24"/>
          </p:nvPr>
        </p:nvSpPr>
        <p:spPr>
          <a:xfrm>
            <a:off x="457202" y="6007608"/>
            <a:ext cx="10934202" cy="192024"/>
          </a:xfrm>
        </p:spPr>
        <p:txBody>
          <a:bodyPr anchor="b"/>
          <a:lstStyle>
            <a:lvl1pPr marL="0" indent="0">
              <a:buFontTx/>
              <a:buNone/>
              <a:defRPr sz="800"/>
            </a:lvl1pPr>
            <a:lvl2pPr marL="246752" indent="0">
              <a:buNone/>
              <a:defRPr/>
            </a:lvl2pPr>
          </a:lstStyle>
          <a:p>
            <a:pPr lvl="0"/>
            <a:r>
              <a:rPr lang="en-US" dirty="0"/>
              <a:t>Edit Master text styles</a:t>
            </a:r>
          </a:p>
        </p:txBody>
      </p:sp>
      <p:sp>
        <p:nvSpPr>
          <p:cNvPr id="3" name="Footer Placeholder 2">
            <a:extLst>
              <a:ext uri="{FF2B5EF4-FFF2-40B4-BE49-F238E27FC236}">
                <a16:creationId xmlns:a16="http://schemas.microsoft.com/office/drawing/2014/main" xmlns="" id="{19BBCD24-37B8-834B-A1AD-1E386AC178BF}"/>
              </a:ext>
            </a:extLst>
          </p:cNvPr>
          <p:cNvSpPr>
            <a:spLocks noGrp="1"/>
          </p:cNvSpPr>
          <p:nvPr>
            <p:ph type="ftr" sz="quarter" idx="25"/>
          </p:nvPr>
        </p:nvSpPr>
        <p:spPr>
          <a:xfrm>
            <a:off x="457319" y="6483096"/>
            <a:ext cx="4115872" cy="374904"/>
          </a:xfrm>
        </p:spPr>
        <p:txBody>
          <a:bodyPr/>
          <a:lstStyle>
            <a:lvl1pPr>
              <a:defRPr>
                <a:solidFill>
                  <a:schemeClr val="bg1"/>
                </a:solidFill>
              </a:defRPr>
            </a:lvl1pPr>
          </a:lstStyle>
          <a:p>
            <a:endParaRPr lang="en-US" dirty="0"/>
          </a:p>
        </p:txBody>
      </p:sp>
      <p:pic>
        <p:nvPicPr>
          <p:cNvPr id="11" name="Picture 10">
            <a:extLst>
              <a:ext uri="{FF2B5EF4-FFF2-40B4-BE49-F238E27FC236}">
                <a16:creationId xmlns:a16="http://schemas.microsoft.com/office/drawing/2014/main" xmlns="" id="{C4D26221-E531-3544-B045-8D2C94536F0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16414" y="356832"/>
            <a:ext cx="860969" cy="860745"/>
          </a:xfrm>
          <a:prstGeom prst="rect">
            <a:avLst/>
          </a:prstGeom>
        </p:spPr>
      </p:pic>
    </p:spTree>
    <p:extLst>
      <p:ext uri="{BB962C8B-B14F-4D97-AF65-F5344CB8AC3E}">
        <p14:creationId xmlns:p14="http://schemas.microsoft.com/office/powerpoint/2010/main" val="9122320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2D72A2E-FB09-564F-B726-5FA054971CCE}"/>
              </a:ext>
            </a:extLst>
          </p:cNvPr>
          <p:cNvSpPr/>
          <p:nvPr userDrawn="1"/>
        </p:nvSpPr>
        <p:spPr>
          <a:xfrm>
            <a:off x="2" y="1"/>
            <a:ext cx="12192000" cy="658886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21856" bIns="121856" rtlCol="0" anchor="ctr"/>
          <a:lstStyle/>
          <a:p>
            <a:pPr algn="ctr"/>
            <a:endParaRPr lang="en-US" sz="2398"/>
          </a:p>
        </p:txBody>
      </p:sp>
      <p:sp>
        <p:nvSpPr>
          <p:cNvPr id="6" name="Slide Number Placeholder 5"/>
          <p:cNvSpPr>
            <a:spLocks noGrp="1"/>
          </p:cNvSpPr>
          <p:nvPr>
            <p:ph type="sldNum" sz="quarter" idx="12"/>
          </p:nvPr>
        </p:nvSpPr>
        <p:spPr>
          <a:xfrm>
            <a:off x="11734800" y="6599380"/>
            <a:ext cx="457200" cy="253115"/>
          </a:xfrm>
        </p:spPr>
        <p:txBody>
          <a:bodyPr/>
          <a:lstStyle>
            <a:lvl1pPr>
              <a:defRPr sz="900" b="0">
                <a:solidFill>
                  <a:schemeClr val="bg1"/>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57202" y="6200094"/>
            <a:ext cx="11277600" cy="193699"/>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57202" y="1280161"/>
            <a:ext cx="11277600" cy="4919929"/>
          </a:xfrm>
        </p:spPr>
        <p:txBody>
          <a:bodyPr/>
          <a:lstStyle>
            <a:lvl1pPr>
              <a:defRPr sz="2198"/>
            </a:lvl1pPr>
          </a:lstStyle>
          <a:p>
            <a:pPr lvl="0"/>
            <a:r>
              <a:rPr lang="en-US" dirty="0"/>
              <a:t>Edit Master text styles</a:t>
            </a:r>
          </a:p>
          <a:p>
            <a:pPr lvl="1"/>
            <a:r>
              <a:rPr lang="en-US" dirty="0"/>
              <a:t>Second level</a:t>
            </a:r>
          </a:p>
        </p:txBody>
      </p:sp>
      <p:sp>
        <p:nvSpPr>
          <p:cNvPr id="2" name="Title 1"/>
          <p:cNvSpPr>
            <a:spLocks noGrp="1"/>
          </p:cNvSpPr>
          <p:nvPr>
            <p:ph type="title"/>
          </p:nvPr>
        </p:nvSpPr>
        <p:spPr>
          <a:xfrm>
            <a:off x="457202" y="408446"/>
            <a:ext cx="11277600" cy="876300"/>
          </a:xfrm>
        </p:spPr>
        <p:txBody>
          <a:bodyPr/>
          <a:lstStyle>
            <a:lvl1pPr>
              <a:defRPr sz="3198" b="1" i="0">
                <a:solidFill>
                  <a:schemeClr val="accent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5" name="Footer Placeholder 4">
            <a:extLst>
              <a:ext uri="{FF2B5EF4-FFF2-40B4-BE49-F238E27FC236}">
                <a16:creationId xmlns:a16="http://schemas.microsoft.com/office/drawing/2014/main" xmlns="" id="{3DFC2531-4F4C-674C-AD5D-B13A1A698113}"/>
              </a:ext>
            </a:extLst>
          </p:cNvPr>
          <p:cNvSpPr>
            <a:spLocks noGrp="1"/>
          </p:cNvSpPr>
          <p:nvPr>
            <p:ph type="ftr" sz="quarter" idx="14"/>
          </p:nvPr>
        </p:nvSpPr>
        <p:spPr>
          <a:xfrm>
            <a:off x="457319" y="6588871"/>
            <a:ext cx="4115872" cy="269131"/>
          </a:xfrm>
        </p:spPr>
        <p:txBody>
          <a:bodyPr/>
          <a:lstStyle>
            <a:lvl1pPr>
              <a:defRPr>
                <a:solidFill>
                  <a:schemeClr val="bg1"/>
                </a:solidFill>
              </a:defRPr>
            </a:lvl1pPr>
          </a:lstStyle>
          <a:p>
            <a:endParaRPr lang="en-US" dirty="0"/>
          </a:p>
        </p:txBody>
      </p:sp>
      <p:pic>
        <p:nvPicPr>
          <p:cNvPr id="9" name="Picture 8">
            <a:extLst>
              <a:ext uri="{FF2B5EF4-FFF2-40B4-BE49-F238E27FC236}">
                <a16:creationId xmlns:a16="http://schemas.microsoft.com/office/drawing/2014/main" xmlns="" id="{03077061-C654-2846-8411-7CEDC62211F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916414" y="356832"/>
            <a:ext cx="860969" cy="860745"/>
          </a:xfrm>
          <a:prstGeom prst="rect">
            <a:avLst/>
          </a:prstGeom>
        </p:spPr>
      </p:pic>
    </p:spTree>
    <p:extLst>
      <p:ext uri="{BB962C8B-B14F-4D97-AF65-F5344CB8AC3E}">
        <p14:creationId xmlns:p14="http://schemas.microsoft.com/office/powerpoint/2010/main" val="5678695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itle and Content - bullet">
    <p:spTree>
      <p:nvGrpSpPr>
        <p:cNvPr id="1" name=""/>
        <p:cNvGrpSpPr/>
        <p:nvPr/>
      </p:nvGrpSpPr>
      <p:grpSpPr>
        <a:xfrm>
          <a:off x="0" y="0"/>
          <a:ext cx="0" cy="0"/>
          <a:chOff x="0" y="0"/>
          <a:chExt cx="0" cy="0"/>
        </a:xfrm>
      </p:grpSpPr>
      <p:sp>
        <p:nvSpPr>
          <p:cNvPr id="8" name="Bottom banner - navy blue"/>
          <p:cNvSpPr/>
          <p:nvPr/>
        </p:nvSpPr>
        <p:spPr>
          <a:xfrm>
            <a:off x="11368616" y="6556248"/>
            <a:ext cx="823384" cy="301752"/>
          </a:xfrm>
          <a:custGeom>
            <a:avLst/>
            <a:gdLst/>
            <a:ahLst/>
            <a:cxnLst/>
            <a:rect l="l" t="t" r="r" b="b"/>
            <a:pathLst>
              <a:path w="617538" h="301752">
                <a:moveTo>
                  <a:pt x="230505" y="0"/>
                </a:moveTo>
                <a:lnTo>
                  <a:pt x="617538" y="0"/>
                </a:lnTo>
                <a:lnTo>
                  <a:pt x="617538" y="301752"/>
                </a:lnTo>
                <a:lnTo>
                  <a:pt x="0" y="301752"/>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Bottom banner - primary blue"/>
          <p:cNvSpPr/>
          <p:nvPr/>
        </p:nvSpPr>
        <p:spPr>
          <a:xfrm>
            <a:off x="1" y="6556248"/>
            <a:ext cx="6907459" cy="301752"/>
          </a:xfrm>
          <a:custGeom>
            <a:avLst/>
            <a:gdLst/>
            <a:ahLst/>
            <a:cxnLst/>
            <a:rect l="l" t="t" r="r" b="b"/>
            <a:pathLst>
              <a:path w="5180594" h="301752">
                <a:moveTo>
                  <a:pt x="0" y="0"/>
                </a:moveTo>
                <a:lnTo>
                  <a:pt x="5180594" y="0"/>
                </a:lnTo>
                <a:lnTo>
                  <a:pt x="4950089" y="301752"/>
                </a:lnTo>
                <a:lnTo>
                  <a:pt x="0" y="301752"/>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Parallelogram 11"/>
          <p:cNvSpPr/>
          <p:nvPr userDrawn="1"/>
        </p:nvSpPr>
        <p:spPr>
          <a:xfrm>
            <a:off x="6673855" y="6556248"/>
            <a:ext cx="4921245" cy="301752"/>
          </a:xfrm>
          <a:prstGeom prst="parallelogram">
            <a:avLst>
              <a:gd name="adj" fmla="val 7638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16" bIns="91416" rtlCol="0" anchor="ctr"/>
          <a:lstStyle/>
          <a:p>
            <a:pPr marL="0" marR="0" lvl="0" indent="0" algn="ctr" defTabSz="914126" rtl="0" eaLnBrk="0" fontAlgn="auto" latinLnBrk="0" hangingPunct="0">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eaLnBrk="0" fontAlgn="base" hangingPunct="0">
              <a:spcBef>
                <a:spcPct val="0"/>
              </a:spcBef>
              <a:spcAft>
                <a:spcPct val="0"/>
              </a:spcAft>
              <a:defRPr/>
            </a:pPr>
            <a:fld id="{2D55A223-BDE3-4662-BD05-6BDBDD27824A}" type="slidenum">
              <a:rPr lang="en-US" smtClean="0">
                <a:solidFill>
                  <a:srgbClr val="FFFFFF"/>
                </a:solidFill>
                <a:ea typeface="ＭＳ Ｐゴシック" pitchFamily="1" charset="-128"/>
              </a:rPr>
              <a:pPr eaLnBrk="0" fontAlgn="base" hangingPunct="0">
                <a:spcBef>
                  <a:spcPct val="0"/>
                </a:spcBef>
                <a:spcAft>
                  <a:spcPct val="0"/>
                </a:spcAft>
                <a:defRPr/>
              </a:pPr>
              <a:t>‹#›</a:t>
            </a:fld>
            <a:endParaRPr lang="en-US" dirty="0">
              <a:solidFill>
                <a:srgbClr val="FFFFFF"/>
              </a:solidFill>
              <a:ea typeface="ＭＳ Ｐゴシック" pitchFamily="1" charset="-128"/>
            </a:endParaRPr>
          </a:p>
        </p:txBody>
      </p:sp>
      <p:sp>
        <p:nvSpPr>
          <p:cNvPr id="9" name="Disclaimer"/>
          <p:cNvSpPr>
            <a:spLocks noGrp="1"/>
          </p:cNvSpPr>
          <p:nvPr>
            <p:ph type="body" sz="quarter" idx="14"/>
          </p:nvPr>
        </p:nvSpPr>
        <p:spPr>
          <a:xfrm>
            <a:off x="609600" y="6553200"/>
            <a:ext cx="5486400" cy="304800"/>
          </a:xfrm>
        </p:spPr>
        <p:txBody>
          <a:bodyPr anchor="ctr" anchorCtr="0"/>
          <a:lstStyle>
            <a:lvl1pPr marL="0" indent="0">
              <a:buFontTx/>
              <a:buNone/>
              <a:defRPr sz="600" baseline="0">
                <a:solidFill>
                  <a:schemeClr val="bg1"/>
                </a:solidFill>
              </a:defRPr>
            </a:lvl1pPr>
          </a:lstStyle>
          <a:p>
            <a:pPr lvl="0"/>
            <a:r>
              <a:rPr lang="en-US"/>
              <a:t>Edit Master text styles</a:t>
            </a:r>
          </a:p>
        </p:txBody>
      </p:sp>
      <p:sp>
        <p:nvSpPr>
          <p:cNvPr id="7" name="Footnote"/>
          <p:cNvSpPr>
            <a:spLocks noGrp="1"/>
          </p:cNvSpPr>
          <p:nvPr>
            <p:ph type="body" sz="quarter" idx="13"/>
          </p:nvPr>
        </p:nvSpPr>
        <p:spPr>
          <a:xfrm>
            <a:off x="609600" y="6172201"/>
            <a:ext cx="10972801" cy="312420"/>
          </a:xfrm>
        </p:spPr>
        <p:txBody>
          <a:bodyPr anchor="b"/>
          <a:lstStyle>
            <a:lvl1pPr marL="0" indent="0">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609600" y="1295400"/>
            <a:ext cx="10972801" cy="4876800"/>
          </a:xfrm>
        </p:spPr>
        <p:txBody>
          <a:bodyPr/>
          <a:lstStyle>
            <a:lvl1pPr>
              <a:defRPr sz="2199"/>
            </a:lvl1pPr>
          </a:lstStyle>
          <a:p>
            <a:pPr lvl="0"/>
            <a:r>
              <a:rPr lang="en-US" dirty="0"/>
              <a:t>Edit Master text styles</a:t>
            </a:r>
          </a:p>
          <a:p>
            <a:pPr lvl="1"/>
            <a:r>
              <a:rPr lang="en-US" dirty="0"/>
              <a:t>Second level</a:t>
            </a:r>
          </a:p>
        </p:txBody>
      </p:sp>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069162248"/>
      </p:ext>
    </p:extLst>
  </p:cSld>
  <p:clrMapOvr>
    <a:masterClrMapping/>
  </p:clrMapOvr>
  <mc:AlternateContent xmlns:mc="http://schemas.openxmlformats.org/markup-compatibility/2006" xmlns:p14="http://schemas.microsoft.com/office/powerpoint/2010/main">
    <mc:Choice Requires="p14">
      <p:transition p14:dur="250" advClick="0">
        <p:fade thruBlk="1"/>
      </p:transition>
    </mc:Choice>
    <mc:Fallback xmlns="">
      <p:transition advClick="0">
        <p:fade thruBlk="1"/>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theme" Target="../theme/theme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theme" Target="../theme/theme5.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D99731-3E53-43D2-A07E-7B73F5AFE0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7A6232F-50FC-470B-9058-72F5A99F8B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85F666-F46D-45CD-A5E5-366E1906BD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D70176-E5BC-479F-81BB-60F216F6B5B4}" type="datetimeFigureOut">
              <a:rPr lang="en-US" smtClean="0"/>
              <a:t>7/20/2020</a:t>
            </a:fld>
            <a:endParaRPr lang="en-US"/>
          </a:p>
        </p:txBody>
      </p:sp>
      <p:sp>
        <p:nvSpPr>
          <p:cNvPr id="5" name="Footer Placeholder 4">
            <a:extLst>
              <a:ext uri="{FF2B5EF4-FFF2-40B4-BE49-F238E27FC236}">
                <a16:creationId xmlns:a16="http://schemas.microsoft.com/office/drawing/2014/main" xmlns="" id="{380E9E9F-364C-44B1-B7E4-BB25D03F5C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780E374-F8A4-4FB1-BB12-E2C4390B28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55758-AA7D-4198-8BE8-BE713CE6141A}" type="slidenum">
              <a:rPr lang="en-US" smtClean="0"/>
              <a:t>‹#›</a:t>
            </a:fld>
            <a:endParaRPr lang="en-US"/>
          </a:p>
        </p:txBody>
      </p:sp>
    </p:spTree>
    <p:extLst>
      <p:ext uri="{BB962C8B-B14F-4D97-AF65-F5344CB8AC3E}">
        <p14:creationId xmlns:p14="http://schemas.microsoft.com/office/powerpoint/2010/main" val="1100263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p:cNvSpPr>
            <a:spLocks noGrp="1"/>
          </p:cNvSpPr>
          <p:nvPr>
            <p:ph type="sldNum" sz="quarter" idx="4"/>
          </p:nvPr>
        </p:nvSpPr>
        <p:spPr>
          <a:xfrm>
            <a:off x="11582401" y="6409944"/>
            <a:ext cx="609600" cy="448056"/>
          </a:xfrm>
          <a:prstGeom prst="rect">
            <a:avLst/>
          </a:prstGeom>
        </p:spPr>
        <p:txBody>
          <a:bodyPr vert="horz" wrap="none" lIns="0" tIns="0" rIns="0" bIns="0" rtlCol="0" anchor="ctr"/>
          <a:lstStyle>
            <a:lvl1pPr algn="ctr">
              <a:defRPr sz="900" b="0">
                <a:solidFill>
                  <a:schemeClr val="tx1">
                    <a:lumMod val="75000"/>
                    <a:lumOff val="25000"/>
                  </a:schemeClr>
                </a:solidFill>
              </a:defRPr>
            </a:lvl1pPr>
          </a:lstStyle>
          <a:p>
            <a:pPr fontAlgn="base">
              <a:spcBef>
                <a:spcPct val="0"/>
              </a:spcBef>
              <a:spcAft>
                <a:spcPct val="0"/>
              </a:spcAft>
            </a:pPr>
            <a:fld id="{1384FA50-8B36-4B06-A05C-1E58CBA999B5}" type="slidenum">
              <a:rPr lang="en-US" smtClean="0"/>
              <a:pPr fontAlgn="base">
                <a:spcBef>
                  <a:spcPct val="0"/>
                </a:spcBef>
                <a:spcAft>
                  <a:spcPct val="0"/>
                </a:spcAft>
              </a:pPr>
              <a:t>‹#›</a:t>
            </a:fld>
            <a:endParaRPr lang="en-US" dirty="0"/>
          </a:p>
        </p:txBody>
      </p:sp>
      <p:sp>
        <p:nvSpPr>
          <p:cNvPr id="3" name="Text Placeholder 2"/>
          <p:cNvSpPr>
            <a:spLocks noGrp="1"/>
          </p:cNvSpPr>
          <p:nvPr>
            <p:ph type="body" idx="1"/>
          </p:nvPr>
        </p:nvSpPr>
        <p:spPr>
          <a:xfrm>
            <a:off x="457201" y="1295401"/>
            <a:ext cx="11277600" cy="4914900"/>
          </a:xfrm>
          <a:prstGeom prst="rect">
            <a:avLst/>
          </a:prstGeom>
        </p:spPr>
        <p:txBody>
          <a:bodyPr vert="horz" wrap="square" lIns="0" tIns="0" rIns="0" bIns="0" rtlCol="0">
            <a:noAutofit/>
          </a:bodyPr>
          <a:lstStyle/>
          <a:p>
            <a:pPr lvl="0"/>
            <a:r>
              <a:rPr lang="en-US" dirty="0"/>
              <a:t>Edit Master text styles</a:t>
            </a:r>
          </a:p>
          <a:p>
            <a:pPr lvl="1"/>
            <a:r>
              <a:rPr lang="en-US" dirty="0"/>
              <a:t>Second level</a:t>
            </a:r>
          </a:p>
        </p:txBody>
      </p:sp>
      <p:sp>
        <p:nvSpPr>
          <p:cNvPr id="2" name="Title Placeholder 1"/>
          <p:cNvSpPr>
            <a:spLocks noGrp="1"/>
          </p:cNvSpPr>
          <p:nvPr>
            <p:ph type="title"/>
          </p:nvPr>
        </p:nvSpPr>
        <p:spPr>
          <a:xfrm>
            <a:off x="457201" y="411481"/>
            <a:ext cx="11277600" cy="876300"/>
          </a:xfrm>
          <a:prstGeom prst="rect">
            <a:avLst/>
          </a:prstGeom>
        </p:spPr>
        <p:txBody>
          <a:bodyPr vert="horz" lIns="0" tIns="0" rIns="0" bIns="0" rtlCol="0" anchor="t" anchorCtr="0">
            <a:noAutofit/>
          </a:bodyPr>
          <a:lstStyle/>
          <a:p>
            <a:r>
              <a:rPr lang="en-US" dirty="0"/>
              <a:t>Click to edit Master title style</a:t>
            </a:r>
          </a:p>
        </p:txBody>
      </p:sp>
      <p:sp>
        <p:nvSpPr>
          <p:cNvPr id="4" name="Footer Placeholder 3">
            <a:extLst>
              <a:ext uri="{FF2B5EF4-FFF2-40B4-BE49-F238E27FC236}">
                <a16:creationId xmlns:a16="http://schemas.microsoft.com/office/drawing/2014/main" xmlns="" id="{6EDFAD02-B59C-3845-93DE-3FDFB4F3B58D}"/>
              </a:ext>
            </a:extLst>
          </p:cNvPr>
          <p:cNvSpPr>
            <a:spLocks noGrp="1"/>
          </p:cNvSpPr>
          <p:nvPr>
            <p:ph type="ftr" sz="quarter" idx="3"/>
          </p:nvPr>
        </p:nvSpPr>
        <p:spPr>
          <a:xfrm>
            <a:off x="457319" y="6409944"/>
            <a:ext cx="4115872" cy="448056"/>
          </a:xfrm>
          <a:prstGeom prst="rect">
            <a:avLst/>
          </a:prstGeom>
        </p:spPr>
        <p:txBody>
          <a:bodyPr vert="horz" lIns="0" tIns="0" rIns="0" bIns="0" rtlCol="0" anchor="ctr"/>
          <a:lstStyle>
            <a:lvl1pPr algn="l">
              <a:defRPr sz="900" cap="all" baseline="0">
                <a:solidFill>
                  <a:schemeClr val="tx1">
                    <a:tint val="75000"/>
                  </a:schemeClr>
                </a:solidFill>
              </a:defRPr>
            </a:lvl1pPr>
          </a:lstStyle>
          <a:p>
            <a:endParaRPr lang="en-US" dirty="0"/>
          </a:p>
        </p:txBody>
      </p:sp>
    </p:spTree>
    <p:extLst>
      <p:ext uri="{BB962C8B-B14F-4D97-AF65-F5344CB8AC3E}">
        <p14:creationId xmlns:p14="http://schemas.microsoft.com/office/powerpoint/2010/main" val="407279852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779" r:id="rId16"/>
    <p:sldLayoutId id="2147483780" r:id="rId17"/>
  </p:sldLayoutIdLst>
  <p:hf hdr="0" ftr="0" dt="0"/>
  <p:txStyles>
    <p:titleStyle>
      <a:lvl1pPr algn="l" defTabSz="685629" rtl="0" eaLnBrk="1" latinLnBrk="0" hangingPunct="1">
        <a:lnSpc>
          <a:spcPct val="90000"/>
        </a:lnSpc>
        <a:spcBef>
          <a:spcPct val="0"/>
        </a:spcBef>
        <a:buNone/>
        <a:defRPr sz="3199" b="1" i="0" kern="600" cap="all" baseline="0">
          <a:solidFill>
            <a:schemeClr val="accent1"/>
          </a:solidFill>
          <a:latin typeface="Arial Narrow" panose="020B0604020202020204" pitchFamily="34" charset="0"/>
          <a:ea typeface="+mj-ea"/>
          <a:cs typeface="Arial Narrow" panose="020B0604020202020204" pitchFamily="34" charset="0"/>
        </a:defRPr>
      </a:lvl1pPr>
    </p:titleStyle>
    <p:bodyStyle>
      <a:lvl1pPr marL="228543" indent="-228543" algn="l" defTabSz="685629" rtl="0" eaLnBrk="1" latinLnBrk="0" hangingPunct="1">
        <a:lnSpc>
          <a:spcPct val="100000"/>
        </a:lnSpc>
        <a:spcBef>
          <a:spcPts val="600"/>
        </a:spcBef>
        <a:spcAft>
          <a:spcPts val="600"/>
        </a:spcAft>
        <a:buClr>
          <a:schemeClr val="accent3"/>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4"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1"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39">
          <p15:clr>
            <a:srgbClr val="F26B43"/>
          </p15:clr>
        </p15:guide>
        <p15:guide id="4" orient="horz" pos="4128">
          <p15:clr>
            <a:srgbClr val="F26B43"/>
          </p15:clr>
        </p15:guide>
        <p15:guide id="5" orient="horz" pos="4080">
          <p15:clr>
            <a:srgbClr val="F26B43"/>
          </p15:clr>
        </p15:guide>
        <p15:guide id="6" pos="288">
          <p15:clr>
            <a:srgbClr val="F26B43"/>
          </p15:clr>
        </p15:guide>
        <p15:guide id="7" pos="7390">
          <p15:clr>
            <a:srgbClr val="F26B43"/>
          </p15:clr>
        </p15:guide>
        <p15:guide id="9" orient="horz" pos="1008">
          <p15:clr>
            <a:srgbClr val="F26B43"/>
          </p15:clr>
        </p15:guide>
        <p15:guide id="11" orient="horz" pos="816">
          <p15:clr>
            <a:srgbClr val="F26B43"/>
          </p15:clr>
        </p15:guide>
        <p15:guide id="12"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p:cNvSpPr>
            <a:spLocks noGrp="1"/>
          </p:cNvSpPr>
          <p:nvPr>
            <p:ph type="sldNum" sz="quarter" idx="4"/>
          </p:nvPr>
        </p:nvSpPr>
        <p:spPr>
          <a:xfrm>
            <a:off x="11582402" y="6409944"/>
            <a:ext cx="609600" cy="448056"/>
          </a:xfrm>
          <a:prstGeom prst="rect">
            <a:avLst/>
          </a:prstGeom>
        </p:spPr>
        <p:txBody>
          <a:bodyPr vert="horz" wrap="none" lIns="0" tIns="0" rIns="0" bIns="0" rtlCol="0" anchor="ctr"/>
          <a:lstStyle>
            <a:lvl1pPr algn="ctr">
              <a:defRPr sz="900" b="0">
                <a:solidFill>
                  <a:schemeClr val="tx1">
                    <a:lumMod val="75000"/>
                    <a:lumOff val="25000"/>
                  </a:schemeClr>
                </a:solidFill>
              </a:defRPr>
            </a:lvl1pPr>
          </a:lstStyle>
          <a:p>
            <a:pPr fontAlgn="base">
              <a:spcBef>
                <a:spcPct val="0"/>
              </a:spcBef>
              <a:spcAft>
                <a:spcPct val="0"/>
              </a:spcAft>
            </a:pPr>
            <a:fld id="{1384FA50-8B36-4B06-A05C-1E58CBA999B5}" type="slidenum">
              <a:rPr lang="en-US" smtClean="0"/>
              <a:pPr fontAlgn="base">
                <a:spcBef>
                  <a:spcPct val="0"/>
                </a:spcBef>
                <a:spcAft>
                  <a:spcPct val="0"/>
                </a:spcAft>
              </a:pPr>
              <a:t>‹#›</a:t>
            </a:fld>
            <a:endParaRPr lang="en-US" dirty="0"/>
          </a:p>
        </p:txBody>
      </p:sp>
      <p:sp>
        <p:nvSpPr>
          <p:cNvPr id="3" name="Text Placeholder 2"/>
          <p:cNvSpPr>
            <a:spLocks noGrp="1"/>
          </p:cNvSpPr>
          <p:nvPr>
            <p:ph type="body" idx="1"/>
          </p:nvPr>
        </p:nvSpPr>
        <p:spPr>
          <a:xfrm>
            <a:off x="457202" y="1295401"/>
            <a:ext cx="11277600" cy="4914900"/>
          </a:xfrm>
          <a:prstGeom prst="rect">
            <a:avLst/>
          </a:prstGeom>
        </p:spPr>
        <p:txBody>
          <a:bodyPr vert="horz" wrap="square" lIns="0" tIns="0" rIns="0" bIns="0" rtlCol="0">
            <a:noAutofit/>
          </a:bodyPr>
          <a:lstStyle/>
          <a:p>
            <a:pPr lvl="0"/>
            <a:r>
              <a:rPr lang="en-US" dirty="0"/>
              <a:t>Edit Master text styles</a:t>
            </a:r>
          </a:p>
          <a:p>
            <a:pPr lvl="1"/>
            <a:r>
              <a:rPr lang="en-US" dirty="0"/>
              <a:t>Second level</a:t>
            </a:r>
          </a:p>
        </p:txBody>
      </p:sp>
      <p:sp>
        <p:nvSpPr>
          <p:cNvPr id="2" name="Title Placeholder 1"/>
          <p:cNvSpPr>
            <a:spLocks noGrp="1"/>
          </p:cNvSpPr>
          <p:nvPr>
            <p:ph type="title"/>
          </p:nvPr>
        </p:nvSpPr>
        <p:spPr>
          <a:xfrm>
            <a:off x="457202" y="411481"/>
            <a:ext cx="11277600" cy="876300"/>
          </a:xfrm>
          <a:prstGeom prst="rect">
            <a:avLst/>
          </a:prstGeom>
        </p:spPr>
        <p:txBody>
          <a:bodyPr vert="horz" lIns="0" tIns="0" rIns="0" bIns="0" rtlCol="0" anchor="t" anchorCtr="0">
            <a:noAutofit/>
          </a:bodyPr>
          <a:lstStyle/>
          <a:p>
            <a:r>
              <a:rPr lang="en-US" dirty="0"/>
              <a:t>Click to edit Master title style</a:t>
            </a:r>
          </a:p>
        </p:txBody>
      </p:sp>
      <p:sp>
        <p:nvSpPr>
          <p:cNvPr id="4" name="Footer Placeholder 3">
            <a:extLst>
              <a:ext uri="{FF2B5EF4-FFF2-40B4-BE49-F238E27FC236}">
                <a16:creationId xmlns:a16="http://schemas.microsoft.com/office/drawing/2014/main" xmlns="" id="{6EDFAD02-B59C-3845-93DE-3FDFB4F3B58D}"/>
              </a:ext>
            </a:extLst>
          </p:cNvPr>
          <p:cNvSpPr>
            <a:spLocks noGrp="1"/>
          </p:cNvSpPr>
          <p:nvPr>
            <p:ph type="ftr" sz="quarter" idx="3"/>
          </p:nvPr>
        </p:nvSpPr>
        <p:spPr>
          <a:xfrm>
            <a:off x="457319" y="6409944"/>
            <a:ext cx="4115872" cy="448056"/>
          </a:xfrm>
          <a:prstGeom prst="rect">
            <a:avLst/>
          </a:prstGeom>
        </p:spPr>
        <p:txBody>
          <a:bodyPr vert="horz" lIns="0" tIns="0" rIns="0" bIns="0" rtlCol="0" anchor="ctr"/>
          <a:lstStyle>
            <a:lvl1pPr algn="l">
              <a:defRPr sz="900" cap="all" baseline="0">
                <a:solidFill>
                  <a:schemeClr val="tx1">
                    <a:tint val="75000"/>
                  </a:schemeClr>
                </a:solidFill>
              </a:defRPr>
            </a:lvl1pPr>
          </a:lstStyle>
          <a:p>
            <a:endParaRPr lang="en-US" dirty="0"/>
          </a:p>
        </p:txBody>
      </p:sp>
    </p:spTree>
    <p:extLst>
      <p:ext uri="{BB962C8B-B14F-4D97-AF65-F5344CB8AC3E}">
        <p14:creationId xmlns:p14="http://schemas.microsoft.com/office/powerpoint/2010/main" val="243987901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4" r:id="rId15"/>
    <p:sldLayoutId id="2147483715" r:id="rId16"/>
    <p:sldLayoutId id="2147483718" r:id="rId17"/>
    <p:sldLayoutId id="2147483719" r:id="rId18"/>
    <p:sldLayoutId id="2147483722" r:id="rId19"/>
    <p:sldLayoutId id="2147483723" r:id="rId20"/>
  </p:sldLayoutIdLst>
  <p:hf hdr="0" dt="0"/>
  <p:txStyles>
    <p:titleStyle>
      <a:lvl1pPr algn="l" defTabSz="685423" rtl="0" eaLnBrk="1" latinLnBrk="0" hangingPunct="1">
        <a:lnSpc>
          <a:spcPct val="90000"/>
        </a:lnSpc>
        <a:spcBef>
          <a:spcPct val="0"/>
        </a:spcBef>
        <a:buNone/>
        <a:defRPr sz="3198" b="1" i="0" kern="600" cap="all" baseline="0">
          <a:solidFill>
            <a:schemeClr val="accent1"/>
          </a:solidFill>
          <a:latin typeface="Arial Narrow" panose="020B0604020202020204" pitchFamily="34" charset="0"/>
          <a:ea typeface="+mj-ea"/>
          <a:cs typeface="Arial Narrow" panose="020B0604020202020204" pitchFamily="34" charset="0"/>
        </a:defRPr>
      </a:lvl1pPr>
    </p:titleStyle>
    <p:bodyStyle>
      <a:lvl1pPr marL="228474" indent="-228474" algn="l" defTabSz="685423" rtl="0" eaLnBrk="1" latinLnBrk="0" hangingPunct="1">
        <a:lnSpc>
          <a:spcPct val="100000"/>
        </a:lnSpc>
        <a:spcBef>
          <a:spcPts val="600"/>
        </a:spcBef>
        <a:spcAft>
          <a:spcPts val="600"/>
        </a:spcAft>
        <a:buClr>
          <a:schemeClr val="accent3"/>
        </a:buClr>
        <a:buFont typeface="Arial" panose="020B0604020202020204" pitchFamily="34" charset="0"/>
        <a:buChar char="•"/>
        <a:defRPr sz="2198" kern="600" baseline="0">
          <a:solidFill>
            <a:schemeClr val="tx1"/>
          </a:solidFill>
          <a:latin typeface="+mn-lt"/>
          <a:ea typeface="+mn-ea"/>
          <a:cs typeface="+mn-cs"/>
        </a:defRPr>
      </a:lvl1pPr>
      <a:lvl2pPr marL="429532" indent="-182779" algn="l" defTabSz="685423" rtl="0" eaLnBrk="1" latinLnBrk="0" hangingPunct="1">
        <a:lnSpc>
          <a:spcPct val="100000"/>
        </a:lnSpc>
        <a:spcBef>
          <a:spcPts val="0"/>
        </a:spcBef>
        <a:spcAft>
          <a:spcPts val="600"/>
        </a:spcAft>
        <a:buClr>
          <a:schemeClr val="tx1"/>
        </a:buClr>
        <a:buFont typeface="Arial" panose="020B0604020202020204" pitchFamily="34" charset="0"/>
        <a:buChar char="–"/>
        <a:defRPr sz="1799" kern="600" baseline="0">
          <a:solidFill>
            <a:schemeClr val="tx1"/>
          </a:solidFill>
          <a:latin typeface="+mn-lt"/>
          <a:ea typeface="+mn-ea"/>
          <a:cs typeface="+mn-cs"/>
        </a:defRPr>
      </a:lvl2pPr>
      <a:lvl3pPr marL="856779" indent="-171357" algn="l" defTabSz="68542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91"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202"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4913"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7625"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337"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048"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423" rtl="0" eaLnBrk="1" latinLnBrk="0" hangingPunct="1">
        <a:defRPr sz="1350" kern="1200">
          <a:solidFill>
            <a:schemeClr val="tx1"/>
          </a:solidFill>
          <a:latin typeface="+mn-lt"/>
          <a:ea typeface="+mn-ea"/>
          <a:cs typeface="+mn-cs"/>
        </a:defRPr>
      </a:lvl1pPr>
      <a:lvl2pPr marL="342711" algn="l" defTabSz="685423" rtl="0" eaLnBrk="1" latinLnBrk="0" hangingPunct="1">
        <a:defRPr sz="1350" kern="1200">
          <a:solidFill>
            <a:schemeClr val="tx1"/>
          </a:solidFill>
          <a:latin typeface="+mn-lt"/>
          <a:ea typeface="+mn-ea"/>
          <a:cs typeface="+mn-cs"/>
        </a:defRPr>
      </a:lvl2pPr>
      <a:lvl3pPr marL="685423" algn="l" defTabSz="685423" rtl="0" eaLnBrk="1" latinLnBrk="0" hangingPunct="1">
        <a:defRPr sz="1350" kern="1200">
          <a:solidFill>
            <a:schemeClr val="tx1"/>
          </a:solidFill>
          <a:latin typeface="+mn-lt"/>
          <a:ea typeface="+mn-ea"/>
          <a:cs typeface="+mn-cs"/>
        </a:defRPr>
      </a:lvl3pPr>
      <a:lvl4pPr marL="1028134" algn="l" defTabSz="685423" rtl="0" eaLnBrk="1" latinLnBrk="0" hangingPunct="1">
        <a:defRPr sz="1350" kern="1200">
          <a:solidFill>
            <a:schemeClr val="tx1"/>
          </a:solidFill>
          <a:latin typeface="+mn-lt"/>
          <a:ea typeface="+mn-ea"/>
          <a:cs typeface="+mn-cs"/>
        </a:defRPr>
      </a:lvl4pPr>
      <a:lvl5pPr marL="1370846" algn="l" defTabSz="685423" rtl="0" eaLnBrk="1" latinLnBrk="0" hangingPunct="1">
        <a:defRPr sz="1350" kern="1200">
          <a:solidFill>
            <a:schemeClr val="tx1"/>
          </a:solidFill>
          <a:latin typeface="+mn-lt"/>
          <a:ea typeface="+mn-ea"/>
          <a:cs typeface="+mn-cs"/>
        </a:defRPr>
      </a:lvl5pPr>
      <a:lvl6pPr marL="1713557" algn="l" defTabSz="685423" rtl="0" eaLnBrk="1" latinLnBrk="0" hangingPunct="1">
        <a:defRPr sz="1350" kern="1200">
          <a:solidFill>
            <a:schemeClr val="tx1"/>
          </a:solidFill>
          <a:latin typeface="+mn-lt"/>
          <a:ea typeface="+mn-ea"/>
          <a:cs typeface="+mn-cs"/>
        </a:defRPr>
      </a:lvl6pPr>
      <a:lvl7pPr marL="2056269" algn="l" defTabSz="685423" rtl="0" eaLnBrk="1" latinLnBrk="0" hangingPunct="1">
        <a:defRPr sz="1350" kern="1200">
          <a:solidFill>
            <a:schemeClr val="tx1"/>
          </a:solidFill>
          <a:latin typeface="+mn-lt"/>
          <a:ea typeface="+mn-ea"/>
          <a:cs typeface="+mn-cs"/>
        </a:defRPr>
      </a:lvl7pPr>
      <a:lvl8pPr marL="2398980" algn="l" defTabSz="685423" rtl="0" eaLnBrk="1" latinLnBrk="0" hangingPunct="1">
        <a:defRPr sz="1350" kern="1200">
          <a:solidFill>
            <a:schemeClr val="tx1"/>
          </a:solidFill>
          <a:latin typeface="+mn-lt"/>
          <a:ea typeface="+mn-ea"/>
          <a:cs typeface="+mn-cs"/>
        </a:defRPr>
      </a:lvl8pPr>
      <a:lvl9pPr marL="2741691" algn="l" defTabSz="68542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39">
          <p15:clr>
            <a:srgbClr val="F26B43"/>
          </p15:clr>
        </p15:guide>
        <p15:guide id="4" orient="horz" pos="4128">
          <p15:clr>
            <a:srgbClr val="F26B43"/>
          </p15:clr>
        </p15:guide>
        <p15:guide id="5" orient="horz" pos="4080">
          <p15:clr>
            <a:srgbClr val="F26B43"/>
          </p15:clr>
        </p15:guide>
        <p15:guide id="6" pos="288">
          <p15:clr>
            <a:srgbClr val="F26B43"/>
          </p15:clr>
        </p15:guide>
        <p15:guide id="7" pos="7390">
          <p15:clr>
            <a:srgbClr val="F26B43"/>
          </p15:clr>
        </p15:guide>
        <p15:guide id="9" orient="horz" pos="1008">
          <p15:clr>
            <a:srgbClr val="F26B43"/>
          </p15:clr>
        </p15:guide>
        <p15:guide id="11" orient="horz" pos="816">
          <p15:clr>
            <a:srgbClr val="F26B43"/>
          </p15:clr>
        </p15:guide>
        <p15:guide id="12" orient="horz"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p:cNvSpPr>
            <a:spLocks noGrp="1"/>
          </p:cNvSpPr>
          <p:nvPr>
            <p:ph type="sldNum" sz="quarter" idx="4"/>
          </p:nvPr>
        </p:nvSpPr>
        <p:spPr>
          <a:xfrm>
            <a:off x="11582401" y="6409944"/>
            <a:ext cx="609600" cy="448056"/>
          </a:xfrm>
          <a:prstGeom prst="rect">
            <a:avLst/>
          </a:prstGeom>
        </p:spPr>
        <p:txBody>
          <a:bodyPr vert="horz" wrap="none" lIns="0" tIns="0" rIns="0" bIns="0" rtlCol="0" anchor="ctr"/>
          <a:lstStyle>
            <a:lvl1pPr algn="ctr">
              <a:defRPr sz="900" b="0">
                <a:solidFill>
                  <a:schemeClr val="tx1">
                    <a:lumMod val="75000"/>
                    <a:lumOff val="25000"/>
                  </a:schemeClr>
                </a:solidFill>
              </a:defRPr>
            </a:lvl1pPr>
          </a:lstStyle>
          <a:p>
            <a:pPr fontAlgn="base">
              <a:spcBef>
                <a:spcPct val="0"/>
              </a:spcBef>
              <a:spcAft>
                <a:spcPct val="0"/>
              </a:spcAft>
            </a:pPr>
            <a:fld id="{1384FA50-8B36-4B06-A05C-1E58CBA999B5}" type="slidenum">
              <a:rPr lang="en-US" smtClean="0"/>
              <a:pPr fontAlgn="base">
                <a:spcBef>
                  <a:spcPct val="0"/>
                </a:spcBef>
                <a:spcAft>
                  <a:spcPct val="0"/>
                </a:spcAft>
              </a:pPr>
              <a:t>‹#›</a:t>
            </a:fld>
            <a:endParaRPr lang="en-US" dirty="0"/>
          </a:p>
        </p:txBody>
      </p:sp>
      <p:sp>
        <p:nvSpPr>
          <p:cNvPr id="3" name="Text Placeholder 2"/>
          <p:cNvSpPr>
            <a:spLocks noGrp="1"/>
          </p:cNvSpPr>
          <p:nvPr>
            <p:ph type="body" idx="1"/>
          </p:nvPr>
        </p:nvSpPr>
        <p:spPr>
          <a:xfrm>
            <a:off x="457201" y="1295401"/>
            <a:ext cx="11277600" cy="4914900"/>
          </a:xfrm>
          <a:prstGeom prst="rect">
            <a:avLst/>
          </a:prstGeom>
        </p:spPr>
        <p:txBody>
          <a:bodyPr vert="horz" wrap="square" lIns="0" tIns="0" rIns="0" bIns="0" rtlCol="0">
            <a:noAutofit/>
          </a:bodyPr>
          <a:lstStyle/>
          <a:p>
            <a:pPr lvl="0"/>
            <a:r>
              <a:rPr lang="en-US" dirty="0"/>
              <a:t>Edit Master text styles</a:t>
            </a:r>
          </a:p>
          <a:p>
            <a:pPr lvl="1"/>
            <a:r>
              <a:rPr lang="en-US" dirty="0"/>
              <a:t>Second level</a:t>
            </a:r>
          </a:p>
        </p:txBody>
      </p:sp>
      <p:sp>
        <p:nvSpPr>
          <p:cNvPr id="2" name="Title Placeholder 1"/>
          <p:cNvSpPr>
            <a:spLocks noGrp="1"/>
          </p:cNvSpPr>
          <p:nvPr>
            <p:ph type="title"/>
          </p:nvPr>
        </p:nvSpPr>
        <p:spPr>
          <a:xfrm>
            <a:off x="457201" y="411481"/>
            <a:ext cx="11277600" cy="876300"/>
          </a:xfrm>
          <a:prstGeom prst="rect">
            <a:avLst/>
          </a:prstGeom>
        </p:spPr>
        <p:txBody>
          <a:bodyPr vert="horz" lIns="0" tIns="0" rIns="0" bIns="0" rtlCol="0" anchor="t" anchorCtr="0">
            <a:noAutofit/>
          </a:bodyPr>
          <a:lstStyle/>
          <a:p>
            <a:r>
              <a:rPr lang="en-US" dirty="0"/>
              <a:t>Click to edit Master title style</a:t>
            </a:r>
          </a:p>
        </p:txBody>
      </p:sp>
      <p:sp>
        <p:nvSpPr>
          <p:cNvPr id="4" name="Footer Placeholder 3">
            <a:extLst>
              <a:ext uri="{FF2B5EF4-FFF2-40B4-BE49-F238E27FC236}">
                <a16:creationId xmlns:a16="http://schemas.microsoft.com/office/drawing/2014/main" xmlns="" id="{6EDFAD02-B59C-3845-93DE-3FDFB4F3B58D}"/>
              </a:ext>
            </a:extLst>
          </p:cNvPr>
          <p:cNvSpPr>
            <a:spLocks noGrp="1"/>
          </p:cNvSpPr>
          <p:nvPr>
            <p:ph type="ftr" sz="quarter" idx="3"/>
          </p:nvPr>
        </p:nvSpPr>
        <p:spPr>
          <a:xfrm>
            <a:off x="457319" y="6409944"/>
            <a:ext cx="4115872" cy="448056"/>
          </a:xfrm>
          <a:prstGeom prst="rect">
            <a:avLst/>
          </a:prstGeom>
        </p:spPr>
        <p:txBody>
          <a:bodyPr vert="horz" lIns="0" tIns="0" rIns="0" bIns="0" rtlCol="0" anchor="ctr"/>
          <a:lstStyle>
            <a:lvl1pPr algn="l">
              <a:defRPr sz="900" cap="all" baseline="0">
                <a:solidFill>
                  <a:schemeClr val="tx1">
                    <a:tint val="75000"/>
                  </a:schemeClr>
                </a:solidFill>
              </a:defRPr>
            </a:lvl1pPr>
          </a:lstStyle>
          <a:p>
            <a:endParaRPr lang="en-US" dirty="0"/>
          </a:p>
        </p:txBody>
      </p:sp>
    </p:spTree>
    <p:extLst>
      <p:ext uri="{BB962C8B-B14F-4D97-AF65-F5344CB8AC3E}">
        <p14:creationId xmlns:p14="http://schemas.microsoft.com/office/powerpoint/2010/main" val="381822079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Lst>
  <p:hf hdr="0" dt="0"/>
  <p:txStyles>
    <p:titleStyle>
      <a:lvl1pPr algn="l" defTabSz="685629" rtl="0" eaLnBrk="1" latinLnBrk="0" hangingPunct="1">
        <a:lnSpc>
          <a:spcPct val="90000"/>
        </a:lnSpc>
        <a:spcBef>
          <a:spcPct val="0"/>
        </a:spcBef>
        <a:buNone/>
        <a:defRPr sz="3199" b="1" i="0" kern="600" cap="all" baseline="0">
          <a:solidFill>
            <a:schemeClr val="accent1"/>
          </a:solidFill>
          <a:latin typeface="Arial Narrow" panose="020B0604020202020204" pitchFamily="34" charset="0"/>
          <a:ea typeface="+mj-ea"/>
          <a:cs typeface="Arial Narrow" panose="020B0604020202020204" pitchFamily="34" charset="0"/>
        </a:defRPr>
      </a:lvl1pPr>
    </p:titleStyle>
    <p:bodyStyle>
      <a:lvl1pPr marL="228543" indent="-228543" algn="l" defTabSz="685629" rtl="0" eaLnBrk="1" latinLnBrk="0" hangingPunct="1">
        <a:lnSpc>
          <a:spcPct val="100000"/>
        </a:lnSpc>
        <a:spcBef>
          <a:spcPts val="600"/>
        </a:spcBef>
        <a:spcAft>
          <a:spcPts val="600"/>
        </a:spcAft>
        <a:buClr>
          <a:schemeClr val="accent3"/>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4"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1"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39">
          <p15:clr>
            <a:srgbClr val="F26B43"/>
          </p15:clr>
        </p15:guide>
        <p15:guide id="4" orient="horz" pos="4128">
          <p15:clr>
            <a:srgbClr val="F26B43"/>
          </p15:clr>
        </p15:guide>
        <p15:guide id="5" orient="horz" pos="4080">
          <p15:clr>
            <a:srgbClr val="F26B43"/>
          </p15:clr>
        </p15:guide>
        <p15:guide id="6" pos="288">
          <p15:clr>
            <a:srgbClr val="F26B43"/>
          </p15:clr>
        </p15:guide>
        <p15:guide id="7" pos="7390">
          <p15:clr>
            <a:srgbClr val="F26B43"/>
          </p15:clr>
        </p15:guide>
        <p15:guide id="9" orient="horz" pos="1008">
          <p15:clr>
            <a:srgbClr val="F26B43"/>
          </p15:clr>
        </p15:guide>
        <p15:guide id="11" orient="horz" pos="816">
          <p15:clr>
            <a:srgbClr val="F26B43"/>
          </p15:clr>
        </p15:guide>
        <p15:guide id="12" orient="horz" pos="2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p:cNvSpPr>
            <a:spLocks noGrp="1"/>
          </p:cNvSpPr>
          <p:nvPr>
            <p:ph type="sldNum" sz="quarter" idx="4"/>
          </p:nvPr>
        </p:nvSpPr>
        <p:spPr>
          <a:xfrm>
            <a:off x="11582402" y="6409944"/>
            <a:ext cx="609600" cy="448056"/>
          </a:xfrm>
          <a:prstGeom prst="rect">
            <a:avLst/>
          </a:prstGeom>
        </p:spPr>
        <p:txBody>
          <a:bodyPr vert="horz" wrap="none" lIns="0" tIns="0" rIns="0" bIns="0" rtlCol="0" anchor="ctr"/>
          <a:lstStyle>
            <a:lvl1pPr algn="ctr">
              <a:defRPr sz="900" b="0">
                <a:solidFill>
                  <a:schemeClr val="tx1">
                    <a:lumMod val="75000"/>
                    <a:lumOff val="25000"/>
                  </a:schemeClr>
                </a:solidFill>
              </a:defRPr>
            </a:lvl1pPr>
          </a:lstStyle>
          <a:p>
            <a:pPr fontAlgn="base">
              <a:spcBef>
                <a:spcPct val="0"/>
              </a:spcBef>
              <a:spcAft>
                <a:spcPct val="0"/>
              </a:spcAft>
            </a:pPr>
            <a:fld id="{1384FA50-8B36-4B06-A05C-1E58CBA999B5}" type="slidenum">
              <a:rPr lang="en-US" smtClean="0"/>
              <a:pPr fontAlgn="base">
                <a:spcBef>
                  <a:spcPct val="0"/>
                </a:spcBef>
                <a:spcAft>
                  <a:spcPct val="0"/>
                </a:spcAft>
              </a:pPr>
              <a:t>‹#›</a:t>
            </a:fld>
            <a:endParaRPr lang="en-US" dirty="0"/>
          </a:p>
        </p:txBody>
      </p:sp>
      <p:sp>
        <p:nvSpPr>
          <p:cNvPr id="3" name="Text Placeholder 2"/>
          <p:cNvSpPr>
            <a:spLocks noGrp="1"/>
          </p:cNvSpPr>
          <p:nvPr>
            <p:ph type="body" idx="1"/>
          </p:nvPr>
        </p:nvSpPr>
        <p:spPr>
          <a:xfrm>
            <a:off x="457202" y="1295401"/>
            <a:ext cx="11277600" cy="4914900"/>
          </a:xfrm>
          <a:prstGeom prst="rect">
            <a:avLst/>
          </a:prstGeom>
        </p:spPr>
        <p:txBody>
          <a:bodyPr vert="horz" wrap="square" lIns="0" tIns="0" rIns="0" bIns="0" rtlCol="0">
            <a:noAutofit/>
          </a:bodyPr>
          <a:lstStyle/>
          <a:p>
            <a:pPr lvl="0"/>
            <a:r>
              <a:rPr lang="en-US" dirty="0"/>
              <a:t>Edit Master text styles</a:t>
            </a:r>
          </a:p>
          <a:p>
            <a:pPr lvl="1"/>
            <a:r>
              <a:rPr lang="en-US" dirty="0"/>
              <a:t>Second level</a:t>
            </a:r>
          </a:p>
        </p:txBody>
      </p:sp>
      <p:sp>
        <p:nvSpPr>
          <p:cNvPr id="2" name="Title Placeholder 1"/>
          <p:cNvSpPr>
            <a:spLocks noGrp="1"/>
          </p:cNvSpPr>
          <p:nvPr>
            <p:ph type="title"/>
          </p:nvPr>
        </p:nvSpPr>
        <p:spPr>
          <a:xfrm>
            <a:off x="457202" y="411481"/>
            <a:ext cx="11277600" cy="876300"/>
          </a:xfrm>
          <a:prstGeom prst="rect">
            <a:avLst/>
          </a:prstGeom>
        </p:spPr>
        <p:txBody>
          <a:bodyPr vert="horz" lIns="0" tIns="0" rIns="0" bIns="0" rtlCol="0" anchor="t" anchorCtr="0">
            <a:noAutofit/>
          </a:bodyPr>
          <a:lstStyle/>
          <a:p>
            <a:r>
              <a:rPr lang="en-US" dirty="0"/>
              <a:t>Click to edit Master title style</a:t>
            </a:r>
          </a:p>
        </p:txBody>
      </p:sp>
      <p:sp>
        <p:nvSpPr>
          <p:cNvPr id="4" name="Footer Placeholder 3">
            <a:extLst>
              <a:ext uri="{FF2B5EF4-FFF2-40B4-BE49-F238E27FC236}">
                <a16:creationId xmlns:a16="http://schemas.microsoft.com/office/drawing/2014/main" xmlns="" id="{6EDFAD02-B59C-3845-93DE-3FDFB4F3B58D}"/>
              </a:ext>
            </a:extLst>
          </p:cNvPr>
          <p:cNvSpPr>
            <a:spLocks noGrp="1"/>
          </p:cNvSpPr>
          <p:nvPr>
            <p:ph type="ftr" sz="quarter" idx="3"/>
          </p:nvPr>
        </p:nvSpPr>
        <p:spPr>
          <a:xfrm>
            <a:off x="457319" y="6409944"/>
            <a:ext cx="4115872" cy="448056"/>
          </a:xfrm>
          <a:prstGeom prst="rect">
            <a:avLst/>
          </a:prstGeom>
        </p:spPr>
        <p:txBody>
          <a:bodyPr vert="horz" lIns="0" tIns="0" rIns="0" bIns="0" rtlCol="0" anchor="ctr"/>
          <a:lstStyle>
            <a:lvl1pPr algn="l">
              <a:defRPr sz="900" cap="all" baseline="0">
                <a:solidFill>
                  <a:schemeClr val="tx1">
                    <a:tint val="75000"/>
                  </a:schemeClr>
                </a:solidFill>
              </a:defRPr>
            </a:lvl1pPr>
          </a:lstStyle>
          <a:p>
            <a:endParaRPr lang="en-US" dirty="0"/>
          </a:p>
        </p:txBody>
      </p:sp>
    </p:spTree>
    <p:extLst>
      <p:ext uri="{BB962C8B-B14F-4D97-AF65-F5344CB8AC3E}">
        <p14:creationId xmlns:p14="http://schemas.microsoft.com/office/powerpoint/2010/main" val="88669037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Lst>
  <p:hf hdr="0" dt="0"/>
  <p:txStyles>
    <p:titleStyle>
      <a:lvl1pPr algn="l" defTabSz="685423" rtl="0" eaLnBrk="1" latinLnBrk="0" hangingPunct="1">
        <a:lnSpc>
          <a:spcPct val="90000"/>
        </a:lnSpc>
        <a:spcBef>
          <a:spcPct val="0"/>
        </a:spcBef>
        <a:buNone/>
        <a:defRPr sz="3198" b="1" i="0" kern="600" cap="all" baseline="0">
          <a:solidFill>
            <a:schemeClr val="accent1"/>
          </a:solidFill>
          <a:latin typeface="Arial Narrow" panose="020B0604020202020204" pitchFamily="34" charset="0"/>
          <a:ea typeface="+mj-ea"/>
          <a:cs typeface="Arial Narrow" panose="020B0604020202020204" pitchFamily="34" charset="0"/>
        </a:defRPr>
      </a:lvl1pPr>
    </p:titleStyle>
    <p:bodyStyle>
      <a:lvl1pPr marL="228474" indent="-228474" algn="l" defTabSz="685423" rtl="0" eaLnBrk="1" latinLnBrk="0" hangingPunct="1">
        <a:lnSpc>
          <a:spcPct val="100000"/>
        </a:lnSpc>
        <a:spcBef>
          <a:spcPts val="600"/>
        </a:spcBef>
        <a:spcAft>
          <a:spcPts val="600"/>
        </a:spcAft>
        <a:buClr>
          <a:schemeClr val="accent3"/>
        </a:buClr>
        <a:buFont typeface="Arial" panose="020B0604020202020204" pitchFamily="34" charset="0"/>
        <a:buChar char="•"/>
        <a:defRPr sz="2198" kern="600" baseline="0">
          <a:solidFill>
            <a:schemeClr val="tx1"/>
          </a:solidFill>
          <a:latin typeface="+mn-lt"/>
          <a:ea typeface="+mn-ea"/>
          <a:cs typeface="+mn-cs"/>
        </a:defRPr>
      </a:lvl1pPr>
      <a:lvl2pPr marL="429532" indent="-182779" algn="l" defTabSz="685423" rtl="0" eaLnBrk="1" latinLnBrk="0" hangingPunct="1">
        <a:lnSpc>
          <a:spcPct val="100000"/>
        </a:lnSpc>
        <a:spcBef>
          <a:spcPts val="0"/>
        </a:spcBef>
        <a:spcAft>
          <a:spcPts val="600"/>
        </a:spcAft>
        <a:buClr>
          <a:schemeClr val="tx1"/>
        </a:buClr>
        <a:buFont typeface="Arial" panose="020B0604020202020204" pitchFamily="34" charset="0"/>
        <a:buChar char="–"/>
        <a:defRPr sz="1799" kern="600" baseline="0">
          <a:solidFill>
            <a:schemeClr val="tx1"/>
          </a:solidFill>
          <a:latin typeface="+mn-lt"/>
          <a:ea typeface="+mn-ea"/>
          <a:cs typeface="+mn-cs"/>
        </a:defRPr>
      </a:lvl2pPr>
      <a:lvl3pPr marL="856779" indent="-171357" algn="l" defTabSz="68542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91"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202"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4913"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7625"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337"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048"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423" rtl="0" eaLnBrk="1" latinLnBrk="0" hangingPunct="1">
        <a:defRPr sz="1350" kern="1200">
          <a:solidFill>
            <a:schemeClr val="tx1"/>
          </a:solidFill>
          <a:latin typeface="+mn-lt"/>
          <a:ea typeface="+mn-ea"/>
          <a:cs typeface="+mn-cs"/>
        </a:defRPr>
      </a:lvl1pPr>
      <a:lvl2pPr marL="342711" algn="l" defTabSz="685423" rtl="0" eaLnBrk="1" latinLnBrk="0" hangingPunct="1">
        <a:defRPr sz="1350" kern="1200">
          <a:solidFill>
            <a:schemeClr val="tx1"/>
          </a:solidFill>
          <a:latin typeface="+mn-lt"/>
          <a:ea typeface="+mn-ea"/>
          <a:cs typeface="+mn-cs"/>
        </a:defRPr>
      </a:lvl2pPr>
      <a:lvl3pPr marL="685423" algn="l" defTabSz="685423" rtl="0" eaLnBrk="1" latinLnBrk="0" hangingPunct="1">
        <a:defRPr sz="1350" kern="1200">
          <a:solidFill>
            <a:schemeClr val="tx1"/>
          </a:solidFill>
          <a:latin typeface="+mn-lt"/>
          <a:ea typeface="+mn-ea"/>
          <a:cs typeface="+mn-cs"/>
        </a:defRPr>
      </a:lvl3pPr>
      <a:lvl4pPr marL="1028134" algn="l" defTabSz="685423" rtl="0" eaLnBrk="1" latinLnBrk="0" hangingPunct="1">
        <a:defRPr sz="1350" kern="1200">
          <a:solidFill>
            <a:schemeClr val="tx1"/>
          </a:solidFill>
          <a:latin typeface="+mn-lt"/>
          <a:ea typeface="+mn-ea"/>
          <a:cs typeface="+mn-cs"/>
        </a:defRPr>
      </a:lvl4pPr>
      <a:lvl5pPr marL="1370846" algn="l" defTabSz="685423" rtl="0" eaLnBrk="1" latinLnBrk="0" hangingPunct="1">
        <a:defRPr sz="1350" kern="1200">
          <a:solidFill>
            <a:schemeClr val="tx1"/>
          </a:solidFill>
          <a:latin typeface="+mn-lt"/>
          <a:ea typeface="+mn-ea"/>
          <a:cs typeface="+mn-cs"/>
        </a:defRPr>
      </a:lvl5pPr>
      <a:lvl6pPr marL="1713557" algn="l" defTabSz="685423" rtl="0" eaLnBrk="1" latinLnBrk="0" hangingPunct="1">
        <a:defRPr sz="1350" kern="1200">
          <a:solidFill>
            <a:schemeClr val="tx1"/>
          </a:solidFill>
          <a:latin typeface="+mn-lt"/>
          <a:ea typeface="+mn-ea"/>
          <a:cs typeface="+mn-cs"/>
        </a:defRPr>
      </a:lvl6pPr>
      <a:lvl7pPr marL="2056269" algn="l" defTabSz="685423" rtl="0" eaLnBrk="1" latinLnBrk="0" hangingPunct="1">
        <a:defRPr sz="1350" kern="1200">
          <a:solidFill>
            <a:schemeClr val="tx1"/>
          </a:solidFill>
          <a:latin typeface="+mn-lt"/>
          <a:ea typeface="+mn-ea"/>
          <a:cs typeface="+mn-cs"/>
        </a:defRPr>
      </a:lvl7pPr>
      <a:lvl8pPr marL="2398980" algn="l" defTabSz="685423" rtl="0" eaLnBrk="1" latinLnBrk="0" hangingPunct="1">
        <a:defRPr sz="1350" kern="1200">
          <a:solidFill>
            <a:schemeClr val="tx1"/>
          </a:solidFill>
          <a:latin typeface="+mn-lt"/>
          <a:ea typeface="+mn-ea"/>
          <a:cs typeface="+mn-cs"/>
        </a:defRPr>
      </a:lvl8pPr>
      <a:lvl9pPr marL="2741691" algn="l" defTabSz="68542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39">
          <p15:clr>
            <a:srgbClr val="F26B43"/>
          </p15:clr>
        </p15:guide>
        <p15:guide id="4" orient="horz" pos="4128">
          <p15:clr>
            <a:srgbClr val="F26B43"/>
          </p15:clr>
        </p15:guide>
        <p15:guide id="5" orient="horz" pos="4080">
          <p15:clr>
            <a:srgbClr val="F26B43"/>
          </p15:clr>
        </p15:guide>
        <p15:guide id="6" pos="288">
          <p15:clr>
            <a:srgbClr val="F26B43"/>
          </p15:clr>
        </p15:guide>
        <p15:guide id="7" pos="7390">
          <p15:clr>
            <a:srgbClr val="F26B43"/>
          </p15:clr>
        </p15:guide>
        <p15:guide id="9" orient="horz" pos="1008">
          <p15:clr>
            <a:srgbClr val="F26B43"/>
          </p15:clr>
        </p15:guide>
        <p15:guide id="11" orient="horz" pos="816">
          <p15:clr>
            <a:srgbClr val="F26B43"/>
          </p15:clr>
        </p15:guide>
        <p15:guide id="12"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image" Target="../media/image57.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8.xml"/><Relationship Id="rId1" Type="http://schemas.openxmlformats.org/officeDocument/2006/relationships/slideLayout" Target="../slideLayouts/slideLayout7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5.xml"/><Relationship Id="rId1" Type="http://schemas.openxmlformats.org/officeDocument/2006/relationships/slideLayout" Target="../slideLayouts/slideLayout40.xml"/><Relationship Id="rId4" Type="http://schemas.openxmlformats.org/officeDocument/2006/relationships/comments" Target="../comments/commen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hyperlink" Target="http://www.trs.texas.gov/Pages/news_coronavirus.asp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4.xml"/><Relationship Id="rId5" Type="http://schemas.openxmlformats.org/officeDocument/2006/relationships/image" Target="../media/image82.jpg"/><Relationship Id="rId4" Type="http://schemas.openxmlformats.org/officeDocument/2006/relationships/image" Target="../media/image81.jp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image" Target="../media/image97.jpe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41.xml"/><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41.xml"/><Relationship Id="rId5" Type="http://schemas.openxmlformats.org/officeDocument/2006/relationships/image" Target="../media/image107.jpeg"/><Relationship Id="rId4" Type="http://schemas.openxmlformats.org/officeDocument/2006/relationships/image" Target="../media/image106.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6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3.xml"/><Relationship Id="rId1" Type="http://schemas.openxmlformats.org/officeDocument/2006/relationships/slideLayout" Target="../slideLayouts/slideLayout41.xml"/><Relationship Id="rId5" Type="http://schemas.openxmlformats.org/officeDocument/2006/relationships/image" Target="../media/image111.jpg"/><Relationship Id="rId4" Type="http://schemas.openxmlformats.org/officeDocument/2006/relationships/image" Target="../media/image110.jpeg"/></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7.xml"/><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9.xml"/><Relationship Id="rId1" Type="http://schemas.openxmlformats.org/officeDocument/2006/relationships/slideLayout" Target="../slideLayouts/slideLayout41.xml"/><Relationship Id="rId5" Type="http://schemas.openxmlformats.org/officeDocument/2006/relationships/image" Target="../media/image117.JPG"/><Relationship Id="rId4" Type="http://schemas.openxmlformats.org/officeDocument/2006/relationships/image" Target="../media/image116.JP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72.xml"/><Relationship Id="rId1" Type="http://schemas.openxmlformats.org/officeDocument/2006/relationships/slideLayout" Target="../slideLayouts/slideLayout48.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3.xml"/><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4.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5.xml"/><Relationship Id="rId1" Type="http://schemas.openxmlformats.org/officeDocument/2006/relationships/slideLayout" Target="../slideLayouts/slideLayout40.xml"/><Relationship Id="rId4" Type="http://schemas.openxmlformats.org/officeDocument/2006/relationships/image" Target="../media/image125.png"/></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6.xml"/><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8.xml"/><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9.xml"/><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29.png"/><Relationship Id="rId21" Type="http://schemas.openxmlformats.org/officeDocument/2006/relationships/image" Target="../media/image147.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jpeg"/><Relationship Id="rId2" Type="http://schemas.openxmlformats.org/officeDocument/2006/relationships/notesSlide" Target="../notesSlides/notesSlide80.xml"/><Relationship Id="rId16" Type="http://schemas.openxmlformats.org/officeDocument/2006/relationships/image" Target="../media/image142.png"/><Relationship Id="rId20" Type="http://schemas.openxmlformats.org/officeDocument/2006/relationships/image" Target="../media/image146.jpeg"/><Relationship Id="rId1" Type="http://schemas.openxmlformats.org/officeDocument/2006/relationships/slideLayout" Target="../slideLayouts/slideLayout40.xml"/><Relationship Id="rId6" Type="http://schemas.openxmlformats.org/officeDocument/2006/relationships/image" Target="../media/image132.png"/><Relationship Id="rId11" Type="http://schemas.openxmlformats.org/officeDocument/2006/relationships/image" Target="../media/image137.png"/><Relationship Id="rId24" Type="http://schemas.openxmlformats.org/officeDocument/2006/relationships/image" Target="../media/image150.png"/><Relationship Id="rId5" Type="http://schemas.openxmlformats.org/officeDocument/2006/relationships/image" Target="../media/image131.png"/><Relationship Id="rId15" Type="http://schemas.openxmlformats.org/officeDocument/2006/relationships/image" Target="../media/image141.png"/><Relationship Id="rId23" Type="http://schemas.openxmlformats.org/officeDocument/2006/relationships/image" Target="../media/image149.png"/><Relationship Id="rId10" Type="http://schemas.openxmlformats.org/officeDocument/2006/relationships/image" Target="../media/image136.jpeg"/><Relationship Id="rId19" Type="http://schemas.openxmlformats.org/officeDocument/2006/relationships/image" Target="../media/image145.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 Id="rId22" Type="http://schemas.openxmlformats.org/officeDocument/2006/relationships/image" Target="../media/image148.wmf"/></Relationships>
</file>

<file path=ppt/slides/_rels/slide82.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81.xml"/><Relationship Id="rId1" Type="http://schemas.openxmlformats.org/officeDocument/2006/relationships/slideLayout" Target="../slideLayouts/slideLayout40.xml"/><Relationship Id="rId4" Type="http://schemas.openxmlformats.org/officeDocument/2006/relationships/image" Target="../media/image152.emf"/></Relationships>
</file>

<file path=ppt/slides/_rels/slide8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2.xml"/><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8" Type="http://schemas.openxmlformats.org/officeDocument/2006/relationships/image" Target="../media/image136.jpeg"/><Relationship Id="rId13" Type="http://schemas.openxmlformats.org/officeDocument/2006/relationships/image" Target="../media/image162.jpeg"/><Relationship Id="rId3" Type="http://schemas.openxmlformats.org/officeDocument/2006/relationships/image" Target="../media/image154.png"/><Relationship Id="rId7" Type="http://schemas.openxmlformats.org/officeDocument/2006/relationships/image" Target="../media/image131.png"/><Relationship Id="rId12" Type="http://schemas.openxmlformats.org/officeDocument/2006/relationships/image" Target="../media/image161.png"/><Relationship Id="rId2" Type="http://schemas.openxmlformats.org/officeDocument/2006/relationships/notesSlide" Target="../notesSlides/notesSlide83.xml"/><Relationship Id="rId1" Type="http://schemas.openxmlformats.org/officeDocument/2006/relationships/slideLayout" Target="../slideLayouts/slideLayout40.xml"/><Relationship Id="rId6" Type="http://schemas.openxmlformats.org/officeDocument/2006/relationships/image" Target="../media/image157.jpeg"/><Relationship Id="rId11" Type="http://schemas.openxmlformats.org/officeDocument/2006/relationships/image" Target="../media/image160.png"/><Relationship Id="rId5" Type="http://schemas.openxmlformats.org/officeDocument/2006/relationships/image" Target="../media/image156.png"/><Relationship Id="rId10" Type="http://schemas.openxmlformats.org/officeDocument/2006/relationships/image" Target="../media/image159.png"/><Relationship Id="rId4" Type="http://schemas.openxmlformats.org/officeDocument/2006/relationships/image" Target="../media/image155.png"/><Relationship Id="rId9" Type="http://schemas.openxmlformats.org/officeDocument/2006/relationships/image" Target="../media/image158.png"/></Relationships>
</file>

<file path=ppt/slides/_rels/slide8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4.xml"/><Relationship Id="rId1" Type="http://schemas.openxmlformats.org/officeDocument/2006/relationships/slideLayout" Target="../slideLayouts/slideLayout40.xml"/><Relationship Id="rId4" Type="http://schemas.openxmlformats.org/officeDocument/2006/relationships/image" Target="../media/image164.png"/></Relationships>
</file>

<file path=ppt/slides/_rels/slide8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5.xml"/><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6.xml"/><Relationship Id="rId1" Type="http://schemas.openxmlformats.org/officeDocument/2006/relationships/slideLayout" Target="../slideLayouts/slideLayout42.xml"/></Relationships>
</file>

<file path=ppt/slides/_rels/slide8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7.xml"/><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8.xml"/><Relationship Id="rId1" Type="http://schemas.openxmlformats.org/officeDocument/2006/relationships/slideLayout" Target="../slideLayouts/slideLayout40.xml"/><Relationship Id="rId4" Type="http://schemas.openxmlformats.org/officeDocument/2006/relationships/image" Target="../media/image125.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66.png"/></Relationships>
</file>

<file path=ppt/slides/_rels/slide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9.xml"/><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1.xml"/><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2.xml"/><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29.png"/><Relationship Id="rId21" Type="http://schemas.openxmlformats.org/officeDocument/2006/relationships/image" Target="../media/image147.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jpeg"/><Relationship Id="rId2" Type="http://schemas.openxmlformats.org/officeDocument/2006/relationships/notesSlide" Target="../notesSlides/notesSlide93.xml"/><Relationship Id="rId16" Type="http://schemas.openxmlformats.org/officeDocument/2006/relationships/image" Target="../media/image142.png"/><Relationship Id="rId20" Type="http://schemas.openxmlformats.org/officeDocument/2006/relationships/image" Target="../media/image146.jpeg"/><Relationship Id="rId1" Type="http://schemas.openxmlformats.org/officeDocument/2006/relationships/slideLayout" Target="../slideLayouts/slideLayout40.xml"/><Relationship Id="rId6" Type="http://schemas.openxmlformats.org/officeDocument/2006/relationships/image" Target="../media/image132.png"/><Relationship Id="rId11" Type="http://schemas.openxmlformats.org/officeDocument/2006/relationships/image" Target="../media/image137.png"/><Relationship Id="rId24" Type="http://schemas.openxmlformats.org/officeDocument/2006/relationships/image" Target="../media/image150.png"/><Relationship Id="rId5" Type="http://schemas.openxmlformats.org/officeDocument/2006/relationships/image" Target="../media/image131.png"/><Relationship Id="rId15" Type="http://schemas.openxmlformats.org/officeDocument/2006/relationships/image" Target="../media/image141.png"/><Relationship Id="rId23" Type="http://schemas.openxmlformats.org/officeDocument/2006/relationships/image" Target="../media/image149.png"/><Relationship Id="rId10" Type="http://schemas.openxmlformats.org/officeDocument/2006/relationships/image" Target="../media/image136.jpeg"/><Relationship Id="rId19" Type="http://schemas.openxmlformats.org/officeDocument/2006/relationships/image" Target="../media/image145.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 Id="rId22" Type="http://schemas.openxmlformats.org/officeDocument/2006/relationships/image" Target="../media/image148.wmf"/></Relationships>
</file>

<file path=ppt/slides/_rels/slide96.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94.xml"/><Relationship Id="rId1" Type="http://schemas.openxmlformats.org/officeDocument/2006/relationships/slideLayout" Target="../slideLayouts/slideLayout40.xml"/><Relationship Id="rId4" Type="http://schemas.openxmlformats.org/officeDocument/2006/relationships/image" Target="../media/image152.emf"/></Relationships>
</file>

<file path=ppt/slides/_rels/slide9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5.xml"/><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8" Type="http://schemas.openxmlformats.org/officeDocument/2006/relationships/image" Target="../media/image136.jpeg"/><Relationship Id="rId13" Type="http://schemas.openxmlformats.org/officeDocument/2006/relationships/image" Target="../media/image162.jpeg"/><Relationship Id="rId3" Type="http://schemas.openxmlformats.org/officeDocument/2006/relationships/image" Target="../media/image154.png"/><Relationship Id="rId7" Type="http://schemas.openxmlformats.org/officeDocument/2006/relationships/image" Target="../media/image131.png"/><Relationship Id="rId12" Type="http://schemas.openxmlformats.org/officeDocument/2006/relationships/image" Target="../media/image161.png"/><Relationship Id="rId2" Type="http://schemas.openxmlformats.org/officeDocument/2006/relationships/notesSlide" Target="../notesSlides/notesSlide96.xml"/><Relationship Id="rId1" Type="http://schemas.openxmlformats.org/officeDocument/2006/relationships/slideLayout" Target="../slideLayouts/slideLayout40.xml"/><Relationship Id="rId6" Type="http://schemas.openxmlformats.org/officeDocument/2006/relationships/image" Target="../media/image157.jpeg"/><Relationship Id="rId11" Type="http://schemas.openxmlformats.org/officeDocument/2006/relationships/image" Target="../media/image160.png"/><Relationship Id="rId5" Type="http://schemas.openxmlformats.org/officeDocument/2006/relationships/image" Target="../media/image156.png"/><Relationship Id="rId10" Type="http://schemas.openxmlformats.org/officeDocument/2006/relationships/image" Target="../media/image159.png"/><Relationship Id="rId4" Type="http://schemas.openxmlformats.org/officeDocument/2006/relationships/image" Target="../media/image155.png"/><Relationship Id="rId9" Type="http://schemas.openxmlformats.org/officeDocument/2006/relationships/image" Target="../media/image158.png"/></Relationships>
</file>

<file path=ppt/slides/_rels/slide9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7.xml"/><Relationship Id="rId1" Type="http://schemas.openxmlformats.org/officeDocument/2006/relationships/slideLayout" Target="../slideLayouts/slideLayout40.xml"/><Relationship Id="rId4" Type="http://schemas.openxmlformats.org/officeDocument/2006/relationships/image" Target="../media/image1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77DBE4D7-DB43-A94C-A288-D5AC4BC16EAB}"/>
              </a:ext>
            </a:extLst>
          </p:cNvPr>
          <p:cNvSpPr>
            <a:spLocks noGrp="1"/>
          </p:cNvSpPr>
          <p:nvPr>
            <p:ph type="body" sz="quarter" idx="11"/>
          </p:nvPr>
        </p:nvSpPr>
        <p:spPr/>
        <p:txBody>
          <a:bodyPr/>
          <a:lstStyle/>
          <a:p>
            <a:r>
              <a:rPr lang="en-US" dirty="0"/>
              <a:t>Divider slide</a:t>
            </a:r>
          </a:p>
        </p:txBody>
      </p:sp>
      <p:pic>
        <p:nvPicPr>
          <p:cNvPr id="4" name="Picture 3">
            <a:extLst>
              <a:ext uri="{FF2B5EF4-FFF2-40B4-BE49-F238E27FC236}">
                <a16:creationId xmlns:a16="http://schemas.microsoft.com/office/drawing/2014/main" xmlns="" id="{603AF3D1-119B-4FCA-81A7-41B04772228C}"/>
              </a:ext>
            </a:extLst>
          </p:cNvPr>
          <p:cNvPicPr>
            <a:picLocks noChangeAspect="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l="660"/>
          <a:stretch/>
        </p:blipFill>
        <p:spPr>
          <a:xfrm>
            <a:off x="0" y="4595972"/>
            <a:ext cx="11466850" cy="1077558"/>
          </a:xfrm>
          <a:prstGeom prst="rect">
            <a:avLst/>
          </a:prstGeom>
        </p:spPr>
      </p:pic>
      <p:pic>
        <p:nvPicPr>
          <p:cNvPr id="5" name="Picture 4">
            <a:extLst>
              <a:ext uri="{FF2B5EF4-FFF2-40B4-BE49-F238E27FC236}">
                <a16:creationId xmlns:a16="http://schemas.microsoft.com/office/drawing/2014/main" xmlns="" id="{DBF0EFB1-BF20-42B8-B74E-64CE2A495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5934" y="2262028"/>
            <a:ext cx="4932321" cy="4932321"/>
          </a:xfrm>
          <a:prstGeom prst="rect">
            <a:avLst/>
          </a:prstGeom>
        </p:spPr>
      </p:pic>
      <p:sp>
        <p:nvSpPr>
          <p:cNvPr id="8" name="Text Placeholder 6">
            <a:extLst>
              <a:ext uri="{FF2B5EF4-FFF2-40B4-BE49-F238E27FC236}">
                <a16:creationId xmlns:a16="http://schemas.microsoft.com/office/drawing/2014/main" xmlns="" id="{EC03848F-FFD2-4A23-B620-3D1B6776D9E6}"/>
              </a:ext>
            </a:extLst>
          </p:cNvPr>
          <p:cNvSpPr>
            <a:spLocks noGrp="1"/>
          </p:cNvSpPr>
          <p:nvPr>
            <p:ph type="body" sz="quarter" idx="10"/>
          </p:nvPr>
        </p:nvSpPr>
        <p:spPr>
          <a:xfrm>
            <a:off x="314794" y="4722567"/>
            <a:ext cx="7210269" cy="2007962"/>
          </a:xfrm>
        </p:spPr>
        <p:txBody>
          <a:bodyPr>
            <a:normAutofit/>
          </a:bodyPr>
          <a:lstStyle/>
          <a:p>
            <a:r>
              <a:rPr lang="en-US" sz="3200" b="1" dirty="0"/>
              <a:t>2020-21 TRS-ActiveCare Employee Health Benefits</a:t>
            </a:r>
          </a:p>
        </p:txBody>
      </p:sp>
    </p:spTree>
    <p:extLst>
      <p:ext uri="{BB962C8B-B14F-4D97-AF65-F5344CB8AC3E}">
        <p14:creationId xmlns:p14="http://schemas.microsoft.com/office/powerpoint/2010/main" val="228314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805F539-0871-49C8-81D9-C3C57CAF4910}"/>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1588" y="1786"/>
            <a:ext cx="12188825" cy="6856214"/>
          </a:xfrm>
          <a:prstGeom prst="rect">
            <a:avLst/>
          </a:prstGeom>
        </p:spPr>
      </p:pic>
      <p:sp>
        <p:nvSpPr>
          <p:cNvPr id="2" name="Slide Number Placeholder 1">
            <a:extLst>
              <a:ext uri="{FF2B5EF4-FFF2-40B4-BE49-F238E27FC236}">
                <a16:creationId xmlns:a16="http://schemas.microsoft.com/office/drawing/2014/main" xmlns="" id="{6F539762-5D2E-4C86-B11E-FA64ECC02628}"/>
              </a:ext>
            </a:extLst>
          </p:cNvPr>
          <p:cNvSpPr>
            <a:spLocks noGrp="1"/>
          </p:cNvSpPr>
          <p:nvPr>
            <p:ph type="sldNum" sz="quarter" idx="12"/>
          </p:nvPr>
        </p:nvSpPr>
        <p:spPr/>
        <p:txBody>
          <a:bodyPr/>
          <a:lstStyle/>
          <a:p>
            <a:fld id="{2D55A223-BDE3-4662-BD05-6BDBDD27824A}" type="slidenum">
              <a:rPr lang="en-US" smtClean="0"/>
              <a:pPr/>
              <a:t>10</a:t>
            </a:fld>
            <a:endParaRPr lang="en-US" dirty="0"/>
          </a:p>
        </p:txBody>
      </p:sp>
      <p:sp>
        <p:nvSpPr>
          <p:cNvPr id="9" name="Title 1">
            <a:extLst>
              <a:ext uri="{FF2B5EF4-FFF2-40B4-BE49-F238E27FC236}">
                <a16:creationId xmlns:a16="http://schemas.microsoft.com/office/drawing/2014/main" xmlns="" id="{9BC63935-8FD6-48A9-B99B-B81A85A25B50}"/>
              </a:ext>
            </a:extLst>
          </p:cNvPr>
          <p:cNvSpPr txBox="1">
            <a:spLocks/>
          </p:cNvSpPr>
          <p:nvPr/>
        </p:nvSpPr>
        <p:spPr>
          <a:xfrm>
            <a:off x="382998" y="1015195"/>
            <a:ext cx="5713003" cy="397508"/>
          </a:xfrm>
          <a:prstGeom prst="rect">
            <a:avLst/>
          </a:prstGeom>
        </p:spPr>
        <p:txBody>
          <a:bodyPr vert="horz" lIns="91416" tIns="45708" rIns="91416" bIns="45708" rtlCol="0" anchor="ctr">
            <a:noAutofit/>
          </a:bodyPr>
          <a:lstStyle>
            <a:lvl1pPr algn="l" defTabSz="914400" rtl="0" eaLnBrk="1" latinLnBrk="0" hangingPunct="1">
              <a:spcBef>
                <a:spcPct val="0"/>
              </a:spcBef>
              <a:buNone/>
              <a:defRPr sz="3600" b="1" kern="1200" spc="-100" baseline="0">
                <a:solidFill>
                  <a:srgbClr val="567632"/>
                </a:solidFill>
                <a:latin typeface="+mj-lt"/>
                <a:ea typeface="+mj-ea"/>
                <a:cs typeface="+mj-cs"/>
              </a:defRPr>
            </a:lvl1pPr>
          </a:lstStyle>
          <a:p>
            <a:pPr>
              <a:lnSpc>
                <a:spcPct val="90000"/>
              </a:lnSpc>
            </a:pPr>
            <a:endParaRPr lang="en-US" sz="1899" b="0" spc="0" dirty="0"/>
          </a:p>
        </p:txBody>
      </p:sp>
      <p:sp>
        <p:nvSpPr>
          <p:cNvPr id="28" name="Title 4">
            <a:extLst>
              <a:ext uri="{FF2B5EF4-FFF2-40B4-BE49-F238E27FC236}">
                <a16:creationId xmlns:a16="http://schemas.microsoft.com/office/drawing/2014/main" xmlns="" id="{17124CBD-F3F3-48F7-8BC7-C1127B16746D}"/>
              </a:ext>
            </a:extLst>
          </p:cNvPr>
          <p:cNvSpPr>
            <a:spLocks noGrp="1"/>
          </p:cNvSpPr>
          <p:nvPr>
            <p:ph type="title"/>
          </p:nvPr>
        </p:nvSpPr>
        <p:spPr>
          <a:xfrm>
            <a:off x="382998" y="536403"/>
            <a:ext cx="10946643" cy="876300"/>
          </a:xfrm>
        </p:spPr>
        <p:txBody>
          <a:bodyPr/>
          <a:lstStyle/>
          <a:p>
            <a:pPr lvl="0" defTabSz="685423">
              <a:defRPr/>
            </a:pPr>
            <a:r>
              <a:rPr lang="en-US" dirty="0">
                <a:solidFill>
                  <a:srgbClr val="24618E"/>
                </a:solidFill>
              </a:rPr>
              <a:t>PCP Requirement for Primary Plans</a:t>
            </a:r>
          </a:p>
        </p:txBody>
      </p:sp>
      <p:sp>
        <p:nvSpPr>
          <p:cNvPr id="10" name="TextBox 9">
            <a:extLst>
              <a:ext uri="{FF2B5EF4-FFF2-40B4-BE49-F238E27FC236}">
                <a16:creationId xmlns:a16="http://schemas.microsoft.com/office/drawing/2014/main" xmlns="" id="{20F08086-2236-45E6-BCB4-3A6300F47C0A}"/>
              </a:ext>
            </a:extLst>
          </p:cNvPr>
          <p:cNvSpPr txBox="1"/>
          <p:nvPr/>
        </p:nvSpPr>
        <p:spPr>
          <a:xfrm>
            <a:off x="1102583" y="1423326"/>
            <a:ext cx="8555070" cy="2000548"/>
          </a:xfrm>
          <a:prstGeom prst="rect">
            <a:avLst/>
          </a:prstGeom>
          <a:noFill/>
        </p:spPr>
        <p:txBody>
          <a:bodyPr wrap="square" lIns="0" tIns="0" rIns="0" bIns="0" rtlCol="0">
            <a:spAutoFit/>
          </a:bodyPr>
          <a:lstStyle/>
          <a:p>
            <a:pPr>
              <a:spcAft>
                <a:spcPts val="600"/>
              </a:spcAft>
            </a:pPr>
            <a:r>
              <a:rPr lang="en-US" sz="2400" dirty="0">
                <a:solidFill>
                  <a:schemeClr val="accent1">
                    <a:lumMod val="75000"/>
                  </a:schemeClr>
                </a:solidFill>
              </a:rPr>
              <a:t>PCP’s </a:t>
            </a:r>
            <a:r>
              <a:rPr lang="en-US" sz="2400" b="1" dirty="0">
                <a:solidFill>
                  <a:schemeClr val="accent1">
                    <a:lumMod val="75000"/>
                  </a:schemeClr>
                </a:solidFill>
              </a:rPr>
              <a:t>are required </a:t>
            </a:r>
            <a:r>
              <a:rPr lang="en-US" sz="2400" dirty="0">
                <a:solidFill>
                  <a:schemeClr val="accent1">
                    <a:lumMod val="75000"/>
                  </a:schemeClr>
                </a:solidFill>
              </a:rPr>
              <a:t>for TRS-ActiveCare </a:t>
            </a:r>
            <a:r>
              <a:rPr lang="en-US" sz="2400" b="1" dirty="0">
                <a:solidFill>
                  <a:schemeClr val="accent1">
                    <a:lumMod val="75000"/>
                  </a:schemeClr>
                </a:solidFill>
              </a:rPr>
              <a:t>Primary and Primary+</a:t>
            </a:r>
            <a:r>
              <a:rPr lang="en-US" sz="2400" dirty="0">
                <a:solidFill>
                  <a:schemeClr val="accent1">
                    <a:lumMod val="75000"/>
                  </a:schemeClr>
                </a:solidFill>
              </a:rPr>
              <a:t>,</a:t>
            </a:r>
            <a:r>
              <a:rPr lang="en-US" sz="2400" b="1" dirty="0">
                <a:solidFill>
                  <a:schemeClr val="accent1">
                    <a:lumMod val="75000"/>
                  </a:schemeClr>
                </a:solidFill>
              </a:rPr>
              <a:t> </a:t>
            </a:r>
            <a:r>
              <a:rPr lang="en-US" sz="2400" dirty="0">
                <a:solidFill>
                  <a:schemeClr val="accent1">
                    <a:lumMod val="75000"/>
                  </a:schemeClr>
                </a:solidFill>
              </a:rPr>
              <a:t>but they’re also important factors in our participants health. </a:t>
            </a:r>
          </a:p>
          <a:p>
            <a:pPr>
              <a:spcAft>
                <a:spcPts val="600"/>
              </a:spcAft>
            </a:pPr>
            <a:endParaRPr lang="en-US" sz="2400" dirty="0">
              <a:solidFill>
                <a:schemeClr val="accent1">
                  <a:lumMod val="75000"/>
                </a:schemeClr>
              </a:solidFill>
            </a:endParaRPr>
          </a:p>
          <a:p>
            <a:pPr>
              <a:spcAft>
                <a:spcPts val="600"/>
              </a:spcAft>
            </a:pPr>
            <a:r>
              <a:rPr lang="en-US" sz="2400" dirty="0">
                <a:solidFill>
                  <a:schemeClr val="accent1">
                    <a:lumMod val="75000"/>
                  </a:schemeClr>
                </a:solidFill>
              </a:rPr>
              <a:t>PCP’s can help… </a:t>
            </a:r>
          </a:p>
        </p:txBody>
      </p:sp>
      <p:sp>
        <p:nvSpPr>
          <p:cNvPr id="12" name="Oval 11">
            <a:extLst>
              <a:ext uri="{FF2B5EF4-FFF2-40B4-BE49-F238E27FC236}">
                <a16:creationId xmlns:a16="http://schemas.microsoft.com/office/drawing/2014/main" xmlns="" id="{8442B121-5429-402D-A62C-C7BC89D3BE5B}"/>
              </a:ext>
            </a:extLst>
          </p:cNvPr>
          <p:cNvSpPr/>
          <p:nvPr/>
        </p:nvSpPr>
        <p:spPr>
          <a:xfrm>
            <a:off x="1893730" y="3610115"/>
            <a:ext cx="2462784" cy="2255520"/>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6" name="Oval 15">
            <a:extLst>
              <a:ext uri="{FF2B5EF4-FFF2-40B4-BE49-F238E27FC236}">
                <a16:creationId xmlns:a16="http://schemas.microsoft.com/office/drawing/2014/main" xmlns="" id="{99435841-09D6-4E33-AA38-8C2754DAB994}"/>
              </a:ext>
            </a:extLst>
          </p:cNvPr>
          <p:cNvSpPr/>
          <p:nvPr/>
        </p:nvSpPr>
        <p:spPr>
          <a:xfrm>
            <a:off x="5160392" y="3610115"/>
            <a:ext cx="2462784" cy="2255520"/>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7" name="Oval 16">
            <a:extLst>
              <a:ext uri="{FF2B5EF4-FFF2-40B4-BE49-F238E27FC236}">
                <a16:creationId xmlns:a16="http://schemas.microsoft.com/office/drawing/2014/main" xmlns="" id="{48A6D814-C4F5-4D0E-AC26-8A4CABDC8705}"/>
              </a:ext>
            </a:extLst>
          </p:cNvPr>
          <p:cNvSpPr/>
          <p:nvPr/>
        </p:nvSpPr>
        <p:spPr>
          <a:xfrm>
            <a:off x="8426261" y="3610115"/>
            <a:ext cx="2462784" cy="2255520"/>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3" name="TextBox 12">
            <a:extLst>
              <a:ext uri="{FF2B5EF4-FFF2-40B4-BE49-F238E27FC236}">
                <a16:creationId xmlns:a16="http://schemas.microsoft.com/office/drawing/2014/main" xmlns="" id="{60EE522D-0C89-43BA-8074-66CFE12846BF}"/>
              </a:ext>
            </a:extLst>
          </p:cNvPr>
          <p:cNvSpPr txBox="1"/>
          <p:nvPr/>
        </p:nvSpPr>
        <p:spPr>
          <a:xfrm>
            <a:off x="2308258" y="4507827"/>
            <a:ext cx="1633728" cy="553998"/>
          </a:xfrm>
          <a:prstGeom prst="rect">
            <a:avLst/>
          </a:prstGeom>
          <a:noFill/>
        </p:spPr>
        <p:txBody>
          <a:bodyPr wrap="square" lIns="0" tIns="0" rIns="0" bIns="0" rtlCol="0">
            <a:spAutoFit/>
          </a:bodyPr>
          <a:lstStyle/>
          <a:p>
            <a:pPr algn="ctr">
              <a:spcAft>
                <a:spcPts val="600"/>
              </a:spcAft>
            </a:pPr>
            <a:r>
              <a:rPr lang="en-US" dirty="0">
                <a:solidFill>
                  <a:schemeClr val="bg1"/>
                </a:solidFill>
              </a:rPr>
              <a:t>Achieve Health Goals</a:t>
            </a:r>
          </a:p>
        </p:txBody>
      </p:sp>
      <p:sp>
        <p:nvSpPr>
          <p:cNvPr id="14" name="TextBox 13">
            <a:extLst>
              <a:ext uri="{FF2B5EF4-FFF2-40B4-BE49-F238E27FC236}">
                <a16:creationId xmlns:a16="http://schemas.microsoft.com/office/drawing/2014/main" xmlns="" id="{656D516D-04CF-47AA-A1A9-E0338CF6EBA5}"/>
              </a:ext>
            </a:extLst>
          </p:cNvPr>
          <p:cNvSpPr txBox="1"/>
          <p:nvPr/>
        </p:nvSpPr>
        <p:spPr>
          <a:xfrm>
            <a:off x="5584992" y="4507827"/>
            <a:ext cx="1613584" cy="553998"/>
          </a:xfrm>
          <a:prstGeom prst="rect">
            <a:avLst/>
          </a:prstGeom>
          <a:noFill/>
        </p:spPr>
        <p:txBody>
          <a:bodyPr wrap="square" lIns="0" tIns="0" rIns="0" bIns="0" rtlCol="0">
            <a:spAutoFit/>
          </a:bodyPr>
          <a:lstStyle/>
          <a:p>
            <a:pPr algn="ctr">
              <a:spcAft>
                <a:spcPts val="600"/>
              </a:spcAft>
            </a:pPr>
            <a:r>
              <a:rPr lang="en-US" dirty="0">
                <a:solidFill>
                  <a:schemeClr val="bg1"/>
                </a:solidFill>
              </a:rPr>
              <a:t>Coordinate Specialist Care</a:t>
            </a:r>
          </a:p>
        </p:txBody>
      </p:sp>
      <p:sp>
        <p:nvSpPr>
          <p:cNvPr id="18" name="TextBox 17">
            <a:extLst>
              <a:ext uri="{FF2B5EF4-FFF2-40B4-BE49-F238E27FC236}">
                <a16:creationId xmlns:a16="http://schemas.microsoft.com/office/drawing/2014/main" xmlns="" id="{0A9F89C7-0B71-4761-BB13-69421C2F3B7C}"/>
              </a:ext>
            </a:extLst>
          </p:cNvPr>
          <p:cNvSpPr txBox="1"/>
          <p:nvPr/>
        </p:nvSpPr>
        <p:spPr>
          <a:xfrm>
            <a:off x="8835884" y="4507827"/>
            <a:ext cx="1643539" cy="553998"/>
          </a:xfrm>
          <a:prstGeom prst="rect">
            <a:avLst/>
          </a:prstGeom>
          <a:noFill/>
        </p:spPr>
        <p:txBody>
          <a:bodyPr wrap="square" lIns="0" tIns="0" rIns="0" bIns="0" rtlCol="0">
            <a:spAutoFit/>
          </a:bodyPr>
          <a:lstStyle/>
          <a:p>
            <a:pPr algn="ctr">
              <a:spcAft>
                <a:spcPts val="600"/>
              </a:spcAft>
            </a:pPr>
            <a:r>
              <a:rPr lang="en-US" dirty="0">
                <a:solidFill>
                  <a:schemeClr val="bg1"/>
                </a:solidFill>
              </a:rPr>
              <a:t>Advocate for Care</a:t>
            </a:r>
          </a:p>
        </p:txBody>
      </p:sp>
    </p:spTree>
    <p:extLst>
      <p:ext uri="{BB962C8B-B14F-4D97-AF65-F5344CB8AC3E}">
        <p14:creationId xmlns:p14="http://schemas.microsoft.com/office/powerpoint/2010/main" val="6175531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7F66CE4-8807-4634-A701-61A05307D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3957" y="4183030"/>
            <a:ext cx="1903445" cy="1903445"/>
          </a:xfrm>
          <a:prstGeom prst="rect">
            <a:avLst/>
          </a:prstGeom>
        </p:spPr>
      </p:pic>
      <p:sp>
        <p:nvSpPr>
          <p:cNvPr id="9" name="Text Placeholder 5">
            <a:extLst>
              <a:ext uri="{FF2B5EF4-FFF2-40B4-BE49-F238E27FC236}">
                <a16:creationId xmlns:a16="http://schemas.microsoft.com/office/drawing/2014/main" xmlns="" id="{5750BA71-BD2B-4168-AF48-72DA012035F0}"/>
              </a:ext>
            </a:extLst>
          </p:cNvPr>
          <p:cNvSpPr txBox="1">
            <a:spLocks/>
          </p:cNvSpPr>
          <p:nvPr/>
        </p:nvSpPr>
        <p:spPr>
          <a:xfrm>
            <a:off x="457319" y="4702010"/>
            <a:ext cx="9986720" cy="865487"/>
          </a:xfrm>
          <a:prstGeom prst="rect">
            <a:avLst/>
          </a:prstGeom>
        </p:spPr>
        <p:txBody>
          <a:bodyPr vert="horz" wrap="square" lIns="0" tIns="0" rIns="0" bIns="0" rtlCol="0" anchor="ctr">
            <a:noAutofit/>
          </a:bodyPr>
          <a:lstStyle>
            <a:lvl1pPr marL="0" indent="0" algn="l" defTabSz="685423" rtl="0" eaLnBrk="1" latinLnBrk="0" hangingPunct="1">
              <a:lnSpc>
                <a:spcPct val="100000"/>
              </a:lnSpc>
              <a:spcBef>
                <a:spcPts val="0"/>
              </a:spcBef>
              <a:spcAft>
                <a:spcPts val="0"/>
              </a:spcAft>
              <a:buClr>
                <a:schemeClr val="accent3"/>
              </a:buClr>
              <a:buFontTx/>
              <a:buNone/>
              <a:defRPr sz="4400" b="1" i="0" kern="600" cap="all" baseline="0">
                <a:solidFill>
                  <a:schemeClr val="bg1"/>
                </a:solidFill>
                <a:latin typeface="Arial Narrow" panose="020B0604020202020204" pitchFamily="34" charset="0"/>
                <a:ea typeface="+mn-ea"/>
                <a:cs typeface="Arial Narrow" panose="020B0604020202020204" pitchFamily="34" charset="0"/>
              </a:defRPr>
            </a:lvl1pPr>
            <a:lvl2pPr marL="246826" indent="0" algn="l" defTabSz="685423" rtl="0" eaLnBrk="1" latinLnBrk="0" hangingPunct="1">
              <a:lnSpc>
                <a:spcPct val="100000"/>
              </a:lnSpc>
              <a:spcBef>
                <a:spcPts val="0"/>
              </a:spcBef>
              <a:spcAft>
                <a:spcPts val="600"/>
              </a:spcAft>
              <a:buClr>
                <a:schemeClr val="tx1"/>
              </a:buClr>
              <a:buFont typeface="Arial" panose="020B0604020202020204" pitchFamily="34" charset="0"/>
              <a:buNone/>
              <a:defRPr sz="1799" kern="600" baseline="0">
                <a:solidFill>
                  <a:schemeClr val="tx1"/>
                </a:solidFill>
                <a:latin typeface="+mn-lt"/>
                <a:ea typeface="+mn-ea"/>
                <a:cs typeface="+mn-cs"/>
              </a:defRPr>
            </a:lvl2pPr>
            <a:lvl3pPr marL="856779" indent="-171357" algn="l" defTabSz="68542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91"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202"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4913"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7625"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337"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048"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423" rtl="0" eaLnBrk="1" fontAlgn="auto" latinLnBrk="0" hangingPunct="1">
              <a:lnSpc>
                <a:spcPct val="100000"/>
              </a:lnSpc>
              <a:spcBef>
                <a:spcPts val="0"/>
              </a:spcBef>
              <a:spcAft>
                <a:spcPts val="0"/>
              </a:spcAft>
              <a:buClr>
                <a:srgbClr val="33835C"/>
              </a:buClr>
              <a:buSzTx/>
              <a:buFontTx/>
              <a:buNone/>
              <a:tabLst/>
              <a:defRPr/>
            </a:pPr>
            <a:r>
              <a:rPr kumimoji="0" lang="en-US" sz="4400" b="1" i="0" u="none" strike="noStrike" kern="600" cap="all" spc="0" normalizeH="0" baseline="0" noProof="0">
                <a:ln>
                  <a:noFill/>
                </a:ln>
                <a:solidFill>
                  <a:srgbClr val="FFFFFF"/>
                </a:solidFill>
                <a:effectLst/>
                <a:uLnTx/>
                <a:uFillTx/>
                <a:latin typeface="Arial Narrow" panose="020B0604020202020204" pitchFamily="34" charset="0"/>
                <a:ea typeface="+mn-ea"/>
              </a:rPr>
              <a:t>Eligibility and Enrollment </a:t>
            </a:r>
            <a:endParaRPr kumimoji="0" lang="en-US" sz="4400" b="1" i="0" u="none" strike="noStrike" kern="600" cap="all" spc="0" normalizeH="0" baseline="0" noProof="0" dirty="0">
              <a:ln>
                <a:noFill/>
              </a:ln>
              <a:solidFill>
                <a:srgbClr val="FFFFFF"/>
              </a:solidFill>
              <a:effectLst/>
              <a:uLnTx/>
              <a:uFillTx/>
              <a:latin typeface="Arial Narrow" panose="020B0604020202020204" pitchFamily="34" charset="0"/>
              <a:ea typeface="+mn-ea"/>
            </a:endParaRPr>
          </a:p>
        </p:txBody>
      </p:sp>
    </p:spTree>
    <p:extLst>
      <p:ext uri="{BB962C8B-B14F-4D97-AF65-F5344CB8AC3E}">
        <p14:creationId xmlns:p14="http://schemas.microsoft.com/office/powerpoint/2010/main" val="30718360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Content Placeholder 3"/>
          <p:cNvSpPr>
            <a:spLocks noGrp="1"/>
          </p:cNvSpPr>
          <p:nvPr>
            <p:ph idx="1"/>
          </p:nvPr>
        </p:nvSpPr>
        <p:spPr>
          <a:xfrm>
            <a:off x="457202" y="1280162"/>
            <a:ext cx="10949494" cy="5826032"/>
          </a:xfrm>
        </p:spPr>
        <p:txBody>
          <a:bodyPr/>
          <a:lstStyle/>
          <a:p>
            <a:pPr>
              <a:buNone/>
              <a:defRPr/>
            </a:pPr>
            <a:r>
              <a:rPr lang="en-US" sz="2000" b="1" dirty="0">
                <a:solidFill>
                  <a:srgbClr val="34855B"/>
                </a:solidFill>
              </a:rPr>
              <a:t>To be ELIGIBLE for TRS-ActiveCare coverage, you must:</a:t>
            </a:r>
          </a:p>
          <a:p>
            <a:pPr marL="0" indent="0">
              <a:spcBef>
                <a:spcPts val="1800"/>
              </a:spcBef>
              <a:buClr>
                <a:schemeClr val="accent1"/>
              </a:buClr>
              <a:buNone/>
              <a:defRPr/>
            </a:pPr>
            <a:r>
              <a:rPr lang="en-US" sz="2000" dirty="0"/>
              <a:t>Be employed by a participating district/entity </a:t>
            </a:r>
            <a:r>
              <a:rPr lang="en-US" sz="2000" b="1" dirty="0">
                <a:solidFill>
                  <a:srgbClr val="008000"/>
                </a:solidFill>
              </a:rPr>
              <a:t>and</a:t>
            </a:r>
          </a:p>
          <a:p>
            <a:pPr>
              <a:defRPr/>
            </a:pPr>
            <a:r>
              <a:rPr lang="en-US" sz="2000" dirty="0"/>
              <a:t>Be an active, contributing TRS member </a:t>
            </a:r>
            <a:r>
              <a:rPr lang="en-US" sz="2000" b="1" dirty="0">
                <a:solidFill>
                  <a:srgbClr val="008000"/>
                </a:solidFill>
              </a:rPr>
              <a:t>or</a:t>
            </a:r>
          </a:p>
          <a:p>
            <a:pPr>
              <a:defRPr/>
            </a:pPr>
            <a:r>
              <a:rPr lang="en-US" sz="2000" dirty="0"/>
              <a:t>Be employed 10 or more regularly scheduled hours each week</a:t>
            </a:r>
          </a:p>
          <a:p>
            <a:pPr marL="0" lvl="1" indent="0">
              <a:buNone/>
              <a:defRPr/>
            </a:pPr>
            <a:endParaRPr lang="en-US" sz="1600" dirty="0"/>
          </a:p>
          <a:p>
            <a:pPr marL="0" lvl="1" indent="0">
              <a:buNone/>
              <a:defRPr/>
            </a:pPr>
            <a:r>
              <a:rPr lang="en-US" sz="2000" b="1" dirty="0">
                <a:solidFill>
                  <a:srgbClr val="34855B"/>
                </a:solidFill>
              </a:rPr>
              <a:t>You are INELIGIBLE for TRS-ActiveCare coverage if you*:</a:t>
            </a:r>
          </a:p>
          <a:p>
            <a:pPr marL="0" lvl="1" indent="0">
              <a:buNone/>
              <a:defRPr/>
            </a:pPr>
            <a:r>
              <a:rPr lang="en-US" sz="2000" dirty="0"/>
              <a:t>Are receiving health care coverage as an employee or retiree under</a:t>
            </a:r>
          </a:p>
          <a:p>
            <a:pPr>
              <a:defRPr/>
            </a:pPr>
            <a:r>
              <a:rPr lang="en-US" sz="2000" dirty="0"/>
              <a:t>Texas State College and University Employees Uniform Insurance Benefits Act (e.g., coverage offered by The University of Texas System or the Texas A &amp; M University System)</a:t>
            </a:r>
          </a:p>
          <a:p>
            <a:pPr>
              <a:defRPr/>
            </a:pPr>
            <a:r>
              <a:rPr lang="en-US" sz="2000" dirty="0"/>
              <a:t>Texas Employees Uniform Group Insurance Benefits Act (e.g., coverage offered by ERS)</a:t>
            </a:r>
          </a:p>
          <a:p>
            <a:pPr>
              <a:defRPr/>
            </a:pPr>
            <a:r>
              <a:rPr lang="en-US" sz="2000" dirty="0"/>
              <a:t>TRS-Care.</a:t>
            </a:r>
          </a:p>
          <a:p>
            <a:pPr marL="0" lvl="1" indent="0" algn="r">
              <a:buNone/>
              <a:defRPr/>
            </a:pPr>
            <a:r>
              <a:rPr lang="en-US" sz="1600" dirty="0"/>
              <a:t>*Note they can be covered as </a:t>
            </a:r>
            <a:r>
              <a:rPr lang="en-US" sz="1600" b="1" dirty="0">
                <a:solidFill>
                  <a:schemeClr val="accent3"/>
                </a:solidFill>
              </a:rPr>
              <a:t>dependents</a:t>
            </a:r>
            <a:r>
              <a:rPr lang="en-US" sz="1600" dirty="0"/>
              <a:t> of</a:t>
            </a:r>
            <a:br>
              <a:rPr lang="en-US" sz="1600" dirty="0"/>
            </a:br>
            <a:r>
              <a:rPr lang="en-US" sz="1600" dirty="0"/>
              <a:t>eligible employees</a:t>
            </a:r>
          </a:p>
        </p:txBody>
      </p:sp>
      <p:sp>
        <p:nvSpPr>
          <p:cNvPr id="5" name="Title 4"/>
          <p:cNvSpPr>
            <a:spLocks noGrp="1"/>
          </p:cNvSpPr>
          <p:nvPr>
            <p:ph type="title"/>
          </p:nvPr>
        </p:nvSpPr>
        <p:spPr/>
        <p:txBody>
          <a:bodyPr/>
          <a:lstStyle/>
          <a:p>
            <a:r>
              <a:rPr lang="en-US" dirty="0"/>
              <a:t>Who is eligible to enroll?</a:t>
            </a:r>
          </a:p>
        </p:txBody>
      </p:sp>
    </p:spTree>
    <p:extLst>
      <p:ext uri="{BB962C8B-B14F-4D97-AF65-F5344CB8AC3E}">
        <p14:creationId xmlns:p14="http://schemas.microsoft.com/office/powerpoint/2010/main" val="8330924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p:cNvSpPr>
            <a:spLocks noGrp="1"/>
          </p:cNvSpPr>
          <p:nvPr>
            <p:ph type="body" sz="quarter" idx="13"/>
          </p:nvPr>
        </p:nvSpPr>
        <p:spPr/>
        <p:txBody>
          <a:bodyPr/>
          <a:lstStyle/>
          <a:p>
            <a:endParaRPr lang="en-US"/>
          </a:p>
        </p:txBody>
      </p:sp>
      <p:sp>
        <p:nvSpPr>
          <p:cNvPr id="4" name="Content Placeholder 3"/>
          <p:cNvSpPr>
            <a:spLocks noGrp="1"/>
          </p:cNvSpPr>
          <p:nvPr>
            <p:ph idx="1"/>
          </p:nvPr>
        </p:nvSpPr>
        <p:spPr/>
        <p:txBody>
          <a:bodyPr/>
          <a:lstStyle/>
          <a:p>
            <a:pPr marL="0" indent="0">
              <a:buClr>
                <a:schemeClr val="accent1"/>
              </a:buClr>
              <a:buNone/>
            </a:pPr>
            <a:r>
              <a:rPr lang="en-US" sz="2000" dirty="0"/>
              <a:t>These individuals are not eligible to enroll for TRS-ActiveCare coverage </a:t>
            </a:r>
            <a:br>
              <a:rPr lang="en-US" sz="2000" dirty="0"/>
            </a:br>
            <a:r>
              <a:rPr lang="en-US" sz="2000" dirty="0"/>
              <a:t>as employees, but they can be covered as </a:t>
            </a:r>
            <a:r>
              <a:rPr lang="en-US" sz="2000" b="1" dirty="0">
                <a:solidFill>
                  <a:schemeClr val="accent3"/>
                </a:solidFill>
              </a:rPr>
              <a:t>dependents</a:t>
            </a:r>
            <a:r>
              <a:rPr lang="en-US" sz="2000" dirty="0"/>
              <a:t> of</a:t>
            </a:r>
            <a:br>
              <a:rPr lang="en-US" sz="2000" dirty="0"/>
            </a:br>
            <a:r>
              <a:rPr lang="en-US" sz="2000" dirty="0"/>
              <a:t>eligible employees.</a:t>
            </a:r>
          </a:p>
          <a:p>
            <a:pPr lvl="1">
              <a:buClr>
                <a:schemeClr val="accent1"/>
              </a:buClr>
            </a:pPr>
            <a:r>
              <a:rPr lang="en-US" sz="1800" dirty="0"/>
              <a:t>State of Texas employees or retirees</a:t>
            </a:r>
          </a:p>
          <a:p>
            <a:pPr lvl="1">
              <a:buClr>
                <a:schemeClr val="accent1"/>
              </a:buClr>
            </a:pPr>
            <a:r>
              <a:rPr lang="en-US" sz="1800" dirty="0"/>
              <a:t>Higher education employees or retirees</a:t>
            </a:r>
          </a:p>
          <a:p>
            <a:pPr lvl="1">
              <a:buClr>
                <a:schemeClr val="accent1"/>
              </a:buClr>
            </a:pPr>
            <a:r>
              <a:rPr lang="en-US" sz="1800" dirty="0"/>
              <a:t>TRS retirees, receiving or who declined coverage under TRS-Care</a:t>
            </a:r>
          </a:p>
          <a:p>
            <a:pPr lvl="1"/>
            <a:endParaRPr lang="en-US" sz="2001" dirty="0"/>
          </a:p>
          <a:p>
            <a:endParaRPr lang="en-US" dirty="0"/>
          </a:p>
        </p:txBody>
      </p:sp>
      <p:sp>
        <p:nvSpPr>
          <p:cNvPr id="5" name="Title 4"/>
          <p:cNvSpPr>
            <a:spLocks noGrp="1"/>
          </p:cNvSpPr>
          <p:nvPr>
            <p:ph type="title"/>
          </p:nvPr>
        </p:nvSpPr>
        <p:spPr/>
        <p:txBody>
          <a:bodyPr/>
          <a:lstStyle/>
          <a:p>
            <a:r>
              <a:rPr lang="en-US" dirty="0"/>
              <a:t>Employees not eligible to enroll</a:t>
            </a:r>
          </a:p>
        </p:txBody>
      </p:sp>
      <p:sp>
        <p:nvSpPr>
          <p:cNvPr id="6" name="Footer Placeholder 5"/>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37969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103</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Content Placeholder 3"/>
          <p:cNvSpPr>
            <a:spLocks noGrp="1"/>
          </p:cNvSpPr>
          <p:nvPr>
            <p:ph idx="1"/>
          </p:nvPr>
        </p:nvSpPr>
        <p:spPr>
          <a:xfrm>
            <a:off x="457202" y="1577781"/>
            <a:ext cx="10949494" cy="4895787"/>
          </a:xfrm>
        </p:spPr>
        <p:txBody>
          <a:bodyPr/>
          <a:lstStyle/>
          <a:p>
            <a:pPr fontAlgn="base">
              <a:buClrTx/>
            </a:pPr>
            <a:r>
              <a:rPr lang="en-US" sz="2000" dirty="0"/>
              <a:t>Spouse, including common law spouse</a:t>
            </a:r>
          </a:p>
          <a:p>
            <a:pPr fontAlgn="base">
              <a:buClrTx/>
            </a:pPr>
            <a:r>
              <a:rPr lang="en-US" sz="2000" dirty="0"/>
              <a:t>A child under age 26:  a natural child, an adopted child (or a child who is lawfully placed for legal adoption), stepchild, foster child, or child under legal guardianship of the employee</a:t>
            </a:r>
          </a:p>
          <a:p>
            <a:pPr fontAlgn="base">
              <a:buClrTx/>
            </a:pPr>
            <a:r>
              <a:rPr lang="en-US" sz="2000" dirty="0"/>
              <a:t>“Any other child” under the age of 26 (unmarried) in a regular parent-child relationship with the employee  – must meet residency and support criteria</a:t>
            </a:r>
          </a:p>
          <a:p>
            <a:pPr fontAlgn="base">
              <a:buClrTx/>
            </a:pPr>
            <a:r>
              <a:rPr lang="en-US" sz="2000" dirty="0"/>
              <a:t>A grandchild under age 26</a:t>
            </a:r>
          </a:p>
          <a:p>
            <a:pPr fontAlgn="base">
              <a:buClrTx/>
            </a:pPr>
            <a:r>
              <a:rPr lang="en-US" sz="2000" dirty="0"/>
              <a:t>Unmarried disabled dependent (age 26+) – must live with employee</a:t>
            </a:r>
          </a:p>
          <a:p>
            <a:pPr marL="0" indent="0">
              <a:lnSpc>
                <a:spcPct val="90000"/>
              </a:lnSpc>
              <a:buClrTx/>
              <a:buSzPct val="110000"/>
              <a:buNone/>
            </a:pPr>
            <a:r>
              <a:rPr lang="en-US" sz="2000" dirty="0"/>
              <a:t>A dependent does not include a brother or sister of an employee unless the sibling is an unmarried individual under 26 years of age who is either: (1) under the legal guardianship of the employee, or (2) in a regular parent-child relationship with </a:t>
            </a:r>
            <a:br>
              <a:rPr lang="en-US" sz="2000" dirty="0"/>
            </a:br>
            <a:r>
              <a:rPr lang="en-US" sz="2000" dirty="0"/>
              <a:t>the employee and meets the “any other child” criteria </a:t>
            </a:r>
          </a:p>
          <a:p>
            <a:pPr marL="0" indent="0">
              <a:lnSpc>
                <a:spcPct val="90000"/>
              </a:lnSpc>
              <a:buClrTx/>
              <a:buSzPct val="110000"/>
              <a:buNone/>
            </a:pPr>
            <a:r>
              <a:rPr lang="en-US" sz="2000" dirty="0"/>
              <a:t>Parents and grandparents of the covered employee do not meet the definition </a:t>
            </a:r>
            <a:br>
              <a:rPr lang="en-US" sz="2000" dirty="0"/>
            </a:br>
            <a:r>
              <a:rPr lang="en-US" sz="2000" dirty="0"/>
              <a:t>of an eligible dependent</a:t>
            </a:r>
          </a:p>
          <a:p>
            <a:endParaRPr lang="en-US" sz="2000" dirty="0"/>
          </a:p>
        </p:txBody>
      </p:sp>
      <p:sp>
        <p:nvSpPr>
          <p:cNvPr id="5" name="Title 4"/>
          <p:cNvSpPr>
            <a:spLocks noGrp="1"/>
          </p:cNvSpPr>
          <p:nvPr>
            <p:ph type="title"/>
          </p:nvPr>
        </p:nvSpPr>
        <p:spPr/>
        <p:txBody>
          <a:bodyPr/>
          <a:lstStyle/>
          <a:p>
            <a:r>
              <a:rPr lang="en-US" dirty="0"/>
              <a:t>Dependent eligibility</a:t>
            </a:r>
          </a:p>
        </p:txBody>
      </p:sp>
      <p:sp>
        <p:nvSpPr>
          <p:cNvPr id="7" name="Rectangle 6">
            <a:extLst>
              <a:ext uri="{FF2B5EF4-FFF2-40B4-BE49-F238E27FC236}">
                <a16:creationId xmlns:a16="http://schemas.microsoft.com/office/drawing/2014/main" xmlns="" id="{8DE41DCB-BE6B-47F9-A714-9E5A477F5FA9}"/>
              </a:ext>
            </a:extLst>
          </p:cNvPr>
          <p:cNvSpPr/>
          <p:nvPr/>
        </p:nvSpPr>
        <p:spPr>
          <a:xfrm>
            <a:off x="457202" y="1084691"/>
            <a:ext cx="4030270" cy="400110"/>
          </a:xfrm>
          <a:prstGeom prst="rect">
            <a:avLst/>
          </a:prstGeom>
        </p:spPr>
        <p:txBody>
          <a:bodyPr wrap="none">
            <a:spAutoFit/>
          </a:bodyPr>
          <a:lstStyle/>
          <a:p>
            <a:pPr>
              <a:buClr>
                <a:srgbClr val="007A89"/>
              </a:buClr>
            </a:pPr>
            <a:r>
              <a:rPr lang="en-US" sz="2000" b="1" dirty="0">
                <a:solidFill>
                  <a:srgbClr val="34855B"/>
                </a:solidFill>
              </a:rPr>
              <a:t>Eligible dependent can include:</a:t>
            </a:r>
            <a:endParaRPr lang="en-US" b="1" dirty="0">
              <a:solidFill>
                <a:srgbClr val="34855B"/>
              </a:solidFill>
            </a:endParaRPr>
          </a:p>
        </p:txBody>
      </p:sp>
    </p:spTree>
    <p:extLst>
      <p:ext uri="{BB962C8B-B14F-4D97-AF65-F5344CB8AC3E}">
        <p14:creationId xmlns:p14="http://schemas.microsoft.com/office/powerpoint/2010/main" val="5143350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p:cNvSpPr>
            <a:spLocks noGrp="1"/>
          </p:cNvSpPr>
          <p:nvPr>
            <p:ph type="body" sz="quarter" idx="13"/>
          </p:nvPr>
        </p:nvSpPr>
        <p:spPr/>
        <p:txBody>
          <a:bodyPr/>
          <a:lstStyle/>
          <a:p>
            <a:endParaRPr lang="en-US"/>
          </a:p>
        </p:txBody>
      </p:sp>
      <p:sp>
        <p:nvSpPr>
          <p:cNvPr id="4" name="Content Placeholder 3"/>
          <p:cNvSpPr>
            <a:spLocks noGrp="1"/>
          </p:cNvSpPr>
          <p:nvPr>
            <p:ph idx="1"/>
          </p:nvPr>
        </p:nvSpPr>
        <p:spPr/>
        <p:txBody>
          <a:bodyPr/>
          <a:lstStyle/>
          <a:p>
            <a:pPr>
              <a:buClr>
                <a:schemeClr val="accent1"/>
              </a:buClr>
            </a:pPr>
            <a:r>
              <a:rPr lang="en-US" sz="2000" dirty="0"/>
              <a:t>If an employee and spouse both work for a participating district/entity:</a:t>
            </a:r>
          </a:p>
          <a:p>
            <a:pPr lvl="1">
              <a:buClr>
                <a:schemeClr val="accent1"/>
              </a:buClr>
            </a:pPr>
            <a:r>
              <a:rPr lang="en-US" sz="2000" dirty="0"/>
              <a:t>A spouse may be covered as an employee or as a dependent of an employee </a:t>
            </a:r>
          </a:p>
          <a:p>
            <a:pPr lvl="1">
              <a:buClr>
                <a:schemeClr val="accent1"/>
              </a:buClr>
            </a:pPr>
            <a:r>
              <a:rPr lang="en-US" sz="2000" dirty="0"/>
              <a:t>Only one parent can cover dependent children</a:t>
            </a:r>
          </a:p>
          <a:p>
            <a:pPr>
              <a:spcBef>
                <a:spcPts val="1200"/>
              </a:spcBef>
              <a:buClr>
                <a:schemeClr val="accent1"/>
              </a:buClr>
            </a:pPr>
            <a:r>
              <a:rPr lang="en-US" sz="2000" dirty="0"/>
              <a:t>A child (under age 26) employed by a district/entity can be covered as a dependent: </a:t>
            </a:r>
          </a:p>
          <a:p>
            <a:pPr lvl="1">
              <a:buClr>
                <a:schemeClr val="accent1"/>
              </a:buClr>
            </a:pPr>
            <a:r>
              <a:rPr lang="en-US" sz="2000" dirty="0"/>
              <a:t>If the child is a contributing TRS member and they are </a:t>
            </a:r>
            <a:r>
              <a:rPr lang="en-US" sz="2000" b="1" dirty="0"/>
              <a:t>not</a:t>
            </a:r>
            <a:r>
              <a:rPr lang="en-US" sz="2000" dirty="0"/>
              <a:t> eligible for split or pooled billing</a:t>
            </a:r>
          </a:p>
          <a:p>
            <a:endParaRPr lang="en-US" dirty="0"/>
          </a:p>
        </p:txBody>
      </p:sp>
      <p:sp>
        <p:nvSpPr>
          <p:cNvPr id="5" name="Title 4"/>
          <p:cNvSpPr>
            <a:spLocks noGrp="1"/>
          </p:cNvSpPr>
          <p:nvPr>
            <p:ph type="title"/>
          </p:nvPr>
        </p:nvSpPr>
        <p:spPr/>
        <p:txBody>
          <a:bodyPr/>
          <a:lstStyle/>
          <a:p>
            <a:r>
              <a:rPr lang="en-US" dirty="0"/>
              <a:t>Special eligibility situations</a:t>
            </a:r>
          </a:p>
        </p:txBody>
      </p:sp>
      <p:sp>
        <p:nvSpPr>
          <p:cNvPr id="6" name="Footer Placeholder 5"/>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13897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xmlns="" id="{285EB69C-F0D0-4347-9C4C-4DBCF0AD65AC}"/>
              </a:ext>
            </a:extLst>
          </p:cNvPr>
          <p:cNvSpPr>
            <a:spLocks noGrp="1"/>
          </p:cNvSpPr>
          <p:nvPr>
            <p:ph type="body" sz="quarter" idx="11"/>
          </p:nvPr>
        </p:nvSpPr>
        <p:spPr>
          <a:xfrm>
            <a:off x="457319" y="4702010"/>
            <a:ext cx="9986720" cy="865487"/>
          </a:xfrm>
        </p:spPr>
        <p:txBody>
          <a:bodyPr/>
          <a:lstStyle/>
          <a:p>
            <a:r>
              <a:rPr lang="en-US" dirty="0"/>
              <a:t>Paper submission enrollment</a:t>
            </a:r>
          </a:p>
        </p:txBody>
      </p:sp>
    </p:spTree>
    <p:extLst>
      <p:ext uri="{BB962C8B-B14F-4D97-AF65-F5344CB8AC3E}">
        <p14:creationId xmlns:p14="http://schemas.microsoft.com/office/powerpoint/2010/main" val="2562955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106</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p:cNvSpPr>
            <a:spLocks noGrp="1"/>
          </p:cNvSpPr>
          <p:nvPr>
            <p:ph type="body" sz="quarter" idx="13"/>
          </p:nvPr>
        </p:nvSpPr>
        <p:spPr/>
        <p:txBody>
          <a:bodyPr/>
          <a:lstStyle/>
          <a:p>
            <a:endParaRPr lang="en-US"/>
          </a:p>
        </p:txBody>
      </p:sp>
      <p:sp>
        <p:nvSpPr>
          <p:cNvPr id="4" name="Content Placeholder 3"/>
          <p:cNvSpPr>
            <a:spLocks noGrp="1"/>
          </p:cNvSpPr>
          <p:nvPr>
            <p:ph idx="1"/>
          </p:nvPr>
        </p:nvSpPr>
        <p:spPr/>
        <p:txBody>
          <a:bodyPr/>
          <a:lstStyle/>
          <a:p>
            <a:pPr fontAlgn="ctr">
              <a:buClrTx/>
            </a:pPr>
            <a:r>
              <a:rPr lang="en-US" dirty="0"/>
              <a:t>Choose your health plan</a:t>
            </a:r>
            <a:br>
              <a:rPr lang="en-US" dirty="0"/>
            </a:br>
            <a:endParaRPr lang="en-US" dirty="0"/>
          </a:p>
          <a:p>
            <a:pPr fontAlgn="ctr">
              <a:buClrTx/>
            </a:pPr>
            <a:r>
              <a:rPr lang="en-US" dirty="0"/>
              <a:t>Complete an </a:t>
            </a:r>
            <a:r>
              <a:rPr lang="en-US" i="1" dirty="0"/>
              <a:t>Enrollment Changes and Declination Form</a:t>
            </a:r>
            <a:r>
              <a:rPr lang="en-US" dirty="0"/>
              <a:t> available online or from your Benefits Administrator</a:t>
            </a:r>
            <a:br>
              <a:rPr lang="en-US" dirty="0"/>
            </a:br>
            <a:endParaRPr lang="en-US" dirty="0"/>
          </a:p>
          <a:p>
            <a:pPr fontAlgn="ctr">
              <a:buClrTx/>
            </a:pPr>
            <a:r>
              <a:rPr lang="en-US" dirty="0"/>
              <a:t>Sign, date and submit form to your Benefits Administrator</a:t>
            </a:r>
            <a:r>
              <a:rPr lang="en-US" b="1" dirty="0"/>
              <a:t/>
            </a:r>
            <a:br>
              <a:rPr lang="en-US" b="1" dirty="0"/>
            </a:br>
            <a:endParaRPr lang="en-US" dirty="0"/>
          </a:p>
          <a:p>
            <a:endParaRPr lang="en-US" dirty="0"/>
          </a:p>
        </p:txBody>
      </p:sp>
      <p:sp>
        <p:nvSpPr>
          <p:cNvPr id="5" name="Title 4"/>
          <p:cNvSpPr>
            <a:spLocks noGrp="1"/>
          </p:cNvSpPr>
          <p:nvPr>
            <p:ph type="title"/>
          </p:nvPr>
        </p:nvSpPr>
        <p:spPr/>
        <p:txBody>
          <a:bodyPr/>
          <a:lstStyle/>
          <a:p>
            <a:r>
              <a:rPr lang="en-US" dirty="0"/>
              <a:t>Three steps to enroll</a:t>
            </a:r>
          </a:p>
        </p:txBody>
      </p:sp>
      <p:sp>
        <p:nvSpPr>
          <p:cNvPr id="6" name="Footer Placeholder 5"/>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299879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107</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p:cNvSpPr>
            <a:spLocks noGrp="1"/>
          </p:cNvSpPr>
          <p:nvPr>
            <p:ph type="body" sz="quarter" idx="13"/>
          </p:nvPr>
        </p:nvSpPr>
        <p:spPr/>
        <p:txBody>
          <a:bodyPr/>
          <a:lstStyle/>
          <a:p>
            <a:endParaRPr lang="en-US"/>
          </a:p>
        </p:txBody>
      </p:sp>
      <p:sp>
        <p:nvSpPr>
          <p:cNvPr id="4" name="Content Placeholder 3"/>
          <p:cNvSpPr>
            <a:spLocks noGrp="1"/>
          </p:cNvSpPr>
          <p:nvPr>
            <p:ph idx="1"/>
          </p:nvPr>
        </p:nvSpPr>
        <p:spPr/>
        <p:txBody>
          <a:bodyPr vert="horz" wrap="square" lIns="0" tIns="0" rIns="0" bIns="0" rtlCol="0" anchor="t">
            <a:noAutofit/>
          </a:bodyPr>
          <a:lstStyle/>
          <a:p>
            <a:pPr>
              <a:lnSpc>
                <a:spcPct val="90000"/>
              </a:lnSpc>
              <a:buClrTx/>
            </a:pPr>
            <a:r>
              <a:rPr lang="en-US" sz="2000" dirty="0"/>
              <a:t>Enrollment Period for 2020-21 Plan Year: </a:t>
            </a:r>
            <a:r>
              <a:rPr lang="en-US" sz="2000" dirty="0">
                <a:cs typeface="Arial"/>
              </a:rPr>
              <a:t/>
            </a:r>
            <a:br>
              <a:rPr lang="en-US" sz="2000" dirty="0">
                <a:cs typeface="Arial"/>
              </a:rPr>
            </a:br>
            <a:r>
              <a:rPr lang="en-US" sz="2000" dirty="0"/>
              <a:t>July 15– Aug. 21 (Annual Enrollment)</a:t>
            </a:r>
          </a:p>
          <a:p>
            <a:pPr>
              <a:lnSpc>
                <a:spcPct val="90000"/>
              </a:lnSpc>
              <a:spcBef>
                <a:spcPts val="1200"/>
              </a:spcBef>
              <a:buClrTx/>
            </a:pPr>
            <a:r>
              <a:rPr lang="en-US" sz="2000" dirty="0"/>
              <a:t>Use the Enrollment Guide and Provider Directories to pick a plan and coverage that is right for you. </a:t>
            </a:r>
          </a:p>
          <a:p>
            <a:pPr lvl="1">
              <a:lnSpc>
                <a:spcPct val="90000"/>
              </a:lnSpc>
              <a:spcBef>
                <a:spcPts val="1200"/>
              </a:spcBef>
              <a:buClrTx/>
            </a:pPr>
            <a:r>
              <a:rPr lang="en-US" sz="1800" dirty="0"/>
              <a:t>If you select the TRS-ActiveCare Primary, TRS-ActiveCare Primary+ or Blue Essentials (South HMO or West HMO) plans, you will need to select a Primary Care Provider (PCP).</a:t>
            </a:r>
            <a:endParaRPr lang="en-US" sz="1800" dirty="0">
              <a:cs typeface="Arial"/>
            </a:endParaRPr>
          </a:p>
          <a:p>
            <a:pPr>
              <a:lnSpc>
                <a:spcPct val="90000"/>
              </a:lnSpc>
              <a:spcBef>
                <a:spcPts val="1200"/>
              </a:spcBef>
              <a:buClrTx/>
            </a:pPr>
            <a:r>
              <a:rPr lang="en-US" sz="2000" dirty="0"/>
              <a:t>Your current plan election will carry forward to the new plan year (Sept. 1, 2020 through Aug. 31, 2021). You do not have to actively enroll for coverage this year.</a:t>
            </a:r>
          </a:p>
          <a:p>
            <a:pPr>
              <a:lnSpc>
                <a:spcPct val="90000"/>
              </a:lnSpc>
              <a:spcBef>
                <a:spcPts val="1200"/>
              </a:spcBef>
              <a:buClrTx/>
            </a:pPr>
            <a:r>
              <a:rPr lang="en-US" sz="2000" dirty="0"/>
              <a:t>Your premium will be adjusted to reflect any rate change, effective Sept. 1, 2020.</a:t>
            </a:r>
          </a:p>
          <a:p>
            <a:endParaRPr lang="en-US" dirty="0"/>
          </a:p>
        </p:txBody>
      </p:sp>
      <p:sp>
        <p:nvSpPr>
          <p:cNvPr id="5" name="Title 4"/>
          <p:cNvSpPr>
            <a:spLocks noGrp="1"/>
          </p:cNvSpPr>
          <p:nvPr>
            <p:ph type="title"/>
          </p:nvPr>
        </p:nvSpPr>
        <p:spPr/>
        <p:txBody>
          <a:bodyPr/>
          <a:lstStyle/>
          <a:p>
            <a:r>
              <a:rPr lang="en-US" dirty="0"/>
              <a:t>Annual enrollment</a:t>
            </a:r>
          </a:p>
        </p:txBody>
      </p:sp>
      <p:sp>
        <p:nvSpPr>
          <p:cNvPr id="6" name="Footer Placeholder 5"/>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309356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467D88-DCFD-354C-96A5-D863D5E9364D}" type="slidenum">
              <a:rPr kumimoji="0" lang="en-US" sz="1000" b="0" i="0" u="none" strike="noStrike" kern="1200" cap="none" spc="0" normalizeH="0" baseline="0" noProof="0" smtClean="0">
                <a:ln>
                  <a:noFill/>
                </a:ln>
                <a:solidFill>
                  <a:srgbClr val="1E1E1E">
                    <a:lumMod val="75000"/>
                    <a:lumOff val="2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US" sz="1000" b="0" i="0" u="none" strike="noStrike" kern="1200" cap="none" spc="0" normalizeH="0" baseline="0" noProof="0" dirty="0">
              <a:ln>
                <a:noFill/>
              </a:ln>
              <a:solidFill>
                <a:srgbClr val="1E1E1E">
                  <a:lumMod val="75000"/>
                  <a:lumOff val="25000"/>
                </a:srgbClr>
              </a:solidFill>
              <a:effectLst/>
              <a:uLnTx/>
              <a:uFillTx/>
              <a:latin typeface="Arial" panose="020B0604020202020204"/>
              <a:ea typeface="+mn-ea"/>
              <a:cs typeface="+mn-cs"/>
            </a:endParaRPr>
          </a:p>
        </p:txBody>
      </p:sp>
      <p:sp>
        <p:nvSpPr>
          <p:cNvPr id="3" name="Content Placeholder 2"/>
          <p:cNvSpPr>
            <a:spLocks noGrp="1"/>
          </p:cNvSpPr>
          <p:nvPr>
            <p:ph idx="1"/>
          </p:nvPr>
        </p:nvSpPr>
        <p:spPr>
          <a:xfrm>
            <a:off x="457202" y="1280161"/>
            <a:ext cx="6152604" cy="4724853"/>
          </a:xfrm>
        </p:spPr>
        <p:txBody>
          <a:bodyPr/>
          <a:lstStyle/>
          <a:p>
            <a:pPr>
              <a:buClrTx/>
            </a:pPr>
            <a:r>
              <a:rPr lang="en-US" dirty="0"/>
              <a:t>Emma is your new virtual assistant.</a:t>
            </a:r>
          </a:p>
          <a:p>
            <a:pPr>
              <a:buClrTx/>
            </a:pPr>
            <a:r>
              <a:rPr lang="en-US" dirty="0"/>
              <a:t>Emma will help you select the best plan based on age, gender, address, plan details and costs. Emma also evaluates expected doctor visits and current prescription drugs usage.</a:t>
            </a:r>
          </a:p>
          <a:p>
            <a:endParaRPr lang="en-US" dirty="0"/>
          </a:p>
        </p:txBody>
      </p:sp>
      <p:sp>
        <p:nvSpPr>
          <p:cNvPr id="2" name="Title 1"/>
          <p:cNvSpPr>
            <a:spLocks noGrp="1"/>
          </p:cNvSpPr>
          <p:nvPr>
            <p:ph type="title"/>
          </p:nvPr>
        </p:nvSpPr>
        <p:spPr/>
        <p:txBody>
          <a:bodyPr/>
          <a:lstStyle/>
          <a:p>
            <a:r>
              <a:rPr lang="en-US" dirty="0"/>
              <a:t>Ask </a:t>
            </a:r>
            <a:r>
              <a:rPr lang="en-US" dirty="0" err="1"/>
              <a:t>emma</a:t>
            </a:r>
            <a:endParaRPr lang="en-US" dirty="0"/>
          </a:p>
        </p:txBody>
      </p:sp>
      <p:pic>
        <p:nvPicPr>
          <p:cNvPr id="8" name="Picture 7" descr="A screenshot of a cell phone&#10;&#10;Description automatically generated">
            <a:extLst>
              <a:ext uri="{FF2B5EF4-FFF2-40B4-BE49-F238E27FC236}">
                <a16:creationId xmlns:a16="http://schemas.microsoft.com/office/drawing/2014/main" xmlns="" id="{AC567E47-AB45-42C3-B50D-7E8EBD28F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816" y="174156"/>
            <a:ext cx="4356584" cy="6187119"/>
          </a:xfrm>
          <a:prstGeom prst="rect">
            <a:avLst/>
          </a:prstGeom>
        </p:spPr>
      </p:pic>
    </p:spTree>
    <p:extLst>
      <p:ext uri="{BB962C8B-B14F-4D97-AF65-F5344CB8AC3E}">
        <p14:creationId xmlns:p14="http://schemas.microsoft.com/office/powerpoint/2010/main" val="35254312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109</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Content Placeholder 3"/>
          <p:cNvSpPr>
            <a:spLocks noGrp="1"/>
          </p:cNvSpPr>
          <p:nvPr>
            <p:ph idx="1"/>
          </p:nvPr>
        </p:nvSpPr>
        <p:spPr>
          <a:xfrm>
            <a:off x="457202" y="1280162"/>
            <a:ext cx="10949494" cy="4376056"/>
          </a:xfrm>
        </p:spPr>
        <p:txBody>
          <a:bodyPr vert="horz" wrap="square" lIns="0" tIns="0" rIns="0" bIns="0" rtlCol="0" anchor="t">
            <a:noAutofit/>
          </a:bodyPr>
          <a:lstStyle/>
          <a:p>
            <a:pPr>
              <a:buClrTx/>
            </a:pPr>
            <a:r>
              <a:rPr lang="en-US" sz="2000" dirty="0"/>
              <a:t>You will be prompted to select a PCP for you and your covered dependents if you elect one of these plans:</a:t>
            </a:r>
            <a:endParaRPr lang="en-US" sz="1700" dirty="0"/>
          </a:p>
          <a:p>
            <a:pPr lvl="1">
              <a:buClrTx/>
              <a:buFont typeface="Arial" panose="020B0604020202020204" pitchFamily="34" charset="0"/>
              <a:buChar char="•"/>
            </a:pPr>
            <a:endParaRPr lang="en-US" sz="1700" dirty="0"/>
          </a:p>
          <a:p>
            <a:pPr lvl="1">
              <a:buClrTx/>
              <a:buFont typeface="Arial" panose="020B0604020202020204" pitchFamily="34" charset="0"/>
              <a:buChar char="•"/>
            </a:pPr>
            <a:endParaRPr lang="en-US" sz="1700" dirty="0"/>
          </a:p>
          <a:p>
            <a:pPr lvl="1">
              <a:buClrTx/>
              <a:buFont typeface="Arial" panose="020B0604020202020204" pitchFamily="34" charset="0"/>
              <a:buChar char="•"/>
            </a:pPr>
            <a:endParaRPr lang="en-US" sz="1700" dirty="0"/>
          </a:p>
          <a:p>
            <a:pPr>
              <a:buClrTx/>
            </a:pPr>
            <a:r>
              <a:rPr lang="en-US" sz="2000" dirty="0"/>
              <a:t>A link to BCBSTX Provider Finder search tool will be available with instructions for selection.</a:t>
            </a:r>
          </a:p>
          <a:p>
            <a:pPr>
              <a:buClrTx/>
            </a:pPr>
            <a:r>
              <a:rPr lang="en-US" sz="2000" dirty="0"/>
              <a:t>If you are moving to TRS-ActiveCare Primary+, you may see a prepopulated PCP in the enrollment portal based on your prior claims.</a:t>
            </a:r>
            <a:endParaRPr lang="en-US" sz="2000" dirty="0">
              <a:cs typeface="Arial"/>
            </a:endParaRPr>
          </a:p>
          <a:p>
            <a:pPr>
              <a:buClrTx/>
            </a:pPr>
            <a:r>
              <a:rPr lang="en-US" sz="2000" dirty="0"/>
              <a:t>During Annual Enrollment, PCP changes can be made in the enrollment portal or by contacting your Benefits Administrator.</a:t>
            </a:r>
          </a:p>
          <a:p>
            <a:pPr>
              <a:buClrTx/>
            </a:pPr>
            <a:r>
              <a:rPr lang="en-US" sz="2000" dirty="0"/>
              <a:t>After Sept. 1, you may make changes to your PCP through Blue Access for Members at </a:t>
            </a:r>
            <a:r>
              <a:rPr lang="en-US" sz="2000" b="1" dirty="0">
                <a:solidFill>
                  <a:schemeClr val="accent3"/>
                </a:solidFill>
              </a:rPr>
              <a:t>www.bcbstx.com/trsactivecare </a:t>
            </a:r>
            <a:r>
              <a:rPr lang="en-US" sz="2000" dirty="0"/>
              <a:t>or by calling a Personal Health Guide at </a:t>
            </a:r>
            <a:r>
              <a:rPr lang="en-US" sz="2000" b="1" dirty="0">
                <a:solidFill>
                  <a:schemeClr val="accent3"/>
                </a:solidFill>
              </a:rPr>
              <a:t>1-866-355-5999</a:t>
            </a:r>
            <a:r>
              <a:rPr lang="en-US" sz="2000" dirty="0"/>
              <a:t>.</a:t>
            </a:r>
          </a:p>
          <a:p>
            <a:endParaRPr lang="en-US" sz="2000" dirty="0"/>
          </a:p>
          <a:p>
            <a:endParaRPr lang="en-US" dirty="0"/>
          </a:p>
          <a:p>
            <a:pPr marL="246753" lvl="1" indent="0">
              <a:buNone/>
            </a:pPr>
            <a:endParaRPr lang="en-US" dirty="0"/>
          </a:p>
        </p:txBody>
      </p:sp>
      <p:sp>
        <p:nvSpPr>
          <p:cNvPr id="5" name="Title 4"/>
          <p:cNvSpPr>
            <a:spLocks noGrp="1"/>
          </p:cNvSpPr>
          <p:nvPr>
            <p:ph type="title"/>
          </p:nvPr>
        </p:nvSpPr>
        <p:spPr/>
        <p:txBody>
          <a:bodyPr/>
          <a:lstStyle/>
          <a:p>
            <a:r>
              <a:rPr lang="en-US" dirty="0"/>
              <a:t>Selecting a primary care PROVIDER (</a:t>
            </a:r>
            <a:r>
              <a:rPr lang="en-US" dirty="0" err="1"/>
              <a:t>pcp</a:t>
            </a:r>
            <a:r>
              <a:rPr lang="en-US" dirty="0"/>
              <a:t>)</a:t>
            </a:r>
          </a:p>
        </p:txBody>
      </p:sp>
      <p:sp>
        <p:nvSpPr>
          <p:cNvPr id="7" name="Rectangle 6">
            <a:extLst>
              <a:ext uri="{FF2B5EF4-FFF2-40B4-BE49-F238E27FC236}">
                <a16:creationId xmlns:a16="http://schemas.microsoft.com/office/drawing/2014/main" xmlns="" id="{BF071651-737B-4366-B257-6ADB4D3BCA60}"/>
              </a:ext>
            </a:extLst>
          </p:cNvPr>
          <p:cNvSpPr/>
          <p:nvPr/>
        </p:nvSpPr>
        <p:spPr>
          <a:xfrm>
            <a:off x="1507611" y="2031211"/>
            <a:ext cx="8848675" cy="1200329"/>
          </a:xfrm>
          <a:prstGeom prst="rect">
            <a:avLst/>
          </a:prstGeom>
        </p:spPr>
        <p:txBody>
          <a:bodyPr wrap="square" numCol="2">
            <a:spAutoFit/>
          </a:bodyPr>
          <a:lstStyle/>
          <a:p>
            <a:pPr marL="742950" lvl="1" indent="-285750">
              <a:buFont typeface="Arial" panose="020B0604020202020204" pitchFamily="34" charset="0"/>
              <a:buChar char="•"/>
            </a:pPr>
            <a:r>
              <a:rPr lang="en-US" dirty="0"/>
              <a:t>TRS-ActiveCare Primary	</a:t>
            </a:r>
          </a:p>
          <a:p>
            <a:pPr marL="742950" lvl="1" indent="-285750">
              <a:buFont typeface="Arial" panose="020B0604020202020204" pitchFamily="34" charset="0"/>
              <a:buChar char="•"/>
            </a:pPr>
            <a:r>
              <a:rPr lang="en-US" dirty="0"/>
              <a:t>TRS-ActiveCare Primary+</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Blue Essentials West Texas HMO</a:t>
            </a:r>
          </a:p>
          <a:p>
            <a:pPr marL="742950" lvl="1" indent="-285750">
              <a:buFont typeface="Arial" panose="020B0604020202020204" pitchFamily="34" charset="0"/>
              <a:buChar char="•"/>
            </a:pPr>
            <a:r>
              <a:rPr lang="en-US" dirty="0"/>
              <a:t>Blue Essentials South Texas HMO</a:t>
            </a:r>
          </a:p>
        </p:txBody>
      </p:sp>
    </p:spTree>
    <p:extLst>
      <p:ext uri="{BB962C8B-B14F-4D97-AF65-F5344CB8AC3E}">
        <p14:creationId xmlns:p14="http://schemas.microsoft.com/office/powerpoint/2010/main" val="3196389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FB65DF5-6C96-443D-9EAD-1E310A129433}"/>
              </a:ext>
            </a:extLst>
          </p:cNvPr>
          <p:cNvSpPr>
            <a:spLocks noGrp="1"/>
          </p:cNvSpPr>
          <p:nvPr>
            <p:ph type="body" sz="quarter" idx="10"/>
          </p:nvPr>
        </p:nvSpPr>
        <p:spPr>
          <a:xfrm>
            <a:off x="3713956" y="1267969"/>
            <a:ext cx="4764088" cy="732937"/>
          </a:xfrm>
        </p:spPr>
        <p:txBody>
          <a:bodyPr/>
          <a:lstStyle/>
          <a:p>
            <a:r>
              <a:rPr lang="en-US" sz="4400" b="1" dirty="0"/>
              <a:t>July 15 – Aug. 21 </a:t>
            </a:r>
          </a:p>
        </p:txBody>
      </p:sp>
      <p:sp>
        <p:nvSpPr>
          <p:cNvPr id="3" name="Text Placeholder 2">
            <a:extLst>
              <a:ext uri="{FF2B5EF4-FFF2-40B4-BE49-F238E27FC236}">
                <a16:creationId xmlns:a16="http://schemas.microsoft.com/office/drawing/2014/main" xmlns="" id="{FC6664CE-3D46-4B7C-B1B7-561972830BC5}"/>
              </a:ext>
            </a:extLst>
          </p:cNvPr>
          <p:cNvSpPr>
            <a:spLocks noGrp="1"/>
          </p:cNvSpPr>
          <p:nvPr>
            <p:ph type="body" sz="quarter" idx="11"/>
          </p:nvPr>
        </p:nvSpPr>
        <p:spPr>
          <a:xfrm>
            <a:off x="475722" y="-116164"/>
            <a:ext cx="6894576" cy="1384132"/>
          </a:xfrm>
        </p:spPr>
        <p:txBody>
          <a:bodyPr/>
          <a:lstStyle/>
          <a:p>
            <a:r>
              <a:rPr lang="en-US" dirty="0"/>
              <a:t>Annual enrollment</a:t>
            </a:r>
          </a:p>
        </p:txBody>
      </p:sp>
      <p:sp>
        <p:nvSpPr>
          <p:cNvPr id="5" name="Rectangle 1">
            <a:extLst>
              <a:ext uri="{FF2B5EF4-FFF2-40B4-BE49-F238E27FC236}">
                <a16:creationId xmlns:a16="http://schemas.microsoft.com/office/drawing/2014/main" xmlns="" id="{A02FFCA8-415B-4BBB-B94E-C0C9BFD03E10}"/>
              </a:ext>
            </a:extLst>
          </p:cNvPr>
          <p:cNvSpPr>
            <a:spLocks noChangeArrowheads="1"/>
          </p:cNvSpPr>
          <p:nvPr/>
        </p:nvSpPr>
        <p:spPr bwMode="auto">
          <a:xfrm>
            <a:off x="2548880" y="3213578"/>
            <a:ext cx="129070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Table 6">
            <a:extLst>
              <a:ext uri="{FF2B5EF4-FFF2-40B4-BE49-F238E27FC236}">
                <a16:creationId xmlns:a16="http://schemas.microsoft.com/office/drawing/2014/main" xmlns="" id="{1BBDA395-D80D-47D4-911B-20E7E853DEAF}"/>
              </a:ext>
            </a:extLst>
          </p:cNvPr>
          <p:cNvGraphicFramePr>
            <a:graphicFrameLocks noGrp="1"/>
          </p:cNvGraphicFramePr>
          <p:nvPr>
            <p:extLst/>
          </p:nvPr>
        </p:nvGraphicFramePr>
        <p:xfrm>
          <a:off x="956930" y="2179278"/>
          <a:ext cx="10278140" cy="3476063"/>
        </p:xfrm>
        <a:graphic>
          <a:graphicData uri="http://schemas.openxmlformats.org/drawingml/2006/table">
            <a:tbl>
              <a:tblPr firstRow="1" bandRow="1">
                <a:tableStyleId>{F5AB1C69-6EDB-4FF4-983F-18BD219EF322}</a:tableStyleId>
              </a:tblPr>
              <a:tblGrid>
                <a:gridCol w="4942552">
                  <a:extLst>
                    <a:ext uri="{9D8B030D-6E8A-4147-A177-3AD203B41FA5}">
                      <a16:colId xmlns:a16="http://schemas.microsoft.com/office/drawing/2014/main" xmlns="" val="1343522612"/>
                    </a:ext>
                  </a:extLst>
                </a:gridCol>
                <a:gridCol w="5335588">
                  <a:extLst>
                    <a:ext uri="{9D8B030D-6E8A-4147-A177-3AD203B41FA5}">
                      <a16:colId xmlns:a16="http://schemas.microsoft.com/office/drawing/2014/main" xmlns="" val="1170912205"/>
                    </a:ext>
                  </a:extLst>
                </a:gridCol>
              </a:tblGrid>
              <a:tr h="616054">
                <a:tc>
                  <a:txBody>
                    <a:bodyPr/>
                    <a:lstStyle/>
                    <a:p>
                      <a:pPr marL="342814" marR="0" lvl="1" indent="0" algn="l" defTabSz="685629" rtl="0" eaLnBrk="1" fontAlgn="auto" latinLnBrk="0" hangingPunct="1">
                        <a:lnSpc>
                          <a:spcPct val="100000"/>
                        </a:lnSpc>
                        <a:spcBef>
                          <a:spcPts val="0"/>
                        </a:spcBef>
                        <a:spcAft>
                          <a:spcPts val="0"/>
                        </a:spcAft>
                        <a:buClrTx/>
                        <a:buSzTx/>
                        <a:buFontTx/>
                        <a:buNone/>
                        <a:tabLst/>
                        <a:defRPr/>
                      </a:pPr>
                      <a:r>
                        <a:rPr lang="en-US" sz="1800" dirty="0"/>
                        <a:t>Current TRS-ActiveCare Plan</a:t>
                      </a:r>
                    </a:p>
                    <a:p>
                      <a:pPr algn="ctr"/>
                      <a:endParaRPr lang="en-US" sz="1200" dirty="0"/>
                    </a:p>
                  </a:txBody>
                  <a:tcPr/>
                </a:tc>
                <a:tc>
                  <a:txBody>
                    <a:bodyPr/>
                    <a:lstStyle/>
                    <a:p>
                      <a:pPr marL="342814" marR="0" lvl="1" indent="0" algn="l" defTabSz="685629" rtl="0" eaLnBrk="1" fontAlgn="auto" latinLnBrk="0" hangingPunct="1">
                        <a:lnSpc>
                          <a:spcPct val="100000"/>
                        </a:lnSpc>
                        <a:spcBef>
                          <a:spcPts val="0"/>
                        </a:spcBef>
                        <a:spcAft>
                          <a:spcPts val="0"/>
                        </a:spcAft>
                        <a:buClrTx/>
                        <a:buSzTx/>
                        <a:buFontTx/>
                        <a:buNone/>
                        <a:tabLst/>
                        <a:defRPr/>
                      </a:pPr>
                      <a:r>
                        <a:rPr lang="en-US" sz="1800" dirty="0">
                          <a:effectLst/>
                        </a:rPr>
                        <a:t>Plan your employee will be enrolled in on Sept. 1, 2020 if no action is taken </a:t>
                      </a:r>
                    </a:p>
                    <a:p>
                      <a:endParaRPr lang="en-US" sz="1200" dirty="0"/>
                    </a:p>
                  </a:txBody>
                  <a:tcPr/>
                </a:tc>
                <a:extLst>
                  <a:ext uri="{0D108BD9-81ED-4DB2-BD59-A6C34878D82A}">
                    <a16:rowId xmlns:a16="http://schemas.microsoft.com/office/drawing/2014/main" xmlns="" val="539990096"/>
                  </a:ext>
                </a:extLst>
              </a:tr>
              <a:tr h="365803">
                <a:tc>
                  <a:txBody>
                    <a:bodyPr/>
                    <a:lstStyle/>
                    <a:p>
                      <a:pPr marL="685629" marR="0" lvl="2" indent="0" algn="l" defTabSz="685629" rtl="0" eaLnBrk="1" fontAlgn="auto" latinLnBrk="0" hangingPunct="1">
                        <a:lnSpc>
                          <a:spcPct val="100000"/>
                        </a:lnSpc>
                        <a:spcBef>
                          <a:spcPts val="0"/>
                        </a:spcBef>
                        <a:spcAft>
                          <a:spcPts val="0"/>
                        </a:spcAft>
                        <a:buClrTx/>
                        <a:buSzTx/>
                        <a:buFontTx/>
                        <a:buNone/>
                        <a:tabLst/>
                        <a:defRPr/>
                      </a:pPr>
                      <a:r>
                        <a:rPr lang="en-US" sz="1600" dirty="0">
                          <a:effectLst/>
                        </a:rPr>
                        <a:t>TRS-ActiveCare 1-HD </a:t>
                      </a:r>
                    </a:p>
                  </a:txBody>
                  <a:tcPr/>
                </a:tc>
                <a:tc>
                  <a:txBody>
                    <a:bodyPr/>
                    <a:lstStyle/>
                    <a:p>
                      <a:pPr marL="685629" marR="0" lvl="2" indent="0" algn="l" defTabSz="685629" rtl="0" eaLnBrk="1" fontAlgn="auto" latinLnBrk="0" hangingPunct="1">
                        <a:lnSpc>
                          <a:spcPct val="100000"/>
                        </a:lnSpc>
                        <a:spcBef>
                          <a:spcPts val="0"/>
                        </a:spcBef>
                        <a:spcAft>
                          <a:spcPts val="0"/>
                        </a:spcAft>
                        <a:buClrTx/>
                        <a:buSzTx/>
                        <a:buFontTx/>
                        <a:buNone/>
                        <a:tabLst/>
                        <a:defRPr/>
                      </a:pPr>
                      <a:r>
                        <a:rPr lang="en-US" sz="1600" dirty="0">
                          <a:effectLst/>
                        </a:rPr>
                        <a:t>TRS-ActiveCare HD </a:t>
                      </a:r>
                    </a:p>
                  </a:txBody>
                  <a:tcPr/>
                </a:tc>
                <a:extLst>
                  <a:ext uri="{0D108BD9-81ED-4DB2-BD59-A6C34878D82A}">
                    <a16:rowId xmlns:a16="http://schemas.microsoft.com/office/drawing/2014/main" xmlns="" val="4243959798"/>
                  </a:ext>
                </a:extLst>
              </a:tr>
              <a:tr h="525787">
                <a:tc>
                  <a:txBody>
                    <a:bodyPr/>
                    <a:lstStyle/>
                    <a:p>
                      <a:pPr marL="685629" marR="0" lvl="2" indent="0" algn="l" defTabSz="685629" rtl="0" eaLnBrk="1" fontAlgn="auto" latinLnBrk="0" hangingPunct="1">
                        <a:lnSpc>
                          <a:spcPct val="100000"/>
                        </a:lnSpc>
                        <a:spcBef>
                          <a:spcPts val="0"/>
                        </a:spcBef>
                        <a:spcAft>
                          <a:spcPts val="0"/>
                        </a:spcAft>
                        <a:buClrTx/>
                        <a:buSzTx/>
                        <a:buFontTx/>
                        <a:buNone/>
                        <a:tabLst/>
                        <a:defRPr/>
                      </a:pPr>
                      <a:r>
                        <a:rPr lang="en-US" sz="1600" dirty="0">
                          <a:effectLst/>
                        </a:rPr>
                        <a:t>TRS-ActiveCare Select </a:t>
                      </a:r>
                    </a:p>
                    <a:p>
                      <a:pPr lvl="2" algn="l"/>
                      <a:endParaRPr lang="en-US" sz="1400" dirty="0">
                        <a:latin typeface="+mn-lt"/>
                      </a:endParaRPr>
                    </a:p>
                  </a:txBody>
                  <a:tcPr/>
                </a:tc>
                <a:tc>
                  <a:txBody>
                    <a:bodyPr/>
                    <a:lstStyle/>
                    <a:p>
                      <a:pPr lvl="2"/>
                      <a:r>
                        <a:rPr lang="en-US" sz="1600" dirty="0"/>
                        <a:t>TRS-ActiveCare Primary+</a:t>
                      </a:r>
                    </a:p>
                    <a:p>
                      <a:pPr lvl="2"/>
                      <a:r>
                        <a:rPr lang="en-US" sz="1600" b="1" dirty="0"/>
                        <a:t>(PCP requirement)</a:t>
                      </a:r>
                      <a:endParaRPr lang="en-US" sz="1600" b="1" dirty="0">
                        <a:latin typeface="+mn-lt"/>
                      </a:endParaRPr>
                    </a:p>
                  </a:txBody>
                  <a:tcPr/>
                </a:tc>
                <a:extLst>
                  <a:ext uri="{0D108BD9-81ED-4DB2-BD59-A6C34878D82A}">
                    <a16:rowId xmlns:a16="http://schemas.microsoft.com/office/drawing/2014/main" xmlns="" val="1609400398"/>
                  </a:ext>
                </a:extLst>
              </a:tr>
              <a:tr h="346036">
                <a:tc>
                  <a:txBody>
                    <a:bodyPr/>
                    <a:lstStyle/>
                    <a:p>
                      <a:pPr marL="685629" marR="0" lvl="2" indent="0" algn="l" defTabSz="685629" rtl="0" eaLnBrk="1" fontAlgn="auto" latinLnBrk="0" hangingPunct="1">
                        <a:lnSpc>
                          <a:spcPct val="100000"/>
                        </a:lnSpc>
                        <a:spcBef>
                          <a:spcPts val="0"/>
                        </a:spcBef>
                        <a:spcAft>
                          <a:spcPts val="0"/>
                        </a:spcAft>
                        <a:buClrTx/>
                        <a:buSzTx/>
                        <a:buFontTx/>
                        <a:buNone/>
                        <a:tabLst/>
                        <a:defRPr/>
                      </a:pPr>
                      <a:r>
                        <a:rPr lang="en-US" sz="1600" dirty="0">
                          <a:effectLst/>
                        </a:rPr>
                        <a:t>TRS-ActiveCare 2 </a:t>
                      </a:r>
                    </a:p>
                  </a:txBody>
                  <a:tcPr/>
                </a:tc>
                <a:tc>
                  <a:txBody>
                    <a:bodyPr/>
                    <a:lstStyle/>
                    <a:p>
                      <a:pPr marL="685629" marR="0" lvl="2" indent="0" algn="l" defTabSz="685629" rtl="0" eaLnBrk="1" fontAlgn="auto" latinLnBrk="0" hangingPunct="1">
                        <a:lnSpc>
                          <a:spcPct val="100000"/>
                        </a:lnSpc>
                        <a:spcBef>
                          <a:spcPts val="0"/>
                        </a:spcBef>
                        <a:spcAft>
                          <a:spcPts val="0"/>
                        </a:spcAft>
                        <a:buClrTx/>
                        <a:buSzTx/>
                        <a:buFontTx/>
                        <a:buNone/>
                        <a:tabLst/>
                        <a:defRPr/>
                      </a:pPr>
                      <a:r>
                        <a:rPr lang="en-US" sz="1600" dirty="0">
                          <a:effectLst/>
                        </a:rPr>
                        <a:t>TRS-ActiveCare 2 </a:t>
                      </a:r>
                      <a:endParaRPr lang="en-US" sz="1600"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3825431844"/>
                  </a:ext>
                </a:extLst>
              </a:tr>
              <a:tr h="300450">
                <a:tc>
                  <a:txBody>
                    <a:bodyPr/>
                    <a:lstStyle/>
                    <a:p>
                      <a:pPr lvl="2" algn="l"/>
                      <a:r>
                        <a:rPr lang="en-US" sz="1600" dirty="0"/>
                        <a:t>First Care Health Plan or Scott and White Health Plan (West Texas)</a:t>
                      </a:r>
                    </a:p>
                  </a:txBody>
                  <a:tcPr/>
                </a:tc>
                <a:tc>
                  <a:txBody>
                    <a:bodyPr/>
                    <a:lstStyle/>
                    <a:p>
                      <a:pPr lvl="2"/>
                      <a:r>
                        <a:rPr lang="en-US" sz="1600" dirty="0"/>
                        <a:t>Blue Essentials (West Texas)</a:t>
                      </a:r>
                      <a:endParaRPr lang="en-US" sz="1600" dirty="0">
                        <a:latin typeface="+mn-lt"/>
                      </a:endParaRPr>
                    </a:p>
                  </a:txBody>
                  <a:tcPr/>
                </a:tc>
                <a:extLst>
                  <a:ext uri="{0D108BD9-81ED-4DB2-BD59-A6C34878D82A}">
                    <a16:rowId xmlns:a16="http://schemas.microsoft.com/office/drawing/2014/main" xmlns="" val="4210693790"/>
                  </a:ext>
                </a:extLst>
              </a:tr>
              <a:tr h="385484">
                <a:tc>
                  <a:txBody>
                    <a:bodyPr/>
                    <a:lstStyle/>
                    <a:p>
                      <a:pPr lvl="2" algn="l"/>
                      <a:r>
                        <a:rPr lang="en-US" sz="1600" dirty="0"/>
                        <a:t>Scott and White (Central and North Texas)</a:t>
                      </a:r>
                      <a:endParaRPr lang="en-US" sz="1600" dirty="0">
                        <a:latin typeface="+mn-lt"/>
                      </a:endParaRPr>
                    </a:p>
                  </a:txBody>
                  <a:tcPr/>
                </a:tc>
                <a:tc>
                  <a:txBody>
                    <a:bodyPr/>
                    <a:lstStyle/>
                    <a:p>
                      <a:pPr lvl="2"/>
                      <a:r>
                        <a:rPr lang="en-US" sz="1600" dirty="0"/>
                        <a:t>Scott and White (Central and North Texas)</a:t>
                      </a:r>
                      <a:endParaRPr lang="en-US" sz="1600" dirty="0">
                        <a:latin typeface="+mn-lt"/>
                      </a:endParaRPr>
                    </a:p>
                  </a:txBody>
                  <a:tcPr/>
                </a:tc>
                <a:extLst>
                  <a:ext uri="{0D108BD9-81ED-4DB2-BD59-A6C34878D82A}">
                    <a16:rowId xmlns:a16="http://schemas.microsoft.com/office/drawing/2014/main" xmlns="" val="2866930026"/>
                  </a:ext>
                </a:extLst>
              </a:tr>
              <a:tr h="397540">
                <a:tc>
                  <a:txBody>
                    <a:bodyPr/>
                    <a:lstStyle/>
                    <a:p>
                      <a:pPr lvl="2" algn="l"/>
                      <a:r>
                        <a:rPr lang="en-US" sz="1600" dirty="0"/>
                        <a:t>Blue Essentials (South Texas)</a:t>
                      </a:r>
                      <a:endParaRPr lang="en-US" sz="1600" dirty="0">
                        <a:latin typeface="+mn-lt"/>
                      </a:endParaRPr>
                    </a:p>
                  </a:txBody>
                  <a:tcPr/>
                </a:tc>
                <a:tc>
                  <a:txBody>
                    <a:bodyPr/>
                    <a:lstStyle/>
                    <a:p>
                      <a:pPr lvl="2"/>
                      <a:r>
                        <a:rPr lang="en-US" sz="1600" dirty="0"/>
                        <a:t>Blue Essentials (South Texas)</a:t>
                      </a:r>
                      <a:endParaRPr lang="en-US" sz="1600" dirty="0">
                        <a:latin typeface="+mn-lt"/>
                      </a:endParaRPr>
                    </a:p>
                  </a:txBody>
                  <a:tcPr/>
                </a:tc>
                <a:extLst>
                  <a:ext uri="{0D108BD9-81ED-4DB2-BD59-A6C34878D82A}">
                    <a16:rowId xmlns:a16="http://schemas.microsoft.com/office/drawing/2014/main" xmlns="" val="3471309781"/>
                  </a:ext>
                </a:extLst>
              </a:tr>
            </a:tbl>
          </a:graphicData>
        </a:graphic>
      </p:graphicFrame>
      <p:sp>
        <p:nvSpPr>
          <p:cNvPr id="8" name="Content Placeholder 6">
            <a:extLst>
              <a:ext uri="{FF2B5EF4-FFF2-40B4-BE49-F238E27FC236}">
                <a16:creationId xmlns:a16="http://schemas.microsoft.com/office/drawing/2014/main" xmlns="" id="{6A2DA9AB-9160-4C6A-9573-FA65C187190F}"/>
              </a:ext>
            </a:extLst>
          </p:cNvPr>
          <p:cNvSpPr txBox="1">
            <a:spLocks/>
          </p:cNvSpPr>
          <p:nvPr/>
        </p:nvSpPr>
        <p:spPr>
          <a:xfrm>
            <a:off x="615047" y="5715002"/>
            <a:ext cx="11014661" cy="883919"/>
          </a:xfrm>
          <a:prstGeom prst="rect">
            <a:avLst/>
          </a:prstGeom>
        </p:spPr>
        <p:txBody>
          <a:bodyPr/>
          <a:lstStyle>
            <a:lvl1pPr marL="228543" indent="-228543" algn="l" defTabSz="685629" rtl="0" eaLnBrk="1" latinLnBrk="0" hangingPunct="1">
              <a:lnSpc>
                <a:spcPct val="100000"/>
              </a:lnSpc>
              <a:spcBef>
                <a:spcPts val="600"/>
              </a:spcBef>
              <a:spcAft>
                <a:spcPts val="600"/>
              </a:spcAft>
              <a:buClr>
                <a:schemeClr val="accent3"/>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200" b="1" dirty="0">
                <a:solidFill>
                  <a:schemeClr val="bg1"/>
                </a:solidFill>
              </a:rPr>
              <a:t>You will have to actively enroll in the </a:t>
            </a:r>
            <a:r>
              <a:rPr lang="en-US" sz="2200" b="1" u="sng" dirty="0">
                <a:solidFill>
                  <a:schemeClr val="bg1"/>
                </a:solidFill>
              </a:rPr>
              <a:t>NEW: TRS-ActiveCare Primary </a:t>
            </a:r>
            <a:r>
              <a:rPr lang="en-US" sz="2200" b="1" dirty="0">
                <a:solidFill>
                  <a:schemeClr val="bg1"/>
                </a:solidFill>
              </a:rPr>
              <a:t>plan.</a:t>
            </a:r>
          </a:p>
          <a:p>
            <a:pPr marL="0" indent="0">
              <a:buNone/>
            </a:pPr>
            <a:r>
              <a:rPr lang="en-US" sz="2200" b="1" dirty="0">
                <a:solidFill>
                  <a:schemeClr val="bg1"/>
                </a:solidFill>
              </a:rPr>
              <a:t>Both ActiveCare Primary and Primary+ require a PCP. </a:t>
            </a:r>
          </a:p>
        </p:txBody>
      </p:sp>
    </p:spTree>
    <p:extLst>
      <p:ext uri="{BB962C8B-B14F-4D97-AF65-F5344CB8AC3E}">
        <p14:creationId xmlns:p14="http://schemas.microsoft.com/office/powerpoint/2010/main" val="4455383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110</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Content Placeholder 3"/>
          <p:cNvSpPr>
            <a:spLocks noGrp="1"/>
          </p:cNvSpPr>
          <p:nvPr>
            <p:ph idx="1"/>
          </p:nvPr>
        </p:nvSpPr>
        <p:spPr>
          <a:xfrm>
            <a:off x="457202" y="846596"/>
            <a:ext cx="10949494" cy="4976947"/>
          </a:xfrm>
        </p:spPr>
        <p:txBody>
          <a:bodyPr/>
          <a:lstStyle/>
          <a:p>
            <a:pPr marL="342900" lvl="0" indent="-342900" defTabSz="457200">
              <a:spcBef>
                <a:spcPct val="20000"/>
              </a:spcBef>
              <a:spcAft>
                <a:spcPts val="0"/>
              </a:spcAft>
              <a:buClr>
                <a:srgbClr val="007A89"/>
              </a:buClr>
              <a:buNone/>
            </a:pPr>
            <a:r>
              <a:rPr lang="en-US" sz="1800" b="1" kern="1200" dirty="0">
                <a:solidFill>
                  <a:srgbClr val="34855B"/>
                </a:solidFill>
              </a:rPr>
              <a:t>Complete the enrollment process by using the </a:t>
            </a:r>
            <a:r>
              <a:rPr lang="en-US" sz="1800" b="1" i="1" kern="1200" dirty="0">
                <a:solidFill>
                  <a:srgbClr val="34855B"/>
                </a:solidFill>
              </a:rPr>
              <a:t>Enrollment Changes and Declination Form</a:t>
            </a:r>
            <a:r>
              <a:rPr lang="en-US" sz="1800" b="1" kern="1200" dirty="0">
                <a:solidFill>
                  <a:srgbClr val="34855B"/>
                </a:solidFill>
              </a:rPr>
              <a:t>.</a:t>
            </a:r>
          </a:p>
          <a:p>
            <a:pPr marL="342900" lvl="0" indent="-342900" defTabSz="457200">
              <a:spcBef>
                <a:spcPct val="20000"/>
              </a:spcBef>
              <a:spcAft>
                <a:spcPts val="0"/>
              </a:spcAft>
              <a:buClr>
                <a:srgbClr val="007A89"/>
              </a:buClr>
              <a:buNone/>
            </a:pPr>
            <a:endParaRPr lang="en-US" sz="1800" b="1" kern="1200" dirty="0">
              <a:solidFill>
                <a:srgbClr val="34855B"/>
              </a:solidFill>
              <a:cs typeface="Times New Roman" panose="02020603050405020304" pitchFamily="18" charset="0"/>
            </a:endParaRPr>
          </a:p>
          <a:p>
            <a:pPr marL="342900" lvl="0" indent="-342900" defTabSz="457200">
              <a:spcBef>
                <a:spcPct val="20000"/>
              </a:spcBef>
              <a:spcAft>
                <a:spcPts val="0"/>
              </a:spcAft>
              <a:buClr>
                <a:srgbClr val="007A89"/>
              </a:buClr>
              <a:buNone/>
            </a:pPr>
            <a:r>
              <a:rPr lang="en-US" sz="1800" b="1" kern="1200" dirty="0">
                <a:solidFill>
                  <a:srgbClr val="34855B"/>
                </a:solidFill>
                <a:cs typeface="Times New Roman" panose="02020603050405020304" pitchFamily="18" charset="0"/>
              </a:rPr>
              <a:t>	If you are a new enrollee:</a:t>
            </a:r>
          </a:p>
          <a:p>
            <a:pPr marL="742950" lvl="1" indent="-285750" defTabSz="457200">
              <a:spcBef>
                <a:spcPct val="20000"/>
              </a:spcBef>
              <a:spcAft>
                <a:spcPts val="400"/>
              </a:spcAft>
              <a:buClrTx/>
              <a:buFont typeface="Arial" panose="020B0604020202020204" pitchFamily="34" charset="0"/>
              <a:buChar char="•"/>
            </a:pPr>
            <a:r>
              <a:rPr lang="en-US" sz="1700" kern="1200" dirty="0">
                <a:solidFill>
                  <a:prstClr val="black"/>
                </a:solidFill>
              </a:rPr>
              <a:t>Enter all the requested information for you and any dependents you want to cover.</a:t>
            </a:r>
          </a:p>
          <a:p>
            <a:pPr marL="742950" lvl="1" indent="-285750" defTabSz="457200">
              <a:spcBef>
                <a:spcPct val="20000"/>
              </a:spcBef>
              <a:spcAft>
                <a:spcPts val="400"/>
              </a:spcAft>
              <a:buClrTx/>
              <a:buFont typeface="Arial" panose="020B0604020202020204" pitchFamily="34" charset="0"/>
              <a:buChar char="•"/>
            </a:pPr>
            <a:r>
              <a:rPr lang="en-US" sz="1700" kern="1200" dirty="0">
                <a:solidFill>
                  <a:prstClr val="black"/>
                </a:solidFill>
              </a:rPr>
              <a:t>Choose coverage that is good for you. You can use Ask Emma to understand your options.</a:t>
            </a:r>
          </a:p>
          <a:p>
            <a:pPr marL="742950" lvl="1" indent="-285750" defTabSz="457200">
              <a:spcBef>
                <a:spcPct val="20000"/>
              </a:spcBef>
              <a:spcAft>
                <a:spcPts val="400"/>
              </a:spcAft>
              <a:buClrTx/>
              <a:buFont typeface="Arial" panose="020B0604020202020204" pitchFamily="34" charset="0"/>
              <a:buChar char="•"/>
            </a:pPr>
            <a:r>
              <a:rPr lang="en-US" sz="1700" kern="1200" dirty="0">
                <a:solidFill>
                  <a:prstClr val="black"/>
                </a:solidFill>
              </a:rPr>
              <a:t>Sign the </a:t>
            </a:r>
            <a:r>
              <a:rPr lang="en-US" sz="1700" i="1" kern="1200" dirty="0">
                <a:solidFill>
                  <a:prstClr val="black"/>
                </a:solidFill>
              </a:rPr>
              <a:t>Enrollment Changes and Declination Form. </a:t>
            </a:r>
          </a:p>
          <a:p>
            <a:pPr marL="742950" lvl="1" indent="-285750" defTabSz="457200">
              <a:spcBef>
                <a:spcPct val="20000"/>
              </a:spcBef>
              <a:spcAft>
                <a:spcPts val="400"/>
              </a:spcAft>
              <a:buClrTx/>
              <a:buFont typeface="Arial" panose="020B0604020202020204" pitchFamily="34" charset="0"/>
              <a:buChar char="•"/>
            </a:pPr>
            <a:r>
              <a:rPr lang="en-US" sz="1700" kern="1200" dirty="0">
                <a:solidFill>
                  <a:prstClr val="black"/>
                </a:solidFill>
              </a:rPr>
              <a:t>Return the form to your Benefits Administrator.</a:t>
            </a:r>
          </a:p>
          <a:p>
            <a:pPr marL="457200" lvl="1" indent="0" defTabSz="457200">
              <a:spcBef>
                <a:spcPct val="20000"/>
              </a:spcBef>
              <a:spcAft>
                <a:spcPts val="400"/>
              </a:spcAft>
              <a:buClr>
                <a:srgbClr val="007A89"/>
              </a:buClr>
              <a:buNone/>
            </a:pPr>
            <a:endParaRPr lang="en-US" sz="1800" b="1" kern="1200" dirty="0">
              <a:solidFill>
                <a:prstClr val="black"/>
              </a:solidFill>
            </a:endParaRPr>
          </a:p>
          <a:p>
            <a:pPr marL="742950" lvl="2" indent="-342900" defTabSz="457200">
              <a:lnSpc>
                <a:spcPct val="100000"/>
              </a:lnSpc>
              <a:spcBef>
                <a:spcPct val="20000"/>
              </a:spcBef>
              <a:spcAft>
                <a:spcPts val="400"/>
              </a:spcAft>
              <a:buClr>
                <a:srgbClr val="007A89"/>
              </a:buClr>
              <a:buNone/>
            </a:pPr>
            <a:r>
              <a:rPr lang="en-US" sz="1800" b="1" dirty="0">
                <a:solidFill>
                  <a:schemeClr val="accent3"/>
                </a:solidFill>
                <a:cs typeface="Times New Roman" panose="02020603050405020304" pitchFamily="18" charset="0"/>
              </a:rPr>
              <a:t>If you are an existing employee:  </a:t>
            </a:r>
          </a:p>
          <a:p>
            <a:pPr marL="742950" lvl="1" indent="-285750" defTabSz="457200">
              <a:lnSpc>
                <a:spcPct val="110000"/>
              </a:lnSpc>
              <a:spcBef>
                <a:spcPct val="25000"/>
              </a:spcBef>
              <a:spcAft>
                <a:spcPts val="0"/>
              </a:spcAft>
              <a:buClrTx/>
              <a:buFont typeface="Arial" panose="020B0604020202020204" pitchFamily="34" charset="0"/>
              <a:buChar char="•"/>
            </a:pPr>
            <a:r>
              <a:rPr lang="en-US" sz="1700" kern="1200" dirty="0">
                <a:solidFill>
                  <a:prstClr val="black"/>
                </a:solidFill>
              </a:rPr>
              <a:t>Select a different TRS-ActiveCare plan option.</a:t>
            </a:r>
          </a:p>
          <a:p>
            <a:pPr marL="742950" lvl="1" indent="-285750" defTabSz="457200">
              <a:lnSpc>
                <a:spcPct val="110000"/>
              </a:lnSpc>
              <a:spcBef>
                <a:spcPct val="25000"/>
              </a:spcBef>
              <a:spcAft>
                <a:spcPts val="0"/>
              </a:spcAft>
              <a:buClrTx/>
              <a:buFont typeface="Arial" panose="020B0604020202020204" pitchFamily="34" charset="0"/>
              <a:buChar char="•"/>
            </a:pPr>
            <a:r>
              <a:rPr lang="en-US" sz="1700" kern="1200" dirty="0">
                <a:solidFill>
                  <a:prstClr val="black"/>
                </a:solidFill>
              </a:rPr>
              <a:t>Add or drop dependents.</a:t>
            </a:r>
          </a:p>
          <a:p>
            <a:pPr marL="742950" lvl="1" indent="-285750" defTabSz="457200">
              <a:lnSpc>
                <a:spcPct val="110000"/>
              </a:lnSpc>
              <a:spcBef>
                <a:spcPct val="25000"/>
              </a:spcBef>
              <a:spcAft>
                <a:spcPts val="0"/>
              </a:spcAft>
              <a:buClrTx/>
              <a:buFont typeface="Arial" panose="020B0604020202020204" pitchFamily="34" charset="0"/>
              <a:buChar char="•"/>
            </a:pPr>
            <a:r>
              <a:rPr lang="en-US" sz="1700" kern="1200" dirty="0">
                <a:solidFill>
                  <a:prstClr val="black"/>
                </a:solidFill>
              </a:rPr>
              <a:t>Cancel and/or decline coverage (cancellations and declinations must be </a:t>
            </a:r>
            <a:br>
              <a:rPr lang="en-US" sz="1700" kern="1200" dirty="0">
                <a:solidFill>
                  <a:prstClr val="black"/>
                </a:solidFill>
              </a:rPr>
            </a:br>
            <a:r>
              <a:rPr lang="en-US" sz="1700" kern="1200" dirty="0">
                <a:solidFill>
                  <a:prstClr val="black"/>
                </a:solidFill>
              </a:rPr>
              <a:t>completed on two separate forms).</a:t>
            </a:r>
          </a:p>
          <a:p>
            <a:pPr marL="742950" lvl="1" indent="-285750" defTabSz="457200">
              <a:lnSpc>
                <a:spcPct val="110000"/>
              </a:lnSpc>
              <a:spcBef>
                <a:spcPct val="25000"/>
              </a:spcBef>
              <a:spcAft>
                <a:spcPts val="0"/>
              </a:spcAft>
              <a:buClrTx/>
              <a:buFont typeface="Arial" panose="020B0604020202020204" pitchFamily="34" charset="0"/>
              <a:buChar char="•"/>
            </a:pPr>
            <a:r>
              <a:rPr lang="en-US" sz="1700" kern="1200" dirty="0">
                <a:solidFill>
                  <a:prstClr val="black"/>
                </a:solidFill>
              </a:rPr>
              <a:t>Update demographic information</a:t>
            </a:r>
          </a:p>
          <a:p>
            <a:pPr marL="742950" lvl="1" indent="-285750" defTabSz="457200">
              <a:lnSpc>
                <a:spcPct val="110000"/>
              </a:lnSpc>
              <a:spcBef>
                <a:spcPct val="20000"/>
              </a:spcBef>
              <a:spcAft>
                <a:spcPts val="0"/>
              </a:spcAft>
              <a:buClrTx/>
              <a:buFont typeface="Arial" panose="020B0604020202020204" pitchFamily="34" charset="0"/>
              <a:buChar char="•"/>
            </a:pPr>
            <a:r>
              <a:rPr lang="en-US" sz="1700" kern="1200" dirty="0">
                <a:solidFill>
                  <a:prstClr val="black"/>
                </a:solidFill>
              </a:rPr>
              <a:t>Sign the </a:t>
            </a:r>
            <a:r>
              <a:rPr lang="en-US" sz="1700" i="1" kern="1200" dirty="0">
                <a:solidFill>
                  <a:prstClr val="black"/>
                </a:solidFill>
              </a:rPr>
              <a:t>Enrollment Changes and Declination Form. </a:t>
            </a:r>
          </a:p>
          <a:p>
            <a:pPr marL="742950" lvl="1" indent="-285750" defTabSz="457200">
              <a:lnSpc>
                <a:spcPct val="110000"/>
              </a:lnSpc>
              <a:spcBef>
                <a:spcPct val="20000"/>
              </a:spcBef>
              <a:spcAft>
                <a:spcPts val="0"/>
              </a:spcAft>
              <a:buClrTx/>
              <a:buFont typeface="Arial" panose="020B0604020202020204" pitchFamily="34" charset="0"/>
              <a:buChar char="•"/>
            </a:pPr>
            <a:r>
              <a:rPr lang="en-US" sz="1700" kern="1200" dirty="0">
                <a:solidFill>
                  <a:prstClr val="black"/>
                </a:solidFill>
              </a:rPr>
              <a:t>Return the form to your Benefits Administrator.</a:t>
            </a:r>
          </a:p>
          <a:p>
            <a:endParaRPr lang="en-US" dirty="0"/>
          </a:p>
        </p:txBody>
      </p:sp>
      <p:sp>
        <p:nvSpPr>
          <p:cNvPr id="5" name="Title 4"/>
          <p:cNvSpPr>
            <a:spLocks noGrp="1"/>
          </p:cNvSpPr>
          <p:nvPr>
            <p:ph type="title"/>
          </p:nvPr>
        </p:nvSpPr>
        <p:spPr/>
        <p:txBody>
          <a:bodyPr/>
          <a:lstStyle/>
          <a:p>
            <a:r>
              <a:rPr lang="en-US" dirty="0"/>
              <a:t>Enrollment changes and declination form</a:t>
            </a:r>
          </a:p>
        </p:txBody>
      </p:sp>
    </p:spTree>
    <p:extLst>
      <p:ext uri="{BB962C8B-B14F-4D97-AF65-F5344CB8AC3E}">
        <p14:creationId xmlns:p14="http://schemas.microsoft.com/office/powerpoint/2010/main" val="8165092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Content Placeholder 3"/>
          <p:cNvSpPr>
            <a:spLocks noGrp="1"/>
          </p:cNvSpPr>
          <p:nvPr>
            <p:ph idx="1"/>
          </p:nvPr>
        </p:nvSpPr>
        <p:spPr/>
        <p:txBody>
          <a:bodyPr/>
          <a:lstStyle/>
          <a:p>
            <a:pPr>
              <a:buNone/>
            </a:pPr>
            <a:r>
              <a:rPr lang="en-US" b="1" dirty="0">
                <a:solidFill>
                  <a:srgbClr val="34855B"/>
                </a:solidFill>
              </a:rPr>
              <a:t>Enrolling for the first time:</a:t>
            </a:r>
          </a:p>
          <a:p>
            <a:pPr>
              <a:buClrTx/>
            </a:pPr>
            <a:r>
              <a:rPr lang="en-US" sz="1800" dirty="0"/>
              <a:t>Forms are due to the Benefits Administrator before:</a:t>
            </a:r>
          </a:p>
          <a:p>
            <a:pPr lvl="1">
              <a:buClrTx/>
              <a:buFont typeface="Arial" panose="020B0604020202020204" pitchFamily="34" charset="0"/>
              <a:buChar char="•"/>
            </a:pPr>
            <a:r>
              <a:rPr lang="en-US" sz="1800" dirty="0"/>
              <a:t>The end of the plan enrollment period, or</a:t>
            </a:r>
          </a:p>
          <a:p>
            <a:pPr lvl="1">
              <a:buClrTx/>
              <a:buFont typeface="Arial" panose="020B0604020202020204" pitchFamily="34" charset="0"/>
              <a:buChar char="•"/>
            </a:pPr>
            <a:r>
              <a:rPr lang="en-US" sz="1800" dirty="0"/>
              <a:t>31 calendar days after your actively-at-work date, or</a:t>
            </a:r>
          </a:p>
          <a:p>
            <a:pPr lvl="1">
              <a:buClrTx/>
              <a:buFont typeface="Arial" panose="020B0604020202020204" pitchFamily="34" charset="0"/>
              <a:buChar char="•"/>
            </a:pPr>
            <a:r>
              <a:rPr lang="en-US" sz="1800" dirty="0"/>
              <a:t>31 calendar days after a special enrollment event</a:t>
            </a:r>
          </a:p>
          <a:p>
            <a:pPr>
              <a:buClrTx/>
            </a:pPr>
            <a:r>
              <a:rPr lang="en-US" sz="1800" dirty="0"/>
              <a:t>New hires may choose their effective date of coverage </a:t>
            </a:r>
          </a:p>
          <a:p>
            <a:pPr lvl="1">
              <a:buClrTx/>
              <a:buFont typeface="Arial" panose="020B0604020202020204" pitchFamily="34" charset="0"/>
              <a:buChar char="•"/>
            </a:pPr>
            <a:r>
              <a:rPr lang="en-US" sz="1800" dirty="0"/>
              <a:t>Actively-at-work date, or </a:t>
            </a:r>
          </a:p>
          <a:p>
            <a:pPr lvl="1">
              <a:buClrTx/>
              <a:buFont typeface="Arial" panose="020B0604020202020204" pitchFamily="34" charset="0"/>
              <a:buChar char="•"/>
            </a:pPr>
            <a:r>
              <a:rPr lang="en-US" sz="1800" dirty="0"/>
              <a:t>First of the month following their actively-at-work date</a:t>
            </a:r>
          </a:p>
          <a:p>
            <a:pPr>
              <a:buClrTx/>
            </a:pPr>
            <a:r>
              <a:rPr lang="en-US" sz="1800" dirty="0"/>
              <a:t>The full premium for the month will be due if choosing actively-at-work date. Premiums are not pro-rated.</a:t>
            </a:r>
          </a:p>
          <a:p>
            <a:endParaRPr lang="en-US" dirty="0"/>
          </a:p>
        </p:txBody>
      </p:sp>
      <p:sp>
        <p:nvSpPr>
          <p:cNvPr id="5" name="Title 4"/>
          <p:cNvSpPr>
            <a:spLocks noGrp="1"/>
          </p:cNvSpPr>
          <p:nvPr>
            <p:ph type="title"/>
          </p:nvPr>
        </p:nvSpPr>
        <p:spPr/>
        <p:txBody>
          <a:bodyPr/>
          <a:lstStyle/>
          <a:p>
            <a:r>
              <a:rPr lang="en-US" dirty="0"/>
              <a:t>Enrolling for the first time</a:t>
            </a:r>
          </a:p>
        </p:txBody>
      </p:sp>
    </p:spTree>
    <p:extLst>
      <p:ext uri="{BB962C8B-B14F-4D97-AF65-F5344CB8AC3E}">
        <p14:creationId xmlns:p14="http://schemas.microsoft.com/office/powerpoint/2010/main" val="2002966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112</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p:cNvSpPr>
            <a:spLocks noGrp="1"/>
          </p:cNvSpPr>
          <p:nvPr>
            <p:ph type="body" sz="quarter" idx="13"/>
          </p:nvPr>
        </p:nvSpPr>
        <p:spPr/>
        <p:txBody>
          <a:bodyPr/>
          <a:lstStyle/>
          <a:p>
            <a:endParaRPr lang="en-US"/>
          </a:p>
        </p:txBody>
      </p:sp>
      <p:sp>
        <p:nvSpPr>
          <p:cNvPr id="4" name="Content Placeholder 3"/>
          <p:cNvSpPr>
            <a:spLocks noGrp="1"/>
          </p:cNvSpPr>
          <p:nvPr>
            <p:ph idx="1"/>
          </p:nvPr>
        </p:nvSpPr>
        <p:spPr/>
        <p:txBody>
          <a:bodyPr/>
          <a:lstStyle/>
          <a:p>
            <a:pPr marL="0" indent="0">
              <a:buNone/>
            </a:pPr>
            <a:r>
              <a:rPr lang="en-US" sz="2000" dirty="0"/>
              <a:t>Employees may be eligible to enroll for coverage, change plan options </a:t>
            </a:r>
            <a:br>
              <a:rPr lang="en-US" sz="2000" dirty="0"/>
            </a:br>
            <a:r>
              <a:rPr lang="en-US" sz="2000" dirty="0"/>
              <a:t>or change covered dependents during the plan year, within 31 days after a special enrollment event occurs.</a:t>
            </a:r>
          </a:p>
          <a:p>
            <a:pPr>
              <a:buClrTx/>
            </a:pPr>
            <a:r>
              <a:rPr lang="en-US" sz="2000" dirty="0"/>
              <a:t>New dependent</a:t>
            </a:r>
          </a:p>
          <a:p>
            <a:pPr lvl="1">
              <a:buClrTx/>
            </a:pPr>
            <a:r>
              <a:rPr lang="en-US" sz="1800" dirty="0"/>
              <a:t>Marriage, birth, adoption or placement for adoption</a:t>
            </a:r>
          </a:p>
          <a:p>
            <a:pPr lvl="1">
              <a:buClrTx/>
            </a:pPr>
            <a:r>
              <a:rPr lang="en-US" sz="1800" dirty="0"/>
              <a:t>Special rules apply to newborns</a:t>
            </a:r>
          </a:p>
          <a:p>
            <a:pPr>
              <a:buClrTx/>
            </a:pPr>
            <a:r>
              <a:rPr lang="en-US" sz="2000" dirty="0"/>
              <a:t>Loss of other coverage</a:t>
            </a:r>
          </a:p>
          <a:p>
            <a:pPr>
              <a:buClrTx/>
            </a:pPr>
            <a:r>
              <a:rPr lang="en-US" sz="2000" dirty="0"/>
              <a:t>Changing districts/entities is not considered a special </a:t>
            </a:r>
            <a:br>
              <a:rPr lang="en-US" sz="2000" dirty="0"/>
            </a:br>
            <a:r>
              <a:rPr lang="en-US" sz="2000" dirty="0"/>
              <a:t>enrollment event.</a:t>
            </a:r>
          </a:p>
          <a:p>
            <a:endParaRPr lang="en-US" dirty="0"/>
          </a:p>
          <a:p>
            <a:endParaRPr lang="en-US" dirty="0"/>
          </a:p>
        </p:txBody>
      </p:sp>
      <p:sp>
        <p:nvSpPr>
          <p:cNvPr id="5" name="Title 4"/>
          <p:cNvSpPr>
            <a:spLocks noGrp="1"/>
          </p:cNvSpPr>
          <p:nvPr>
            <p:ph type="title"/>
          </p:nvPr>
        </p:nvSpPr>
        <p:spPr/>
        <p:txBody>
          <a:bodyPr/>
          <a:lstStyle/>
          <a:p>
            <a:r>
              <a:rPr lang="en-US" sz="3200" dirty="0"/>
              <a:t>Making Changes/Special </a:t>
            </a:r>
            <a:r>
              <a:rPr lang="en-US" dirty="0"/>
              <a:t>E</a:t>
            </a:r>
            <a:r>
              <a:rPr lang="en-US" sz="3200" dirty="0"/>
              <a:t>nrollment </a:t>
            </a:r>
            <a:r>
              <a:rPr lang="en-US" dirty="0"/>
              <a:t>E</a:t>
            </a:r>
            <a:r>
              <a:rPr lang="en-US" sz="3200" dirty="0"/>
              <a:t>vents</a:t>
            </a:r>
            <a:endParaRPr lang="en-US" dirty="0"/>
          </a:p>
        </p:txBody>
      </p:sp>
      <p:sp>
        <p:nvSpPr>
          <p:cNvPr id="6" name="Footer Placeholder 5"/>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654933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113</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Content Placeholder 3"/>
          <p:cNvSpPr>
            <a:spLocks noGrp="1"/>
          </p:cNvSpPr>
          <p:nvPr>
            <p:ph idx="1"/>
          </p:nvPr>
        </p:nvSpPr>
        <p:spPr/>
        <p:txBody>
          <a:bodyPr/>
          <a:lstStyle/>
          <a:p>
            <a:pPr>
              <a:lnSpc>
                <a:spcPct val="90000"/>
              </a:lnSpc>
              <a:spcBef>
                <a:spcPts val="1200"/>
              </a:spcBef>
              <a:buClrTx/>
            </a:pPr>
            <a:r>
              <a:rPr lang="en-US" sz="2000" dirty="0"/>
              <a:t>Covered first 31 days, if you have coverage</a:t>
            </a:r>
          </a:p>
          <a:p>
            <a:pPr lvl="1">
              <a:lnSpc>
                <a:spcPct val="90000"/>
              </a:lnSpc>
              <a:spcBef>
                <a:spcPts val="1200"/>
              </a:spcBef>
              <a:buClrTx/>
            </a:pPr>
            <a:r>
              <a:rPr lang="en-US" sz="2000" dirty="0"/>
              <a:t>Does not apply to newborn grandchildren</a:t>
            </a:r>
          </a:p>
          <a:p>
            <a:pPr>
              <a:lnSpc>
                <a:spcPct val="90000"/>
              </a:lnSpc>
              <a:spcBef>
                <a:spcPts val="1200"/>
              </a:spcBef>
              <a:buClrTx/>
            </a:pPr>
            <a:r>
              <a:rPr lang="en-US" sz="2000" dirty="0"/>
              <a:t>You must add your newborn with your Benefits Administrator or your district’s enrollment portal within 31 days after their date of birth </a:t>
            </a:r>
          </a:p>
          <a:p>
            <a:pPr>
              <a:lnSpc>
                <a:spcPct val="90000"/>
              </a:lnSpc>
              <a:spcBef>
                <a:spcPts val="1200"/>
              </a:spcBef>
              <a:buClrTx/>
            </a:pPr>
            <a:r>
              <a:rPr lang="en-US" sz="2000" dirty="0"/>
              <a:t>Plan changes must be made within 31 days after the baby’s date of birth</a:t>
            </a:r>
          </a:p>
          <a:p>
            <a:pPr>
              <a:lnSpc>
                <a:spcPct val="90000"/>
              </a:lnSpc>
              <a:spcBef>
                <a:spcPts val="1200"/>
              </a:spcBef>
              <a:buClrTx/>
            </a:pPr>
            <a:r>
              <a:rPr lang="en-US" sz="2000" dirty="0"/>
              <a:t>It is not necessary to wait for the baby’s social security number (SSN)</a:t>
            </a:r>
          </a:p>
          <a:p>
            <a:pPr lvl="1">
              <a:lnSpc>
                <a:spcPct val="90000"/>
              </a:lnSpc>
              <a:spcBef>
                <a:spcPts val="1200"/>
              </a:spcBef>
              <a:buClrTx/>
            </a:pPr>
            <a:r>
              <a:rPr lang="en-US" sz="2000" dirty="0"/>
              <a:t>Submit application without SSN </a:t>
            </a:r>
          </a:p>
          <a:p>
            <a:pPr lvl="1">
              <a:lnSpc>
                <a:spcPct val="90000"/>
              </a:lnSpc>
              <a:spcBef>
                <a:spcPts val="1200"/>
              </a:spcBef>
              <a:buClrTx/>
            </a:pPr>
            <a:r>
              <a:rPr lang="en-US" sz="2000" dirty="0"/>
              <a:t>Re-submit another form after SSN is issued</a:t>
            </a:r>
          </a:p>
          <a:p>
            <a:endParaRPr lang="en-US" dirty="0"/>
          </a:p>
        </p:txBody>
      </p:sp>
      <p:sp>
        <p:nvSpPr>
          <p:cNvPr id="5" name="Title 4"/>
          <p:cNvSpPr>
            <a:spLocks noGrp="1"/>
          </p:cNvSpPr>
          <p:nvPr>
            <p:ph type="title"/>
          </p:nvPr>
        </p:nvSpPr>
        <p:spPr/>
        <p:txBody>
          <a:bodyPr/>
          <a:lstStyle/>
          <a:p>
            <a:r>
              <a:rPr lang="en-US" sz="3200" dirty="0"/>
              <a:t>Newborn Coverage</a:t>
            </a:r>
            <a:endParaRPr lang="en-US" dirty="0"/>
          </a:p>
        </p:txBody>
      </p:sp>
    </p:spTree>
    <p:extLst>
      <p:ext uri="{BB962C8B-B14F-4D97-AF65-F5344CB8AC3E}">
        <p14:creationId xmlns:p14="http://schemas.microsoft.com/office/powerpoint/2010/main" val="4933738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114</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Content Placeholder 3"/>
          <p:cNvSpPr>
            <a:spLocks noGrp="1"/>
          </p:cNvSpPr>
          <p:nvPr>
            <p:ph idx="1"/>
          </p:nvPr>
        </p:nvSpPr>
        <p:spPr/>
        <p:txBody>
          <a:bodyPr/>
          <a:lstStyle/>
          <a:p>
            <a:pPr marL="0" indent="0" defTabSz="914400">
              <a:buClr>
                <a:srgbClr val="007A89"/>
              </a:buClr>
              <a:buNone/>
            </a:pPr>
            <a:r>
              <a:rPr lang="en-US" sz="2200" b="1" dirty="0">
                <a:solidFill>
                  <a:srgbClr val="34855B"/>
                </a:solidFill>
              </a:rPr>
              <a:t>Dependent Child’s Statement of Disability:</a:t>
            </a:r>
            <a:endParaRPr lang="en-US" sz="2000" b="1" dirty="0">
              <a:solidFill>
                <a:srgbClr val="34855B"/>
              </a:solidFill>
            </a:endParaRPr>
          </a:p>
          <a:p>
            <a:pPr marL="228600" lvl="1" indent="-228600" defTabSz="914400">
              <a:lnSpc>
                <a:spcPct val="90000"/>
              </a:lnSpc>
              <a:spcBef>
                <a:spcPts val="1200"/>
              </a:spcBef>
              <a:buClrTx/>
              <a:buFont typeface="Arial"/>
              <a:buChar char="•"/>
            </a:pPr>
            <a:r>
              <a:rPr lang="en-US" sz="2000" dirty="0">
                <a:solidFill>
                  <a:prstClr val="black"/>
                </a:solidFill>
              </a:rPr>
              <a:t>A letter will be sent to the employee advising them of the loss of coverage </a:t>
            </a:r>
            <a:br>
              <a:rPr lang="en-US" sz="2000" dirty="0">
                <a:solidFill>
                  <a:prstClr val="black"/>
                </a:solidFill>
              </a:rPr>
            </a:br>
            <a:r>
              <a:rPr lang="en-US" sz="2000" dirty="0">
                <a:solidFill>
                  <a:prstClr val="black"/>
                </a:solidFill>
              </a:rPr>
              <a:t>for their dependent on their dependent’s birthday, unless the employee provides details </a:t>
            </a:r>
            <a:br>
              <a:rPr lang="en-US" sz="2000" dirty="0">
                <a:solidFill>
                  <a:prstClr val="black"/>
                </a:solidFill>
              </a:rPr>
            </a:br>
            <a:r>
              <a:rPr lang="en-US" sz="2000" dirty="0">
                <a:solidFill>
                  <a:prstClr val="black"/>
                </a:solidFill>
              </a:rPr>
              <a:t>of their dependent’s disability.</a:t>
            </a:r>
          </a:p>
          <a:p>
            <a:pPr marL="228600" lvl="1" indent="-228600" defTabSz="914400">
              <a:lnSpc>
                <a:spcPct val="90000"/>
              </a:lnSpc>
              <a:spcBef>
                <a:spcPts val="1200"/>
              </a:spcBef>
              <a:buClrTx/>
              <a:buFont typeface="Arial"/>
              <a:buChar char="•"/>
            </a:pPr>
            <a:r>
              <a:rPr lang="en-US" sz="2000" dirty="0">
                <a:solidFill>
                  <a:prstClr val="black"/>
                </a:solidFill>
              </a:rPr>
              <a:t>To provide details of disability, an employee completes the </a:t>
            </a:r>
            <a:r>
              <a:rPr lang="en-US" sz="2000" i="1" dirty="0">
                <a:solidFill>
                  <a:prstClr val="black"/>
                </a:solidFill>
              </a:rPr>
              <a:t>Disabled Dependent Authorization</a:t>
            </a:r>
            <a:r>
              <a:rPr lang="en-US" sz="2000" dirty="0">
                <a:solidFill>
                  <a:prstClr val="black"/>
                </a:solidFill>
              </a:rPr>
              <a:t> form and has their dependent’s doctor complete the </a:t>
            </a:r>
            <a:r>
              <a:rPr lang="en-US" sz="2000" i="1" dirty="0">
                <a:solidFill>
                  <a:prstClr val="black"/>
                </a:solidFill>
              </a:rPr>
              <a:t>Disabled Dependent Physician Certification Form</a:t>
            </a:r>
            <a:r>
              <a:rPr lang="en-US" sz="2000" dirty="0">
                <a:solidFill>
                  <a:prstClr val="black"/>
                </a:solidFill>
              </a:rPr>
              <a:t>. </a:t>
            </a:r>
          </a:p>
          <a:p>
            <a:pPr marL="228600" lvl="1" indent="-228600" defTabSz="914400">
              <a:lnSpc>
                <a:spcPct val="90000"/>
              </a:lnSpc>
              <a:spcBef>
                <a:spcPts val="1200"/>
              </a:spcBef>
              <a:buClrTx/>
              <a:buFont typeface="Arial"/>
              <a:buChar char="•"/>
            </a:pPr>
            <a:r>
              <a:rPr lang="en-US" sz="2000" dirty="0">
                <a:solidFill>
                  <a:prstClr val="black"/>
                </a:solidFill>
              </a:rPr>
              <a:t>Complete forms can be faxed or mailed along with any </a:t>
            </a:r>
            <a:br>
              <a:rPr lang="en-US" sz="2000" dirty="0">
                <a:solidFill>
                  <a:prstClr val="black"/>
                </a:solidFill>
              </a:rPr>
            </a:br>
            <a:r>
              <a:rPr lang="en-US" sz="2000" dirty="0">
                <a:solidFill>
                  <a:prstClr val="black"/>
                </a:solidFill>
              </a:rPr>
              <a:t>supporting documentation the doctor includes for review. </a:t>
            </a:r>
            <a:br>
              <a:rPr lang="en-US" sz="2000" dirty="0">
                <a:solidFill>
                  <a:prstClr val="black"/>
                </a:solidFill>
              </a:rPr>
            </a:br>
            <a:r>
              <a:rPr lang="en-US" sz="2000" dirty="0">
                <a:solidFill>
                  <a:prstClr val="black"/>
                </a:solidFill>
              </a:rPr>
              <a:t>The fax number and mailing address are noted on the forms</a:t>
            </a:r>
            <a:r>
              <a:rPr lang="en-US" dirty="0">
                <a:solidFill>
                  <a:prstClr val="black"/>
                </a:solidFill>
              </a:rPr>
              <a:t>.</a:t>
            </a:r>
          </a:p>
          <a:p>
            <a:endParaRPr lang="en-US" dirty="0"/>
          </a:p>
        </p:txBody>
      </p:sp>
      <p:sp>
        <p:nvSpPr>
          <p:cNvPr id="5" name="Title 4"/>
          <p:cNvSpPr>
            <a:spLocks noGrp="1"/>
          </p:cNvSpPr>
          <p:nvPr>
            <p:ph type="title"/>
          </p:nvPr>
        </p:nvSpPr>
        <p:spPr/>
        <p:txBody>
          <a:bodyPr/>
          <a:lstStyle/>
          <a:p>
            <a:r>
              <a:rPr lang="en-US" dirty="0"/>
              <a:t>Dependent Disability Process</a:t>
            </a:r>
          </a:p>
        </p:txBody>
      </p:sp>
    </p:spTree>
    <p:extLst>
      <p:ext uri="{BB962C8B-B14F-4D97-AF65-F5344CB8AC3E}">
        <p14:creationId xmlns:p14="http://schemas.microsoft.com/office/powerpoint/2010/main" val="39473262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115</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Content Placeholder 3"/>
          <p:cNvSpPr>
            <a:spLocks noGrp="1"/>
          </p:cNvSpPr>
          <p:nvPr>
            <p:ph idx="1"/>
          </p:nvPr>
        </p:nvSpPr>
        <p:spPr>
          <a:xfrm>
            <a:off x="457202" y="1280161"/>
            <a:ext cx="10949494" cy="3683725"/>
          </a:xfrm>
        </p:spPr>
        <p:txBody>
          <a:bodyPr/>
          <a:lstStyle/>
          <a:p>
            <a:pPr>
              <a:buNone/>
            </a:pPr>
            <a:r>
              <a:rPr lang="en-US" b="1" dirty="0">
                <a:solidFill>
                  <a:srgbClr val="34855B"/>
                </a:solidFill>
              </a:rPr>
              <a:t>Split Premium Form – Online only:</a:t>
            </a:r>
          </a:p>
          <a:p>
            <a:pPr marL="228600" lvl="1" indent="-228600">
              <a:lnSpc>
                <a:spcPct val="90000"/>
              </a:lnSpc>
              <a:spcBef>
                <a:spcPts val="1200"/>
              </a:spcBef>
              <a:buClrTx/>
              <a:buFont typeface="Arial"/>
              <a:buChar char="•"/>
              <a:defRPr/>
            </a:pPr>
            <a:r>
              <a:rPr lang="en-US" sz="2000" dirty="0"/>
              <a:t>Benefits Administrators must complete their portion of the online </a:t>
            </a:r>
            <a:r>
              <a:rPr lang="en-US" sz="2000" i="1" dirty="0"/>
              <a:t>Application to Split Premium </a:t>
            </a:r>
            <a:r>
              <a:rPr lang="en-US" sz="2000" dirty="0"/>
              <a:t>form.</a:t>
            </a:r>
          </a:p>
          <a:p>
            <a:pPr marL="228600" lvl="1" indent="-228600">
              <a:lnSpc>
                <a:spcPct val="90000"/>
              </a:lnSpc>
              <a:spcBef>
                <a:spcPts val="1200"/>
              </a:spcBef>
              <a:buClrTx/>
              <a:buFont typeface="Arial"/>
              <a:buChar char="•"/>
              <a:defRPr/>
            </a:pPr>
            <a:r>
              <a:rPr lang="en-US" sz="2000" dirty="0"/>
              <a:t>The Split Funded arrangement will terminate at the end of the plan year and will need to be re-issued every year thereafter.</a:t>
            </a:r>
          </a:p>
          <a:p>
            <a:pPr marL="655847" lvl="2" indent="-228600">
              <a:spcBef>
                <a:spcPts val="1200"/>
              </a:spcBef>
              <a:buFont typeface="Arial"/>
              <a:buChar char="•"/>
              <a:defRPr/>
            </a:pPr>
            <a:r>
              <a:rPr lang="en-US" sz="1701" dirty="0"/>
              <a:t>Split renewals must be completed during Annual Enrollment, within the special enrollment or new hire enrollment period.</a:t>
            </a:r>
          </a:p>
          <a:p>
            <a:pPr marL="228600" lvl="1" indent="-228600">
              <a:lnSpc>
                <a:spcPct val="90000"/>
              </a:lnSpc>
              <a:spcBef>
                <a:spcPts val="1200"/>
              </a:spcBef>
              <a:buClrTx/>
              <a:buFont typeface="Arial"/>
              <a:buChar char="•"/>
              <a:defRPr/>
            </a:pPr>
            <a:r>
              <a:rPr lang="en-US" sz="2000" dirty="0"/>
              <a:t>You must be employed by districts/entities participating in TRS-ActiveCare.</a:t>
            </a:r>
          </a:p>
          <a:p>
            <a:pPr marL="228600" lvl="1" indent="-228600">
              <a:lnSpc>
                <a:spcPct val="90000"/>
              </a:lnSpc>
              <a:spcBef>
                <a:spcPts val="1200"/>
              </a:spcBef>
              <a:buClrTx/>
              <a:buFont typeface="Arial"/>
              <a:buChar char="•"/>
              <a:defRPr/>
            </a:pPr>
            <a:r>
              <a:rPr lang="en-US" sz="2000" dirty="0"/>
              <a:t>The cost for TRS-ActiveCare coverage will be split between the two employers.  </a:t>
            </a:r>
          </a:p>
          <a:p>
            <a:pPr marL="228600" lvl="1" indent="-228600">
              <a:lnSpc>
                <a:spcPct val="90000"/>
              </a:lnSpc>
              <a:spcBef>
                <a:spcPts val="1200"/>
              </a:spcBef>
              <a:buClrTx/>
              <a:buFont typeface="Arial"/>
              <a:buChar char="•"/>
              <a:defRPr/>
            </a:pPr>
            <a:r>
              <a:rPr lang="en-US" sz="2000" dirty="0"/>
              <a:t>One employee must decline coverage.</a:t>
            </a:r>
          </a:p>
          <a:p>
            <a:pPr marL="228600" lvl="1" indent="-228600">
              <a:lnSpc>
                <a:spcPct val="90000"/>
              </a:lnSpc>
              <a:spcBef>
                <a:spcPts val="1200"/>
              </a:spcBef>
              <a:buClrTx/>
              <a:buFont typeface="Arial"/>
              <a:buChar char="•"/>
              <a:defRPr/>
            </a:pPr>
            <a:r>
              <a:rPr lang="en-US" sz="2000" dirty="0"/>
              <a:t>The Benefits Administrator must also sign and approve the form.</a:t>
            </a:r>
          </a:p>
          <a:p>
            <a:endParaRPr lang="en-US" dirty="0"/>
          </a:p>
        </p:txBody>
      </p:sp>
      <p:sp>
        <p:nvSpPr>
          <p:cNvPr id="5" name="Title 4"/>
          <p:cNvSpPr>
            <a:spLocks noGrp="1"/>
          </p:cNvSpPr>
          <p:nvPr>
            <p:ph type="title"/>
          </p:nvPr>
        </p:nvSpPr>
        <p:spPr/>
        <p:txBody>
          <a:bodyPr/>
          <a:lstStyle/>
          <a:p>
            <a:r>
              <a:rPr lang="en-US" dirty="0"/>
              <a:t>Split premium process</a:t>
            </a:r>
          </a:p>
        </p:txBody>
      </p:sp>
    </p:spTree>
    <p:extLst>
      <p:ext uri="{BB962C8B-B14F-4D97-AF65-F5344CB8AC3E}">
        <p14:creationId xmlns:p14="http://schemas.microsoft.com/office/powerpoint/2010/main" val="36063869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xmlns="" id="{01E3A705-412D-4A69-93E2-4698CF4D19C8}"/>
              </a:ext>
            </a:extLst>
          </p:cNvPr>
          <p:cNvSpPr>
            <a:spLocks noGrp="1"/>
          </p:cNvSpPr>
          <p:nvPr>
            <p:ph type="body" sz="quarter" idx="11"/>
          </p:nvPr>
        </p:nvSpPr>
        <p:spPr>
          <a:xfrm>
            <a:off x="457319" y="4702010"/>
            <a:ext cx="9986720" cy="865487"/>
          </a:xfrm>
        </p:spPr>
        <p:txBody>
          <a:bodyPr/>
          <a:lstStyle/>
          <a:p>
            <a:r>
              <a:rPr lang="en-US" dirty="0"/>
              <a:t>Online enrollment</a:t>
            </a:r>
          </a:p>
        </p:txBody>
      </p:sp>
    </p:spTree>
    <p:extLst>
      <p:ext uri="{BB962C8B-B14F-4D97-AF65-F5344CB8AC3E}">
        <p14:creationId xmlns:p14="http://schemas.microsoft.com/office/powerpoint/2010/main" val="35916096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117</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p:cNvSpPr>
            <a:spLocks noGrp="1"/>
          </p:cNvSpPr>
          <p:nvPr>
            <p:ph type="body" sz="quarter" idx="13"/>
          </p:nvPr>
        </p:nvSpPr>
        <p:spPr/>
        <p:txBody>
          <a:bodyPr/>
          <a:lstStyle/>
          <a:p>
            <a:endParaRPr lang="en-US"/>
          </a:p>
        </p:txBody>
      </p:sp>
      <p:sp>
        <p:nvSpPr>
          <p:cNvPr id="4" name="Content Placeholder 3"/>
          <p:cNvSpPr>
            <a:spLocks noGrp="1"/>
          </p:cNvSpPr>
          <p:nvPr>
            <p:ph idx="1"/>
          </p:nvPr>
        </p:nvSpPr>
        <p:spPr/>
        <p:txBody>
          <a:bodyPr/>
          <a:lstStyle/>
          <a:p>
            <a:pPr fontAlgn="ctr">
              <a:buClrTx/>
            </a:pPr>
            <a:r>
              <a:rPr lang="en-US" dirty="0"/>
              <a:t>Choose your health plan</a:t>
            </a:r>
            <a:br>
              <a:rPr lang="en-US" dirty="0"/>
            </a:br>
            <a:endParaRPr lang="en-US" dirty="0"/>
          </a:p>
          <a:p>
            <a:pPr fontAlgn="ctr">
              <a:buClrTx/>
            </a:pPr>
            <a:r>
              <a:rPr lang="en-US" dirty="0"/>
              <a:t>Log in to bswift and make any additions, changes or plan elections. If your district/entity uses another third party administrator portal, see your Benefits Administrator for instructions.</a:t>
            </a:r>
            <a:br>
              <a:rPr lang="en-US" dirty="0"/>
            </a:br>
            <a:endParaRPr lang="en-US" dirty="0"/>
          </a:p>
          <a:p>
            <a:pPr fontAlgn="ctr">
              <a:buClrTx/>
            </a:pPr>
            <a:r>
              <a:rPr lang="en-US" dirty="0"/>
              <a:t>Submit your transaction. It will be reviewed and approved by your Benefits Administrator.</a:t>
            </a:r>
            <a:r>
              <a:rPr lang="en-US" b="1" dirty="0"/>
              <a:t/>
            </a:r>
            <a:br>
              <a:rPr lang="en-US" b="1" dirty="0"/>
            </a:br>
            <a:endParaRPr lang="en-US" dirty="0"/>
          </a:p>
          <a:p>
            <a:endParaRPr lang="en-US" dirty="0"/>
          </a:p>
        </p:txBody>
      </p:sp>
      <p:sp>
        <p:nvSpPr>
          <p:cNvPr id="5" name="Title 4"/>
          <p:cNvSpPr>
            <a:spLocks noGrp="1"/>
          </p:cNvSpPr>
          <p:nvPr>
            <p:ph type="title"/>
          </p:nvPr>
        </p:nvSpPr>
        <p:spPr/>
        <p:txBody>
          <a:bodyPr/>
          <a:lstStyle/>
          <a:p>
            <a:r>
              <a:rPr lang="en-US" dirty="0"/>
              <a:t>Three steps to enroll</a:t>
            </a:r>
          </a:p>
        </p:txBody>
      </p:sp>
      <p:sp>
        <p:nvSpPr>
          <p:cNvPr id="6" name="Footer Placeholder 5"/>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775133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118</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p:cNvSpPr>
            <a:spLocks noGrp="1"/>
          </p:cNvSpPr>
          <p:nvPr>
            <p:ph type="body" sz="quarter" idx="13"/>
          </p:nvPr>
        </p:nvSpPr>
        <p:spPr/>
        <p:txBody>
          <a:bodyPr/>
          <a:lstStyle/>
          <a:p>
            <a:endParaRPr lang="en-US"/>
          </a:p>
        </p:txBody>
      </p:sp>
      <p:sp>
        <p:nvSpPr>
          <p:cNvPr id="4" name="Content Placeholder 3"/>
          <p:cNvSpPr>
            <a:spLocks noGrp="1"/>
          </p:cNvSpPr>
          <p:nvPr>
            <p:ph idx="1"/>
          </p:nvPr>
        </p:nvSpPr>
        <p:spPr>
          <a:xfrm>
            <a:off x="457202" y="1280161"/>
            <a:ext cx="10949494" cy="4724853"/>
          </a:xfrm>
        </p:spPr>
        <p:txBody>
          <a:bodyPr/>
          <a:lstStyle/>
          <a:p>
            <a:pPr marL="342900" lvl="0" indent="-342900" defTabSz="457200">
              <a:spcBef>
                <a:spcPct val="20000"/>
              </a:spcBef>
              <a:spcAft>
                <a:spcPts val="0"/>
              </a:spcAft>
              <a:buClr>
                <a:srgbClr val="007A89"/>
              </a:buClr>
              <a:buNone/>
            </a:pPr>
            <a:r>
              <a:rPr lang="en-US" sz="2000" b="1" kern="1200" dirty="0">
                <a:solidFill>
                  <a:schemeClr val="accent3"/>
                </a:solidFill>
              </a:rPr>
              <a:t>Complete the enrollment process by registering on </a:t>
            </a:r>
            <a:r>
              <a:rPr lang="en-US" sz="2000" b="1" kern="1200" dirty="0" err="1">
                <a:solidFill>
                  <a:schemeClr val="accent3"/>
                </a:solidFill>
              </a:rPr>
              <a:t>bswift</a:t>
            </a:r>
            <a:r>
              <a:rPr lang="en-US" sz="2000" b="1" kern="1200" dirty="0">
                <a:solidFill>
                  <a:schemeClr val="accent3"/>
                </a:solidFill>
              </a:rPr>
              <a:t>.</a:t>
            </a:r>
          </a:p>
          <a:p>
            <a:pPr marL="342900" lvl="0" indent="-342900" defTabSz="457200">
              <a:spcBef>
                <a:spcPct val="20000"/>
              </a:spcBef>
              <a:spcAft>
                <a:spcPts val="0"/>
              </a:spcAft>
              <a:buClr>
                <a:srgbClr val="007A89"/>
              </a:buClr>
              <a:buNone/>
            </a:pPr>
            <a:r>
              <a:rPr lang="en-US" sz="2000" kern="1200" dirty="0">
                <a:solidFill>
                  <a:prstClr val="black"/>
                </a:solidFill>
              </a:rPr>
              <a:t>	The bswift Enrollment Portal can be accessed directly by employees to enroll or change coverage/self-service sign-on. </a:t>
            </a:r>
            <a:br>
              <a:rPr lang="en-US" sz="2000" kern="1200" dirty="0">
                <a:solidFill>
                  <a:prstClr val="black"/>
                </a:solidFill>
              </a:rPr>
            </a:br>
            <a:r>
              <a:rPr lang="en-US" sz="2000" kern="1200" dirty="0">
                <a:solidFill>
                  <a:prstClr val="black"/>
                </a:solidFill>
              </a:rPr>
              <a:t>Go to: </a:t>
            </a:r>
            <a:r>
              <a:rPr lang="en-US" sz="2000" kern="1200" dirty="0">
                <a:solidFill>
                  <a:schemeClr val="tx2">
                    <a:lumMod val="50000"/>
                  </a:schemeClr>
                </a:solidFill>
              </a:rPr>
              <a:t>www.trsactivecare.bswift.com.</a:t>
            </a:r>
          </a:p>
          <a:p>
            <a:pPr marL="342900" lvl="0" indent="-342900" defTabSz="457200">
              <a:spcBef>
                <a:spcPct val="20000"/>
              </a:spcBef>
              <a:spcAft>
                <a:spcPts val="0"/>
              </a:spcAft>
              <a:buClr>
                <a:srgbClr val="007A89"/>
              </a:buClr>
              <a:buNone/>
            </a:pPr>
            <a:r>
              <a:rPr lang="en-US" sz="2000" b="1" kern="1200" dirty="0">
                <a:solidFill>
                  <a:srgbClr val="0000FF"/>
                </a:solidFill>
                <a:cs typeface="Times New Roman" panose="02020603050405020304" pitchFamily="18" charset="0"/>
              </a:rPr>
              <a:t>	</a:t>
            </a:r>
            <a:r>
              <a:rPr lang="en-US" sz="2000" b="1" kern="1200" dirty="0">
                <a:solidFill>
                  <a:schemeClr val="accent3"/>
                </a:solidFill>
                <a:cs typeface="Times New Roman" panose="02020603050405020304" pitchFamily="18" charset="0"/>
              </a:rPr>
              <a:t>If you are a new enrollee:</a:t>
            </a:r>
            <a:endParaRPr lang="en-US" sz="2000" kern="1200" dirty="0">
              <a:solidFill>
                <a:schemeClr val="accent3"/>
              </a:solidFill>
            </a:endParaRPr>
          </a:p>
          <a:p>
            <a:pPr marL="742950" lvl="1" indent="-285750" defTabSz="457200">
              <a:spcBef>
                <a:spcPct val="20000"/>
              </a:spcBef>
              <a:spcAft>
                <a:spcPts val="0"/>
              </a:spcAft>
              <a:buClrTx/>
              <a:buFont typeface="Arial" panose="020B0604020202020204" pitchFamily="34" charset="0"/>
              <a:buChar char="•"/>
            </a:pPr>
            <a:r>
              <a:rPr lang="en-US" sz="1800" kern="1200" dirty="0">
                <a:solidFill>
                  <a:prstClr val="black"/>
                </a:solidFill>
              </a:rPr>
              <a:t>Log into bswift and find your district</a:t>
            </a:r>
          </a:p>
          <a:p>
            <a:pPr marL="742950" lvl="1" indent="-285750" defTabSz="457200">
              <a:spcBef>
                <a:spcPct val="20000"/>
              </a:spcBef>
              <a:spcAft>
                <a:spcPts val="0"/>
              </a:spcAft>
              <a:buClrTx/>
              <a:buFont typeface="Arial" panose="020B0604020202020204" pitchFamily="34" charset="0"/>
              <a:buChar char="•"/>
            </a:pPr>
            <a:r>
              <a:rPr lang="en-US" sz="1800" kern="1200" dirty="0">
                <a:solidFill>
                  <a:prstClr val="black"/>
                </a:solidFill>
              </a:rPr>
              <a:t>Click Create Your Account</a:t>
            </a:r>
          </a:p>
          <a:p>
            <a:pPr marL="742950" lvl="1" indent="-285750" defTabSz="457200">
              <a:spcBef>
                <a:spcPct val="20000"/>
              </a:spcBef>
              <a:spcAft>
                <a:spcPts val="0"/>
              </a:spcAft>
              <a:buClrTx/>
              <a:buFont typeface="Arial" panose="020B0604020202020204" pitchFamily="34" charset="0"/>
              <a:buChar char="•"/>
            </a:pPr>
            <a:r>
              <a:rPr lang="en-US" sz="1800" kern="1200" dirty="0">
                <a:solidFill>
                  <a:prstClr val="black"/>
                </a:solidFill>
              </a:rPr>
              <a:t>Enter the required information (</a:t>
            </a:r>
            <a:r>
              <a:rPr lang="en-US" sz="1800" kern="1200" dirty="0">
                <a:solidFill>
                  <a:srgbClr val="FF0000"/>
                </a:solidFill>
              </a:rPr>
              <a:t>*</a:t>
            </a:r>
            <a:r>
              <a:rPr lang="en-US" sz="1800" kern="1200" dirty="0">
                <a:solidFill>
                  <a:prstClr val="black"/>
                </a:solidFill>
              </a:rPr>
              <a:t>indicates that it is a mandatory field)</a:t>
            </a:r>
          </a:p>
          <a:p>
            <a:pPr marL="742950" lvl="1" indent="-285750" defTabSz="457200">
              <a:spcBef>
                <a:spcPct val="20000"/>
              </a:spcBef>
              <a:spcAft>
                <a:spcPts val="0"/>
              </a:spcAft>
              <a:buClrTx/>
              <a:buFont typeface="Arial" panose="020B0604020202020204" pitchFamily="34" charset="0"/>
              <a:buChar char="•"/>
            </a:pPr>
            <a:r>
              <a:rPr lang="en-US" sz="1800" kern="1200" dirty="0">
                <a:solidFill>
                  <a:prstClr val="black"/>
                </a:solidFill>
              </a:rPr>
              <a:t>Once all required fields are filled in, create a username and password</a:t>
            </a:r>
          </a:p>
          <a:p>
            <a:pPr marL="365760" lvl="1" indent="0" defTabSz="457200">
              <a:spcBef>
                <a:spcPts val="1632"/>
              </a:spcBef>
              <a:spcAft>
                <a:spcPts val="0"/>
              </a:spcAft>
              <a:buClr>
                <a:srgbClr val="007A89"/>
              </a:buClr>
              <a:buNone/>
            </a:pPr>
            <a:r>
              <a:rPr lang="en-US" sz="2000" b="1" kern="1200" dirty="0">
                <a:solidFill>
                  <a:schemeClr val="accent3"/>
                </a:solidFill>
              </a:rPr>
              <a:t>Now you are ready to enroll</a:t>
            </a:r>
          </a:p>
          <a:p>
            <a:pPr marL="800100" lvl="1" indent="-342900" defTabSz="457200">
              <a:spcBef>
                <a:spcPct val="20000"/>
              </a:spcBef>
              <a:spcAft>
                <a:spcPts val="0"/>
              </a:spcAft>
              <a:buClrTx/>
              <a:buFont typeface="Arial" panose="020B0604020202020204" pitchFamily="34" charset="0"/>
              <a:buChar char="•"/>
            </a:pPr>
            <a:r>
              <a:rPr lang="en-US" sz="1800" kern="1200" dirty="0">
                <a:solidFill>
                  <a:prstClr val="black"/>
                </a:solidFill>
              </a:rPr>
              <a:t>Click save and continue to the dependent page, if applicable</a:t>
            </a:r>
          </a:p>
          <a:p>
            <a:pPr marL="800100" lvl="1" indent="-342900" defTabSz="457200">
              <a:spcBef>
                <a:spcPct val="20000"/>
              </a:spcBef>
              <a:spcAft>
                <a:spcPts val="0"/>
              </a:spcAft>
              <a:buClrTx/>
              <a:buFont typeface="Arial" panose="020B0604020202020204" pitchFamily="34" charset="0"/>
              <a:buChar char="•"/>
            </a:pPr>
            <a:r>
              <a:rPr lang="en-US" sz="1800" kern="1200" dirty="0">
                <a:solidFill>
                  <a:prstClr val="black"/>
                </a:solidFill>
              </a:rPr>
              <a:t>If there are no dependents to enroll check Next</a:t>
            </a:r>
          </a:p>
          <a:p>
            <a:endParaRPr lang="en-US" sz="2000" dirty="0"/>
          </a:p>
        </p:txBody>
      </p:sp>
      <p:sp>
        <p:nvSpPr>
          <p:cNvPr id="5" name="Title 4"/>
          <p:cNvSpPr>
            <a:spLocks noGrp="1"/>
          </p:cNvSpPr>
          <p:nvPr>
            <p:ph type="title"/>
          </p:nvPr>
        </p:nvSpPr>
        <p:spPr/>
        <p:txBody>
          <a:bodyPr/>
          <a:lstStyle/>
          <a:p>
            <a:r>
              <a:rPr lang="en-US" dirty="0"/>
              <a:t>Enrolling in the plan – new enrollee</a:t>
            </a:r>
          </a:p>
        </p:txBody>
      </p:sp>
      <p:sp>
        <p:nvSpPr>
          <p:cNvPr id="6" name="Footer Placeholder 5"/>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157428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119</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p:cNvSpPr>
            <a:spLocks noGrp="1"/>
          </p:cNvSpPr>
          <p:nvPr>
            <p:ph type="body" sz="quarter" idx="13"/>
          </p:nvPr>
        </p:nvSpPr>
        <p:spPr/>
        <p:txBody>
          <a:bodyPr/>
          <a:lstStyle/>
          <a:p>
            <a:endParaRPr lang="en-US"/>
          </a:p>
        </p:txBody>
      </p:sp>
      <p:sp>
        <p:nvSpPr>
          <p:cNvPr id="4" name="Content Placeholder 3"/>
          <p:cNvSpPr>
            <a:spLocks noGrp="1"/>
          </p:cNvSpPr>
          <p:nvPr>
            <p:ph idx="1"/>
          </p:nvPr>
        </p:nvSpPr>
        <p:spPr/>
        <p:txBody>
          <a:bodyPr/>
          <a:lstStyle/>
          <a:p>
            <a:pPr marL="0" lvl="1" indent="0" defTabSz="914400">
              <a:buNone/>
            </a:pPr>
            <a:r>
              <a:rPr lang="en-US" sz="2200" b="1" dirty="0">
                <a:solidFill>
                  <a:schemeClr val="accent3"/>
                </a:solidFill>
              </a:rPr>
              <a:t>If you are a returning enrollee and you want to change your benefit plan coverage for 2020-21:  </a:t>
            </a:r>
          </a:p>
          <a:p>
            <a:pPr marL="342900" lvl="1" indent="-342900" defTabSz="914400">
              <a:lnSpc>
                <a:spcPct val="90000"/>
              </a:lnSpc>
              <a:spcBef>
                <a:spcPts val="600"/>
              </a:spcBef>
              <a:buClrTx/>
              <a:buFont typeface="Arial" panose="020B0604020202020204" pitchFamily="34" charset="0"/>
              <a:buChar char="•"/>
            </a:pPr>
            <a:r>
              <a:rPr lang="en-US" sz="2000" dirty="0">
                <a:solidFill>
                  <a:prstClr val="black"/>
                </a:solidFill>
              </a:rPr>
              <a:t>Log in to </a:t>
            </a:r>
            <a:r>
              <a:rPr lang="en-US" sz="2000" dirty="0" err="1">
                <a:solidFill>
                  <a:prstClr val="black"/>
                </a:solidFill>
              </a:rPr>
              <a:t>bswift</a:t>
            </a:r>
            <a:r>
              <a:rPr lang="en-US" sz="2000" dirty="0">
                <a:solidFill>
                  <a:prstClr val="black"/>
                </a:solidFill>
              </a:rPr>
              <a:t>; Go to: </a:t>
            </a:r>
            <a:r>
              <a:rPr lang="en-US" sz="2000" dirty="0">
                <a:solidFill>
                  <a:schemeClr val="tx2">
                    <a:lumMod val="50000"/>
                  </a:schemeClr>
                </a:solidFill>
              </a:rPr>
              <a:t>www.trsactivecare.bswift.com.</a:t>
            </a:r>
          </a:p>
          <a:p>
            <a:pPr marL="342900" lvl="1" indent="-342900" defTabSz="914400">
              <a:lnSpc>
                <a:spcPct val="90000"/>
              </a:lnSpc>
              <a:spcBef>
                <a:spcPts val="600"/>
              </a:spcBef>
              <a:buClrTx/>
              <a:buFont typeface="Arial" panose="020B0604020202020204" pitchFamily="34" charset="0"/>
              <a:buChar char="•"/>
            </a:pPr>
            <a:r>
              <a:rPr lang="en-US" sz="2000" dirty="0">
                <a:solidFill>
                  <a:prstClr val="black"/>
                </a:solidFill>
              </a:rPr>
              <a:t>Find your district</a:t>
            </a:r>
          </a:p>
          <a:p>
            <a:pPr marL="342900" lvl="1" indent="-342900" defTabSz="914400">
              <a:lnSpc>
                <a:spcPct val="90000"/>
              </a:lnSpc>
              <a:spcBef>
                <a:spcPts val="600"/>
              </a:spcBef>
              <a:buClrTx/>
              <a:buFont typeface="Arial" panose="020B0604020202020204" pitchFamily="34" charset="0"/>
              <a:buChar char="•"/>
            </a:pPr>
            <a:r>
              <a:rPr lang="en-US" sz="2000" dirty="0">
                <a:solidFill>
                  <a:prstClr val="black"/>
                </a:solidFill>
              </a:rPr>
              <a:t>Click Create Your Account.</a:t>
            </a:r>
          </a:p>
          <a:p>
            <a:pPr marL="342900" lvl="1" indent="-342900" defTabSz="914400">
              <a:lnSpc>
                <a:spcPct val="90000"/>
              </a:lnSpc>
              <a:spcBef>
                <a:spcPts val="600"/>
              </a:spcBef>
              <a:buClrTx/>
              <a:buFont typeface="Arial" panose="020B0604020202020204" pitchFamily="34" charset="0"/>
              <a:buChar char="•"/>
            </a:pPr>
            <a:r>
              <a:rPr lang="en-US" sz="2000" dirty="0">
                <a:solidFill>
                  <a:prstClr val="black"/>
                </a:solidFill>
              </a:rPr>
              <a:t>Enter your social security number and date of birth. Then create a username and password.</a:t>
            </a:r>
          </a:p>
          <a:p>
            <a:pPr marL="342900" lvl="1" indent="-342900" defTabSz="914400">
              <a:lnSpc>
                <a:spcPct val="90000"/>
              </a:lnSpc>
              <a:spcBef>
                <a:spcPts val="600"/>
              </a:spcBef>
              <a:buClrTx/>
              <a:buFont typeface="Arial" panose="020B0604020202020204" pitchFamily="34" charset="0"/>
              <a:buChar char="•"/>
            </a:pPr>
            <a:r>
              <a:rPr lang="en-US" sz="2000" dirty="0">
                <a:solidFill>
                  <a:prstClr val="black"/>
                </a:solidFill>
              </a:rPr>
              <a:t>Update your demographic information under My Profile or Employee Information page, if necessary.</a:t>
            </a:r>
          </a:p>
          <a:p>
            <a:pPr marL="342900" lvl="1" indent="-342900" defTabSz="914400">
              <a:lnSpc>
                <a:spcPct val="90000"/>
              </a:lnSpc>
              <a:spcBef>
                <a:spcPts val="600"/>
              </a:spcBef>
              <a:buClrTx/>
              <a:buFont typeface="Arial" panose="020B0604020202020204" pitchFamily="34" charset="0"/>
              <a:buChar char="•"/>
            </a:pPr>
            <a:r>
              <a:rPr lang="en-US" sz="2000" dirty="0">
                <a:solidFill>
                  <a:prstClr val="black"/>
                </a:solidFill>
              </a:rPr>
              <a:t>Click save and continue to the Family Information page, if applicable.</a:t>
            </a:r>
          </a:p>
          <a:p>
            <a:pPr marL="342900" lvl="1" indent="-342900" defTabSz="914400">
              <a:lnSpc>
                <a:spcPct val="90000"/>
              </a:lnSpc>
              <a:spcBef>
                <a:spcPts val="600"/>
              </a:spcBef>
              <a:buClrTx/>
              <a:buFont typeface="Arial" panose="020B0604020202020204" pitchFamily="34" charset="0"/>
              <a:buChar char="•"/>
            </a:pPr>
            <a:r>
              <a:rPr lang="en-US" sz="2000" dirty="0">
                <a:solidFill>
                  <a:prstClr val="black"/>
                </a:solidFill>
              </a:rPr>
              <a:t>Add or drop dependents</a:t>
            </a:r>
          </a:p>
          <a:p>
            <a:pPr marL="342900" lvl="1" indent="-342900" defTabSz="914400">
              <a:lnSpc>
                <a:spcPct val="90000"/>
              </a:lnSpc>
              <a:spcBef>
                <a:spcPts val="600"/>
              </a:spcBef>
              <a:buClrTx/>
              <a:buFont typeface="Arial" panose="020B0604020202020204" pitchFamily="34" charset="0"/>
              <a:buChar char="•"/>
            </a:pPr>
            <a:r>
              <a:rPr lang="en-US" sz="2000" dirty="0">
                <a:solidFill>
                  <a:prstClr val="black"/>
                </a:solidFill>
              </a:rPr>
              <a:t>Select a TRS-ActiveCare plan.</a:t>
            </a:r>
          </a:p>
          <a:p>
            <a:pPr marL="342900" lvl="1" indent="-342900" defTabSz="914400">
              <a:lnSpc>
                <a:spcPct val="90000"/>
              </a:lnSpc>
              <a:spcBef>
                <a:spcPts val="600"/>
              </a:spcBef>
              <a:buClrTx/>
              <a:buFont typeface="Arial" panose="020B0604020202020204" pitchFamily="34" charset="0"/>
              <a:buChar char="•"/>
            </a:pPr>
            <a:r>
              <a:rPr lang="en-US" sz="2000" dirty="0">
                <a:solidFill>
                  <a:prstClr val="black"/>
                </a:solidFill>
              </a:rPr>
              <a:t>Cancel and/or decline coverage </a:t>
            </a:r>
          </a:p>
          <a:p>
            <a:endParaRPr lang="en-US" dirty="0"/>
          </a:p>
        </p:txBody>
      </p:sp>
      <p:sp>
        <p:nvSpPr>
          <p:cNvPr id="5" name="Title 4"/>
          <p:cNvSpPr>
            <a:spLocks noGrp="1"/>
          </p:cNvSpPr>
          <p:nvPr>
            <p:ph type="title"/>
          </p:nvPr>
        </p:nvSpPr>
        <p:spPr/>
        <p:txBody>
          <a:bodyPr/>
          <a:lstStyle/>
          <a:p>
            <a:r>
              <a:rPr lang="en-US" dirty="0"/>
              <a:t>Enrolling in the plan – returning enrollee</a:t>
            </a:r>
          </a:p>
        </p:txBody>
      </p:sp>
      <p:sp>
        <p:nvSpPr>
          <p:cNvPr id="6" name="Footer Placeholder 5"/>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18188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9D4F2F0-AE76-4702-B945-D173482DEB8E}"/>
              </a:ext>
            </a:extLst>
          </p:cNvPr>
          <p:cNvPicPr>
            <a:picLocks noChangeAspect="1"/>
          </p:cNvPicPr>
          <p:nvPr/>
        </p:nvPicPr>
        <p:blipFill rotWithShape="1">
          <a:blip r:embed="rId3">
            <a:extLst>
              <a:ext uri="{28A0092B-C50C-407E-A947-70E740481C1C}">
                <a14:useLocalDpi xmlns:a14="http://schemas.microsoft.com/office/drawing/2010/main" val="0"/>
              </a:ext>
            </a:extLst>
          </a:blip>
          <a:srcRect l="4100" r="20303"/>
          <a:stretch/>
        </p:blipFill>
        <p:spPr>
          <a:xfrm>
            <a:off x="1589" y="-17285"/>
            <a:ext cx="12188825" cy="6479074"/>
          </a:xfrm>
          <a:prstGeom prst="rect">
            <a:avLst/>
          </a:prstGeom>
        </p:spPr>
      </p:pic>
      <p:sp>
        <p:nvSpPr>
          <p:cNvPr id="9" name="Rectangle 8">
            <a:extLst>
              <a:ext uri="{FF2B5EF4-FFF2-40B4-BE49-F238E27FC236}">
                <a16:creationId xmlns:a16="http://schemas.microsoft.com/office/drawing/2014/main" xmlns="" id="{CE396496-7554-43BF-AAA4-D74D109D61BE}"/>
              </a:ext>
            </a:extLst>
          </p:cNvPr>
          <p:cNvSpPr/>
          <p:nvPr/>
        </p:nvSpPr>
        <p:spPr>
          <a:xfrm>
            <a:off x="1588" y="-29062"/>
            <a:ext cx="5384800" cy="65026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tIns="91440" bIns="91440" rtlCol="0" anchor="ctr"/>
          <a:lstStyle/>
          <a:p>
            <a:pPr algn="ctr"/>
            <a:endParaRPr lang="en-US" dirty="0"/>
          </a:p>
        </p:txBody>
      </p:sp>
      <p:sp>
        <p:nvSpPr>
          <p:cNvPr id="2" name="Slide Number Placeholder 1">
            <a:extLst>
              <a:ext uri="{FF2B5EF4-FFF2-40B4-BE49-F238E27FC236}">
                <a16:creationId xmlns:a16="http://schemas.microsoft.com/office/drawing/2014/main" xmlns="" id="{DC0154CD-397E-4C75-93E3-962415732384}"/>
              </a:ext>
            </a:extLst>
          </p:cNvPr>
          <p:cNvSpPr>
            <a:spLocks noGrp="1"/>
          </p:cNvSpPr>
          <p:nvPr>
            <p:ph type="sldNum" sz="quarter" idx="12"/>
          </p:nvPr>
        </p:nvSpPr>
        <p:spPr/>
        <p:txBody>
          <a:bodyPr/>
          <a:lstStyle/>
          <a:p>
            <a:fld id="{2D55A223-BDE3-4662-BD05-6BDBDD27824A}" type="slidenum">
              <a:rPr lang="en-US" smtClean="0"/>
              <a:pPr/>
              <a:t>12</a:t>
            </a:fld>
            <a:endParaRPr lang="en-US" dirty="0"/>
          </a:p>
        </p:txBody>
      </p:sp>
      <p:sp>
        <p:nvSpPr>
          <p:cNvPr id="8" name="Footer Placeholder 5">
            <a:extLst>
              <a:ext uri="{FF2B5EF4-FFF2-40B4-BE49-F238E27FC236}">
                <a16:creationId xmlns:a16="http://schemas.microsoft.com/office/drawing/2014/main" xmlns="" id="{FC25D345-5B19-4F90-982E-EF8EA50E1A92}"/>
              </a:ext>
            </a:extLst>
          </p:cNvPr>
          <p:cNvSpPr>
            <a:spLocks noGrp="1"/>
          </p:cNvSpPr>
          <p:nvPr>
            <p:ph type="title"/>
          </p:nvPr>
        </p:nvSpPr>
        <p:spPr>
          <a:xfrm>
            <a:off x="484642" y="669246"/>
            <a:ext cx="4655003" cy="876300"/>
          </a:xfrm>
        </p:spPr>
        <p:txBody>
          <a:bodyPr/>
          <a:lstStyle/>
          <a:p>
            <a:r>
              <a:rPr lang="en-US" sz="3200" kern="1200" dirty="0">
                <a:solidFill>
                  <a:schemeClr val="bg1"/>
                </a:solidFill>
              </a:rPr>
              <a:t>COVID-19 TRS-</a:t>
            </a:r>
            <a:r>
              <a:rPr lang="en-US" sz="3200" kern="1200" dirty="0" err="1">
                <a:solidFill>
                  <a:schemeClr val="bg1"/>
                </a:solidFill>
              </a:rPr>
              <a:t>Activecare</a:t>
            </a:r>
            <a:r>
              <a:rPr lang="en-US" sz="3200" kern="1200" dirty="0">
                <a:solidFill>
                  <a:schemeClr val="bg1"/>
                </a:solidFill>
              </a:rPr>
              <a:t> Resources</a:t>
            </a:r>
            <a:endParaRPr lang="en-US" dirty="0">
              <a:solidFill>
                <a:schemeClr val="bg1"/>
              </a:solidFill>
            </a:endParaRPr>
          </a:p>
        </p:txBody>
      </p:sp>
      <p:sp>
        <p:nvSpPr>
          <p:cNvPr id="10" name="Rectangle 9">
            <a:extLst>
              <a:ext uri="{FF2B5EF4-FFF2-40B4-BE49-F238E27FC236}">
                <a16:creationId xmlns:a16="http://schemas.microsoft.com/office/drawing/2014/main" xmlns="" id="{5EBA047F-F8EE-4B79-AF9D-6FD13BB52E37}"/>
              </a:ext>
            </a:extLst>
          </p:cNvPr>
          <p:cNvSpPr/>
          <p:nvPr/>
        </p:nvSpPr>
        <p:spPr>
          <a:xfrm>
            <a:off x="420913" y="2050942"/>
            <a:ext cx="4782458" cy="3277820"/>
          </a:xfrm>
          <a:prstGeom prst="rect">
            <a:avLst/>
          </a:prstGeom>
        </p:spPr>
        <p:txBody>
          <a:bodyPr wrap="square">
            <a:spAutoFit/>
          </a:bodyPr>
          <a:lstStyle/>
          <a:p>
            <a:pPr marL="57150" indent="-285750">
              <a:lnSpc>
                <a:spcPct val="90000"/>
              </a:lnSpc>
              <a:spcAft>
                <a:spcPts val="600"/>
              </a:spcAft>
              <a:buFont typeface="Arial" panose="020B0604020202020204" pitchFamily="34" charset="0"/>
              <a:buChar char="•"/>
            </a:pPr>
            <a:r>
              <a:rPr lang="en-US" dirty="0">
                <a:solidFill>
                  <a:schemeClr val="bg1"/>
                </a:solidFill>
              </a:rPr>
              <a:t>Waived cost for diagnostic testing</a:t>
            </a:r>
          </a:p>
          <a:p>
            <a:pPr marL="57150" indent="-285750">
              <a:lnSpc>
                <a:spcPct val="90000"/>
              </a:lnSpc>
              <a:spcAft>
                <a:spcPts val="600"/>
              </a:spcAft>
              <a:buFont typeface="Arial" panose="020B0604020202020204" pitchFamily="34" charset="0"/>
              <a:buChar char="•"/>
            </a:pPr>
            <a:r>
              <a:rPr lang="en-US" dirty="0">
                <a:solidFill>
                  <a:schemeClr val="bg1"/>
                </a:solidFill>
              </a:rPr>
              <a:t>Waived inpatient coverage for treatment </a:t>
            </a:r>
          </a:p>
          <a:p>
            <a:pPr marL="57150" indent="-285750">
              <a:lnSpc>
                <a:spcPct val="90000"/>
              </a:lnSpc>
              <a:spcAft>
                <a:spcPts val="600"/>
              </a:spcAft>
              <a:buFont typeface="Arial" panose="020B0604020202020204" pitchFamily="34" charset="0"/>
              <a:buChar char="•"/>
            </a:pPr>
            <a:r>
              <a:rPr lang="en-US" dirty="0">
                <a:solidFill>
                  <a:schemeClr val="bg1"/>
                </a:solidFill>
              </a:rPr>
              <a:t>Free delivery of prescriptions</a:t>
            </a:r>
          </a:p>
          <a:p>
            <a:pPr marL="57150" indent="-285750">
              <a:lnSpc>
                <a:spcPct val="90000"/>
              </a:lnSpc>
              <a:spcAft>
                <a:spcPts val="600"/>
              </a:spcAft>
              <a:buFont typeface="Arial" panose="020B0604020202020204" pitchFamily="34" charset="0"/>
              <a:buChar char="•"/>
            </a:pPr>
            <a:r>
              <a:rPr lang="en-US" dirty="0">
                <a:solidFill>
                  <a:schemeClr val="bg1"/>
                </a:solidFill>
              </a:rPr>
              <a:t>Early refills for maintenance medications</a:t>
            </a:r>
          </a:p>
          <a:p>
            <a:pPr marL="57150" indent="-285750">
              <a:lnSpc>
                <a:spcPct val="90000"/>
              </a:lnSpc>
              <a:spcAft>
                <a:spcPts val="600"/>
              </a:spcAft>
              <a:buFont typeface="Arial" panose="020B0604020202020204" pitchFamily="34" charset="0"/>
              <a:buChar char="•"/>
            </a:pPr>
            <a:r>
              <a:rPr lang="en-US" dirty="0">
                <a:solidFill>
                  <a:schemeClr val="bg1"/>
                </a:solidFill>
              </a:rPr>
              <a:t>Crisis Response Lines </a:t>
            </a:r>
          </a:p>
          <a:p>
            <a:pPr marL="57150" indent="-285750">
              <a:lnSpc>
                <a:spcPct val="90000"/>
              </a:lnSpc>
              <a:spcAft>
                <a:spcPts val="600"/>
              </a:spcAft>
              <a:buFont typeface="Arial" panose="020B0604020202020204" pitchFamily="34" charset="0"/>
              <a:buChar char="•"/>
            </a:pPr>
            <a:r>
              <a:rPr lang="en-US" dirty="0">
                <a:solidFill>
                  <a:schemeClr val="bg1"/>
                </a:solidFill>
              </a:rPr>
              <a:t>Expanded 24/7 Aetna Nurse Line</a:t>
            </a:r>
          </a:p>
          <a:p>
            <a:pPr marL="57150" indent="-285750">
              <a:lnSpc>
                <a:spcPct val="90000"/>
              </a:lnSpc>
              <a:spcAft>
                <a:spcPts val="600"/>
              </a:spcAft>
              <a:buFont typeface="Arial" panose="020B0604020202020204" pitchFamily="34" charset="0"/>
              <a:buChar char="•"/>
            </a:pPr>
            <a:r>
              <a:rPr lang="en-US" dirty="0">
                <a:solidFill>
                  <a:schemeClr val="bg1"/>
                </a:solidFill>
              </a:rPr>
              <a:t>Resources for Living toolkit</a:t>
            </a:r>
          </a:p>
          <a:p>
            <a:pPr marL="57150" indent="-285750">
              <a:lnSpc>
                <a:spcPct val="90000"/>
              </a:lnSpc>
              <a:spcAft>
                <a:spcPts val="600"/>
              </a:spcAft>
              <a:buFont typeface="Arial" panose="020B0604020202020204" pitchFamily="34" charset="0"/>
              <a:buChar char="•"/>
            </a:pPr>
            <a:endParaRPr lang="en-US" dirty="0">
              <a:solidFill>
                <a:schemeClr val="bg1"/>
              </a:solidFill>
            </a:endParaRPr>
          </a:p>
          <a:p>
            <a:pPr>
              <a:lnSpc>
                <a:spcPct val="90000"/>
              </a:lnSpc>
              <a:spcAft>
                <a:spcPts val="600"/>
              </a:spcAft>
            </a:pPr>
            <a:r>
              <a:rPr lang="en-US" dirty="0">
                <a:solidFill>
                  <a:schemeClr val="bg1"/>
                </a:solidFill>
              </a:rPr>
              <a:t>Find more information:</a:t>
            </a:r>
          </a:p>
          <a:p>
            <a:pPr>
              <a:lnSpc>
                <a:spcPct val="90000"/>
              </a:lnSpc>
              <a:spcAft>
                <a:spcPts val="600"/>
              </a:spcAft>
            </a:pPr>
            <a:r>
              <a:rPr lang="en-US" dirty="0">
                <a:solidFill>
                  <a:schemeClr val="bg1"/>
                </a:solidFill>
                <a:hlinkClick r:id="rId4">
                  <a:extLst>
                    <a:ext uri="{A12FA001-AC4F-418D-AE19-62706E023703}">
                      <ahyp:hlinkClr xmlns:ahyp="http://schemas.microsoft.com/office/drawing/2018/hyperlinkcolor" xmlns="" val="tx"/>
                    </a:ext>
                  </a:extLst>
                </a:hlinkClick>
              </a:rPr>
              <a:t>trs.texas.gov/Pages/news_coronavirus.aspx</a:t>
            </a:r>
            <a:endParaRPr lang="en-US" dirty="0">
              <a:solidFill>
                <a:schemeClr val="bg1"/>
              </a:solidFill>
            </a:endParaRPr>
          </a:p>
        </p:txBody>
      </p:sp>
    </p:spTree>
    <p:extLst>
      <p:ext uri="{BB962C8B-B14F-4D97-AF65-F5344CB8AC3E}">
        <p14:creationId xmlns:p14="http://schemas.microsoft.com/office/powerpoint/2010/main" val="727943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xmlns="" id="{F8A99759-49EC-49B5-A980-A1DE788F0985}"/>
              </a:ext>
            </a:extLst>
          </p:cNvPr>
          <p:cNvSpPr txBox="1">
            <a:spLocks/>
          </p:cNvSpPr>
          <p:nvPr/>
        </p:nvSpPr>
        <p:spPr>
          <a:xfrm>
            <a:off x="457319" y="4702008"/>
            <a:ext cx="9986720" cy="865487"/>
          </a:xfrm>
          <a:prstGeom prst="rect">
            <a:avLst/>
          </a:prstGeom>
        </p:spPr>
        <p:txBody>
          <a:bodyPr vert="horz" wrap="square" lIns="0" tIns="0" rIns="0" bIns="0" rtlCol="0" anchor="ctr">
            <a:noAutofit/>
          </a:bodyPr>
          <a:lstStyle>
            <a:lvl1pPr marL="0" indent="0" algn="l" defTabSz="685629" rtl="0" eaLnBrk="1" latinLnBrk="0" hangingPunct="1">
              <a:lnSpc>
                <a:spcPct val="100000"/>
              </a:lnSpc>
              <a:spcBef>
                <a:spcPts val="0"/>
              </a:spcBef>
              <a:spcAft>
                <a:spcPts val="0"/>
              </a:spcAft>
              <a:buClr>
                <a:schemeClr val="accent3"/>
              </a:buClr>
              <a:buFontTx/>
              <a:buNone/>
              <a:defRPr sz="4400" b="1" i="0" kern="600" cap="all" baseline="0">
                <a:solidFill>
                  <a:schemeClr val="bg1"/>
                </a:solidFill>
                <a:latin typeface="Arial Narrow" panose="020B0604020202020204" pitchFamily="34" charset="0"/>
                <a:ea typeface="+mn-ea"/>
                <a:cs typeface="Arial Narrow" panose="020B0604020202020204" pitchFamily="34" charset="0"/>
              </a:defRPr>
            </a:lvl1pPr>
            <a:lvl2pPr marL="246826" indent="0" algn="l" defTabSz="685629" rtl="0" eaLnBrk="1" latinLnBrk="0" hangingPunct="1">
              <a:lnSpc>
                <a:spcPct val="100000"/>
              </a:lnSpc>
              <a:spcBef>
                <a:spcPts val="0"/>
              </a:spcBef>
              <a:spcAft>
                <a:spcPts val="600"/>
              </a:spcAft>
              <a:buClr>
                <a:schemeClr val="tx1"/>
              </a:buClr>
              <a:buFont typeface="Arial" panose="020B0604020202020204" pitchFamily="34" charset="0"/>
              <a:buNone/>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Medical Benefits</a:t>
            </a:r>
            <a:endParaRPr lang="en-US" dirty="0"/>
          </a:p>
        </p:txBody>
      </p:sp>
      <p:pic>
        <p:nvPicPr>
          <p:cNvPr id="5" name="Picture 4">
            <a:extLst>
              <a:ext uri="{FF2B5EF4-FFF2-40B4-BE49-F238E27FC236}">
                <a16:creationId xmlns:a16="http://schemas.microsoft.com/office/drawing/2014/main" xmlns="" id="{29DB7404-F703-4273-A731-A7F57105D2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20847" y="4805159"/>
            <a:ext cx="4091708" cy="697472"/>
          </a:xfrm>
          <a:prstGeom prst="rect">
            <a:avLst/>
          </a:prstGeom>
        </p:spPr>
      </p:pic>
    </p:spTree>
    <p:extLst>
      <p:ext uri="{BB962C8B-B14F-4D97-AF65-F5344CB8AC3E}">
        <p14:creationId xmlns:p14="http://schemas.microsoft.com/office/powerpoint/2010/main" val="946803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BD6E43EB-4BE6-4886-A72F-A202A6B41BF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6" name="Content Placeholder 5">
            <a:extLst>
              <a:ext uri="{FF2B5EF4-FFF2-40B4-BE49-F238E27FC236}">
                <a16:creationId xmlns:a16="http://schemas.microsoft.com/office/drawing/2014/main" xmlns="" id="{681B8F45-543A-4933-9B88-660A8A140545}"/>
              </a:ext>
            </a:extLst>
          </p:cNvPr>
          <p:cNvGraphicFramePr>
            <a:graphicFrameLocks noGrp="1"/>
          </p:cNvGraphicFramePr>
          <p:nvPr>
            <p:ph idx="1"/>
            <p:extLst>
              <p:ext uri="{D42A27DB-BD31-4B8C-83A1-F6EECF244321}">
                <p14:modId xmlns:p14="http://schemas.microsoft.com/office/powerpoint/2010/main" val="1616486786"/>
              </p:ext>
            </p:extLst>
          </p:nvPr>
        </p:nvGraphicFramePr>
        <p:xfrm>
          <a:off x="0" y="1284746"/>
          <a:ext cx="12192000" cy="5164807"/>
        </p:xfrm>
        <a:graphic>
          <a:graphicData uri="http://schemas.openxmlformats.org/drawingml/2006/table">
            <a:tbl>
              <a:tblPr firstRow="1" bandRow="1">
                <a:tableStyleId>{F5AB1C69-6EDB-4FF4-983F-18BD219EF322}</a:tableStyleId>
              </a:tblPr>
              <a:tblGrid>
                <a:gridCol w="2167865">
                  <a:extLst>
                    <a:ext uri="{9D8B030D-6E8A-4147-A177-3AD203B41FA5}">
                      <a16:colId xmlns:a16="http://schemas.microsoft.com/office/drawing/2014/main" xmlns="" val="3514001843"/>
                    </a:ext>
                  </a:extLst>
                </a:gridCol>
                <a:gridCol w="1496430">
                  <a:extLst>
                    <a:ext uri="{9D8B030D-6E8A-4147-A177-3AD203B41FA5}">
                      <a16:colId xmlns:a16="http://schemas.microsoft.com/office/drawing/2014/main" xmlns="" val="207902033"/>
                    </a:ext>
                  </a:extLst>
                </a:gridCol>
                <a:gridCol w="1964465">
                  <a:extLst>
                    <a:ext uri="{9D8B030D-6E8A-4147-A177-3AD203B41FA5}">
                      <a16:colId xmlns:a16="http://schemas.microsoft.com/office/drawing/2014/main" xmlns="" val="459222192"/>
                    </a:ext>
                  </a:extLst>
                </a:gridCol>
                <a:gridCol w="1834941">
                  <a:extLst>
                    <a:ext uri="{9D8B030D-6E8A-4147-A177-3AD203B41FA5}">
                      <a16:colId xmlns:a16="http://schemas.microsoft.com/office/drawing/2014/main" xmlns="" val="3235027967"/>
                    </a:ext>
                  </a:extLst>
                </a:gridCol>
                <a:gridCol w="1408164">
                  <a:extLst>
                    <a:ext uri="{9D8B030D-6E8A-4147-A177-3AD203B41FA5}">
                      <a16:colId xmlns:a16="http://schemas.microsoft.com/office/drawing/2014/main" xmlns="" val="1101249241"/>
                    </a:ext>
                  </a:extLst>
                </a:gridCol>
                <a:gridCol w="1897735">
                  <a:extLst>
                    <a:ext uri="{9D8B030D-6E8A-4147-A177-3AD203B41FA5}">
                      <a16:colId xmlns:a16="http://schemas.microsoft.com/office/drawing/2014/main" xmlns="" val="2680352721"/>
                    </a:ext>
                  </a:extLst>
                </a:gridCol>
                <a:gridCol w="1422400">
                  <a:extLst>
                    <a:ext uri="{9D8B030D-6E8A-4147-A177-3AD203B41FA5}">
                      <a16:colId xmlns:a16="http://schemas.microsoft.com/office/drawing/2014/main" xmlns="" val="224138133"/>
                    </a:ext>
                  </a:extLst>
                </a:gridCol>
              </a:tblGrid>
              <a:tr h="885702">
                <a:tc rowSpan="2">
                  <a:txBody>
                    <a:bodyPr/>
                    <a:lstStyle/>
                    <a:p>
                      <a:pPr algn="ctr"/>
                      <a:r>
                        <a:rPr lang="en-US" sz="2000" dirty="0">
                          <a:solidFill>
                            <a:schemeClr val="tx1"/>
                          </a:solidFill>
                        </a:rPr>
                        <a:t>STATEWIDE PLANS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3">
                  <a:txBody>
                    <a:bodyPr/>
                    <a:lstStyle/>
                    <a:p>
                      <a:pPr algn="ctr"/>
                      <a:r>
                        <a:rPr lang="en-US" sz="2000" dirty="0"/>
                        <a:t>TRS-</a:t>
                      </a:r>
                      <a:r>
                        <a:rPr lang="en-US" sz="2000" dirty="0" err="1"/>
                        <a:t>ActiveCare</a:t>
                      </a:r>
                      <a:r>
                        <a:rPr lang="en-US" sz="2000" dirty="0"/>
                        <a:t> Primary</a:t>
                      </a:r>
                    </a:p>
                    <a:p>
                      <a:pPr algn="ctr"/>
                      <a:r>
                        <a:rPr lang="en-US" sz="2000" dirty="0"/>
                        <a:t>(New)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800" dirty="0"/>
                    </a:p>
                  </a:txBody>
                  <a:tcPr>
                    <a:lnB w="1270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800" dirty="0"/>
                    </a:p>
                  </a:txBody>
                  <a:tcPr>
                    <a:lnB w="12700" cap="flat" cmpd="sng" algn="ctr">
                      <a:solidFill>
                        <a:schemeClr val="tx1"/>
                      </a:solidFill>
                      <a:prstDash val="solid"/>
                      <a:round/>
                      <a:headEnd type="none" w="med" len="med"/>
                      <a:tailEnd type="none" w="med" len="med"/>
                    </a:lnB>
                    <a:solidFill>
                      <a:schemeClr val="accent1"/>
                    </a:solidFill>
                  </a:tcPr>
                </a:tc>
                <a:tc gridSpan="3">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lang="en-US" sz="2000" dirty="0"/>
                        <a:t>TRS-</a:t>
                      </a:r>
                      <a:r>
                        <a:rPr lang="en-US" sz="2000" dirty="0" err="1"/>
                        <a:t>ActiveCare</a:t>
                      </a:r>
                      <a:r>
                        <a:rPr lang="en-US" sz="2000" dirty="0"/>
                        <a:t> Primary+</a:t>
                      </a:r>
                    </a:p>
                    <a:p>
                      <a:pPr marL="0" marR="0" lvl="0" indent="0" algn="ctr" defTabSz="685629" rtl="0" eaLnBrk="1" fontAlgn="auto" latinLnBrk="0" hangingPunct="1">
                        <a:lnSpc>
                          <a:spcPct val="100000"/>
                        </a:lnSpc>
                        <a:spcBef>
                          <a:spcPts val="0"/>
                        </a:spcBef>
                        <a:spcAft>
                          <a:spcPts val="0"/>
                        </a:spcAft>
                        <a:buClrTx/>
                        <a:buSzTx/>
                        <a:buFontTx/>
                        <a:buNone/>
                        <a:tabLst/>
                        <a:defRPr/>
                      </a:pPr>
                      <a:r>
                        <a:rPr lang="en-US" sz="2000" dirty="0"/>
                        <a:t>(New)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gn="ctr"/>
                      <a:endParaRPr lang="en-US" sz="18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8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14396830"/>
                  </a:ext>
                </a:extLst>
              </a:tr>
              <a:tr h="1269505">
                <a:tc vMerge="1">
                  <a:txBody>
                    <a:bodyPr/>
                    <a:lstStyle/>
                    <a:p>
                      <a:pPr algn="l"/>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Full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b="1" dirty="0"/>
                        <a:t>State &amp; District Contributions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b="1" dirty="0"/>
                        <a:t>Your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b="1" dirty="0"/>
                        <a:t>Full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2000" b="1" dirty="0"/>
                        <a:t>State &amp; District Contributions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2000" b="1" dirty="0"/>
                        <a:t>Your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872605179"/>
                  </a:ext>
                </a:extLst>
              </a:tr>
              <a:tr h="752400">
                <a:tc>
                  <a:txBody>
                    <a:bodyPr/>
                    <a:lstStyle/>
                    <a:p>
                      <a:pPr algn="l"/>
                      <a:r>
                        <a:rPr lang="en-US" sz="1800" b="1" dirty="0"/>
                        <a:t>Employee Only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$386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000" b="1" dirty="0">
                          <a:solidFill>
                            <a:srgbClr val="FF0000"/>
                          </a:solidFill>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000" b="1" dirty="0"/>
                        <a:t>$514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000" b="1" dirty="0">
                          <a:solidFill>
                            <a:srgbClr val="FF0000"/>
                          </a:solidFill>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861444918"/>
                  </a:ext>
                </a:extLst>
              </a:tr>
              <a:tr h="752400">
                <a:tc>
                  <a:txBody>
                    <a:bodyPr/>
                    <a:lstStyle/>
                    <a:p>
                      <a:pPr algn="l"/>
                      <a:r>
                        <a:rPr lang="en-US" sz="1800" b="1" dirty="0"/>
                        <a:t>Employee and Spouse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$1,089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000" b="1" dirty="0"/>
                        <a:t>$1,264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21318453"/>
                  </a:ext>
                </a:extLst>
              </a:tr>
              <a:tr h="752400">
                <a:tc>
                  <a:txBody>
                    <a:bodyPr/>
                    <a:lstStyle/>
                    <a:p>
                      <a:pPr algn="l"/>
                      <a:r>
                        <a:rPr lang="en-US" sz="1800" b="1" dirty="0"/>
                        <a:t>Employee and Children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$695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000" b="1" dirty="0"/>
                        <a:t>$834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3769066689"/>
                  </a:ext>
                </a:extLst>
              </a:tr>
              <a:tr h="752400">
                <a:tc>
                  <a:txBody>
                    <a:bodyPr/>
                    <a:lstStyle/>
                    <a:p>
                      <a:pPr algn="l"/>
                      <a:r>
                        <a:rPr lang="en-US" sz="1800" b="1" dirty="0"/>
                        <a:t>Employee and 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$1,301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000" b="1" dirty="0"/>
                        <a:t>$1,588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676673872"/>
                  </a:ext>
                </a:extLst>
              </a:tr>
            </a:tbl>
          </a:graphicData>
        </a:graphic>
      </p:graphicFrame>
      <p:sp>
        <p:nvSpPr>
          <p:cNvPr id="5" name="Title 4">
            <a:extLst>
              <a:ext uri="{FF2B5EF4-FFF2-40B4-BE49-F238E27FC236}">
                <a16:creationId xmlns:a16="http://schemas.microsoft.com/office/drawing/2014/main" xmlns="" id="{0C4B4AA2-8981-41F5-8320-89D46468A01D}"/>
              </a:ext>
            </a:extLst>
          </p:cNvPr>
          <p:cNvSpPr>
            <a:spLocks noGrp="1"/>
          </p:cNvSpPr>
          <p:nvPr>
            <p:ph type="title"/>
          </p:nvPr>
        </p:nvSpPr>
        <p:spPr/>
        <p:txBody>
          <a:bodyPr/>
          <a:lstStyle/>
          <a:p>
            <a:r>
              <a:rPr lang="en-US" dirty="0"/>
              <a:t>Employee Monthly Costs</a:t>
            </a:r>
          </a:p>
        </p:txBody>
      </p:sp>
    </p:spTree>
    <p:extLst>
      <p:ext uri="{BB962C8B-B14F-4D97-AF65-F5344CB8AC3E}">
        <p14:creationId xmlns:p14="http://schemas.microsoft.com/office/powerpoint/2010/main" val="1675110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8">
            <a:extLst>
              <a:ext uri="{FF2B5EF4-FFF2-40B4-BE49-F238E27FC236}">
                <a16:creationId xmlns:a16="http://schemas.microsoft.com/office/drawing/2014/main" xmlns="" id="{37473D6F-F1A5-4035-8DB3-CCE29E515BE5}"/>
              </a:ext>
            </a:extLst>
          </p:cNvPr>
          <p:cNvPicPr>
            <a:picLocks noGrp="1" noChangeAspect="1"/>
          </p:cNvPicPr>
          <p:nvPr>
            <p:ph idx="1"/>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06385" y="1697074"/>
            <a:ext cx="2085614" cy="2055356"/>
          </a:xfrm>
          <a:prstGeom prst="rect">
            <a:avLst/>
          </a:prstGeom>
        </p:spPr>
      </p:pic>
      <p:sp>
        <p:nvSpPr>
          <p:cNvPr id="2" name="Slide Number Placeholder 1">
            <a:extLst>
              <a:ext uri="{FF2B5EF4-FFF2-40B4-BE49-F238E27FC236}">
                <a16:creationId xmlns:a16="http://schemas.microsoft.com/office/drawing/2014/main" xmlns="" id="{EE72B126-50A0-B94C-8394-F31FB31C7079}"/>
              </a:ext>
            </a:extLst>
          </p:cNvPr>
          <p:cNvSpPr>
            <a:spLocks noGrp="1"/>
          </p:cNvSpPr>
          <p:nvPr>
            <p:ph type="sldNum" sz="quarter" idx="12"/>
          </p:nvPr>
        </p:nvSpPr>
        <p:spPr/>
        <p:txBody>
          <a:bodyPr/>
          <a:lstStyle/>
          <a:p>
            <a:pPr marL="0" marR="0" lvl="0" indent="0" algn="ctr" defTabSz="913966"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3966"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xmlns="" id="{DB8A3C0C-9B34-F54E-B0E5-1199252706FF}"/>
              </a:ext>
            </a:extLst>
          </p:cNvPr>
          <p:cNvSpPr>
            <a:spLocks noGrp="1"/>
          </p:cNvSpPr>
          <p:nvPr>
            <p:ph type="title"/>
          </p:nvPr>
        </p:nvSpPr>
        <p:spPr/>
        <p:txBody>
          <a:bodyPr/>
          <a:lstStyle/>
          <a:p>
            <a:r>
              <a:rPr lang="en-US" dirty="0"/>
              <a:t>PLANS ON THE STATEWIDE NETWORK</a:t>
            </a:r>
          </a:p>
        </p:txBody>
      </p:sp>
      <p:sp>
        <p:nvSpPr>
          <p:cNvPr id="7" name="Footer Placeholder 6">
            <a:extLst>
              <a:ext uri="{FF2B5EF4-FFF2-40B4-BE49-F238E27FC236}">
                <a16:creationId xmlns:a16="http://schemas.microsoft.com/office/drawing/2014/main" xmlns="" id="{D36923D0-EC12-E647-8652-CEF4912E5749}"/>
              </a:ext>
            </a:extLst>
          </p:cNvPr>
          <p:cNvSpPr>
            <a:spLocks noGrp="1"/>
          </p:cNvSpPr>
          <p:nvPr>
            <p:ph type="ftr" sz="quarter" idx="14"/>
          </p:nvPr>
        </p:nvSpPr>
        <p:spPr/>
        <p:txBody>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graphicFrame>
        <p:nvGraphicFramePr>
          <p:cNvPr id="8" name="Table 7">
            <a:extLst>
              <a:ext uri="{FF2B5EF4-FFF2-40B4-BE49-F238E27FC236}">
                <a16:creationId xmlns:a16="http://schemas.microsoft.com/office/drawing/2014/main" xmlns="" id="{7EEE694D-DF26-438A-BB97-40340DD26601}"/>
              </a:ext>
            </a:extLst>
          </p:cNvPr>
          <p:cNvGraphicFramePr>
            <a:graphicFrameLocks noGrp="1"/>
          </p:cNvGraphicFramePr>
          <p:nvPr>
            <p:extLst>
              <p:ext uri="{D42A27DB-BD31-4B8C-83A1-F6EECF244321}">
                <p14:modId xmlns:p14="http://schemas.microsoft.com/office/powerpoint/2010/main" val="1464199710"/>
              </p:ext>
            </p:extLst>
          </p:nvPr>
        </p:nvGraphicFramePr>
        <p:xfrm>
          <a:off x="459033" y="846596"/>
          <a:ext cx="9647352" cy="5602959"/>
        </p:xfrm>
        <a:graphic>
          <a:graphicData uri="http://schemas.openxmlformats.org/drawingml/2006/table">
            <a:tbl>
              <a:tblPr/>
              <a:tblGrid>
                <a:gridCol w="2849602">
                  <a:extLst>
                    <a:ext uri="{9D8B030D-6E8A-4147-A177-3AD203B41FA5}">
                      <a16:colId xmlns:a16="http://schemas.microsoft.com/office/drawing/2014/main" xmlns="" val="822914850"/>
                    </a:ext>
                  </a:extLst>
                </a:gridCol>
                <a:gridCol w="1589551">
                  <a:extLst>
                    <a:ext uri="{9D8B030D-6E8A-4147-A177-3AD203B41FA5}">
                      <a16:colId xmlns:a16="http://schemas.microsoft.com/office/drawing/2014/main" xmlns="" val="2042374996"/>
                    </a:ext>
                  </a:extLst>
                </a:gridCol>
                <a:gridCol w="1832398">
                  <a:extLst>
                    <a:ext uri="{9D8B030D-6E8A-4147-A177-3AD203B41FA5}">
                      <a16:colId xmlns:a16="http://schemas.microsoft.com/office/drawing/2014/main" xmlns="" val="2208448257"/>
                    </a:ext>
                  </a:extLst>
                </a:gridCol>
                <a:gridCol w="1786250">
                  <a:extLst>
                    <a:ext uri="{9D8B030D-6E8A-4147-A177-3AD203B41FA5}">
                      <a16:colId xmlns:a16="http://schemas.microsoft.com/office/drawing/2014/main" xmlns="" val="773820084"/>
                    </a:ext>
                  </a:extLst>
                </a:gridCol>
                <a:gridCol w="1589551">
                  <a:extLst>
                    <a:ext uri="{9D8B030D-6E8A-4147-A177-3AD203B41FA5}">
                      <a16:colId xmlns:a16="http://schemas.microsoft.com/office/drawing/2014/main" xmlns="" val="1933922592"/>
                    </a:ext>
                  </a:extLst>
                </a:gridCol>
              </a:tblGrid>
              <a:tr h="642353">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Benefit</a:t>
                      </a:r>
                    </a:p>
                  </a:txBody>
                  <a:tcPr marL="91416" marR="45759" marT="45708" marB="91416" anchor="b"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algn="ctr"/>
                      <a:r>
                        <a:rPr lang="en-US" sz="1800" b="1" dirty="0">
                          <a:solidFill>
                            <a:schemeClr val="bg1"/>
                          </a:solidFill>
                        </a:rPr>
                        <a:t>TRS-ActiveCare Primary</a:t>
                      </a:r>
                    </a:p>
                    <a:p>
                      <a:pPr algn="ctr"/>
                      <a:r>
                        <a:rPr lang="en-US" sz="1800" b="1" dirty="0">
                          <a:solidFill>
                            <a:schemeClr val="bg1"/>
                          </a:solidFill>
                        </a:rPr>
                        <a:t>New Plan</a:t>
                      </a:r>
                    </a:p>
                  </a:txBody>
                  <a:tcPr marL="45759" marR="45759" marT="45708" marB="45708" anchor="ctr" anchorCtr="1" horzOverflow="overflow">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dirty="0"/>
                    </a:p>
                  </a:txBody>
                  <a:tcPr>
                    <a:lnL w="19050" cap="flat" cmpd="sng" algn="ctr">
                      <a:solidFill>
                        <a:schemeClr val="bg1"/>
                      </a:solidFill>
                      <a:prstDash val="solid"/>
                      <a:round/>
                      <a:headEnd type="none" w="med" len="med"/>
                      <a:tailEnd type="none" w="med" len="med"/>
                    </a:lnL>
                  </a:tcPr>
                </a:tc>
                <a:tc gridSpan="2">
                  <a:txBody>
                    <a:bodyPr/>
                    <a:lstStyle/>
                    <a:p>
                      <a:pPr algn="ctr"/>
                      <a:r>
                        <a:rPr lang="en-US" sz="1800" b="1" dirty="0">
                          <a:solidFill>
                            <a:schemeClr val="bg1"/>
                          </a:solidFill>
                        </a:rPr>
                        <a:t>TRS-ActiveCare Primary+ </a:t>
                      </a:r>
                    </a:p>
                    <a:p>
                      <a:pPr algn="ctr"/>
                      <a:r>
                        <a:rPr lang="en-US" sz="1800" b="1" dirty="0">
                          <a:solidFill>
                            <a:schemeClr val="bg1"/>
                          </a:solidFill>
                        </a:rPr>
                        <a:t>New (formerly Select)</a:t>
                      </a:r>
                    </a:p>
                  </a:txBody>
                  <a:tcPr marL="45759" marR="45759" marT="45708" marB="45708"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hMerge="1">
                  <a:txBody>
                    <a:bodyPr/>
                    <a:lstStyle/>
                    <a:p>
                      <a:endParaRPr lang="en-US" dirty="0"/>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477581871"/>
                  </a:ext>
                </a:extLst>
              </a:tr>
              <a:tr h="444405">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In-Network</a:t>
                      </a:r>
                    </a:p>
                  </a:txBody>
                  <a:tcPr marL="45759" marR="45759" marT="45708" marB="45708"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Out-of-Network</a:t>
                      </a:r>
                    </a:p>
                  </a:txBody>
                  <a:tcPr marL="45759"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In-Network</a:t>
                      </a:r>
                    </a:p>
                  </a:txBody>
                  <a:tcPr marL="45759" marR="45759" marT="45708" marB="45708"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Out-of-Network</a:t>
                      </a:r>
                    </a:p>
                  </a:txBody>
                  <a:tcPr marL="45759" marR="45759"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extLst>
                  <a:ext uri="{0D108BD9-81ED-4DB2-BD59-A6C34878D82A}">
                    <a16:rowId xmlns:a16="http://schemas.microsoft.com/office/drawing/2014/main" xmlns="" val="1902323129"/>
                  </a:ext>
                </a:extLst>
              </a:tr>
              <a:tr h="350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Individual Deductible</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$2,500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$1,200</a:t>
                      </a:r>
                    </a:p>
                  </a:txBody>
                  <a:tcPr marL="45759" marR="45759" marT="45708" marB="45708"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546181464"/>
                  </a:ext>
                </a:extLst>
              </a:tr>
              <a:tr h="350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Family Deductible</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$5,000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$3,600</a:t>
                      </a:r>
                    </a:p>
                  </a:txBody>
                  <a:tcPr marL="45759" marR="45759" marT="45708" marB="45708"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1429812342"/>
                  </a:ext>
                </a:extLst>
              </a:tr>
              <a:tr h="350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Individual Out-of-Pocket Max</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$8,150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a:ln>
                            <a:noFill/>
                          </a:ln>
                          <a:solidFill>
                            <a:schemeClr val="tx1"/>
                          </a:solidFill>
                          <a:effectLst/>
                          <a:latin typeface="Arial" pitchFamily="34" charset="0"/>
                          <a:ea typeface="+mn-ea"/>
                          <a:cs typeface="Arial" pitchFamily="34" charset="0"/>
                        </a:rPr>
                        <a:t>$6,900   </a:t>
                      </a:r>
                      <a:r>
                        <a:rPr kumimoji="0" lang="en-US" sz="1400" b="1" i="0" u="none" strike="noStrike" kern="1200" cap="none" normalizeH="0" baseline="0">
                          <a:ln>
                            <a:noFill/>
                          </a:ln>
                          <a:solidFill>
                            <a:srgbClr val="FF0000"/>
                          </a:solidFill>
                          <a:effectLst/>
                          <a:latin typeface="Arial" pitchFamily="34" charset="0"/>
                          <a:ea typeface="+mn-ea"/>
                          <a:cs typeface="Arial" pitchFamily="34" charset="0"/>
                        </a:rPr>
                        <a:t>(-$1,000)</a:t>
                      </a:r>
                      <a:endParaRPr kumimoji="0" lang="en-US" sz="1400" b="1" i="0" u="none" strike="noStrike" kern="1200" cap="none" normalizeH="0" baseline="0" dirty="0">
                        <a:ln>
                          <a:noFill/>
                        </a:ln>
                        <a:solidFill>
                          <a:srgbClr val="FF0000"/>
                        </a:solidFill>
                        <a:effectLst/>
                        <a:latin typeface="Arial" pitchFamily="34" charset="0"/>
                        <a:ea typeface="+mn-ea"/>
                        <a:cs typeface="Arial" pitchFamily="34" charset="0"/>
                      </a:endParaRP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1076067788"/>
                  </a:ext>
                </a:extLst>
              </a:tr>
              <a:tr h="350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Family Out-of-Pocket Max</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$16,300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$13,800   </a:t>
                      </a:r>
                      <a:r>
                        <a:rPr kumimoji="0" lang="en-US" sz="1400" b="1" i="0" u="none" strike="noStrike" kern="1200" cap="none" normalizeH="0" baseline="0" dirty="0">
                          <a:ln>
                            <a:noFill/>
                          </a:ln>
                          <a:solidFill>
                            <a:srgbClr val="FF0000"/>
                          </a:solidFill>
                          <a:effectLst/>
                          <a:latin typeface="Arial" pitchFamily="34" charset="0"/>
                          <a:ea typeface="+mn-ea"/>
                          <a:cs typeface="Arial" pitchFamily="34" charset="0"/>
                        </a:rPr>
                        <a:t>(-$2,000)</a:t>
                      </a:r>
                      <a:endParaRPr kumimoji="0" lang="en-US" sz="1400" b="0" i="0" u="none" strike="noStrike" kern="1200" cap="none" normalizeH="0" baseline="0" dirty="0">
                        <a:ln>
                          <a:noFill/>
                        </a:ln>
                        <a:solidFill>
                          <a:schemeClr val="tx1"/>
                        </a:solidFill>
                        <a:effectLst/>
                        <a:latin typeface="Arial" pitchFamily="34" charset="0"/>
                        <a:ea typeface="+mn-ea"/>
                        <a:cs typeface="Arial" pitchFamily="34" charset="0"/>
                      </a:endParaRP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419984249"/>
                  </a:ext>
                </a:extLst>
              </a:tr>
              <a:tr h="540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Office Visit</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$30 PCP Copay $70 SPC Copay</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$30 PCP Copay $70 SPC Copay</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554317277"/>
                  </a:ext>
                </a:extLst>
              </a:tr>
              <a:tr h="350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Urgent Care</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$50 Copay</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a:ln>
                            <a:noFill/>
                          </a:ln>
                          <a:solidFill>
                            <a:srgbClr val="1E1E1E"/>
                          </a:solidFill>
                          <a:effectLst/>
                          <a:uLnTx/>
                          <a:uFillTx/>
                          <a:latin typeface="Arial" pitchFamily="34" charset="0"/>
                          <a:ea typeface="+mn-ea"/>
                          <a:cs typeface="Arial" pitchFamily="34" charset="0"/>
                        </a:rPr>
                        <a:t>N/A</a:t>
                      </a:r>
                      <a:endPar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endParaRP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$50 Copay</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a:ln>
                            <a:noFill/>
                          </a:ln>
                          <a:solidFill>
                            <a:srgbClr val="1E1E1E"/>
                          </a:solidFill>
                          <a:effectLst/>
                          <a:uLnTx/>
                          <a:uFillTx/>
                          <a:latin typeface="Arial" pitchFamily="34" charset="0"/>
                          <a:ea typeface="+mn-ea"/>
                          <a:cs typeface="Arial" pitchFamily="34" charset="0"/>
                        </a:rPr>
                        <a:t>N/A</a:t>
                      </a:r>
                      <a:endPar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endParaRP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1416990152"/>
                  </a:ext>
                </a:extLst>
              </a:tr>
              <a:tr h="350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TRS Virtual Health (Medical)</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Covered at 100%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Covered at 100%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2115927500"/>
                  </a:ext>
                </a:extLst>
              </a:tr>
              <a:tr h="350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Preventive Care</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Covered at 100%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Covered at 100%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916242800"/>
                  </a:ext>
                </a:extLst>
              </a:tr>
              <a:tr h="350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Inpatient Admission</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30%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20%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3349724382"/>
                  </a:ext>
                </a:extLst>
              </a:tr>
              <a:tr h="5848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Emergency Room</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30% after </a:t>
                      </a:r>
                      <a:r>
                        <a:rPr kumimoji="0" lang="en-US" sz="1400" b="0" i="0" u="none" strike="noStrike" kern="1200" cap="none" spc="0" normalizeH="0" baseline="0" noProof="0" dirty="0" err="1">
                          <a:ln>
                            <a:noFill/>
                          </a:ln>
                          <a:solidFill>
                            <a:srgbClr val="1E1E1E"/>
                          </a:solidFill>
                          <a:effectLst/>
                          <a:uLnTx/>
                          <a:uFillTx/>
                          <a:latin typeface="Arial" pitchFamily="34" charset="0"/>
                          <a:ea typeface="+mn-ea"/>
                          <a:cs typeface="Arial" pitchFamily="34" charset="0"/>
                        </a:rPr>
                        <a:t>ded</a:t>
                      </a: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a:t>
                      </a:r>
                      <a:endParaRPr kumimoji="0" lang="en-US" sz="1400" b="0" i="0" u="none" strike="noStrike" kern="1200" cap="none" normalizeH="0" baseline="0" dirty="0">
                        <a:ln>
                          <a:noFill/>
                        </a:ln>
                        <a:solidFill>
                          <a:schemeClr val="tx1"/>
                        </a:solidFill>
                        <a:effectLst/>
                        <a:latin typeface="Arial" pitchFamily="34" charset="0"/>
                        <a:ea typeface="+mn-ea"/>
                        <a:cs typeface="Arial" pitchFamily="34" charset="0"/>
                      </a:endParaRPr>
                    </a:p>
                  </a:txBody>
                  <a:tcPr marL="45759" marR="45759" marT="45708" marB="45708"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*Only for true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emergencies</a:t>
                      </a:r>
                    </a:p>
                  </a:txBody>
                  <a:tcPr marL="45759" marR="45759" marT="45708" marB="45708"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20% after </a:t>
                      </a:r>
                      <a:r>
                        <a:rPr kumimoji="0" lang="en-US" sz="1400" b="0" i="0" u="none" strike="noStrike" kern="1200" cap="none" spc="0" normalizeH="0" baseline="0" noProof="0" dirty="0" err="1">
                          <a:ln>
                            <a:noFill/>
                          </a:ln>
                          <a:solidFill>
                            <a:srgbClr val="1E1E1E"/>
                          </a:solidFill>
                          <a:effectLst/>
                          <a:uLnTx/>
                          <a:uFillTx/>
                          <a:latin typeface="Arial" pitchFamily="34" charset="0"/>
                          <a:ea typeface="+mn-ea"/>
                          <a:cs typeface="Arial" pitchFamily="34" charset="0"/>
                        </a:rPr>
                        <a:t>ded</a:t>
                      </a:r>
                      <a:r>
                        <a:rPr kumimoji="0" lang="en-US" sz="1400" b="0" i="0" u="none" strike="noStrike" kern="1200" cap="none" spc="0" normalizeH="0" baseline="0" noProof="0" dirty="0">
                          <a:ln>
                            <a:noFill/>
                          </a:ln>
                          <a:solidFill>
                            <a:srgbClr val="1E1E1E"/>
                          </a:solidFill>
                          <a:effectLst/>
                          <a:uLnTx/>
                          <a:uFillTx/>
                          <a:latin typeface="Arial" pitchFamily="34" charset="0"/>
                          <a:ea typeface="+mn-ea"/>
                          <a:cs typeface="Arial" pitchFamily="34" charset="0"/>
                        </a:rPr>
                        <a:t>.</a:t>
                      </a:r>
                      <a:endParaRPr kumimoji="0" lang="en-US" sz="1400" b="0" i="0" u="none" strike="noStrike" kern="1200" cap="none" normalizeH="0" baseline="0" dirty="0">
                        <a:ln>
                          <a:noFill/>
                        </a:ln>
                        <a:solidFill>
                          <a:schemeClr val="tx1"/>
                        </a:solidFill>
                        <a:effectLst/>
                        <a:latin typeface="Arial" pitchFamily="34" charset="0"/>
                        <a:ea typeface="+mn-ea"/>
                        <a:cs typeface="Arial" pitchFamily="34" charset="0"/>
                      </a:endParaRP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*Only for true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emergencies</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2114578568"/>
                  </a:ext>
                </a:extLst>
              </a:tr>
              <a:tr h="5848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Free-Standing Emergency Room</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$500 Copay + 30%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*Only for true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emergencies</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$500 Copay + 20%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 </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*Only for true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emergencies</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666885406"/>
                  </a:ext>
                </a:extLst>
              </a:tr>
            </a:tbl>
          </a:graphicData>
        </a:graphic>
      </p:graphicFrame>
      <p:sp>
        <p:nvSpPr>
          <p:cNvPr id="3" name="Rectangle 2">
            <a:extLst>
              <a:ext uri="{FF2B5EF4-FFF2-40B4-BE49-F238E27FC236}">
                <a16:creationId xmlns:a16="http://schemas.microsoft.com/office/drawing/2014/main" xmlns="" id="{01F9E265-B306-4B0C-996C-CE480ED28579}"/>
              </a:ext>
            </a:extLst>
          </p:cNvPr>
          <p:cNvSpPr/>
          <p:nvPr/>
        </p:nvSpPr>
        <p:spPr>
          <a:xfrm>
            <a:off x="10209671" y="3901902"/>
            <a:ext cx="1879041" cy="1107996"/>
          </a:xfrm>
          <a:prstGeom prst="rect">
            <a:avLst/>
          </a:prstGeom>
        </p:spPr>
        <p:txBody>
          <a:bodyPr wrap="none">
            <a:spAutoFit/>
          </a:bodyPr>
          <a:lstStyle/>
          <a:p>
            <a:pPr marL="0" marR="0" lvl="0" indent="0" algn="l" defTabSz="914240" rtl="0" eaLnBrk="1" fontAlgn="auto" latinLnBrk="0" hangingPunct="1">
              <a:lnSpc>
                <a:spcPct val="100000"/>
              </a:lnSpc>
              <a:spcBef>
                <a:spcPts val="0"/>
              </a:spcBef>
              <a:spcAft>
                <a:spcPts val="600"/>
              </a:spcAft>
              <a:buClrTx/>
              <a:buSzTx/>
              <a:buFontTx/>
              <a:buNone/>
              <a:tabLst/>
              <a:defRPr/>
            </a:pPr>
            <a:r>
              <a:rPr kumimoji="0" lang="en-US" sz="6600" b="0" i="0" u="none" strike="noStrike" kern="1200" cap="none" spc="0" normalizeH="0" baseline="0" noProof="0" dirty="0">
                <a:ln>
                  <a:noFill/>
                </a:ln>
                <a:solidFill>
                  <a:srgbClr val="33835C"/>
                </a:solidFill>
                <a:effectLst/>
                <a:uLnTx/>
                <a:uFillTx/>
                <a:latin typeface="Arial" panose="020B0604020202020204"/>
                <a:ea typeface="+mn-ea"/>
                <a:cs typeface="+mn-cs"/>
              </a:rPr>
              <a:t>96%</a:t>
            </a:r>
          </a:p>
        </p:txBody>
      </p:sp>
      <p:sp>
        <p:nvSpPr>
          <p:cNvPr id="9" name="Arrow: Down 8">
            <a:extLst>
              <a:ext uri="{FF2B5EF4-FFF2-40B4-BE49-F238E27FC236}">
                <a16:creationId xmlns:a16="http://schemas.microsoft.com/office/drawing/2014/main" xmlns="" id="{563ECC41-5980-439B-87D3-3501B8BEBAC8}"/>
              </a:ext>
            </a:extLst>
          </p:cNvPr>
          <p:cNvSpPr/>
          <p:nvPr/>
        </p:nvSpPr>
        <p:spPr>
          <a:xfrm>
            <a:off x="7502283" y="2729902"/>
            <a:ext cx="95693" cy="212651"/>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Arrow: Down 9">
            <a:extLst>
              <a:ext uri="{FF2B5EF4-FFF2-40B4-BE49-F238E27FC236}">
                <a16:creationId xmlns:a16="http://schemas.microsoft.com/office/drawing/2014/main" xmlns="" id="{4C8355BE-83AB-4235-80B5-D2649E363B98}"/>
              </a:ext>
            </a:extLst>
          </p:cNvPr>
          <p:cNvSpPr/>
          <p:nvPr/>
        </p:nvSpPr>
        <p:spPr>
          <a:xfrm>
            <a:off x="7550928" y="3050152"/>
            <a:ext cx="95693" cy="212651"/>
          </a:xfrm>
          <a:prstGeom prst="down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5100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BD6E43EB-4BE6-4886-A72F-A202A6B41BF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6" name="Content Placeholder 5">
            <a:extLst>
              <a:ext uri="{FF2B5EF4-FFF2-40B4-BE49-F238E27FC236}">
                <a16:creationId xmlns:a16="http://schemas.microsoft.com/office/drawing/2014/main" xmlns="" id="{681B8F45-543A-4933-9B88-660A8A140545}"/>
              </a:ext>
            </a:extLst>
          </p:cNvPr>
          <p:cNvGraphicFramePr>
            <a:graphicFrameLocks noGrp="1"/>
          </p:cNvGraphicFramePr>
          <p:nvPr>
            <p:ph idx="1"/>
            <p:extLst>
              <p:ext uri="{D42A27DB-BD31-4B8C-83A1-F6EECF244321}">
                <p14:modId xmlns:p14="http://schemas.microsoft.com/office/powerpoint/2010/main" val="3757336266"/>
              </p:ext>
            </p:extLst>
          </p:nvPr>
        </p:nvGraphicFramePr>
        <p:xfrm>
          <a:off x="0" y="1284746"/>
          <a:ext cx="12192000" cy="5164807"/>
        </p:xfrm>
        <a:graphic>
          <a:graphicData uri="http://schemas.openxmlformats.org/drawingml/2006/table">
            <a:tbl>
              <a:tblPr firstRow="1" bandRow="1">
                <a:tableStyleId>{F5AB1C69-6EDB-4FF4-983F-18BD219EF322}</a:tableStyleId>
              </a:tblPr>
              <a:tblGrid>
                <a:gridCol w="2167865">
                  <a:extLst>
                    <a:ext uri="{9D8B030D-6E8A-4147-A177-3AD203B41FA5}">
                      <a16:colId xmlns:a16="http://schemas.microsoft.com/office/drawing/2014/main" xmlns="" val="3514001843"/>
                    </a:ext>
                  </a:extLst>
                </a:gridCol>
                <a:gridCol w="1496430">
                  <a:extLst>
                    <a:ext uri="{9D8B030D-6E8A-4147-A177-3AD203B41FA5}">
                      <a16:colId xmlns:a16="http://schemas.microsoft.com/office/drawing/2014/main" xmlns="" val="207902033"/>
                    </a:ext>
                  </a:extLst>
                </a:gridCol>
                <a:gridCol w="1964465">
                  <a:extLst>
                    <a:ext uri="{9D8B030D-6E8A-4147-A177-3AD203B41FA5}">
                      <a16:colId xmlns:a16="http://schemas.microsoft.com/office/drawing/2014/main" xmlns="" val="459222192"/>
                    </a:ext>
                  </a:extLst>
                </a:gridCol>
                <a:gridCol w="1834941">
                  <a:extLst>
                    <a:ext uri="{9D8B030D-6E8A-4147-A177-3AD203B41FA5}">
                      <a16:colId xmlns:a16="http://schemas.microsoft.com/office/drawing/2014/main" xmlns="" val="3235027967"/>
                    </a:ext>
                  </a:extLst>
                </a:gridCol>
                <a:gridCol w="1408164">
                  <a:extLst>
                    <a:ext uri="{9D8B030D-6E8A-4147-A177-3AD203B41FA5}">
                      <a16:colId xmlns:a16="http://schemas.microsoft.com/office/drawing/2014/main" xmlns="" val="1101249241"/>
                    </a:ext>
                  </a:extLst>
                </a:gridCol>
                <a:gridCol w="1897735">
                  <a:extLst>
                    <a:ext uri="{9D8B030D-6E8A-4147-A177-3AD203B41FA5}">
                      <a16:colId xmlns:a16="http://schemas.microsoft.com/office/drawing/2014/main" xmlns="" val="2680352721"/>
                    </a:ext>
                  </a:extLst>
                </a:gridCol>
                <a:gridCol w="1422400">
                  <a:extLst>
                    <a:ext uri="{9D8B030D-6E8A-4147-A177-3AD203B41FA5}">
                      <a16:colId xmlns:a16="http://schemas.microsoft.com/office/drawing/2014/main" xmlns="" val="224138133"/>
                    </a:ext>
                  </a:extLst>
                </a:gridCol>
              </a:tblGrid>
              <a:tr h="885702">
                <a:tc rowSpan="2">
                  <a:txBody>
                    <a:bodyPr/>
                    <a:lstStyle/>
                    <a:p>
                      <a:pPr algn="ctr"/>
                      <a:r>
                        <a:rPr lang="en-US" sz="2000" dirty="0">
                          <a:solidFill>
                            <a:schemeClr val="tx1"/>
                          </a:solidFill>
                        </a:rPr>
                        <a:t>NATIONWIDE PLANS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3">
                  <a:txBody>
                    <a:bodyPr/>
                    <a:lstStyle/>
                    <a:p>
                      <a:pPr algn="ctr"/>
                      <a:r>
                        <a:rPr lang="en-US" sz="2000" dirty="0"/>
                        <a:t>TRS-</a:t>
                      </a:r>
                      <a:r>
                        <a:rPr lang="en-US" sz="2000" dirty="0" err="1"/>
                        <a:t>ActiveCare</a:t>
                      </a:r>
                      <a:r>
                        <a:rPr lang="en-US" sz="2000" dirty="0"/>
                        <a:t> HD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800" dirty="0"/>
                    </a:p>
                  </a:txBody>
                  <a:tcPr>
                    <a:lnB w="1270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800" dirty="0"/>
                    </a:p>
                  </a:txBody>
                  <a:tcPr>
                    <a:lnB w="12700" cap="flat" cmpd="sng" algn="ctr">
                      <a:solidFill>
                        <a:schemeClr val="tx1"/>
                      </a:solidFill>
                      <a:prstDash val="solid"/>
                      <a:round/>
                      <a:headEnd type="none" w="med" len="med"/>
                      <a:tailEnd type="none" w="med" len="med"/>
                    </a:lnB>
                    <a:solidFill>
                      <a:schemeClr val="accent1"/>
                    </a:solidFill>
                  </a:tcPr>
                </a:tc>
                <a:tc gridSpan="3">
                  <a:txBody>
                    <a:bodyPr/>
                    <a:lstStyle/>
                    <a:p>
                      <a:pPr algn="ctr"/>
                      <a:r>
                        <a:rPr lang="en-US" sz="2000" b="1" dirty="0">
                          <a:solidFill>
                            <a:schemeClr val="bg1"/>
                          </a:solidFill>
                        </a:rPr>
                        <a:t>TRS-</a:t>
                      </a:r>
                      <a:r>
                        <a:rPr lang="en-US" sz="2000" b="1" dirty="0" err="1">
                          <a:solidFill>
                            <a:schemeClr val="bg1"/>
                          </a:solidFill>
                        </a:rPr>
                        <a:t>ActiveCare</a:t>
                      </a:r>
                      <a:r>
                        <a:rPr lang="en-US" sz="2000" b="1" dirty="0">
                          <a:solidFill>
                            <a:schemeClr val="bg1"/>
                          </a:solidFill>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gn="ctr"/>
                      <a:endParaRPr lang="en-US" sz="18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8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14396830"/>
                  </a:ext>
                </a:extLst>
              </a:tr>
              <a:tr h="1269505">
                <a:tc vMerge="1">
                  <a:txBody>
                    <a:bodyPr/>
                    <a:lstStyle/>
                    <a:p>
                      <a:pPr algn="l"/>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Full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b="1" dirty="0"/>
                        <a:t>State &amp; District Contributions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b="1" dirty="0"/>
                        <a:t>Your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000" b="1" dirty="0"/>
                        <a:t>Full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2000" b="1" dirty="0"/>
                        <a:t>State &amp; District Contributions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2000" b="1" dirty="0"/>
                        <a:t>Your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872605179"/>
                  </a:ext>
                </a:extLst>
              </a:tr>
              <a:tr h="752400">
                <a:tc>
                  <a:txBody>
                    <a:bodyPr/>
                    <a:lstStyle/>
                    <a:p>
                      <a:pPr algn="l"/>
                      <a:r>
                        <a:rPr lang="en-US" sz="1800" b="1" dirty="0"/>
                        <a:t>Employee Only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$397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000" b="1" dirty="0">
                          <a:solidFill>
                            <a:srgbClr val="FF0000"/>
                          </a:solidFill>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000" b="1" dirty="0"/>
                        <a:t>$937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000" b="1" dirty="0">
                          <a:solidFill>
                            <a:srgbClr val="FF0000"/>
                          </a:solidFill>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861444918"/>
                  </a:ext>
                </a:extLst>
              </a:tr>
              <a:tr h="752400">
                <a:tc>
                  <a:txBody>
                    <a:bodyPr/>
                    <a:lstStyle/>
                    <a:p>
                      <a:pPr algn="l"/>
                      <a:r>
                        <a:rPr lang="en-US" sz="1800" b="1" dirty="0"/>
                        <a:t>Employee and Spouse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$1,120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000" b="1" dirty="0"/>
                        <a:t>$2,222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21318453"/>
                  </a:ext>
                </a:extLst>
              </a:tr>
              <a:tr h="752400">
                <a:tc>
                  <a:txBody>
                    <a:bodyPr/>
                    <a:lstStyle/>
                    <a:p>
                      <a:pPr algn="l"/>
                      <a:r>
                        <a:rPr lang="en-US" sz="1800" b="1" dirty="0"/>
                        <a:t>Employee and Children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$715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000" b="1" dirty="0"/>
                        <a:t>$1,393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3769066689"/>
                  </a:ext>
                </a:extLst>
              </a:tr>
              <a:tr h="752400">
                <a:tc>
                  <a:txBody>
                    <a:bodyPr/>
                    <a:lstStyle/>
                    <a:p>
                      <a:pPr algn="l"/>
                      <a:r>
                        <a:rPr lang="en-US" sz="1800" b="1" dirty="0"/>
                        <a:t>Employee and 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t>$1,338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3"/>
                          </a:solidFill>
                          <a:effectLst/>
                          <a:uLnTx/>
                          <a:uFillTx/>
                          <a:latin typeface="Arial" panose="020B0604020202020204"/>
                          <a:ea typeface="+mn-ea"/>
                          <a:cs typeface="+mn-cs"/>
                        </a:rPr>
                        <a:t>$</a:t>
                      </a:r>
                      <a:r>
                        <a:rPr kumimoji="0" lang="en-US" sz="2000" b="1" i="0" u="none" strike="noStrike" kern="1200" cap="none" spc="0" normalizeH="0" baseline="0" noProof="0" dirty="0">
                          <a:ln>
                            <a:noFill/>
                          </a:ln>
                          <a:solidFill>
                            <a:schemeClr val="accent3"/>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000" b="1" dirty="0"/>
                        <a:t>$2,627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68562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panose="020B0604020202020204"/>
                          <a:ea typeface="+mn-ea"/>
                          <a:cs typeface="+mn-cs"/>
                        </a:rPr>
                        <a:t>$XX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676673872"/>
                  </a:ext>
                </a:extLst>
              </a:tr>
            </a:tbl>
          </a:graphicData>
        </a:graphic>
      </p:graphicFrame>
      <p:sp>
        <p:nvSpPr>
          <p:cNvPr id="5" name="Title 4">
            <a:extLst>
              <a:ext uri="{FF2B5EF4-FFF2-40B4-BE49-F238E27FC236}">
                <a16:creationId xmlns:a16="http://schemas.microsoft.com/office/drawing/2014/main" xmlns="" id="{0C4B4AA2-8981-41F5-8320-89D46468A01D}"/>
              </a:ext>
            </a:extLst>
          </p:cNvPr>
          <p:cNvSpPr>
            <a:spLocks noGrp="1"/>
          </p:cNvSpPr>
          <p:nvPr>
            <p:ph type="title"/>
          </p:nvPr>
        </p:nvSpPr>
        <p:spPr/>
        <p:txBody>
          <a:bodyPr/>
          <a:lstStyle/>
          <a:p>
            <a:r>
              <a:rPr lang="en-US" dirty="0"/>
              <a:t>Employee Monthly Costs</a:t>
            </a:r>
          </a:p>
        </p:txBody>
      </p:sp>
    </p:spTree>
    <p:extLst>
      <p:ext uri="{BB962C8B-B14F-4D97-AF65-F5344CB8AC3E}">
        <p14:creationId xmlns:p14="http://schemas.microsoft.com/office/powerpoint/2010/main" val="3139077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E7F92DB-73C9-4AD8-B4B6-594284DFE54C}"/>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66000"/>
                    </a14:imgEffect>
                    <a14:imgEffect>
                      <a14:brightnessContrast contrast="40000"/>
                    </a14:imgEffect>
                  </a14:imgLayer>
                </a14:imgProps>
              </a:ext>
            </a:extLst>
          </a:blip>
          <a:stretch>
            <a:fillRect/>
          </a:stretch>
        </p:blipFill>
        <p:spPr>
          <a:xfrm>
            <a:off x="9901310" y="2150168"/>
            <a:ext cx="2290690" cy="1716981"/>
          </a:xfrm>
          <a:prstGeom prst="rect">
            <a:avLst/>
          </a:prstGeom>
        </p:spPr>
      </p:pic>
      <p:sp>
        <p:nvSpPr>
          <p:cNvPr id="2" name="Slide Number Placeholder 1">
            <a:extLst>
              <a:ext uri="{FF2B5EF4-FFF2-40B4-BE49-F238E27FC236}">
                <a16:creationId xmlns:a16="http://schemas.microsoft.com/office/drawing/2014/main" xmlns="" id="{EE72B126-50A0-B94C-8394-F31FB31C7079}"/>
              </a:ext>
            </a:extLst>
          </p:cNvPr>
          <p:cNvSpPr>
            <a:spLocks noGrp="1"/>
          </p:cNvSpPr>
          <p:nvPr>
            <p:ph type="sldNum" sz="quarter" idx="12"/>
          </p:nvPr>
        </p:nvSpPr>
        <p:spPr/>
        <p:txBody>
          <a:bodyPr/>
          <a:lstStyle/>
          <a:p>
            <a:pPr marL="0" marR="0" lvl="0" indent="0" algn="ctr" defTabSz="913966"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3966"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xmlns="" id="{DB8A3C0C-9B34-F54E-B0E5-1199252706FF}"/>
              </a:ext>
            </a:extLst>
          </p:cNvPr>
          <p:cNvSpPr>
            <a:spLocks noGrp="1"/>
          </p:cNvSpPr>
          <p:nvPr>
            <p:ph type="title"/>
          </p:nvPr>
        </p:nvSpPr>
        <p:spPr/>
        <p:txBody>
          <a:bodyPr/>
          <a:lstStyle/>
          <a:p>
            <a:r>
              <a:rPr lang="en-US" dirty="0"/>
              <a:t>PLANS ON THE NATIONWIDE NETWORK</a:t>
            </a:r>
          </a:p>
        </p:txBody>
      </p:sp>
      <p:sp>
        <p:nvSpPr>
          <p:cNvPr id="7" name="Footer Placeholder 6">
            <a:extLst>
              <a:ext uri="{FF2B5EF4-FFF2-40B4-BE49-F238E27FC236}">
                <a16:creationId xmlns:a16="http://schemas.microsoft.com/office/drawing/2014/main" xmlns="" id="{D36923D0-EC12-E647-8652-CEF4912E5749}"/>
              </a:ext>
            </a:extLst>
          </p:cNvPr>
          <p:cNvSpPr>
            <a:spLocks noGrp="1"/>
          </p:cNvSpPr>
          <p:nvPr>
            <p:ph type="ftr" sz="quarter" idx="14"/>
          </p:nvPr>
        </p:nvSpPr>
        <p:spPr/>
        <p:txBody>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graphicFrame>
        <p:nvGraphicFramePr>
          <p:cNvPr id="8" name="Table 7">
            <a:extLst>
              <a:ext uri="{FF2B5EF4-FFF2-40B4-BE49-F238E27FC236}">
                <a16:creationId xmlns:a16="http://schemas.microsoft.com/office/drawing/2014/main" xmlns="" id="{7EEE694D-DF26-438A-BB97-40340DD26601}"/>
              </a:ext>
            </a:extLst>
          </p:cNvPr>
          <p:cNvGraphicFramePr>
            <a:graphicFrameLocks noGrp="1"/>
          </p:cNvGraphicFramePr>
          <p:nvPr>
            <p:extLst/>
          </p:nvPr>
        </p:nvGraphicFramePr>
        <p:xfrm>
          <a:off x="457202" y="777866"/>
          <a:ext cx="9599734" cy="5671688"/>
        </p:xfrm>
        <a:graphic>
          <a:graphicData uri="http://schemas.openxmlformats.org/drawingml/2006/table">
            <a:tbl>
              <a:tblPr/>
              <a:tblGrid>
                <a:gridCol w="2705723">
                  <a:extLst>
                    <a:ext uri="{9D8B030D-6E8A-4147-A177-3AD203B41FA5}">
                      <a16:colId xmlns:a16="http://schemas.microsoft.com/office/drawing/2014/main" xmlns="" val="822914850"/>
                    </a:ext>
                  </a:extLst>
                </a:gridCol>
                <a:gridCol w="1922381">
                  <a:extLst>
                    <a:ext uri="{9D8B030D-6E8A-4147-A177-3AD203B41FA5}">
                      <a16:colId xmlns:a16="http://schemas.microsoft.com/office/drawing/2014/main" xmlns="" val="2042374996"/>
                    </a:ext>
                  </a:extLst>
                </a:gridCol>
                <a:gridCol w="1657210">
                  <a:extLst>
                    <a:ext uri="{9D8B030D-6E8A-4147-A177-3AD203B41FA5}">
                      <a16:colId xmlns:a16="http://schemas.microsoft.com/office/drawing/2014/main" xmlns="" val="2208448257"/>
                    </a:ext>
                  </a:extLst>
                </a:gridCol>
                <a:gridCol w="1657210">
                  <a:extLst>
                    <a:ext uri="{9D8B030D-6E8A-4147-A177-3AD203B41FA5}">
                      <a16:colId xmlns:a16="http://schemas.microsoft.com/office/drawing/2014/main" xmlns="" val="773820084"/>
                    </a:ext>
                  </a:extLst>
                </a:gridCol>
                <a:gridCol w="1657210">
                  <a:extLst>
                    <a:ext uri="{9D8B030D-6E8A-4147-A177-3AD203B41FA5}">
                      <a16:colId xmlns:a16="http://schemas.microsoft.com/office/drawing/2014/main" xmlns="" val="1933922592"/>
                    </a:ext>
                  </a:extLst>
                </a:gridCol>
              </a:tblGrid>
              <a:tr h="562759">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Benefit</a:t>
                      </a:r>
                    </a:p>
                  </a:txBody>
                  <a:tcPr marL="91416" marR="45759" marT="45708" marB="91416" anchor="b"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algn="ctr"/>
                      <a:r>
                        <a:rPr lang="en-US" sz="1800" b="1" dirty="0">
                          <a:solidFill>
                            <a:schemeClr val="bg1"/>
                          </a:solidFill>
                        </a:rPr>
                        <a:t>TRS-</a:t>
                      </a:r>
                      <a:r>
                        <a:rPr lang="en-US" sz="1800" b="1" dirty="0" err="1">
                          <a:solidFill>
                            <a:schemeClr val="bg1"/>
                          </a:solidFill>
                        </a:rPr>
                        <a:t>ActiveCare</a:t>
                      </a:r>
                      <a:r>
                        <a:rPr lang="en-US" sz="1800" b="1" dirty="0">
                          <a:solidFill>
                            <a:schemeClr val="bg1"/>
                          </a:solidFill>
                        </a:rPr>
                        <a:t> HD</a:t>
                      </a:r>
                    </a:p>
                    <a:p>
                      <a:pPr algn="ctr"/>
                      <a:r>
                        <a:rPr lang="en-US" sz="1800" b="1" dirty="0">
                          <a:solidFill>
                            <a:schemeClr val="bg1"/>
                          </a:solidFill>
                        </a:rPr>
                        <a:t>(formerly 1-HD)</a:t>
                      </a:r>
                    </a:p>
                  </a:txBody>
                  <a:tcPr marL="45759" marR="45759" marT="45708" marB="45708"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2">
                  <a:txBody>
                    <a:bodyPr/>
                    <a:lstStyle/>
                    <a:p>
                      <a:pPr algn="ctr"/>
                      <a:r>
                        <a:rPr lang="en-US" sz="1800" b="1" dirty="0">
                          <a:solidFill>
                            <a:schemeClr val="bg1"/>
                          </a:solidFill>
                        </a:rPr>
                        <a:t>TRS-</a:t>
                      </a:r>
                      <a:r>
                        <a:rPr lang="en-US" sz="1800" b="1" dirty="0" err="1">
                          <a:solidFill>
                            <a:schemeClr val="bg1"/>
                          </a:solidFill>
                        </a:rPr>
                        <a:t>ActiveCare</a:t>
                      </a:r>
                      <a:r>
                        <a:rPr lang="en-US" sz="1800" b="1" dirty="0">
                          <a:solidFill>
                            <a:schemeClr val="bg1"/>
                          </a:solidFill>
                        </a:rPr>
                        <a:t> 2</a:t>
                      </a:r>
                    </a:p>
                    <a:p>
                      <a:pPr marL="0" marR="0" lvl="0" indent="0" algn="ctr" defTabSz="685423" rtl="0" eaLnBrk="1" fontAlgn="auto" latinLnBrk="0" hangingPunct="1">
                        <a:lnSpc>
                          <a:spcPct val="100000"/>
                        </a:lnSpc>
                        <a:spcBef>
                          <a:spcPts val="0"/>
                        </a:spcBef>
                        <a:spcAft>
                          <a:spcPts val="0"/>
                        </a:spcAft>
                        <a:buClrTx/>
                        <a:buSzTx/>
                        <a:buFontTx/>
                        <a:buNone/>
                        <a:tabLst/>
                        <a:defRPr/>
                      </a:pPr>
                      <a:endParaRPr lang="en-US" sz="1050" dirty="0">
                        <a:solidFill>
                          <a:schemeClr val="bg1"/>
                        </a:solidFill>
                      </a:endParaRP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hMerge="1">
                  <a:txBody>
                    <a:bodyPr/>
                    <a:lstStyle/>
                    <a:p>
                      <a:endParaRPr 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xmlns="" val="1477581871"/>
                  </a:ext>
                </a:extLst>
              </a:tr>
              <a:tr h="435145">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In-Network</a:t>
                      </a:r>
                    </a:p>
                  </a:txBody>
                  <a:tcPr marL="45759" marR="45759" marT="45708" marB="45708"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Out-of-Network</a:t>
                      </a:r>
                    </a:p>
                  </a:txBody>
                  <a:tcPr marL="45759"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In-Network</a:t>
                      </a:r>
                    </a:p>
                  </a:txBody>
                  <a:tcPr marL="45759" marR="45759" marT="45708" marB="45708"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Out-of-Network</a:t>
                      </a:r>
                    </a:p>
                  </a:txBody>
                  <a:tcPr marL="45759" marR="45759" marT="45708" marB="4570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extLst>
                  <a:ext uri="{0D108BD9-81ED-4DB2-BD59-A6C34878D82A}">
                    <a16:rowId xmlns:a16="http://schemas.microsoft.com/office/drawing/2014/main" xmlns="" val="1902323129"/>
                  </a:ext>
                </a:extLst>
              </a:tr>
              <a:tr h="343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Individual Deductible</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$2,800</a:t>
                      </a:r>
                    </a:p>
                  </a:txBody>
                  <a:tcPr marL="45759" marR="45759" marT="45708" marB="45708"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$5,500</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$1,000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$2,000</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546181464"/>
                  </a:ext>
                </a:extLst>
              </a:tr>
              <a:tr h="343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Family Deductible</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$5,600</a:t>
                      </a:r>
                    </a:p>
                  </a:txBody>
                  <a:tcPr marL="45759" marR="45759" marT="45708" marB="45708"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$11,100</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$3,000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a:ln>
                            <a:noFill/>
                          </a:ln>
                          <a:solidFill>
                            <a:schemeClr val="tx1"/>
                          </a:solidFill>
                          <a:effectLst/>
                          <a:latin typeface="Arial" pitchFamily="34" charset="0"/>
                          <a:ea typeface="+mn-ea"/>
                          <a:cs typeface="Arial" pitchFamily="34" charset="0"/>
                        </a:rPr>
                        <a:t>$6,000</a:t>
                      </a:r>
                      <a:endParaRPr kumimoji="0" lang="en-US" sz="1400" b="0" i="0" u="none" strike="noStrike" kern="1200" cap="none" normalizeH="0" baseline="0" dirty="0">
                        <a:ln>
                          <a:noFill/>
                        </a:ln>
                        <a:solidFill>
                          <a:schemeClr val="tx1"/>
                        </a:solidFill>
                        <a:effectLst/>
                        <a:latin typeface="Arial" pitchFamily="34" charset="0"/>
                        <a:ea typeface="+mn-ea"/>
                        <a:cs typeface="Arial" pitchFamily="34" charset="0"/>
                      </a:endParaRP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1429812342"/>
                  </a:ext>
                </a:extLst>
              </a:tr>
              <a:tr h="343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Individual Out-of-Pocket Max</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$6,900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$20,250</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$7,900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$23,700</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1076067788"/>
                  </a:ext>
                </a:extLst>
              </a:tr>
              <a:tr h="343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Family Out-of-Pocket Max</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$13,800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$40,500</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$15,800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$47,400</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419984249"/>
                  </a:ext>
                </a:extLst>
              </a:tr>
              <a:tr h="5296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Office Visit</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20%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40%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$30 PCP Copay $70 SPC Copay</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40%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554317277"/>
                  </a:ext>
                </a:extLst>
              </a:tr>
              <a:tr h="343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Urgent Care</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20%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40%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$50 Copay</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40%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916242800"/>
                  </a:ext>
                </a:extLst>
              </a:tr>
              <a:tr h="343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a:ln>
                            <a:noFill/>
                          </a:ln>
                          <a:solidFill>
                            <a:schemeClr val="tx1"/>
                          </a:solidFill>
                          <a:effectLst/>
                          <a:latin typeface="Arial" pitchFamily="34" charset="0"/>
                          <a:ea typeface="+mn-ea"/>
                          <a:cs typeface="Arial" pitchFamily="34" charset="0"/>
                        </a:rPr>
                        <a:t>TRS Virtual Health (Medical)</a:t>
                      </a:r>
                      <a:endParaRPr kumimoji="0" lang="en-US" sz="1400" b="0" i="0" u="none" strike="noStrike" kern="1200" cap="none" normalizeH="0" baseline="0" dirty="0">
                        <a:ln>
                          <a:noFill/>
                        </a:ln>
                        <a:solidFill>
                          <a:schemeClr val="tx1"/>
                        </a:solidFill>
                        <a:effectLst/>
                        <a:latin typeface="Arial" pitchFamily="34" charset="0"/>
                        <a:ea typeface="+mn-ea"/>
                        <a:cs typeface="Arial" pitchFamily="34" charset="0"/>
                      </a:endParaRP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$30 Cost</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Covered at 100%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N/A</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2739590674"/>
                  </a:ext>
                </a:extLst>
              </a:tr>
              <a:tr h="343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Preventive Care</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Covered at 100%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Covered at 100%</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Covered at 100%</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Covered at 100%</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2765728420"/>
                  </a:ext>
                </a:extLst>
              </a:tr>
              <a:tr h="5296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Inpatient Admission</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20%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40%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$150/day Copay + 20%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40%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 ($500/day max.)</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3349724382"/>
                  </a:ext>
                </a:extLst>
              </a:tr>
              <a:tr h="572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Emergency Room</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20%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          </a:t>
                      </a:r>
                    </a:p>
                  </a:txBody>
                  <a:tcPr marL="45759" marR="45759" marT="45708" marB="45708"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40%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$250 Copay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20%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endParaRPr kumimoji="0" lang="en-US" sz="1400" b="0" i="0" u="none" strike="noStrike" kern="1200" cap="none" normalizeH="0" baseline="0" dirty="0">
                        <a:ln>
                          <a:noFill/>
                        </a:ln>
                        <a:solidFill>
                          <a:schemeClr val="tx1"/>
                        </a:solidFill>
                        <a:effectLst/>
                        <a:latin typeface="Arial" pitchFamily="34" charset="0"/>
                        <a:ea typeface="+mn-ea"/>
                        <a:cs typeface="Arial" pitchFamily="34" charset="0"/>
                      </a:endParaRP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$250 Copay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20%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2114578568"/>
                  </a:ext>
                </a:extLst>
              </a:tr>
              <a:tr h="476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Free-Standing Emergency Room</a:t>
                      </a:r>
                    </a:p>
                  </a:txBody>
                  <a:tcPr marL="91517" marR="45759" marT="45708" marB="45708"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$500 Copay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20%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$500 Copay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40%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$500 Copay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20%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$500 Copay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40% after </a:t>
                      </a:r>
                      <a:r>
                        <a:rPr kumimoji="0" lang="en-US" sz="1400" b="0" i="0" u="none" strike="noStrike" kern="1200" cap="none" normalizeH="0" baseline="0" dirty="0" err="1">
                          <a:ln>
                            <a:noFill/>
                          </a:ln>
                          <a:solidFill>
                            <a:schemeClr val="tx1"/>
                          </a:solidFill>
                          <a:effectLst/>
                          <a:latin typeface="Arial" pitchFamily="34" charset="0"/>
                          <a:ea typeface="+mn-ea"/>
                          <a:cs typeface="Arial" pitchFamily="34" charset="0"/>
                        </a:rPr>
                        <a:t>ded</a:t>
                      </a:r>
                      <a:r>
                        <a:rPr kumimoji="0" lang="en-US" sz="1400" b="0" i="0" u="none" strike="noStrike" kern="1200" cap="none" normalizeH="0" baseline="0" dirty="0">
                          <a:ln>
                            <a:noFill/>
                          </a:ln>
                          <a:solidFill>
                            <a:schemeClr val="tx1"/>
                          </a:solidFill>
                          <a:effectLst/>
                          <a:latin typeface="Arial" pitchFamily="34" charset="0"/>
                          <a:ea typeface="+mn-ea"/>
                          <a:cs typeface="Arial" pitchFamily="34" charset="0"/>
                        </a:rPr>
                        <a:t>.</a:t>
                      </a:r>
                    </a:p>
                  </a:txBody>
                  <a:tcPr marL="45759" marR="45759" marT="45708" marB="45708"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xmlns="" val="666885406"/>
                  </a:ext>
                </a:extLst>
              </a:tr>
            </a:tbl>
          </a:graphicData>
        </a:graphic>
      </p:graphicFrame>
      <p:sp>
        <p:nvSpPr>
          <p:cNvPr id="3" name="Rectangle 2">
            <a:extLst>
              <a:ext uri="{FF2B5EF4-FFF2-40B4-BE49-F238E27FC236}">
                <a16:creationId xmlns:a16="http://schemas.microsoft.com/office/drawing/2014/main" xmlns="" id="{63288ACF-9944-4615-B86E-5A277E9FD7CD}"/>
              </a:ext>
            </a:extLst>
          </p:cNvPr>
          <p:cNvSpPr/>
          <p:nvPr/>
        </p:nvSpPr>
        <p:spPr>
          <a:xfrm>
            <a:off x="10160675" y="3970029"/>
            <a:ext cx="2031325" cy="1200329"/>
          </a:xfrm>
          <a:prstGeom prst="rect">
            <a:avLst/>
          </a:prstGeom>
        </p:spPr>
        <p:txBody>
          <a:bodyPr wrap="none">
            <a:spAutoFit/>
          </a:bodyPr>
          <a:lstStyle/>
          <a:p>
            <a:pPr marL="0" marR="0" lvl="0" indent="0" algn="l" defTabSz="914240" rtl="0" eaLnBrk="1" fontAlgn="auto" latinLnBrk="0" hangingPunct="1">
              <a:lnSpc>
                <a:spcPct val="100000"/>
              </a:lnSpc>
              <a:spcBef>
                <a:spcPts val="0"/>
              </a:spcBef>
              <a:spcAft>
                <a:spcPts val="600"/>
              </a:spcAft>
              <a:buClrTx/>
              <a:buSzTx/>
              <a:buFontTx/>
              <a:buNone/>
              <a:tabLst/>
              <a:defRPr/>
            </a:pPr>
            <a:r>
              <a:rPr kumimoji="0" lang="en-US" sz="7200" b="0" i="0" u="none" strike="noStrike" kern="1200" cap="none" spc="0" normalizeH="0" baseline="0" noProof="0" dirty="0">
                <a:ln>
                  <a:noFill/>
                </a:ln>
                <a:solidFill>
                  <a:srgbClr val="33835C"/>
                </a:solidFill>
                <a:effectLst/>
                <a:uLnTx/>
                <a:uFillTx/>
                <a:latin typeface="Arial" panose="020B0604020202020204"/>
                <a:ea typeface="+mn-ea"/>
                <a:cs typeface="+mn-cs"/>
              </a:rPr>
              <a:t>95%</a:t>
            </a:r>
          </a:p>
        </p:txBody>
      </p:sp>
    </p:spTree>
    <p:extLst>
      <p:ext uri="{BB962C8B-B14F-4D97-AF65-F5344CB8AC3E}">
        <p14:creationId xmlns:p14="http://schemas.microsoft.com/office/powerpoint/2010/main" val="3659609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86638BA-1A3B-4450-8B1E-51DB4FE2BD87}"/>
              </a:ext>
            </a:extLst>
          </p:cNvPr>
          <p:cNvSpPr>
            <a:spLocks noGrp="1"/>
          </p:cNvSpPr>
          <p:nvPr>
            <p:ph type="sldNum" sz="quarter" idx="12"/>
          </p:nvPr>
        </p:nvSpPr>
        <p:spPr/>
        <p: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24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6" name="Content Placeholder 5">
            <a:extLst>
              <a:ext uri="{FF2B5EF4-FFF2-40B4-BE49-F238E27FC236}">
                <a16:creationId xmlns:a16="http://schemas.microsoft.com/office/drawing/2014/main" xmlns="" id="{65465E51-0FF9-4BBD-895E-49A6B430CB9B}"/>
              </a:ext>
            </a:extLst>
          </p:cNvPr>
          <p:cNvGraphicFramePr>
            <a:graphicFrameLocks noGrp="1"/>
          </p:cNvGraphicFramePr>
          <p:nvPr>
            <p:ph idx="1"/>
            <p:extLst/>
          </p:nvPr>
        </p:nvGraphicFramePr>
        <p:xfrm>
          <a:off x="1222930" y="1318437"/>
          <a:ext cx="9746141" cy="4471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xmlns="" id="{9A90D971-1FF5-49A1-8C3C-58FE03CF0A6D}"/>
              </a:ext>
            </a:extLst>
          </p:cNvPr>
          <p:cNvSpPr>
            <a:spLocks noGrp="1"/>
          </p:cNvSpPr>
          <p:nvPr>
            <p:ph type="title"/>
          </p:nvPr>
        </p:nvSpPr>
        <p:spPr/>
        <p:txBody>
          <a:bodyPr/>
          <a:lstStyle/>
          <a:p>
            <a:r>
              <a:rPr lang="en-US" dirty="0"/>
              <a:t>STATEWIDE Network Plan HIGHLIGHTS</a:t>
            </a:r>
          </a:p>
        </p:txBody>
      </p:sp>
    </p:spTree>
    <p:extLst>
      <p:ext uri="{BB962C8B-B14F-4D97-AF65-F5344CB8AC3E}">
        <p14:creationId xmlns:p14="http://schemas.microsoft.com/office/powerpoint/2010/main" val="340338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86638BA-1A3B-4450-8B1E-51DB4FE2BD87}"/>
              </a:ext>
            </a:extLst>
          </p:cNvPr>
          <p:cNvSpPr>
            <a:spLocks noGrp="1"/>
          </p:cNvSpPr>
          <p:nvPr>
            <p:ph type="sldNum" sz="quarter" idx="12"/>
          </p:nvPr>
        </p:nvSpPr>
        <p:spPr/>
        <p: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24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6" name="Content Placeholder 5">
            <a:extLst>
              <a:ext uri="{FF2B5EF4-FFF2-40B4-BE49-F238E27FC236}">
                <a16:creationId xmlns:a16="http://schemas.microsoft.com/office/drawing/2014/main" xmlns="" id="{65465E51-0FF9-4BBD-895E-49A6B430CB9B}"/>
              </a:ext>
            </a:extLst>
          </p:cNvPr>
          <p:cNvGraphicFramePr>
            <a:graphicFrameLocks noGrp="1"/>
          </p:cNvGraphicFramePr>
          <p:nvPr>
            <p:ph idx="1"/>
            <p:extLst/>
          </p:nvPr>
        </p:nvGraphicFramePr>
        <p:xfrm>
          <a:off x="1222930" y="1318437"/>
          <a:ext cx="9746141" cy="4471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xmlns="" id="{9A90D971-1FF5-49A1-8C3C-58FE03CF0A6D}"/>
              </a:ext>
            </a:extLst>
          </p:cNvPr>
          <p:cNvSpPr>
            <a:spLocks noGrp="1"/>
          </p:cNvSpPr>
          <p:nvPr>
            <p:ph type="title"/>
          </p:nvPr>
        </p:nvSpPr>
        <p:spPr/>
        <p:txBody>
          <a:bodyPr/>
          <a:lstStyle/>
          <a:p>
            <a:r>
              <a:rPr lang="en-US" dirty="0"/>
              <a:t>NATIONWIDE Network Plan HIGHLIGHTS</a:t>
            </a:r>
          </a:p>
        </p:txBody>
      </p:sp>
    </p:spTree>
    <p:extLst>
      <p:ext uri="{BB962C8B-B14F-4D97-AF65-F5344CB8AC3E}">
        <p14:creationId xmlns:p14="http://schemas.microsoft.com/office/powerpoint/2010/main" val="2190176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a:extLst>
              <a:ext uri="{FF2B5EF4-FFF2-40B4-BE49-F238E27FC236}">
                <a16:creationId xmlns:a16="http://schemas.microsoft.com/office/drawing/2014/main" xmlns="" id="{F2FEAAA2-8D40-46BA-8FE0-B8A5554E95AF}"/>
              </a:ext>
            </a:extLst>
          </p:cNvPr>
          <p:cNvSpPr txBox="1">
            <a:spLocks/>
          </p:cNvSpPr>
          <p:nvPr/>
        </p:nvSpPr>
        <p:spPr>
          <a:xfrm>
            <a:off x="283030" y="245160"/>
            <a:ext cx="10949494"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cap="all" baseline="0">
                <a:solidFill>
                  <a:schemeClr val="accent1"/>
                </a:solidFill>
                <a:latin typeface="Arial Narrow" panose="020B0604020202020204" pitchFamily="34" charset="0"/>
                <a:ea typeface="+mj-ea"/>
                <a:cs typeface="Arial Narrow" panose="020B0604020202020204" pitchFamily="34" charset="0"/>
              </a:defRPr>
            </a:lvl1pPr>
          </a:lstStyle>
          <a:p>
            <a:pPr marL="0" marR="0" lvl="0" indent="0" algn="l" defTabSz="685629" rtl="0" eaLnBrk="1" fontAlgn="auto" latinLnBrk="0" hangingPunct="1">
              <a:lnSpc>
                <a:spcPct val="90000"/>
              </a:lnSpc>
              <a:spcBef>
                <a:spcPct val="0"/>
              </a:spcBef>
              <a:spcAft>
                <a:spcPts val="0"/>
              </a:spcAft>
              <a:buClrTx/>
              <a:buSzTx/>
              <a:buFontTx/>
              <a:buNone/>
              <a:tabLst/>
              <a:defRPr/>
            </a:pPr>
            <a:r>
              <a:rPr lang="en-US" dirty="0">
                <a:solidFill>
                  <a:srgbClr val="24618E"/>
                </a:solidFill>
              </a:rPr>
              <a:t>Presentation agenda</a:t>
            </a:r>
            <a:endParaRPr kumimoji="0" lang="en-US" sz="3199" b="1" i="0" u="none" strike="noStrike" kern="600" cap="all" spc="0" normalizeH="0" baseline="0" noProof="0" dirty="0">
              <a:ln>
                <a:noFill/>
              </a:ln>
              <a:solidFill>
                <a:srgbClr val="24618E"/>
              </a:solidFill>
              <a:effectLst/>
              <a:uLnTx/>
              <a:uFillTx/>
              <a:latin typeface="Arial Narrow" panose="020B0604020202020204" pitchFamily="34" charset="0"/>
              <a:ea typeface="+mj-ea"/>
            </a:endParaRPr>
          </a:p>
        </p:txBody>
      </p:sp>
      <p:sp>
        <p:nvSpPr>
          <p:cNvPr id="2" name="Rectangle 1">
            <a:extLst>
              <a:ext uri="{FF2B5EF4-FFF2-40B4-BE49-F238E27FC236}">
                <a16:creationId xmlns:a16="http://schemas.microsoft.com/office/drawing/2014/main" xmlns="" id="{6F0C4938-D2C8-4D3F-BE3D-973E38AF1CF3}"/>
              </a:ext>
            </a:extLst>
          </p:cNvPr>
          <p:cNvSpPr/>
          <p:nvPr/>
        </p:nvSpPr>
        <p:spPr>
          <a:xfrm>
            <a:off x="528045" y="777828"/>
            <a:ext cx="9141204" cy="5712846"/>
          </a:xfrm>
          <a:prstGeom prst="rect">
            <a:avLst/>
          </a:prstGeom>
        </p:spPr>
        <p:txBody>
          <a:bodyPr wrap="square">
            <a:spAutoFit/>
          </a:bodyPr>
          <a:lstStyle/>
          <a:p>
            <a:pPr marL="285750" indent="-285750">
              <a:lnSpc>
                <a:spcPct val="90000"/>
              </a:lnSpc>
              <a:spcBef>
                <a:spcPts val="2400"/>
              </a:spcBef>
              <a:buClr>
                <a:schemeClr val="tx1"/>
              </a:buClr>
              <a:buFont typeface="Arial" panose="020B0604020202020204" pitchFamily="34" charset="0"/>
              <a:buChar char="•"/>
              <a:defRPr/>
            </a:pPr>
            <a:r>
              <a:rPr lang="en-US" b="1" kern="600" dirty="0">
                <a:solidFill>
                  <a:srgbClr val="33835C"/>
                </a:solidFill>
                <a:latin typeface="Arial" panose="020B0604020202020204"/>
              </a:rPr>
              <a:t>TRS-ActiveCare Program Highlights</a:t>
            </a:r>
            <a:endParaRPr lang="en-US" b="1" dirty="0">
              <a:solidFill>
                <a:srgbClr val="376092"/>
              </a:solidFill>
              <a:latin typeface="Arial" panose="020B0604020202020204" pitchFamily="34" charset="0"/>
              <a:cs typeface="Arial" panose="020B0604020202020204" pitchFamily="34" charset="0"/>
            </a:endParaRPr>
          </a:p>
          <a:p>
            <a:pPr lvl="1">
              <a:lnSpc>
                <a:spcPct val="90000"/>
              </a:lnSpc>
              <a:spcBef>
                <a:spcPts val="528"/>
              </a:spcBef>
              <a:defRPr/>
            </a:pPr>
            <a:r>
              <a:rPr lang="en-US" sz="1600" dirty="0">
                <a:latin typeface="Arial" panose="020B0604020202020204" pitchFamily="34" charset="0"/>
                <a:cs typeface="Arial" panose="020B0604020202020204" pitchFamily="34" charset="0"/>
              </a:rPr>
              <a:t>Activate Your Health</a:t>
            </a:r>
          </a:p>
          <a:p>
            <a:pPr lvl="1">
              <a:lnSpc>
                <a:spcPct val="90000"/>
              </a:lnSpc>
              <a:spcBef>
                <a:spcPts val="528"/>
              </a:spcBef>
              <a:defRPr/>
            </a:pPr>
            <a:r>
              <a:rPr lang="en-US" sz="1600" dirty="0">
                <a:latin typeface="Arial" panose="020B0604020202020204" pitchFamily="34" charset="0"/>
                <a:cs typeface="Arial" panose="020B0604020202020204" pitchFamily="34" charset="0"/>
              </a:rPr>
              <a:t>NEW: TRS-ActiveCare Primary Plan</a:t>
            </a:r>
          </a:p>
          <a:p>
            <a:pPr lvl="1">
              <a:lnSpc>
                <a:spcPct val="90000"/>
              </a:lnSpc>
              <a:spcBef>
                <a:spcPts val="528"/>
              </a:spcBef>
              <a:defRPr/>
            </a:pPr>
            <a:r>
              <a:rPr lang="en-US" sz="1600" dirty="0">
                <a:latin typeface="Arial" panose="020B0604020202020204" pitchFamily="34" charset="0"/>
                <a:cs typeface="Arial" panose="020B0604020202020204" pitchFamily="34" charset="0"/>
              </a:rPr>
              <a:t>Benefit Enhancements</a:t>
            </a:r>
          </a:p>
          <a:p>
            <a:pPr marL="285750" indent="-285750">
              <a:lnSpc>
                <a:spcPct val="90000"/>
              </a:lnSpc>
              <a:spcBef>
                <a:spcPts val="2400"/>
              </a:spcBef>
              <a:buClr>
                <a:schemeClr val="tx1"/>
              </a:buClr>
              <a:buFont typeface="Arial" panose="020B0604020202020204" pitchFamily="34" charset="0"/>
              <a:buChar char="•"/>
              <a:defRPr/>
            </a:pPr>
            <a:r>
              <a:rPr lang="en-US" b="1" kern="600" dirty="0">
                <a:solidFill>
                  <a:srgbClr val="33835C"/>
                </a:solidFill>
                <a:latin typeface="Arial" panose="020B0604020202020204"/>
              </a:rPr>
              <a:t>TRS-ActiveCare Medical Benefits through BCBSTX</a:t>
            </a:r>
            <a:endParaRPr lang="en-US" b="1" dirty="0">
              <a:solidFill>
                <a:srgbClr val="376092"/>
              </a:solidFill>
              <a:latin typeface="Arial" panose="020B0604020202020204" pitchFamily="34" charset="0"/>
              <a:cs typeface="Arial" panose="020B0604020202020204" pitchFamily="34" charset="0"/>
            </a:endParaRPr>
          </a:p>
          <a:p>
            <a:pPr lvl="1">
              <a:lnSpc>
                <a:spcPct val="90000"/>
              </a:lnSpc>
              <a:spcBef>
                <a:spcPts val="528"/>
              </a:spcBef>
              <a:defRPr/>
            </a:pPr>
            <a:r>
              <a:rPr lang="en-US" sz="1600" dirty="0">
                <a:latin typeface="Arial" panose="020B0604020202020204" pitchFamily="34" charset="0"/>
                <a:cs typeface="Arial" panose="020B0604020202020204" pitchFamily="34" charset="0"/>
              </a:rPr>
              <a:t>Rates and Benefits</a:t>
            </a:r>
          </a:p>
          <a:p>
            <a:pPr lvl="1">
              <a:lnSpc>
                <a:spcPct val="90000"/>
              </a:lnSpc>
              <a:spcBef>
                <a:spcPts val="528"/>
              </a:spcBef>
              <a:defRPr/>
            </a:pPr>
            <a:r>
              <a:rPr lang="en-US" sz="1600" dirty="0">
                <a:latin typeface="Arial" panose="020B0604020202020204" pitchFamily="34" charset="0"/>
                <a:cs typeface="Arial" panose="020B0604020202020204" pitchFamily="34" charset="0"/>
              </a:rPr>
              <a:t>Understanding Your Deductible</a:t>
            </a:r>
          </a:p>
          <a:p>
            <a:pPr lvl="1">
              <a:lnSpc>
                <a:spcPct val="90000"/>
              </a:lnSpc>
              <a:spcBef>
                <a:spcPts val="528"/>
              </a:spcBef>
              <a:defRPr/>
            </a:pPr>
            <a:r>
              <a:rPr lang="en-US" sz="1600" dirty="0">
                <a:latin typeface="Arial" panose="020B0604020202020204" pitchFamily="34" charset="0"/>
                <a:cs typeface="Arial" panose="020B0604020202020204" pitchFamily="34" charset="0"/>
              </a:rPr>
              <a:t>Member Health and Wellness Resources</a:t>
            </a:r>
          </a:p>
          <a:p>
            <a:pPr marL="285750" indent="-285750">
              <a:lnSpc>
                <a:spcPct val="90000"/>
              </a:lnSpc>
              <a:spcBef>
                <a:spcPts val="2400"/>
              </a:spcBef>
              <a:buClr>
                <a:schemeClr val="tx1"/>
              </a:buClr>
              <a:buFont typeface="Arial" panose="020B0604020202020204" pitchFamily="34" charset="0"/>
              <a:buChar char="•"/>
              <a:defRPr/>
            </a:pPr>
            <a:r>
              <a:rPr lang="en-US" b="1" kern="600" dirty="0">
                <a:solidFill>
                  <a:srgbClr val="33835C"/>
                </a:solidFill>
                <a:latin typeface="Arial" panose="020B0604020202020204"/>
              </a:rPr>
              <a:t>TRS-ActiveCare Pharmacy Benefits through CVS Caremark</a:t>
            </a:r>
            <a:endParaRPr lang="en-US" b="1" dirty="0">
              <a:solidFill>
                <a:srgbClr val="376092"/>
              </a:solidFill>
              <a:latin typeface="Arial" panose="020B0604020202020204" pitchFamily="34" charset="0"/>
              <a:cs typeface="Arial" panose="020B0604020202020204" pitchFamily="34" charset="0"/>
            </a:endParaRPr>
          </a:p>
          <a:p>
            <a:pPr marL="285750" indent="-285750">
              <a:lnSpc>
                <a:spcPct val="90000"/>
              </a:lnSpc>
              <a:spcBef>
                <a:spcPts val="2400"/>
              </a:spcBef>
              <a:buClr>
                <a:schemeClr val="tx1"/>
              </a:buClr>
              <a:buFont typeface="Arial" panose="020B0604020202020204" pitchFamily="34" charset="0"/>
              <a:buChar char="•"/>
              <a:defRPr/>
            </a:pPr>
            <a:r>
              <a:rPr lang="en-US" b="1" kern="600" dirty="0">
                <a:solidFill>
                  <a:srgbClr val="33835C"/>
                </a:solidFill>
                <a:latin typeface="Arial" panose="020B0604020202020204"/>
              </a:rPr>
              <a:t>Regional HMO Offering</a:t>
            </a:r>
            <a:endParaRPr lang="en-US" b="1" dirty="0">
              <a:solidFill>
                <a:srgbClr val="376092"/>
              </a:solidFill>
              <a:latin typeface="Arial" panose="020B0604020202020204" pitchFamily="34" charset="0"/>
              <a:cs typeface="Arial" panose="020B0604020202020204" pitchFamily="34" charset="0"/>
            </a:endParaRPr>
          </a:p>
          <a:p>
            <a:pPr lvl="1">
              <a:lnSpc>
                <a:spcPct val="90000"/>
              </a:lnSpc>
              <a:spcBef>
                <a:spcPts val="528"/>
              </a:spcBef>
              <a:defRPr/>
            </a:pPr>
            <a:r>
              <a:rPr lang="en-US" sz="1600" dirty="0">
                <a:latin typeface="Arial" panose="020B0604020202020204" pitchFamily="34" charset="0"/>
                <a:cs typeface="Arial" panose="020B0604020202020204" pitchFamily="34" charset="0"/>
              </a:rPr>
              <a:t>Central Texas – Scott and White Care Plans HMO</a:t>
            </a:r>
          </a:p>
          <a:p>
            <a:pPr lvl="1">
              <a:lnSpc>
                <a:spcPct val="90000"/>
              </a:lnSpc>
              <a:spcBef>
                <a:spcPts val="528"/>
              </a:spcBef>
              <a:defRPr/>
            </a:pPr>
            <a:r>
              <a:rPr lang="en-US" sz="1600" dirty="0">
                <a:latin typeface="Arial" panose="020B0604020202020204" pitchFamily="34" charset="0"/>
                <a:cs typeface="Arial" panose="020B0604020202020204" pitchFamily="34" charset="0"/>
              </a:rPr>
              <a:t>West Texas – Blue Essentials HMO</a:t>
            </a:r>
          </a:p>
          <a:p>
            <a:pPr lvl="1">
              <a:lnSpc>
                <a:spcPct val="90000"/>
              </a:lnSpc>
              <a:spcBef>
                <a:spcPts val="528"/>
              </a:spcBef>
              <a:defRPr/>
            </a:pPr>
            <a:r>
              <a:rPr lang="en-US" sz="1600" dirty="0">
                <a:latin typeface="Arial" panose="020B0604020202020204" pitchFamily="34" charset="0"/>
                <a:cs typeface="Arial" panose="020B0604020202020204" pitchFamily="34" charset="0"/>
              </a:rPr>
              <a:t>South Texas – Blue Essentials HMO</a:t>
            </a:r>
            <a:endParaRPr lang="en-US" sz="2000" b="1" dirty="0">
              <a:solidFill>
                <a:schemeClr val="accent1">
                  <a:lumMod val="75000"/>
                </a:schemeClr>
              </a:solidFill>
              <a:latin typeface="Arial" panose="020B0604020202020204" pitchFamily="34" charset="0"/>
              <a:cs typeface="Arial" panose="020B0604020202020204" pitchFamily="34" charset="0"/>
            </a:endParaRPr>
          </a:p>
          <a:p>
            <a:pPr marL="285750" indent="-285750">
              <a:lnSpc>
                <a:spcPct val="90000"/>
              </a:lnSpc>
              <a:spcBef>
                <a:spcPts val="2400"/>
              </a:spcBef>
              <a:buClr>
                <a:schemeClr val="tx1"/>
              </a:buClr>
              <a:buFont typeface="Arial" panose="020B0604020202020204" pitchFamily="34" charset="0"/>
              <a:buChar char="•"/>
              <a:defRPr/>
            </a:pPr>
            <a:r>
              <a:rPr lang="en-US" b="1" kern="600" dirty="0" err="1">
                <a:solidFill>
                  <a:srgbClr val="33835C"/>
                </a:solidFill>
                <a:latin typeface="Arial" panose="020B0604020202020204"/>
              </a:rPr>
              <a:t>bswift</a:t>
            </a:r>
            <a:r>
              <a:rPr lang="en-US" b="1" kern="600" dirty="0">
                <a:solidFill>
                  <a:srgbClr val="33835C"/>
                </a:solidFill>
                <a:latin typeface="Arial" panose="020B0604020202020204"/>
              </a:rPr>
              <a:t> Enrollment Update</a:t>
            </a:r>
            <a:endParaRPr lang="en-US" b="1" dirty="0">
              <a:solidFill>
                <a:srgbClr val="376092"/>
              </a:solidFill>
              <a:latin typeface="Arial" panose="020B0604020202020204" pitchFamily="34" charset="0"/>
              <a:cs typeface="Arial" panose="020B0604020202020204" pitchFamily="34" charset="0"/>
            </a:endParaRPr>
          </a:p>
          <a:p>
            <a:pPr lvl="1">
              <a:lnSpc>
                <a:spcPct val="90000"/>
              </a:lnSpc>
              <a:spcBef>
                <a:spcPts val="528"/>
              </a:spcBef>
              <a:defRPr/>
            </a:pPr>
            <a:r>
              <a:rPr lang="en-US" sz="1600" dirty="0">
                <a:latin typeface="Arial" panose="020B0604020202020204" pitchFamily="34" charset="0"/>
                <a:cs typeface="Arial" panose="020B0604020202020204" pitchFamily="34" charset="0"/>
              </a:rPr>
              <a:t>Who is Eligible to Enroll?</a:t>
            </a:r>
          </a:p>
          <a:p>
            <a:pPr lvl="1">
              <a:lnSpc>
                <a:spcPct val="90000"/>
              </a:lnSpc>
              <a:spcBef>
                <a:spcPts val="528"/>
              </a:spcBef>
              <a:defRPr/>
            </a:pPr>
            <a:r>
              <a:rPr lang="en-US" sz="1600" dirty="0">
                <a:latin typeface="Arial" panose="020B0604020202020204" pitchFamily="34" charset="0"/>
                <a:cs typeface="Arial" panose="020B0604020202020204" pitchFamily="34" charset="0"/>
              </a:rPr>
              <a:t>Enrollment Support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8856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EB68176-F3C1-4D4B-AD65-4EC4A84BA51E}"/>
              </a:ext>
            </a:extLst>
          </p:cNvPr>
          <p:cNvSpPr>
            <a:spLocks noGrp="1"/>
          </p:cNvSpPr>
          <p:nvPr>
            <p:ph type="sldNum" sz="quarter" idx="12"/>
          </p:nvPr>
        </p:nvSpPr>
        <p:spPr/>
        <p: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24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xmlns="" id="{F39A98AD-4F2B-4D55-9CA5-9BBCB294E9B7}"/>
              </a:ext>
            </a:extLst>
          </p:cNvPr>
          <p:cNvSpPr>
            <a:spLocks noGrp="1"/>
          </p:cNvSpPr>
          <p:nvPr>
            <p:ph type="title"/>
          </p:nvPr>
        </p:nvSpPr>
        <p:spPr>
          <a:xfrm>
            <a:off x="348395" y="531935"/>
            <a:ext cx="10946643" cy="876300"/>
          </a:xfrm>
        </p:spPr>
        <p:txBody>
          <a:bodyPr/>
          <a:lstStyle/>
          <a:p>
            <a:r>
              <a:rPr lang="en-US" dirty="0"/>
              <a:t>NETWORKS OF CONFIDENCE</a:t>
            </a:r>
          </a:p>
        </p:txBody>
      </p:sp>
      <p:sp>
        <p:nvSpPr>
          <p:cNvPr id="6" name="Footer Placeholder 5">
            <a:extLst>
              <a:ext uri="{FF2B5EF4-FFF2-40B4-BE49-F238E27FC236}">
                <a16:creationId xmlns:a16="http://schemas.microsoft.com/office/drawing/2014/main" xmlns="" id="{4646474D-A869-45D8-91D1-6BB411EEF760}"/>
              </a:ext>
            </a:extLst>
          </p:cNvPr>
          <p:cNvSpPr>
            <a:spLocks noGrp="1"/>
          </p:cNvSpPr>
          <p:nvPr>
            <p:ph type="ftr" sz="quarter" idx="14"/>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graphicFrame>
        <p:nvGraphicFramePr>
          <p:cNvPr id="10" name="Content Placeholder 9">
            <a:extLst>
              <a:ext uri="{FF2B5EF4-FFF2-40B4-BE49-F238E27FC236}">
                <a16:creationId xmlns:a16="http://schemas.microsoft.com/office/drawing/2014/main" xmlns="" id="{0683DAF5-1CC3-413F-A484-9D7D530F9E19}"/>
              </a:ext>
            </a:extLst>
          </p:cNvPr>
          <p:cNvGraphicFramePr>
            <a:graphicFrameLocks noGrp="1"/>
          </p:cNvGraphicFramePr>
          <p:nvPr>
            <p:ph idx="1"/>
            <p:extLst/>
          </p:nvPr>
        </p:nvGraphicFramePr>
        <p:xfrm>
          <a:off x="1287628" y="1552352"/>
          <a:ext cx="9402443" cy="3538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1244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E63AE6C-8678-42D1-9994-AA6D3F9CC5D1}"/>
              </a:ext>
            </a:extLst>
          </p:cNvPr>
          <p:cNvSpPr>
            <a:spLocks noGrp="1"/>
          </p:cNvSpPr>
          <p:nvPr>
            <p:ph type="sldNum" sz="quarter" idx="12"/>
          </p:nvPr>
        </p:nvSpPr>
        <p:spPr/>
        <p:txBody>
          <a:bodyPr/>
          <a:lstStyle/>
          <a:p>
            <a:fld id="{2D55A223-BDE3-4662-BD05-6BDBDD27824A}" type="slidenum">
              <a:rPr lang="en-US" smtClean="0"/>
              <a:pPr/>
              <a:t>21</a:t>
            </a:fld>
            <a:endParaRPr lang="en-US" dirty="0"/>
          </a:p>
        </p:txBody>
      </p:sp>
      <p:sp>
        <p:nvSpPr>
          <p:cNvPr id="6" name="Footer Placeholder 5">
            <a:extLst>
              <a:ext uri="{FF2B5EF4-FFF2-40B4-BE49-F238E27FC236}">
                <a16:creationId xmlns:a16="http://schemas.microsoft.com/office/drawing/2014/main" xmlns="" id="{E3F2C616-7C8F-4AB1-8195-746461F8A593}"/>
              </a:ext>
            </a:extLst>
          </p:cNvPr>
          <p:cNvSpPr>
            <a:spLocks noGrp="1"/>
          </p:cNvSpPr>
          <p:nvPr>
            <p:ph type="ftr" sz="quarter" idx="14"/>
          </p:nvPr>
        </p:nvSpPr>
        <p:spPr/>
        <p:txBody>
          <a:bodyPr/>
          <a:lstStyle/>
          <a:p>
            <a:endParaRPr lang="en-US" dirty="0"/>
          </a:p>
        </p:txBody>
      </p:sp>
      <p:sp>
        <p:nvSpPr>
          <p:cNvPr id="7" name="Title 4">
            <a:extLst>
              <a:ext uri="{FF2B5EF4-FFF2-40B4-BE49-F238E27FC236}">
                <a16:creationId xmlns:a16="http://schemas.microsoft.com/office/drawing/2014/main" xmlns="" id="{093F7850-5BB1-4248-BADA-004C35D9D358}"/>
              </a:ext>
            </a:extLst>
          </p:cNvPr>
          <p:cNvSpPr>
            <a:spLocks noGrp="1"/>
          </p:cNvSpPr>
          <p:nvPr>
            <p:ph type="title"/>
          </p:nvPr>
        </p:nvSpPr>
        <p:spPr>
          <a:xfrm>
            <a:off x="457200" y="407990"/>
            <a:ext cx="10901363" cy="562682"/>
          </a:xfrm>
        </p:spPr>
        <p:txBody>
          <a:bodyPr/>
          <a:lstStyle/>
          <a:p>
            <a:pPr>
              <a:defRPr/>
            </a:pPr>
            <a:r>
              <a:rPr lang="en-US" dirty="0"/>
              <a:t>Understanding your FAMILY DEDUCTIBLE</a:t>
            </a:r>
            <a:endParaRPr lang="en-US" sz="2800" dirty="0"/>
          </a:p>
        </p:txBody>
      </p:sp>
      <p:sp>
        <p:nvSpPr>
          <p:cNvPr id="9" name="Content Placeholder 8">
            <a:extLst>
              <a:ext uri="{FF2B5EF4-FFF2-40B4-BE49-F238E27FC236}">
                <a16:creationId xmlns:a16="http://schemas.microsoft.com/office/drawing/2014/main" xmlns="" id="{D01AFA3A-21BE-4F94-ACBD-C90AD0391661}"/>
              </a:ext>
            </a:extLst>
          </p:cNvPr>
          <p:cNvSpPr txBox="1">
            <a:spLocks noGrp="1"/>
          </p:cNvSpPr>
          <p:nvPr>
            <p:ph idx="1"/>
          </p:nvPr>
        </p:nvSpPr>
        <p:spPr>
          <a:xfrm>
            <a:off x="457200" y="1887039"/>
            <a:ext cx="10528694" cy="3083921"/>
          </a:xfrm>
          <a:prstGeom prst="rect">
            <a:avLst/>
          </a:prstGeom>
          <a:noFill/>
        </p:spPr>
        <p:txBody>
          <a:bodyPr wrap="square">
            <a:spAutoFit/>
          </a:bodyPr>
          <a:lstStyle/>
          <a:p>
            <a:pPr defTabSz="914240">
              <a:defRPr/>
            </a:pPr>
            <a:r>
              <a:rPr lang="en-US" sz="2000" dirty="0">
                <a:solidFill>
                  <a:srgbClr val="1E1E1E"/>
                </a:solidFill>
                <a:latin typeface="Arial" panose="020B0604020202020204" pitchFamily="34" charset="0"/>
                <a:cs typeface="Arial" panose="020B0604020202020204" pitchFamily="34" charset="0"/>
              </a:rPr>
              <a:t>All plans include an individual deductible as well as a family deductible. </a:t>
            </a:r>
          </a:p>
          <a:p>
            <a:pPr defTabSz="914240">
              <a:defRPr/>
            </a:pPr>
            <a:r>
              <a:rPr lang="en-US" sz="2000" dirty="0">
                <a:solidFill>
                  <a:srgbClr val="1E1E1E"/>
                </a:solidFill>
                <a:latin typeface="Arial" panose="020B0604020202020204" pitchFamily="34" charset="0"/>
                <a:cs typeface="Arial" panose="020B0604020202020204" pitchFamily="34" charset="0"/>
              </a:rPr>
              <a:t>This means an individual can meet their own deductible and get plan benefits even if the combined family deductible has not been met. </a:t>
            </a:r>
          </a:p>
          <a:p>
            <a:pPr defTabSz="914240">
              <a:defRPr/>
            </a:pPr>
            <a:r>
              <a:rPr lang="en-US" sz="2000" dirty="0">
                <a:solidFill>
                  <a:srgbClr val="1E1E1E"/>
                </a:solidFill>
                <a:latin typeface="Arial" panose="020B0604020202020204" pitchFamily="34" charset="0"/>
                <a:cs typeface="Arial" panose="020B0604020202020204" pitchFamily="34" charset="0"/>
              </a:rPr>
              <a:t>The individual deductible also applies towards the family deductible. </a:t>
            </a:r>
          </a:p>
          <a:p>
            <a:pPr defTabSz="914240">
              <a:defRPr/>
            </a:pPr>
            <a:r>
              <a:rPr lang="en-US" sz="2000" dirty="0">
                <a:solidFill>
                  <a:srgbClr val="1E1E1E"/>
                </a:solidFill>
                <a:latin typeface="Arial" panose="020B0604020202020204" pitchFamily="34" charset="0"/>
                <a:cs typeface="Arial" panose="020B0604020202020204" pitchFamily="34" charset="0"/>
              </a:rPr>
              <a:t>Each family member continues to meet their own deductible until the family deductible is met.</a:t>
            </a:r>
          </a:p>
          <a:p>
            <a:pPr lvl="0" defTabSz="914240">
              <a:defRPr/>
            </a:pPr>
            <a:endParaRPr lang="en-US" sz="1600" dirty="0">
              <a:solidFill>
                <a:srgbClr val="1E1E1E"/>
              </a:solidFill>
              <a:latin typeface="Arial" panose="020B0604020202020204" pitchFamily="34" charset="0"/>
              <a:cs typeface="Arial" panose="020B0604020202020204" pitchFamily="34" charset="0"/>
            </a:endParaRPr>
          </a:p>
          <a:p>
            <a:pPr marL="285750" indent="-285750">
              <a:lnSpc>
                <a:spcPct val="90000"/>
              </a:lnSpc>
              <a:buFont typeface="Arial" pitchFamily="34" charset="0"/>
              <a:buChar char="•"/>
              <a:defRPr/>
            </a:pPr>
            <a:endParaRPr lang="en-US" sz="1600" dirty="0">
              <a:solidFill>
                <a:srgbClr val="000000"/>
              </a:solidFill>
              <a:latin typeface="+mj-lt"/>
            </a:endParaRPr>
          </a:p>
        </p:txBody>
      </p:sp>
      <p:sp>
        <p:nvSpPr>
          <p:cNvPr id="12" name="Content Placeholder 2">
            <a:extLst>
              <a:ext uri="{FF2B5EF4-FFF2-40B4-BE49-F238E27FC236}">
                <a16:creationId xmlns:a16="http://schemas.microsoft.com/office/drawing/2014/main" xmlns="" id="{D9F940EF-D6E7-40A6-BD5B-8A85DA5DBCD0}"/>
              </a:ext>
            </a:extLst>
          </p:cNvPr>
          <p:cNvSpPr txBox="1">
            <a:spLocks/>
          </p:cNvSpPr>
          <p:nvPr/>
        </p:nvSpPr>
        <p:spPr>
          <a:xfrm>
            <a:off x="358726" y="1095854"/>
            <a:ext cx="6410184" cy="791185"/>
          </a:xfrm>
          <a:prstGeom prst="rect">
            <a:avLst/>
          </a:prstGeom>
        </p:spPr>
        <p:txBody>
          <a:bodyPr>
            <a:noAutofit/>
          </a:bodyPr>
          <a:lstStyle>
            <a:lvl1pPr marL="228543" indent="-228543" algn="l" defTabSz="685629" rtl="0" eaLnBrk="1" latinLnBrk="0" hangingPunct="1">
              <a:lnSpc>
                <a:spcPct val="100000"/>
              </a:lnSpc>
              <a:spcBef>
                <a:spcPts val="600"/>
              </a:spcBef>
              <a:spcAft>
                <a:spcPts val="600"/>
              </a:spcAft>
              <a:buClr>
                <a:schemeClr val="accent3"/>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685629" rtl="0" eaLnBrk="1" fontAlgn="auto" latinLnBrk="0" hangingPunct="1">
              <a:lnSpc>
                <a:spcPct val="100000"/>
              </a:lnSpc>
              <a:spcBef>
                <a:spcPts val="600"/>
              </a:spcBef>
              <a:spcAft>
                <a:spcPts val="1200"/>
              </a:spcAft>
              <a:buClr>
                <a:srgbClr val="33835C"/>
              </a:buClr>
              <a:buSzTx/>
              <a:buFont typeface="Arial" panose="020B0604020202020204" pitchFamily="34" charset="0"/>
              <a:buNone/>
              <a:tabLst/>
              <a:defRPr/>
            </a:pPr>
            <a:r>
              <a:rPr kumimoji="0" lang="en-US" sz="2400" b="1" i="0" u="none" strike="noStrike" kern="600" cap="none" spc="0" normalizeH="0" baseline="0" noProof="0" dirty="0">
                <a:ln>
                  <a:noFill/>
                </a:ln>
                <a:solidFill>
                  <a:schemeClr val="accent3"/>
                </a:solidFill>
                <a:effectLst/>
                <a:uLnTx/>
                <a:uFillTx/>
                <a:latin typeface="Arial" panose="020B0604020202020204"/>
                <a:ea typeface="+mn-ea"/>
                <a:cs typeface="+mn-cs"/>
              </a:rPr>
              <a:t>Applicable to all TRS-ActiveCare plans</a:t>
            </a:r>
          </a:p>
        </p:txBody>
      </p:sp>
    </p:spTree>
    <p:extLst>
      <p:ext uri="{BB962C8B-B14F-4D97-AF65-F5344CB8AC3E}">
        <p14:creationId xmlns:p14="http://schemas.microsoft.com/office/powerpoint/2010/main" val="82146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4"/>
          <p:cNvSpPr>
            <a:spLocks noGrp="1"/>
          </p:cNvSpPr>
          <p:nvPr>
            <p:ph type="title"/>
          </p:nvPr>
        </p:nvSpPr>
        <p:spPr/>
        <p:txBody>
          <a:bodyPr/>
          <a:lstStyle/>
          <a:p>
            <a:pPr>
              <a:lnSpc>
                <a:spcPct val="90000"/>
              </a:lnSpc>
              <a:defRPr/>
            </a:pPr>
            <a:r>
              <a:rPr lang="en-US" dirty="0"/>
              <a:t>Understanding Your Family Deductible</a:t>
            </a:r>
            <a:endParaRPr lang="en-US" sz="2800" dirty="0"/>
          </a:p>
        </p:txBody>
      </p:sp>
      <p:sp>
        <p:nvSpPr>
          <p:cNvPr id="74" name="TextBox 73"/>
          <p:cNvSpPr txBox="1"/>
          <p:nvPr/>
        </p:nvSpPr>
        <p:spPr>
          <a:xfrm>
            <a:off x="1999543" y="1232282"/>
            <a:ext cx="8543720" cy="3028521"/>
          </a:xfrm>
          <a:prstGeom prst="rect">
            <a:avLst/>
          </a:prstGeom>
          <a:noFill/>
        </p:spPr>
        <p:txBody>
          <a:bodyPr wrap="square">
            <a:spAutoFit/>
          </a:bodyPr>
          <a:lstStyle/>
          <a:p>
            <a:pPr>
              <a:lnSpc>
                <a:spcPct val="90000"/>
              </a:lnSpc>
              <a:defRPr/>
            </a:pPr>
            <a:endParaRPr lang="en-US" sz="1600" b="1" dirty="0">
              <a:solidFill>
                <a:srgbClr val="008000"/>
              </a:solidFill>
              <a:latin typeface="+mj-lt"/>
            </a:endParaRPr>
          </a:p>
          <a:p>
            <a:pPr>
              <a:lnSpc>
                <a:spcPct val="90000"/>
              </a:lnSpc>
              <a:defRPr/>
            </a:pPr>
            <a:r>
              <a:rPr lang="en-US" sz="2000" b="1" dirty="0">
                <a:solidFill>
                  <a:schemeClr val="accent3"/>
                </a:solidFill>
                <a:latin typeface="+mj-lt"/>
              </a:rPr>
              <a:t>TRS-ActiveCare Primary </a:t>
            </a:r>
            <a:r>
              <a:rPr lang="en-US" sz="2000" b="1" dirty="0">
                <a:solidFill>
                  <a:srgbClr val="000000"/>
                </a:solidFill>
                <a:latin typeface="+mj-lt"/>
              </a:rPr>
              <a:t>has a $2,500 in-network individual deductible and a $5,000 in-network family deductible</a:t>
            </a:r>
            <a:r>
              <a:rPr lang="en-US" sz="2000" b="1" dirty="0">
                <a:latin typeface="+mj-lt"/>
              </a:rPr>
              <a:t>.</a:t>
            </a:r>
            <a:r>
              <a:rPr lang="en-US" sz="2000" b="1" dirty="0">
                <a:solidFill>
                  <a:srgbClr val="00B050"/>
                </a:solidFill>
                <a:latin typeface="+mj-lt"/>
              </a:rPr>
              <a:t> </a:t>
            </a:r>
          </a:p>
          <a:p>
            <a:pPr>
              <a:lnSpc>
                <a:spcPct val="90000"/>
              </a:lnSpc>
              <a:defRPr/>
            </a:pPr>
            <a:endParaRPr lang="en-US" sz="2000" b="1" dirty="0">
              <a:solidFill>
                <a:srgbClr val="00B050"/>
              </a:solidFill>
              <a:latin typeface="+mj-lt"/>
            </a:endParaRPr>
          </a:p>
          <a:p>
            <a:pPr marL="285750" indent="-285750">
              <a:lnSpc>
                <a:spcPct val="90000"/>
              </a:lnSpc>
              <a:buFont typeface="Arial" panose="020B0604020202020204" pitchFamily="34" charset="0"/>
              <a:buChar char="•"/>
              <a:defRPr/>
            </a:pPr>
            <a:r>
              <a:rPr lang="en-US" sz="2000" dirty="0">
                <a:solidFill>
                  <a:srgbClr val="000000"/>
                </a:solidFill>
                <a:latin typeface="+mj-lt"/>
              </a:rPr>
              <a:t>Plan pays for certain benefits for an individual as his/her deductible is met</a:t>
            </a:r>
          </a:p>
          <a:p>
            <a:pPr marL="285750" indent="-285750">
              <a:lnSpc>
                <a:spcPct val="90000"/>
              </a:lnSpc>
              <a:buFont typeface="Arial" panose="020B0604020202020204" pitchFamily="34" charset="0"/>
              <a:buChar char="•"/>
              <a:defRPr/>
            </a:pPr>
            <a:r>
              <a:rPr lang="en-US" sz="2000" dirty="0">
                <a:solidFill>
                  <a:srgbClr val="000000"/>
                </a:solidFill>
                <a:latin typeface="+mj-lt"/>
              </a:rPr>
              <a:t>Everyone helps to meet the family deductible, but no one person pays more than the individual amount</a:t>
            </a:r>
          </a:p>
          <a:p>
            <a:pPr marL="285750" indent="-285750">
              <a:lnSpc>
                <a:spcPct val="90000"/>
              </a:lnSpc>
              <a:buFont typeface="Arial" panose="020B0604020202020204" pitchFamily="34" charset="0"/>
              <a:buChar char="•"/>
              <a:defRPr/>
            </a:pPr>
            <a:r>
              <a:rPr lang="en-US" sz="2000" dirty="0">
                <a:solidFill>
                  <a:srgbClr val="000000"/>
                </a:solidFill>
                <a:latin typeface="+mj-lt"/>
              </a:rPr>
              <a:t>Since Amy has met her deductible, she will only pay a 30% coinsurance for certain medical services</a:t>
            </a:r>
          </a:p>
          <a:p>
            <a:pPr marL="285750" indent="-285750">
              <a:lnSpc>
                <a:spcPct val="90000"/>
              </a:lnSpc>
              <a:buFont typeface="Arial" panose="020B0604020202020204" pitchFamily="34" charset="0"/>
              <a:buChar char="•"/>
              <a:defRPr/>
            </a:pPr>
            <a:endParaRPr lang="en-US" sz="1600" dirty="0">
              <a:solidFill>
                <a:srgbClr val="000000"/>
              </a:solidFill>
              <a:latin typeface="+mj-lt"/>
            </a:endParaRPr>
          </a:p>
        </p:txBody>
      </p:sp>
      <p:sp>
        <p:nvSpPr>
          <p:cNvPr id="22" name="TextBox 21"/>
          <p:cNvSpPr txBox="1"/>
          <p:nvPr/>
        </p:nvSpPr>
        <p:spPr>
          <a:xfrm>
            <a:off x="1999543" y="1035235"/>
            <a:ext cx="5632450" cy="400050"/>
          </a:xfrm>
          <a:prstGeom prst="rect">
            <a:avLst/>
          </a:prstGeom>
          <a:noFill/>
        </p:spPr>
        <p:txBody>
          <a:bodyPr>
            <a:spAutoFit/>
          </a:bodyPr>
          <a:lstStyle/>
          <a:p>
            <a:pPr>
              <a:defRPr/>
            </a:pPr>
            <a:r>
              <a:rPr lang="en-US" sz="2000" b="1" dirty="0">
                <a:solidFill>
                  <a:schemeClr val="accent1">
                    <a:lumMod val="75000"/>
                  </a:schemeClr>
                </a:solidFill>
              </a:rPr>
              <a:t>Amy covers a spouse and two dependents</a:t>
            </a:r>
          </a:p>
        </p:txBody>
      </p:sp>
      <p:sp>
        <p:nvSpPr>
          <p:cNvPr id="83" name="TextBox 45"/>
          <p:cNvSpPr txBox="1">
            <a:spLocks noChangeArrowheads="1"/>
          </p:cNvSpPr>
          <p:nvPr/>
        </p:nvSpPr>
        <p:spPr bwMode="auto">
          <a:xfrm>
            <a:off x="3079204" y="4036935"/>
            <a:ext cx="922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chemeClr val="accent3"/>
                </a:solidFill>
                <a:latin typeface="+mj-lt"/>
              </a:rPr>
              <a:t>Amy</a:t>
            </a:r>
          </a:p>
        </p:txBody>
      </p:sp>
      <p:pic>
        <p:nvPicPr>
          <p:cNvPr id="84" name="Picture 83" descr="empty bucket_silver.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67881" y="5005588"/>
            <a:ext cx="1463558" cy="1415665"/>
          </a:xfrm>
          <a:prstGeom prst="rect">
            <a:avLst/>
          </a:prstGeom>
        </p:spPr>
      </p:pic>
      <p:sp>
        <p:nvSpPr>
          <p:cNvPr id="85" name="Rectangle 25"/>
          <p:cNvSpPr>
            <a:spLocks noChangeArrowheads="1"/>
          </p:cNvSpPr>
          <p:nvPr/>
        </p:nvSpPr>
        <p:spPr bwMode="auto">
          <a:xfrm>
            <a:off x="2883640" y="5755057"/>
            <a:ext cx="1347787" cy="317003"/>
          </a:xfrm>
          <a:prstGeom prst="rect">
            <a:avLst/>
          </a:prstGeom>
          <a:noFill/>
          <a:ln>
            <a:noFill/>
          </a:ln>
          <a:extLst/>
        </p:spPr>
        <p:txBody>
          <a:bodyPr anchor="ctr"/>
          <a:lstStyle/>
          <a:p>
            <a:pPr algn="ctr"/>
            <a:r>
              <a:rPr lang="en-US" sz="1600" b="1" dirty="0">
                <a:solidFill>
                  <a:srgbClr val="000000"/>
                </a:solidFill>
                <a:latin typeface="+mj-lt"/>
              </a:rPr>
              <a:t>$2,500</a:t>
            </a:r>
          </a:p>
        </p:txBody>
      </p:sp>
      <p:cxnSp>
        <p:nvCxnSpPr>
          <p:cNvPr id="86" name="Straight Arrow Connector 53"/>
          <p:cNvCxnSpPr>
            <a:cxnSpLocks noChangeShapeType="1"/>
          </p:cNvCxnSpPr>
          <p:nvPr/>
        </p:nvCxnSpPr>
        <p:spPr bwMode="auto">
          <a:xfrm>
            <a:off x="3540673" y="4453732"/>
            <a:ext cx="0" cy="371442"/>
          </a:xfrm>
          <a:prstGeom prst="straightConnector1">
            <a:avLst/>
          </a:prstGeom>
          <a:noFill/>
          <a:ln w="19050" cmpd="sng">
            <a:solidFill>
              <a:srgbClr val="008000"/>
            </a:solidFill>
            <a:prstDash val="solid"/>
            <a:round/>
            <a:headEnd type="none"/>
            <a:tailEnd type="none" w="med" len="med"/>
          </a:ln>
          <a:effectLst>
            <a:outerShdw blurRad="63500" dist="38099" dir="2700000" algn="ctr" rotWithShape="0">
              <a:srgbClr val="000000">
                <a:alpha val="74998"/>
              </a:srgbClr>
            </a:outerShdw>
          </a:effectLst>
          <a:extLst>
            <a:ext uri="{909E8E84-426E-40DD-AFC4-6F175D3DCCD1}">
              <a14:hiddenFill xmlns:a14="http://schemas.microsoft.com/office/drawing/2010/main">
                <a:noFill/>
              </a14:hiddenFill>
            </a:ext>
          </a:extLst>
        </p:spPr>
      </p:cxnSp>
      <p:sp>
        <p:nvSpPr>
          <p:cNvPr id="89" name="TextBox 45"/>
          <p:cNvSpPr txBox="1">
            <a:spLocks noChangeArrowheads="1"/>
          </p:cNvSpPr>
          <p:nvPr/>
        </p:nvSpPr>
        <p:spPr bwMode="auto">
          <a:xfrm>
            <a:off x="4899008" y="4036935"/>
            <a:ext cx="6435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chemeClr val="accent3"/>
                </a:solidFill>
                <a:latin typeface="+mj-lt"/>
              </a:rPr>
              <a:t>Ted</a:t>
            </a:r>
          </a:p>
        </p:txBody>
      </p:sp>
      <p:pic>
        <p:nvPicPr>
          <p:cNvPr id="90" name="Picture 89" descr="empty bucket_silver.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52999" y="4992592"/>
            <a:ext cx="1490428" cy="1441655"/>
          </a:xfrm>
          <a:prstGeom prst="rect">
            <a:avLst/>
          </a:prstGeom>
        </p:spPr>
      </p:pic>
      <p:sp>
        <p:nvSpPr>
          <p:cNvPr id="91" name="Rectangle 25"/>
          <p:cNvSpPr>
            <a:spLocks noChangeArrowheads="1"/>
          </p:cNvSpPr>
          <p:nvPr/>
        </p:nvSpPr>
        <p:spPr bwMode="auto">
          <a:xfrm>
            <a:off x="4660279" y="5755057"/>
            <a:ext cx="1347787" cy="317003"/>
          </a:xfrm>
          <a:prstGeom prst="rect">
            <a:avLst/>
          </a:prstGeom>
          <a:noFill/>
          <a:ln>
            <a:noFill/>
          </a:ln>
          <a:extLst/>
        </p:spPr>
        <p:txBody>
          <a:bodyPr anchor="ctr"/>
          <a:lstStyle/>
          <a:p>
            <a:pPr algn="ctr"/>
            <a:r>
              <a:rPr lang="en-US" sz="1600" b="1" dirty="0">
                <a:solidFill>
                  <a:srgbClr val="000000"/>
                </a:solidFill>
                <a:latin typeface="+mj-lt"/>
              </a:rPr>
              <a:t>$800</a:t>
            </a:r>
          </a:p>
        </p:txBody>
      </p:sp>
      <p:cxnSp>
        <p:nvCxnSpPr>
          <p:cNvPr id="92" name="Straight Arrow Connector 53"/>
          <p:cNvCxnSpPr>
            <a:cxnSpLocks noChangeShapeType="1"/>
          </p:cNvCxnSpPr>
          <p:nvPr/>
        </p:nvCxnSpPr>
        <p:spPr bwMode="auto">
          <a:xfrm>
            <a:off x="5218734" y="4453732"/>
            <a:ext cx="0" cy="371442"/>
          </a:xfrm>
          <a:prstGeom prst="straightConnector1">
            <a:avLst/>
          </a:prstGeom>
          <a:noFill/>
          <a:ln w="19050" cmpd="sng">
            <a:solidFill>
              <a:srgbClr val="008000"/>
            </a:solidFill>
            <a:prstDash val="solid"/>
            <a:round/>
            <a:headEnd type="none"/>
            <a:tailEnd type="none" w="med" len="med"/>
          </a:ln>
          <a:effectLst>
            <a:outerShdw blurRad="63500" dist="38099" dir="2700000" algn="ctr" rotWithShape="0">
              <a:srgbClr val="000000">
                <a:alpha val="74998"/>
              </a:srgbClr>
            </a:outerShdw>
          </a:effectLst>
          <a:extLst>
            <a:ext uri="{909E8E84-426E-40DD-AFC4-6F175D3DCCD1}">
              <a14:hiddenFill xmlns:a14="http://schemas.microsoft.com/office/drawing/2010/main">
                <a:noFill/>
              </a14:hiddenFill>
            </a:ext>
          </a:extLst>
        </p:spPr>
      </p:cxnSp>
      <p:sp>
        <p:nvSpPr>
          <p:cNvPr id="94" name="TextBox 45"/>
          <p:cNvSpPr txBox="1">
            <a:spLocks noChangeArrowheads="1"/>
          </p:cNvSpPr>
          <p:nvPr/>
        </p:nvSpPr>
        <p:spPr bwMode="auto">
          <a:xfrm>
            <a:off x="6569806" y="4044239"/>
            <a:ext cx="6435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chemeClr val="accent3"/>
                </a:solidFill>
                <a:latin typeface="+mj-lt"/>
              </a:rPr>
              <a:t>Bob</a:t>
            </a:r>
          </a:p>
        </p:txBody>
      </p:sp>
      <p:pic>
        <p:nvPicPr>
          <p:cNvPr id="95" name="Picture 94" descr="empty bucket_silver.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53093" y="4992591"/>
            <a:ext cx="1476992" cy="1428659"/>
          </a:xfrm>
          <a:prstGeom prst="rect">
            <a:avLst/>
          </a:prstGeom>
        </p:spPr>
      </p:pic>
      <p:sp>
        <p:nvSpPr>
          <p:cNvPr id="96" name="Rectangle 25"/>
          <p:cNvSpPr>
            <a:spLocks noChangeArrowheads="1"/>
          </p:cNvSpPr>
          <p:nvPr/>
        </p:nvSpPr>
        <p:spPr bwMode="auto">
          <a:xfrm>
            <a:off x="6164963" y="5755057"/>
            <a:ext cx="1453251" cy="317003"/>
          </a:xfrm>
          <a:prstGeom prst="rect">
            <a:avLst/>
          </a:prstGeom>
          <a:noFill/>
          <a:ln>
            <a:noFill/>
          </a:ln>
          <a:extLst/>
        </p:spPr>
        <p:txBody>
          <a:bodyPr anchor="ctr"/>
          <a:lstStyle/>
          <a:p>
            <a:pPr algn="ctr"/>
            <a:r>
              <a:rPr lang="en-US" sz="1600" b="1" dirty="0">
                <a:solidFill>
                  <a:srgbClr val="000000"/>
                </a:solidFill>
                <a:latin typeface="+mj-lt"/>
              </a:rPr>
              <a:t>$600</a:t>
            </a:r>
          </a:p>
        </p:txBody>
      </p:sp>
      <p:cxnSp>
        <p:nvCxnSpPr>
          <p:cNvPr id="97" name="Straight Arrow Connector 53"/>
          <p:cNvCxnSpPr>
            <a:cxnSpLocks noChangeShapeType="1"/>
          </p:cNvCxnSpPr>
          <p:nvPr/>
        </p:nvCxnSpPr>
        <p:spPr bwMode="auto">
          <a:xfrm>
            <a:off x="6884866" y="4441400"/>
            <a:ext cx="0" cy="371442"/>
          </a:xfrm>
          <a:prstGeom prst="straightConnector1">
            <a:avLst/>
          </a:prstGeom>
          <a:noFill/>
          <a:ln w="19050" cmpd="sng">
            <a:solidFill>
              <a:srgbClr val="008000"/>
            </a:solidFill>
            <a:prstDash val="solid"/>
            <a:round/>
            <a:headEnd type="none"/>
            <a:tailEnd type="none" w="med" len="med"/>
          </a:ln>
          <a:effectLst>
            <a:outerShdw blurRad="63500" dist="38099" dir="2700000" algn="ctr" rotWithShape="0">
              <a:srgbClr val="000000">
                <a:alpha val="74998"/>
              </a:srgbClr>
            </a:outerShdw>
          </a:effectLst>
          <a:extLst>
            <a:ext uri="{909E8E84-426E-40DD-AFC4-6F175D3DCCD1}">
              <a14:hiddenFill xmlns:a14="http://schemas.microsoft.com/office/drawing/2010/main">
                <a:noFill/>
              </a14:hiddenFill>
            </a:ext>
          </a:extLst>
        </p:spPr>
      </p:cxnSp>
      <p:sp>
        <p:nvSpPr>
          <p:cNvPr id="99" name="TextBox 45"/>
          <p:cNvSpPr txBox="1">
            <a:spLocks noChangeArrowheads="1"/>
          </p:cNvSpPr>
          <p:nvPr/>
        </p:nvSpPr>
        <p:spPr bwMode="auto">
          <a:xfrm>
            <a:off x="7948698" y="4044239"/>
            <a:ext cx="738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chemeClr val="accent3"/>
                </a:solidFill>
                <a:latin typeface="+mj-lt"/>
              </a:rPr>
              <a:t>Sue</a:t>
            </a:r>
          </a:p>
        </p:txBody>
      </p:sp>
      <p:pic>
        <p:nvPicPr>
          <p:cNvPr id="100" name="Picture 99" descr="empty bucket_silver.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30085" y="5005588"/>
            <a:ext cx="1492814" cy="1443963"/>
          </a:xfrm>
          <a:prstGeom prst="rect">
            <a:avLst/>
          </a:prstGeom>
        </p:spPr>
      </p:pic>
      <p:sp>
        <p:nvSpPr>
          <p:cNvPr id="101" name="Rectangle 25"/>
          <p:cNvSpPr>
            <a:spLocks noChangeArrowheads="1"/>
          </p:cNvSpPr>
          <p:nvPr/>
        </p:nvSpPr>
        <p:spPr bwMode="auto">
          <a:xfrm>
            <a:off x="7684224" y="5755057"/>
            <a:ext cx="1347787" cy="317003"/>
          </a:xfrm>
          <a:prstGeom prst="rect">
            <a:avLst/>
          </a:prstGeom>
          <a:noFill/>
          <a:ln>
            <a:noFill/>
          </a:ln>
          <a:extLst/>
        </p:spPr>
        <p:txBody>
          <a:bodyPr anchor="ctr"/>
          <a:lstStyle/>
          <a:p>
            <a:pPr algn="ctr"/>
            <a:r>
              <a:rPr lang="en-US" sz="1600" b="1" dirty="0">
                <a:solidFill>
                  <a:srgbClr val="000000"/>
                </a:solidFill>
                <a:latin typeface="+mj-lt"/>
              </a:rPr>
              <a:t>$0</a:t>
            </a:r>
          </a:p>
        </p:txBody>
      </p:sp>
      <p:cxnSp>
        <p:nvCxnSpPr>
          <p:cNvPr id="102" name="Straight Arrow Connector 53"/>
          <p:cNvCxnSpPr>
            <a:cxnSpLocks noChangeShapeType="1"/>
          </p:cNvCxnSpPr>
          <p:nvPr/>
        </p:nvCxnSpPr>
        <p:spPr bwMode="auto">
          <a:xfrm>
            <a:off x="8317826" y="4441400"/>
            <a:ext cx="0" cy="371442"/>
          </a:xfrm>
          <a:prstGeom prst="straightConnector1">
            <a:avLst/>
          </a:prstGeom>
          <a:noFill/>
          <a:ln w="19050" cmpd="sng">
            <a:solidFill>
              <a:srgbClr val="008000"/>
            </a:solidFill>
            <a:prstDash val="solid"/>
            <a:round/>
            <a:headEnd type="none"/>
            <a:tailEnd type="none" w="med" len="med"/>
          </a:ln>
          <a:effectLst>
            <a:outerShdw blurRad="63500" dist="38099" dir="2700000" algn="ctr" rotWithShape="0">
              <a:srgbClr val="000000">
                <a:alpha val="74998"/>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64720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AAEB392-96AB-4B51-B537-4F86621299A5}"/>
              </a:ext>
            </a:extLst>
          </p:cNvPr>
          <p:cNvSpPr/>
          <p:nvPr/>
        </p:nvSpPr>
        <p:spPr>
          <a:xfrm>
            <a:off x="5768698" y="2792383"/>
            <a:ext cx="5773570" cy="2534653"/>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xmlns="" id="{BE28D726-5610-4893-99D7-6817B7EB5396}"/>
              </a:ext>
            </a:extLst>
          </p:cNvPr>
          <p:cNvSpPr/>
          <p:nvPr/>
        </p:nvSpPr>
        <p:spPr>
          <a:xfrm>
            <a:off x="346326" y="1640343"/>
            <a:ext cx="5773570" cy="2534653"/>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xmlns="" id="{364F7BD4-F437-49F9-8FAF-0A92C04C7A5F}"/>
              </a:ext>
            </a:extLst>
          </p:cNvPr>
          <p:cNvSpPr>
            <a:spLocks noGrp="1"/>
          </p:cNvSpPr>
          <p:nvPr>
            <p:ph type="sldNum" sz="quarter" idx="12"/>
          </p:nvPr>
        </p:nvSpPr>
        <p:spPr/>
        <p: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24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xmlns="" id="{B75AA6EC-4A48-44B7-B074-429F9D84C88B}"/>
              </a:ext>
            </a:extLst>
          </p:cNvPr>
          <p:cNvSpPr>
            <a:spLocks noGrp="1"/>
          </p:cNvSpPr>
          <p:nvPr>
            <p:ph type="body" sz="quarter" idx="13"/>
          </p:nvPr>
        </p:nvSpPr>
        <p:spPr>
          <a:xfrm>
            <a:off x="458789" y="6755643"/>
            <a:ext cx="10946643" cy="193699"/>
          </a:xfrm>
        </p:spPr>
        <p:txBody>
          <a:bodyPr/>
          <a:lstStyle/>
          <a:p>
            <a:r>
              <a:rPr lang="en-US" sz="3200" dirty="0"/>
              <a:t>  </a:t>
            </a:r>
          </a:p>
        </p:txBody>
      </p:sp>
      <p:sp>
        <p:nvSpPr>
          <p:cNvPr id="5" name="Title 4">
            <a:extLst>
              <a:ext uri="{FF2B5EF4-FFF2-40B4-BE49-F238E27FC236}">
                <a16:creationId xmlns:a16="http://schemas.microsoft.com/office/drawing/2014/main" xmlns="" id="{AC919B2F-FDE5-4B36-80C4-CA6E84634279}"/>
              </a:ext>
            </a:extLst>
          </p:cNvPr>
          <p:cNvSpPr>
            <a:spLocks noGrp="1"/>
          </p:cNvSpPr>
          <p:nvPr>
            <p:ph type="title"/>
          </p:nvPr>
        </p:nvSpPr>
        <p:spPr>
          <a:xfrm>
            <a:off x="322431" y="668765"/>
            <a:ext cx="10946643" cy="876300"/>
          </a:xfrm>
        </p:spPr>
        <p:txBody>
          <a:bodyPr/>
          <a:lstStyle/>
          <a:p>
            <a:r>
              <a:rPr lang="en-US" dirty="0"/>
              <a:t>In-NETWORK VALUE</a:t>
            </a:r>
          </a:p>
        </p:txBody>
      </p:sp>
      <p:graphicFrame>
        <p:nvGraphicFramePr>
          <p:cNvPr id="7" name="Table 6">
            <a:extLst>
              <a:ext uri="{FF2B5EF4-FFF2-40B4-BE49-F238E27FC236}">
                <a16:creationId xmlns:a16="http://schemas.microsoft.com/office/drawing/2014/main" xmlns="" id="{9C24FBEA-0F35-4445-9CD7-DB0B8DFE1904}"/>
              </a:ext>
            </a:extLst>
          </p:cNvPr>
          <p:cNvGraphicFramePr>
            <a:graphicFrameLocks noGrp="1"/>
          </p:cNvGraphicFramePr>
          <p:nvPr>
            <p:extLst/>
          </p:nvPr>
        </p:nvGraphicFramePr>
        <p:xfrm>
          <a:off x="683258" y="2059387"/>
          <a:ext cx="5075810" cy="1826377"/>
        </p:xfrm>
        <a:graphic>
          <a:graphicData uri="http://schemas.openxmlformats.org/drawingml/2006/table">
            <a:tbl>
              <a:tblPr firstRow="1" bandRow="1"/>
              <a:tblGrid>
                <a:gridCol w="5075810">
                  <a:extLst>
                    <a:ext uri="{9D8B030D-6E8A-4147-A177-3AD203B41FA5}">
                      <a16:colId xmlns:a16="http://schemas.microsoft.com/office/drawing/2014/main" xmlns="" val="1097349915"/>
                    </a:ext>
                  </a:extLst>
                </a:gridCol>
              </a:tblGrid>
              <a:tr h="325272">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lnSpc>
                          <a:spcPct val="100000"/>
                        </a:lnSpc>
                      </a:pPr>
                      <a:r>
                        <a:rPr lang="en-US" sz="2000" dirty="0">
                          <a:solidFill>
                            <a:schemeClr val="bg1"/>
                          </a:solidFill>
                          <a:latin typeface="+mj-lt"/>
                        </a:rPr>
                        <a:t>In-Network Providers</a:t>
                      </a:r>
                    </a:p>
                  </a:txBody>
                  <a:tcPr marL="57135" marR="5713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3260988638"/>
                  </a:ext>
                </a:extLst>
              </a:tr>
              <a:tr h="147157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lvl="0" indent="-171450" algn="l" defTabSz="914400" rtl="0" eaLnBrk="1" fontAlgn="auto" latinLnBrk="0" hangingPunct="1">
                        <a:lnSpc>
                          <a:spcPct val="100000"/>
                        </a:lnSpc>
                        <a:spcBef>
                          <a:spcPts val="600"/>
                        </a:spcBef>
                        <a:spcAft>
                          <a:spcPts val="0"/>
                        </a:spcAft>
                        <a:buClr>
                          <a:schemeClr val="tx2">
                            <a:lumMod val="75000"/>
                          </a:schemeClr>
                        </a:buClr>
                        <a:buSzTx/>
                        <a:buFont typeface="Arial" panose="020B0604020202020204" pitchFamily="34" charset="0"/>
                        <a:buChar char="•"/>
                        <a:tabLst/>
                        <a:defRPr/>
                      </a:pPr>
                      <a:r>
                        <a:rPr lang="en-US" sz="1600" kern="1200" baseline="0" dirty="0">
                          <a:solidFill>
                            <a:schemeClr val="tx1"/>
                          </a:solidFill>
                          <a:latin typeface="+mn-lt"/>
                          <a:ea typeface="+mn-ea"/>
                          <a:cs typeface="+mn-cs"/>
                        </a:rPr>
                        <a:t>Receive the highest level of benefits and frequently pay less for care</a:t>
                      </a:r>
                    </a:p>
                    <a:p>
                      <a:pPr marL="171450" marR="0" lvl="0" indent="-171450" algn="l" defTabSz="914400" rtl="0" eaLnBrk="1" fontAlgn="auto" latinLnBrk="0" hangingPunct="1">
                        <a:lnSpc>
                          <a:spcPct val="100000"/>
                        </a:lnSpc>
                        <a:spcBef>
                          <a:spcPts val="600"/>
                        </a:spcBef>
                        <a:spcAft>
                          <a:spcPts val="0"/>
                        </a:spcAft>
                        <a:buClr>
                          <a:schemeClr val="tx2">
                            <a:lumMod val="75000"/>
                          </a:schemeClr>
                        </a:buClr>
                        <a:buSzTx/>
                        <a:buFont typeface="Arial" panose="020B0604020202020204" pitchFamily="34" charset="0"/>
                        <a:buChar char="•"/>
                        <a:tabLst/>
                        <a:defRPr/>
                      </a:pPr>
                      <a:r>
                        <a:rPr lang="en-US" sz="1600" kern="1200" baseline="0" dirty="0">
                          <a:solidFill>
                            <a:schemeClr val="tx1"/>
                          </a:solidFill>
                          <a:latin typeface="+mn-lt"/>
                          <a:ea typeface="+mn-ea"/>
                          <a:cs typeface="+mn-cs"/>
                        </a:rPr>
                        <a:t>No claim forms (providers submit claims)</a:t>
                      </a:r>
                    </a:p>
                    <a:p>
                      <a:pPr marL="171450" marR="0" lvl="0" indent="-171450" algn="l" defTabSz="914400" rtl="0" eaLnBrk="1" fontAlgn="auto" latinLnBrk="0" hangingPunct="1">
                        <a:lnSpc>
                          <a:spcPct val="100000"/>
                        </a:lnSpc>
                        <a:spcBef>
                          <a:spcPts val="600"/>
                        </a:spcBef>
                        <a:spcAft>
                          <a:spcPts val="0"/>
                        </a:spcAft>
                        <a:buClr>
                          <a:schemeClr val="tx2">
                            <a:lumMod val="75000"/>
                          </a:schemeClr>
                        </a:buClr>
                        <a:buSzTx/>
                        <a:buFont typeface="Arial" panose="020B0604020202020204" pitchFamily="34" charset="0"/>
                        <a:buChar char="•"/>
                        <a:tabLst/>
                        <a:defRPr/>
                      </a:pPr>
                      <a:r>
                        <a:rPr lang="en-US" sz="1600" kern="1200" baseline="0" dirty="0">
                          <a:solidFill>
                            <a:schemeClr val="tx1"/>
                          </a:solidFill>
                          <a:latin typeface="Arial"/>
                          <a:ea typeface="+mn-ea"/>
                          <a:cs typeface="+mn-cs"/>
                        </a:rPr>
                        <a:t>Protection from billing over the allowed amount (balance billing)</a:t>
                      </a:r>
                    </a:p>
                  </a:txBody>
                  <a:tcPr marL="137124" marR="91416" marT="91416" marB="38089">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xmlns="" val="387319798"/>
                  </a:ext>
                </a:extLst>
              </a:tr>
            </a:tbl>
          </a:graphicData>
        </a:graphic>
      </p:graphicFrame>
      <p:graphicFrame>
        <p:nvGraphicFramePr>
          <p:cNvPr id="8" name="Table 7">
            <a:extLst>
              <a:ext uri="{FF2B5EF4-FFF2-40B4-BE49-F238E27FC236}">
                <a16:creationId xmlns:a16="http://schemas.microsoft.com/office/drawing/2014/main" xmlns="" id="{20E175DC-87E5-4F02-AB3B-4B58DDABCD08}"/>
              </a:ext>
            </a:extLst>
          </p:cNvPr>
          <p:cNvGraphicFramePr>
            <a:graphicFrameLocks noGrp="1"/>
          </p:cNvGraphicFramePr>
          <p:nvPr>
            <p:extLst/>
          </p:nvPr>
        </p:nvGraphicFramePr>
        <p:xfrm>
          <a:off x="6119896" y="3156756"/>
          <a:ext cx="5075810" cy="1805905"/>
        </p:xfrm>
        <a:graphic>
          <a:graphicData uri="http://schemas.openxmlformats.org/drawingml/2006/table">
            <a:tbl>
              <a:tblPr firstRow="1" bandRow="1"/>
              <a:tblGrid>
                <a:gridCol w="5075810">
                  <a:extLst>
                    <a:ext uri="{9D8B030D-6E8A-4147-A177-3AD203B41FA5}">
                      <a16:colId xmlns:a16="http://schemas.microsoft.com/office/drawing/2014/main" xmlns="" val="1097349915"/>
                    </a:ext>
                  </a:extLst>
                </a:gridCol>
              </a:tblGrid>
              <a:tr h="264549">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lnSpc>
                          <a:spcPct val="100000"/>
                        </a:lnSpc>
                      </a:pPr>
                      <a:r>
                        <a:rPr lang="en-US" sz="2000" dirty="0">
                          <a:solidFill>
                            <a:schemeClr val="bg1"/>
                          </a:solidFill>
                          <a:latin typeface="+mj-lt"/>
                        </a:rPr>
                        <a:t> Out-of-Network Providers</a:t>
                      </a:r>
                    </a:p>
                  </a:txBody>
                  <a:tcPr marL="57135" marR="5713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3260988638"/>
                  </a:ext>
                </a:extLst>
              </a:tr>
              <a:tr h="142826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lvl="0" indent="-171450" algn="l" defTabSz="914400" rtl="0" eaLnBrk="1" fontAlgn="auto" latinLnBrk="0" hangingPunct="1">
                        <a:lnSpc>
                          <a:spcPct val="100000"/>
                        </a:lnSpc>
                        <a:spcBef>
                          <a:spcPts val="600"/>
                        </a:spcBef>
                        <a:spcAft>
                          <a:spcPts val="0"/>
                        </a:spcAft>
                        <a:buClr>
                          <a:schemeClr val="tx2">
                            <a:lumMod val="75000"/>
                          </a:schemeClr>
                        </a:buClr>
                        <a:buSzTx/>
                        <a:buFont typeface="Arial" panose="020B0604020202020204" pitchFamily="34" charset="0"/>
                        <a:buChar char="•"/>
                        <a:tabLst/>
                        <a:defRPr/>
                      </a:pPr>
                      <a:r>
                        <a:rPr lang="en-US" sz="1600" kern="1200" baseline="0" dirty="0">
                          <a:solidFill>
                            <a:schemeClr val="tx1"/>
                          </a:solidFill>
                          <a:latin typeface="Arial"/>
                          <a:ea typeface="+mn-ea"/>
                          <a:cs typeface="+mn-cs"/>
                        </a:rPr>
                        <a:t>Receive fewer out-of-network benefits and pay more for care.</a:t>
                      </a:r>
                    </a:p>
                    <a:p>
                      <a:pPr marL="171450" marR="0" lvl="0" indent="-171450" algn="l" defTabSz="914400" rtl="0" eaLnBrk="1" fontAlgn="auto" latinLnBrk="0" hangingPunct="1">
                        <a:lnSpc>
                          <a:spcPct val="100000"/>
                        </a:lnSpc>
                        <a:spcBef>
                          <a:spcPts val="600"/>
                        </a:spcBef>
                        <a:spcAft>
                          <a:spcPts val="0"/>
                        </a:spcAft>
                        <a:buClr>
                          <a:schemeClr val="tx2">
                            <a:lumMod val="75000"/>
                          </a:schemeClr>
                        </a:buClr>
                        <a:buSzTx/>
                        <a:buFont typeface="Arial" panose="020B0604020202020204" pitchFamily="34" charset="0"/>
                        <a:buChar char="•"/>
                        <a:tabLst/>
                        <a:defRPr/>
                      </a:pPr>
                      <a:r>
                        <a:rPr lang="en-US" sz="1600" kern="1200" baseline="0" dirty="0">
                          <a:solidFill>
                            <a:schemeClr val="tx1"/>
                          </a:solidFill>
                          <a:latin typeface="+mn-lt"/>
                          <a:ea typeface="+mn-ea"/>
                          <a:cs typeface="+mn-cs"/>
                        </a:rPr>
                        <a:t>You may need to file your own claims.</a:t>
                      </a:r>
                    </a:p>
                    <a:p>
                      <a:pPr marL="171450" marR="0" lvl="0" indent="-171450" algn="l" defTabSz="914400" rtl="0" eaLnBrk="1" fontAlgn="auto" latinLnBrk="0" hangingPunct="1">
                        <a:lnSpc>
                          <a:spcPct val="100000"/>
                        </a:lnSpc>
                        <a:spcBef>
                          <a:spcPts val="600"/>
                        </a:spcBef>
                        <a:spcAft>
                          <a:spcPts val="0"/>
                        </a:spcAft>
                        <a:buClr>
                          <a:schemeClr val="tx2">
                            <a:lumMod val="75000"/>
                          </a:schemeClr>
                        </a:buClr>
                        <a:buSzTx/>
                        <a:buFont typeface="Arial" panose="020B0604020202020204" pitchFamily="34" charset="0"/>
                        <a:buChar char="•"/>
                        <a:tabLst/>
                        <a:defRPr/>
                      </a:pPr>
                      <a:r>
                        <a:rPr lang="en-US" sz="1600" kern="1200" baseline="0" dirty="0">
                          <a:solidFill>
                            <a:schemeClr val="tx1"/>
                          </a:solidFill>
                          <a:latin typeface="+mn-lt"/>
                          <a:ea typeface="+mn-ea"/>
                          <a:cs typeface="+mn-cs"/>
                        </a:rPr>
                        <a:t>Risk being billed over the allowed amount (balance billing).</a:t>
                      </a:r>
                    </a:p>
                  </a:txBody>
                  <a:tcPr marL="137124" marR="91416" marT="91416" marB="38089">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xmlns="" val="387319798"/>
                  </a:ext>
                </a:extLst>
              </a:tr>
            </a:tbl>
          </a:graphicData>
        </a:graphic>
      </p:graphicFrame>
      <p:sp>
        <p:nvSpPr>
          <p:cNvPr id="11" name="Rectangle 10">
            <a:extLst>
              <a:ext uri="{FF2B5EF4-FFF2-40B4-BE49-F238E27FC236}">
                <a16:creationId xmlns:a16="http://schemas.microsoft.com/office/drawing/2014/main" xmlns="" id="{35D60C30-8AED-4A00-8406-4076D6A8BFF2}"/>
              </a:ext>
            </a:extLst>
          </p:cNvPr>
          <p:cNvSpPr/>
          <p:nvPr/>
        </p:nvSpPr>
        <p:spPr>
          <a:xfrm>
            <a:off x="5818973" y="5365789"/>
            <a:ext cx="6092825" cy="646331"/>
          </a:xfrm>
          <a:prstGeom prst="rect">
            <a:avLst/>
          </a:prstGeom>
        </p:spPr>
        <p:txBody>
          <a:bodyPr>
            <a:spAutoFit/>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33835C"/>
                </a:solidFill>
                <a:effectLst/>
                <a:uLnTx/>
                <a:uFillTx/>
                <a:latin typeface="Arial" panose="020B0604020202020204"/>
                <a:ea typeface="+mn-ea"/>
                <a:cs typeface="+mn-cs"/>
              </a:rPr>
              <a:t>*Out-of-network benefits only apply to TRS-</a:t>
            </a:r>
            <a:r>
              <a:rPr kumimoji="0" lang="en-US" sz="1800" b="1" i="0" u="sng" strike="noStrike" kern="1200" cap="none" spc="0" normalizeH="0" baseline="0" noProof="0" dirty="0" err="1">
                <a:ln>
                  <a:noFill/>
                </a:ln>
                <a:solidFill>
                  <a:srgbClr val="33835C"/>
                </a:solidFill>
                <a:effectLst/>
                <a:uLnTx/>
                <a:uFillTx/>
                <a:latin typeface="Arial" panose="020B0604020202020204"/>
                <a:ea typeface="+mn-ea"/>
                <a:cs typeface="+mn-cs"/>
              </a:rPr>
              <a:t>ActiveCare</a:t>
            </a:r>
            <a:r>
              <a:rPr kumimoji="0" lang="en-US" sz="1800" b="1" i="0" u="sng" strike="noStrike" kern="1200" cap="none" spc="0" normalizeH="0" baseline="0" noProof="0" dirty="0">
                <a:ln>
                  <a:noFill/>
                </a:ln>
                <a:solidFill>
                  <a:srgbClr val="33835C"/>
                </a:solidFill>
                <a:effectLst/>
                <a:uLnTx/>
                <a:uFillTx/>
                <a:latin typeface="Arial" panose="020B0604020202020204"/>
                <a:ea typeface="+mn-ea"/>
                <a:cs typeface="+mn-cs"/>
              </a:rPr>
              <a:t> HD and TRS-</a:t>
            </a:r>
            <a:r>
              <a:rPr kumimoji="0" lang="en-US" sz="1800" b="1" i="0" u="sng" strike="noStrike" kern="1200" cap="none" spc="0" normalizeH="0" baseline="0" noProof="0" dirty="0" err="1">
                <a:ln>
                  <a:noFill/>
                </a:ln>
                <a:solidFill>
                  <a:srgbClr val="33835C"/>
                </a:solidFill>
                <a:effectLst/>
                <a:uLnTx/>
                <a:uFillTx/>
                <a:latin typeface="Arial" panose="020B0604020202020204"/>
                <a:ea typeface="+mn-ea"/>
                <a:cs typeface="+mn-cs"/>
              </a:rPr>
              <a:t>ActiveCare</a:t>
            </a:r>
            <a:r>
              <a:rPr kumimoji="0" lang="en-US" sz="1800" b="1" i="0" u="sng" strike="noStrike" kern="1200" cap="none" spc="0" normalizeH="0" baseline="0" noProof="0" dirty="0">
                <a:ln>
                  <a:noFill/>
                </a:ln>
                <a:solidFill>
                  <a:srgbClr val="33835C"/>
                </a:solidFill>
                <a:effectLst/>
                <a:uLnTx/>
                <a:uFillTx/>
                <a:latin typeface="Arial" panose="020B0604020202020204"/>
                <a:ea typeface="+mn-ea"/>
                <a:cs typeface="+mn-cs"/>
              </a:rPr>
              <a:t> 2.</a:t>
            </a:r>
          </a:p>
        </p:txBody>
      </p:sp>
    </p:spTree>
    <p:extLst>
      <p:ext uri="{BB962C8B-B14F-4D97-AF65-F5344CB8AC3E}">
        <p14:creationId xmlns:p14="http://schemas.microsoft.com/office/powerpoint/2010/main" val="3520296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015841A-A908-4947-8886-FDD5CB5F7304}"/>
              </a:ext>
            </a:extLst>
          </p:cNvPr>
          <p:cNvSpPr>
            <a:spLocks noGrp="1"/>
          </p:cNvSpPr>
          <p:nvPr>
            <p:ph type="sldNum" sz="quarter" idx="12"/>
          </p:nvPr>
        </p:nvSpPr>
        <p:spPr/>
        <p: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24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itle 3">
            <a:extLst>
              <a:ext uri="{FF2B5EF4-FFF2-40B4-BE49-F238E27FC236}">
                <a16:creationId xmlns:a16="http://schemas.microsoft.com/office/drawing/2014/main" xmlns="" id="{8FAAD6D5-5E1E-465C-9C74-F242C2C106C2}"/>
              </a:ext>
            </a:extLst>
          </p:cNvPr>
          <p:cNvSpPr txBox="1">
            <a:spLocks/>
          </p:cNvSpPr>
          <p:nvPr/>
        </p:nvSpPr>
        <p:spPr>
          <a:xfrm>
            <a:off x="277266" y="405715"/>
            <a:ext cx="6711790" cy="990342"/>
          </a:xfrm>
          <a:prstGeom prst="rect">
            <a:avLst/>
          </a:prstGeom>
        </p:spPr>
        <p:txBody>
          <a:bodyPr vert="horz" lIns="0" tIns="0" rIns="0" bIns="0" rtlCol="0" anchor="t" anchorCtr="0">
            <a:noAutofit/>
          </a:bodyPr>
          <a:lstStyle>
            <a:lvl1pPr algn="l" defTabSz="685423" rtl="0" eaLnBrk="1" latinLnBrk="0" hangingPunct="1">
              <a:lnSpc>
                <a:spcPct val="90000"/>
              </a:lnSpc>
              <a:spcBef>
                <a:spcPct val="0"/>
              </a:spcBef>
              <a:buFontTx/>
              <a:buNone/>
              <a:defRPr sz="3198" b="1" i="0" kern="600" cap="all" baseline="0">
                <a:solidFill>
                  <a:schemeClr val="accent1"/>
                </a:solidFill>
                <a:latin typeface="Arial Narrow" panose="020B0604020202020204" pitchFamily="34" charset="0"/>
                <a:ea typeface="+mj-ea"/>
                <a:cs typeface="Arial Narrow" panose="020B0604020202020204" pitchFamily="34" charset="0"/>
              </a:defRPr>
            </a:lvl1pPr>
          </a:lstStyle>
          <a:p>
            <a:pPr marL="0" marR="0" lvl="0" indent="0" algn="l" defTabSz="685423" rtl="0" eaLnBrk="1" fontAlgn="auto" latinLnBrk="0" hangingPunct="1">
              <a:lnSpc>
                <a:spcPct val="90000"/>
              </a:lnSpc>
              <a:spcBef>
                <a:spcPct val="0"/>
              </a:spcBef>
              <a:spcAft>
                <a:spcPts val="0"/>
              </a:spcAft>
              <a:buClrTx/>
              <a:buSzTx/>
              <a:buFontTx/>
              <a:buNone/>
              <a:tabLst/>
              <a:defRPr/>
            </a:pPr>
            <a:r>
              <a:rPr kumimoji="0" lang="en-US" sz="3199" b="1" i="0" u="none" strike="noStrike" kern="600" cap="all" spc="0" normalizeH="0" baseline="0" noProof="0" dirty="0">
                <a:ln>
                  <a:noFill/>
                </a:ln>
                <a:solidFill>
                  <a:srgbClr val="24618E"/>
                </a:solidFill>
                <a:effectLst/>
                <a:uLnTx/>
                <a:uFillTx/>
                <a:latin typeface="Arial Narrow" panose="020B0604020202020204" pitchFamily="34" charset="0"/>
                <a:ea typeface="+mj-ea"/>
              </a:rPr>
              <a:t>Why Should I Select a PCP?</a:t>
            </a:r>
          </a:p>
        </p:txBody>
      </p:sp>
      <p:sp>
        <p:nvSpPr>
          <p:cNvPr id="9" name="Content Placeholder 2">
            <a:extLst>
              <a:ext uri="{FF2B5EF4-FFF2-40B4-BE49-F238E27FC236}">
                <a16:creationId xmlns:a16="http://schemas.microsoft.com/office/drawing/2014/main" xmlns="" id="{C81BD574-7690-4F40-8074-FF2DCE199C3D}"/>
              </a:ext>
            </a:extLst>
          </p:cNvPr>
          <p:cNvSpPr txBox="1">
            <a:spLocks/>
          </p:cNvSpPr>
          <p:nvPr/>
        </p:nvSpPr>
        <p:spPr>
          <a:xfrm>
            <a:off x="892981" y="1235027"/>
            <a:ext cx="4779596" cy="496924"/>
          </a:xfrm>
          <a:prstGeom prst="rect">
            <a:avLst/>
          </a:prstGeom>
        </p:spPr>
        <p:txBody>
          <a:bodyPr rtlCol="0">
            <a:normAutofit/>
          </a:bodyPr>
          <a:lstStyle>
            <a:lvl1pPr marL="228474" indent="-228474" algn="l" defTabSz="685423" rtl="0" eaLnBrk="1" latinLnBrk="0" hangingPunct="1">
              <a:lnSpc>
                <a:spcPct val="100000"/>
              </a:lnSpc>
              <a:spcBef>
                <a:spcPts val="600"/>
              </a:spcBef>
              <a:spcAft>
                <a:spcPts val="600"/>
              </a:spcAft>
              <a:buClr>
                <a:schemeClr val="accent3"/>
              </a:buClr>
              <a:buFont typeface="Arial" panose="020B0604020202020204" pitchFamily="34" charset="0"/>
              <a:buChar char="•"/>
              <a:defRPr sz="2198" kern="600" baseline="0">
                <a:solidFill>
                  <a:schemeClr val="tx1"/>
                </a:solidFill>
                <a:latin typeface="+mn-lt"/>
                <a:ea typeface="+mn-ea"/>
                <a:cs typeface="+mn-cs"/>
              </a:defRPr>
            </a:lvl1pPr>
            <a:lvl2pPr marL="429532" indent="-182779" algn="l" defTabSz="685423" rtl="0" eaLnBrk="1" latinLnBrk="0" hangingPunct="1">
              <a:lnSpc>
                <a:spcPct val="100000"/>
              </a:lnSpc>
              <a:spcBef>
                <a:spcPts val="0"/>
              </a:spcBef>
              <a:spcAft>
                <a:spcPts val="600"/>
              </a:spcAft>
              <a:buClr>
                <a:schemeClr val="tx1"/>
              </a:buClr>
              <a:buFont typeface="Arial" panose="020B0604020202020204" pitchFamily="34" charset="0"/>
              <a:buChar char="–"/>
              <a:defRPr sz="1799" kern="600" baseline="0">
                <a:solidFill>
                  <a:schemeClr val="tx1"/>
                </a:solidFill>
                <a:latin typeface="+mn-lt"/>
                <a:ea typeface="+mn-ea"/>
                <a:cs typeface="+mn-cs"/>
              </a:defRPr>
            </a:lvl2pPr>
            <a:lvl3pPr marL="856779" indent="-171357" algn="l" defTabSz="68542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91"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202"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4913"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7625"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337"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048"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423" rtl="0" eaLnBrk="1" fontAlgn="auto" latinLnBrk="0" hangingPunct="1">
              <a:lnSpc>
                <a:spcPct val="90000"/>
              </a:lnSpc>
              <a:spcBef>
                <a:spcPts val="600"/>
              </a:spcBef>
              <a:spcAft>
                <a:spcPts val="1200"/>
              </a:spcAft>
              <a:buClr>
                <a:srgbClr val="33835C"/>
              </a:buClr>
              <a:buSzTx/>
              <a:buFont typeface="Arial" panose="020B0604020202020204" pitchFamily="34" charset="0"/>
              <a:buNone/>
              <a:tabLst/>
              <a:defRPr/>
            </a:pPr>
            <a:r>
              <a:rPr kumimoji="0" lang="en-US" sz="2199" b="1" i="0" u="none" strike="noStrike" kern="600" cap="none" spc="0" normalizeH="0" baseline="0" noProof="0" dirty="0">
                <a:ln>
                  <a:noFill/>
                </a:ln>
                <a:solidFill>
                  <a:srgbClr val="33835C"/>
                </a:solidFill>
                <a:effectLst/>
                <a:uLnTx/>
                <a:uFillTx/>
                <a:latin typeface="Arial" panose="020B0604020202020204"/>
                <a:ea typeface="+mn-ea"/>
                <a:cs typeface="Times New Roman"/>
              </a:rPr>
              <a:t>Your Primary Care Provider:</a:t>
            </a:r>
            <a:endParaRPr kumimoji="0" lang="en-US" sz="2199" b="1" i="0" u="none" strike="noStrike" kern="600" cap="none" spc="0" normalizeH="0" baseline="100000" noProof="0" dirty="0">
              <a:ln>
                <a:noFill/>
              </a:ln>
              <a:solidFill>
                <a:srgbClr val="33835C"/>
              </a:solidFill>
              <a:effectLst/>
              <a:uLnTx/>
              <a:uFillTx/>
              <a:latin typeface="Arial" panose="020B0604020202020204"/>
              <a:ea typeface="+mn-ea"/>
              <a:cs typeface="Times New Roman"/>
            </a:endParaRPr>
          </a:p>
        </p:txBody>
      </p:sp>
      <p:sp>
        <p:nvSpPr>
          <p:cNvPr id="10" name="TextBox 9">
            <a:extLst>
              <a:ext uri="{FF2B5EF4-FFF2-40B4-BE49-F238E27FC236}">
                <a16:creationId xmlns:a16="http://schemas.microsoft.com/office/drawing/2014/main" xmlns="" id="{9860728F-7022-4D77-BE40-10F07F946C75}"/>
              </a:ext>
            </a:extLst>
          </p:cNvPr>
          <p:cNvSpPr txBox="1"/>
          <p:nvPr/>
        </p:nvSpPr>
        <p:spPr>
          <a:xfrm>
            <a:off x="892982" y="1856902"/>
            <a:ext cx="4539501" cy="4278094"/>
          </a:xfrm>
          <a:prstGeom prst="rect">
            <a:avLst/>
          </a:prstGeom>
          <a:noFill/>
        </p:spPr>
        <p:txBody>
          <a:bodyPr wrap="square" rtlCol="0">
            <a:spAutoFit/>
          </a:bodyPr>
          <a:lstStyle/>
          <a:p>
            <a:pPr marL="285664" marR="0" lvl="0" indent="-285664"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1E1E"/>
                </a:solidFill>
                <a:effectLst/>
                <a:uLnTx/>
                <a:uFillTx/>
                <a:latin typeface="Arial" panose="020B0604020202020204"/>
                <a:ea typeface="+mn-ea"/>
                <a:cs typeface="+mn-cs"/>
              </a:rPr>
              <a:t>Your PCP will get to know your overall health history and can guide you toward preventive care to help you be healthy and active.</a:t>
            </a:r>
          </a:p>
          <a:p>
            <a:pPr marL="285664" marR="0" lvl="0" indent="-285664"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E1E1E"/>
              </a:solidFill>
              <a:effectLst/>
              <a:uLnTx/>
              <a:uFillTx/>
              <a:latin typeface="Arial" panose="020B0604020202020204"/>
              <a:ea typeface="+mn-ea"/>
              <a:cs typeface="+mn-cs"/>
            </a:endParaRPr>
          </a:p>
          <a:p>
            <a:pPr marL="285664" marR="0" lvl="0" indent="-285664"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1E1E"/>
                </a:solidFill>
                <a:effectLst/>
                <a:uLnTx/>
                <a:uFillTx/>
                <a:latin typeface="Arial" panose="020B0604020202020204"/>
                <a:ea typeface="+mn-ea"/>
                <a:cs typeface="+mn-cs"/>
              </a:rPr>
              <a:t>You can build a trusting, long-term relationship, which may make it easier to talk about personal health matters.</a:t>
            </a:r>
          </a:p>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E1E1E"/>
              </a:solidFill>
              <a:effectLst/>
              <a:uLnTx/>
              <a:uFillTx/>
              <a:latin typeface="Arial" panose="020B0604020202020204"/>
              <a:ea typeface="+mn-ea"/>
              <a:cs typeface="+mn-cs"/>
            </a:endParaRPr>
          </a:p>
          <a:p>
            <a:pPr marL="285664" marR="0" lvl="0" indent="-285664"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1E1E"/>
                </a:solidFill>
                <a:effectLst/>
                <a:uLnTx/>
                <a:uFillTx/>
                <a:latin typeface="Arial" panose="020B0604020202020204"/>
                <a:ea typeface="+mn-ea"/>
                <a:cs typeface="+mn-cs"/>
              </a:rPr>
              <a:t>Your PCP will help take care of you when you’re sick and help you stay healthy with preventive care.</a:t>
            </a:r>
          </a:p>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E1E1E"/>
              </a:solidFill>
              <a:effectLst/>
              <a:uLnTx/>
              <a:uFillTx/>
              <a:latin typeface="Arial" panose="020B0604020202020204"/>
              <a:ea typeface="+mn-ea"/>
              <a:cs typeface="+mn-cs"/>
            </a:endParaRPr>
          </a:p>
          <a:p>
            <a:pPr marL="285664" marR="0" lvl="0" indent="-285664"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E1E1E"/>
                </a:solidFill>
                <a:effectLst/>
                <a:uLnTx/>
                <a:uFillTx/>
                <a:latin typeface="Arial" panose="020B0604020202020204"/>
                <a:ea typeface="+mn-ea"/>
                <a:cs typeface="+mn-cs"/>
              </a:rPr>
              <a:t>Will manage your referrals to </a:t>
            </a:r>
            <a:br>
              <a:rPr kumimoji="0" lang="en-US" sz="1600" b="0" i="0" u="none" strike="noStrike" kern="1200" cap="none" spc="0" normalizeH="0" baseline="0" noProof="0" dirty="0">
                <a:ln>
                  <a:noFill/>
                </a:ln>
                <a:solidFill>
                  <a:srgbClr val="1E1E1E"/>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1E1E1E"/>
                </a:solidFill>
                <a:effectLst/>
                <a:uLnTx/>
                <a:uFillTx/>
                <a:latin typeface="Arial" panose="020B0604020202020204"/>
                <a:ea typeface="+mn-ea"/>
                <a:cs typeface="+mn-cs"/>
              </a:rPr>
              <a:t>specialists if you’re on the physician-directed plans </a:t>
            </a:r>
            <a:r>
              <a:rPr kumimoji="0" lang="en-US" sz="1600" b="1" i="0" u="none" strike="noStrike" kern="1200" cap="none" spc="0" normalizeH="0" baseline="0" noProof="0" dirty="0">
                <a:ln>
                  <a:noFill/>
                </a:ln>
                <a:solidFill>
                  <a:srgbClr val="1E1E1E"/>
                </a:solidFill>
                <a:effectLst/>
                <a:uLnTx/>
                <a:uFillTx/>
                <a:latin typeface="Arial" panose="020B0604020202020204"/>
                <a:ea typeface="+mn-ea"/>
                <a:cs typeface="+mn-cs"/>
              </a:rPr>
              <a:t>(TRS-</a:t>
            </a:r>
            <a:r>
              <a:rPr kumimoji="0" lang="en-US" sz="1600" b="1" i="0" u="none" strike="noStrike" kern="1200" cap="none" spc="0" normalizeH="0" baseline="0" noProof="0" dirty="0" err="1">
                <a:ln>
                  <a:noFill/>
                </a:ln>
                <a:solidFill>
                  <a:srgbClr val="1E1E1E"/>
                </a:solidFill>
                <a:effectLst/>
                <a:uLnTx/>
                <a:uFillTx/>
                <a:latin typeface="Arial" panose="020B0604020202020204"/>
                <a:ea typeface="+mn-ea"/>
                <a:cs typeface="+mn-cs"/>
              </a:rPr>
              <a:t>ActiveCare</a:t>
            </a:r>
            <a:r>
              <a:rPr kumimoji="0" lang="en-US" sz="1600" b="1" i="0" u="none" strike="noStrike" kern="1200" cap="none" spc="0" normalizeH="0" baseline="0" noProof="0" dirty="0">
                <a:ln>
                  <a:noFill/>
                </a:ln>
                <a:solidFill>
                  <a:srgbClr val="1E1E1E"/>
                </a:solidFill>
                <a:effectLst/>
                <a:uLnTx/>
                <a:uFillTx/>
                <a:latin typeface="Arial" panose="020B0604020202020204"/>
                <a:ea typeface="+mn-ea"/>
                <a:cs typeface="+mn-cs"/>
              </a:rPr>
              <a:t> Primary+,</a:t>
            </a:r>
            <a:r>
              <a:rPr kumimoji="0" lang="en-US" sz="1600" b="1" i="0" u="none" strike="noStrike" kern="1200" cap="none" spc="0" normalizeH="0" baseline="0" noProof="0" dirty="0" err="1">
                <a:ln>
                  <a:noFill/>
                </a:ln>
                <a:solidFill>
                  <a:srgbClr val="1E1E1E"/>
                </a:solidFill>
                <a:effectLst/>
                <a:uLnTx/>
                <a:uFillTx/>
                <a:latin typeface="Arial" panose="020B0604020202020204"/>
                <a:ea typeface="+mn-ea"/>
                <a:cs typeface="+mn-cs"/>
              </a:rPr>
              <a:t>TRS-Active</a:t>
            </a:r>
            <a:r>
              <a:rPr kumimoji="0" lang="en-US" sz="1600" b="1" i="0" u="none" strike="noStrike" kern="1200" cap="none" spc="0" normalizeH="0" baseline="0" noProof="0" dirty="0">
                <a:ln>
                  <a:noFill/>
                </a:ln>
                <a:solidFill>
                  <a:srgbClr val="1E1E1E"/>
                </a:solidFill>
                <a:effectLst/>
                <a:uLnTx/>
                <a:uFillTx/>
                <a:latin typeface="Arial" panose="020B0604020202020204"/>
                <a:ea typeface="+mn-ea"/>
                <a:cs typeface="+mn-cs"/>
              </a:rPr>
              <a:t>Care Primary)</a:t>
            </a:r>
            <a:r>
              <a:rPr kumimoji="0" lang="en-US" sz="1600" b="0" i="0" u="none" strike="noStrike" kern="1200" cap="none" spc="0" normalizeH="0" baseline="0" noProof="0" dirty="0">
                <a:ln>
                  <a:noFill/>
                </a:ln>
                <a:solidFill>
                  <a:srgbClr val="1E1E1E"/>
                </a:solidFill>
                <a:effectLst/>
                <a:uLnTx/>
                <a:uFillTx/>
                <a:latin typeface="Arial" panose="020B0604020202020204"/>
                <a:ea typeface="+mn-ea"/>
                <a:cs typeface="+mn-cs"/>
              </a:rPr>
              <a:t>.</a:t>
            </a:r>
          </a:p>
          <a:p>
            <a:pPr marL="285664" marR="0" lvl="0" indent="-285664"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xmlns="" id="{B00C2173-506A-4ECA-9C71-371912E729D9}"/>
              </a:ext>
            </a:extLst>
          </p:cNvPr>
          <p:cNvPicPr>
            <a:picLocks noChangeAspect="1"/>
          </p:cNvPicPr>
          <p:nvPr/>
        </p:nvPicPr>
        <p:blipFill rotWithShape="1">
          <a:blip r:embed="rId3">
            <a:extLst>
              <a:ext uri="{28A0092B-C50C-407E-A947-70E740481C1C}">
                <a14:useLocalDpi xmlns:a14="http://schemas.microsoft.com/office/drawing/2010/main" val="0"/>
              </a:ext>
            </a:extLst>
          </a:blip>
          <a:srcRect l="4148" r="2729"/>
          <a:stretch/>
        </p:blipFill>
        <p:spPr>
          <a:xfrm>
            <a:off x="6366768" y="1235028"/>
            <a:ext cx="3961368" cy="4647629"/>
          </a:xfrm>
          <a:prstGeom prst="rect">
            <a:avLst/>
          </a:prstGeom>
        </p:spPr>
      </p:pic>
      <p:sp>
        <p:nvSpPr>
          <p:cNvPr id="12" name="Rectangle 11">
            <a:extLst>
              <a:ext uri="{FF2B5EF4-FFF2-40B4-BE49-F238E27FC236}">
                <a16:creationId xmlns:a16="http://schemas.microsoft.com/office/drawing/2014/main" xmlns="" id="{E8ACD1B0-0563-4A70-B26D-F763995163AB}"/>
              </a:ext>
            </a:extLst>
          </p:cNvPr>
          <p:cNvSpPr/>
          <p:nvPr/>
        </p:nvSpPr>
        <p:spPr>
          <a:xfrm rot="5400000">
            <a:off x="4862177" y="2586715"/>
            <a:ext cx="4647629" cy="1944254"/>
          </a:xfrm>
          <a:prstGeom prst="rect">
            <a:avLst/>
          </a:prstGeom>
          <a:gradFill>
            <a:gsLst>
              <a:gs pos="0">
                <a:schemeClr val="bg1"/>
              </a:gs>
              <a:gs pos="100000">
                <a:schemeClr val="bg1">
                  <a:alpha val="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7984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Data\My Pictures\close-up stethoscope Photoxpress_4070138.jpg">
            <a:extLst>
              <a:ext uri="{FF2B5EF4-FFF2-40B4-BE49-F238E27FC236}">
                <a16:creationId xmlns:a16="http://schemas.microsoft.com/office/drawing/2014/main" xmlns="" id="{1455C52D-D3F7-4A90-B8F5-691B35426662}"/>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rcRect/>
          <a:stretch>
            <a:fillRect/>
          </a:stretch>
        </p:blipFill>
        <p:spPr bwMode="auto">
          <a:xfrm flipH="1">
            <a:off x="4700934" y="3864417"/>
            <a:ext cx="3446845" cy="258513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xmlns="" id="{1E5955B5-E12F-42E0-AE58-84107A401A3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ontent Placeholder 5">
            <a:extLst>
              <a:ext uri="{FF2B5EF4-FFF2-40B4-BE49-F238E27FC236}">
                <a16:creationId xmlns:a16="http://schemas.microsoft.com/office/drawing/2014/main" xmlns="" id="{A0357180-D2C7-4595-BFE8-D64313686558}"/>
              </a:ext>
            </a:extLst>
          </p:cNvPr>
          <p:cNvSpPr>
            <a:spLocks noGrp="1"/>
          </p:cNvSpPr>
          <p:nvPr>
            <p:ph idx="1"/>
          </p:nvPr>
        </p:nvSpPr>
        <p:spPr>
          <a:xfrm>
            <a:off x="833468" y="983689"/>
            <a:ext cx="6533048" cy="4173295"/>
          </a:xfrm>
        </p:spPr>
        <p:txBody>
          <a:bodyPr/>
          <a:lstStyle/>
          <a:p>
            <a:pPr marL="0" indent="0">
              <a:buNone/>
            </a:pPr>
            <a:r>
              <a:rPr lang="en-US" sz="2000" b="1" dirty="0">
                <a:solidFill>
                  <a:schemeClr val="accent3"/>
                </a:solidFill>
              </a:rPr>
              <a:t>What’s Covered?</a:t>
            </a:r>
          </a:p>
          <a:p>
            <a:pPr marL="182880" lvl="1">
              <a:spcBef>
                <a:spcPts val="600"/>
              </a:spcBef>
              <a:spcAft>
                <a:spcPts val="1200"/>
              </a:spcAft>
              <a:buClr>
                <a:schemeClr val="accent3"/>
              </a:buClr>
              <a:buFont typeface="Arial" panose="020B0604020202020204" pitchFamily="34" charset="0"/>
              <a:buChar char="•"/>
            </a:pPr>
            <a:r>
              <a:rPr lang="en-US" sz="1600" b="1" dirty="0"/>
              <a:t>Recommended routine gender and </a:t>
            </a:r>
            <a:br>
              <a:rPr lang="en-US" sz="1600" b="1" dirty="0"/>
            </a:br>
            <a:r>
              <a:rPr lang="en-US" sz="1600" b="1" dirty="0"/>
              <a:t>age-specific preventive care and screenings </a:t>
            </a:r>
            <a:r>
              <a:rPr lang="en-US" sz="1600" dirty="0"/>
              <a:t>–</a:t>
            </a:r>
            <a:r>
              <a:rPr lang="en-US" sz="1600" b="1" dirty="0"/>
              <a:t/>
            </a:r>
            <a:br>
              <a:rPr lang="en-US" sz="1600" b="1" dirty="0"/>
            </a:br>
            <a:r>
              <a:rPr lang="en-US" sz="1600" dirty="0"/>
              <a:t>including yearly general wellness exams, recommended vaccines and screenings for conditions like diabetes, cancer and depression – both facility and professional services </a:t>
            </a:r>
          </a:p>
          <a:p>
            <a:pPr marL="182880" lvl="1">
              <a:spcBef>
                <a:spcPts val="600"/>
              </a:spcBef>
              <a:spcAft>
                <a:spcPts val="1200"/>
              </a:spcAft>
              <a:buClr>
                <a:schemeClr val="accent3"/>
              </a:buClr>
              <a:buFont typeface="Arial" panose="020B0604020202020204" pitchFamily="34" charset="0"/>
              <a:buChar char="•"/>
            </a:pPr>
            <a:r>
              <a:rPr lang="en-US" sz="1600" b="1" dirty="0"/>
              <a:t>In-network care covered at 100% with no copay, </a:t>
            </a:r>
            <a:br>
              <a:rPr lang="en-US" sz="1600" b="1" dirty="0"/>
            </a:br>
            <a:r>
              <a:rPr lang="en-US" sz="1600" b="1" dirty="0"/>
              <a:t>no deductible. </a:t>
            </a:r>
            <a:r>
              <a:rPr lang="en-US" sz="1600" dirty="0"/>
              <a:t>Out-of-network benefits may vary.</a:t>
            </a:r>
          </a:p>
          <a:p>
            <a:pPr marL="182880" lvl="1">
              <a:spcBef>
                <a:spcPts val="600"/>
              </a:spcBef>
              <a:spcAft>
                <a:spcPts val="1200"/>
              </a:spcAft>
              <a:buClr>
                <a:schemeClr val="accent3"/>
              </a:buClr>
              <a:buFont typeface="Arial" panose="020B0604020202020204" pitchFamily="34" charset="0"/>
              <a:buChar char="•"/>
            </a:pPr>
            <a:r>
              <a:rPr lang="en-US" sz="1600" b="1" dirty="0">
                <a:solidFill>
                  <a:schemeClr val="accent1"/>
                </a:solidFill>
              </a:rPr>
              <a:t>Note: TRS-</a:t>
            </a:r>
            <a:r>
              <a:rPr lang="en-US" sz="1600" b="1" dirty="0" err="1">
                <a:solidFill>
                  <a:schemeClr val="accent1"/>
                </a:solidFill>
              </a:rPr>
              <a:t>ActiveCare</a:t>
            </a:r>
            <a:r>
              <a:rPr lang="en-US" sz="1600" b="1" dirty="0">
                <a:solidFill>
                  <a:schemeClr val="accent1"/>
                </a:solidFill>
              </a:rPr>
              <a:t> Primary and TRS-</a:t>
            </a:r>
            <a:r>
              <a:rPr lang="en-US" sz="1600" b="1" dirty="0" err="1">
                <a:solidFill>
                  <a:schemeClr val="accent1"/>
                </a:solidFill>
              </a:rPr>
              <a:t>ActiveCare</a:t>
            </a:r>
            <a:r>
              <a:rPr lang="en-US" sz="1600" b="1" dirty="0">
                <a:solidFill>
                  <a:schemeClr val="accent1"/>
                </a:solidFill>
              </a:rPr>
              <a:t> Primary+ plans require preventive services to be rendered by your selected in-network PCP to receive 100% coverage with no copay. </a:t>
            </a:r>
          </a:p>
          <a:p>
            <a:pPr indent="-234951">
              <a:spcBef>
                <a:spcPts val="1000"/>
              </a:spcBef>
              <a:spcAft>
                <a:spcPct val="40000"/>
              </a:spcAft>
            </a:pPr>
            <a:r>
              <a:rPr lang="en-US" sz="1600" b="1" dirty="0">
                <a:solidFill>
                  <a:schemeClr val="accent3"/>
                </a:solidFill>
              </a:rPr>
              <a:t>IMPORTANT to remember:</a:t>
            </a:r>
            <a:r>
              <a:rPr lang="en-US" sz="1600" dirty="0">
                <a:solidFill>
                  <a:schemeClr val="accent3"/>
                </a:solidFill>
              </a:rPr>
              <a:t> </a:t>
            </a:r>
            <a:r>
              <a:rPr lang="en-US" sz="1600" dirty="0">
                <a:solidFill>
                  <a:schemeClr val="accent5"/>
                </a:solidFill>
              </a:rPr>
              <a:t/>
            </a:r>
            <a:br>
              <a:rPr lang="en-US" sz="1600" dirty="0">
                <a:solidFill>
                  <a:schemeClr val="accent5"/>
                </a:solidFill>
              </a:rPr>
            </a:br>
            <a:r>
              <a:rPr lang="en-US" sz="1600" dirty="0"/>
              <a:t>Lab tests related to a condition </a:t>
            </a:r>
            <a:br>
              <a:rPr lang="en-US" sz="1600" dirty="0"/>
            </a:br>
            <a:r>
              <a:rPr lang="en-US" sz="1600" dirty="0"/>
              <a:t>such as diabetes or asthma – </a:t>
            </a:r>
            <a:br>
              <a:rPr lang="en-US" sz="1600" dirty="0"/>
            </a:br>
            <a:r>
              <a:rPr lang="en-US" sz="1600" b="1" dirty="0"/>
              <a:t>are not </a:t>
            </a:r>
            <a:r>
              <a:rPr lang="en-US" sz="1600" dirty="0"/>
              <a:t>considered preventive </a:t>
            </a:r>
            <a:br>
              <a:rPr lang="en-US" sz="1600" dirty="0"/>
            </a:br>
            <a:r>
              <a:rPr lang="en-US" sz="1600" dirty="0"/>
              <a:t>and are covered under applicable </a:t>
            </a:r>
            <a:br>
              <a:rPr lang="en-US" sz="1600" dirty="0"/>
            </a:br>
            <a:r>
              <a:rPr lang="en-US" sz="1600" dirty="0"/>
              <a:t>deductible and coinsurance levels.</a:t>
            </a:r>
          </a:p>
          <a:p>
            <a:endParaRPr lang="en-US" sz="2000" dirty="0"/>
          </a:p>
        </p:txBody>
      </p:sp>
      <p:sp>
        <p:nvSpPr>
          <p:cNvPr id="5" name="Title 4">
            <a:extLst>
              <a:ext uri="{FF2B5EF4-FFF2-40B4-BE49-F238E27FC236}">
                <a16:creationId xmlns:a16="http://schemas.microsoft.com/office/drawing/2014/main" xmlns="" id="{C95D441B-AE0E-4A3E-9CB4-7877F1BC33F3}"/>
              </a:ext>
            </a:extLst>
          </p:cNvPr>
          <p:cNvSpPr>
            <a:spLocks noGrp="1"/>
          </p:cNvSpPr>
          <p:nvPr>
            <p:ph type="title"/>
          </p:nvPr>
        </p:nvSpPr>
        <p:spPr/>
        <p:txBody>
          <a:bodyPr/>
          <a:lstStyle/>
          <a:p>
            <a:r>
              <a:rPr lang="en-US" dirty="0"/>
              <a:t>Preventive CARE Coverage</a:t>
            </a:r>
          </a:p>
        </p:txBody>
      </p:sp>
      <p:sp>
        <p:nvSpPr>
          <p:cNvPr id="9" name="Content Placeholder 4">
            <a:extLst>
              <a:ext uri="{FF2B5EF4-FFF2-40B4-BE49-F238E27FC236}">
                <a16:creationId xmlns:a16="http://schemas.microsoft.com/office/drawing/2014/main" xmlns="" id="{A4F7E0CE-476A-464A-912B-EEF2F5CFAA70}"/>
              </a:ext>
            </a:extLst>
          </p:cNvPr>
          <p:cNvSpPr txBox="1">
            <a:spLocks/>
          </p:cNvSpPr>
          <p:nvPr/>
        </p:nvSpPr>
        <p:spPr>
          <a:xfrm>
            <a:off x="8147779" y="1699846"/>
            <a:ext cx="1774749" cy="3777169"/>
          </a:xfrm>
          <a:prstGeom prst="rect">
            <a:avLst/>
          </a:prstGeom>
          <a:solidFill>
            <a:schemeClr val="accent3"/>
          </a:solidFill>
        </p:spPr>
        <p:txBody>
          <a:bodyPr anchor="t"/>
          <a:lstStyle>
            <a:lvl1pPr marL="228543" indent="-228543" algn="l" defTabSz="685629" rtl="0" eaLnBrk="1" latinLnBrk="0" hangingPunct="1">
              <a:lnSpc>
                <a:spcPct val="100000"/>
              </a:lnSpc>
              <a:spcBef>
                <a:spcPts val="600"/>
              </a:spcBef>
              <a:spcAft>
                <a:spcPts val="600"/>
              </a:spcAft>
              <a:buClr>
                <a:schemeClr val="accent3"/>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None/>
              <a:tabLst/>
              <a:defRPr/>
            </a:pPr>
            <a:endParaRPr kumimoji="0" lang="en-US" sz="1800" b="0" i="0" u="none" strike="noStrike" kern="6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None/>
              <a:tabLst/>
              <a:defRPr/>
            </a:pPr>
            <a:endParaRPr lang="en-US" sz="1800" dirty="0">
              <a:solidFill>
                <a:srgbClr val="FFFFFF"/>
              </a:solidFill>
              <a:latin typeface="Arial" panose="020B0604020202020204"/>
            </a:endParaRPr>
          </a:p>
          <a:p>
            <a:pPr marL="0" marR="0" lvl="0" indent="0"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None/>
              <a:tabLst/>
              <a:defRPr/>
            </a:pPr>
            <a:endParaRPr kumimoji="0" lang="en-US" sz="1800" b="0" i="0" u="none" strike="noStrike" kern="6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None/>
              <a:tabLst/>
              <a:defRPr/>
            </a:pPr>
            <a:r>
              <a:rPr kumimoji="0" lang="en-US" sz="1800" b="0" i="0" u="none" strike="noStrike" kern="600" cap="none" spc="0" normalizeH="0" baseline="0" noProof="0" dirty="0">
                <a:ln>
                  <a:noFill/>
                </a:ln>
                <a:solidFill>
                  <a:srgbClr val="FFFFFF"/>
                </a:solidFill>
                <a:effectLst/>
                <a:uLnTx/>
                <a:uFillTx/>
                <a:latin typeface="Arial" panose="020B0604020202020204"/>
                <a:ea typeface="+mn-ea"/>
                <a:cs typeface="+mn-cs"/>
              </a:rPr>
              <a:t>Stay Healthy by Getting Regular Check-Ups</a:t>
            </a:r>
            <a:endParaRPr lang="en-US" sz="1800" dirty="0">
              <a:solidFill>
                <a:srgbClr val="FFFFFF"/>
              </a:solidFill>
              <a:latin typeface="Arial" panose="020B0604020202020204"/>
            </a:endParaRPr>
          </a:p>
        </p:txBody>
      </p:sp>
      <p:sp>
        <p:nvSpPr>
          <p:cNvPr id="10" name="Content Placeholder 4">
            <a:extLst>
              <a:ext uri="{FF2B5EF4-FFF2-40B4-BE49-F238E27FC236}">
                <a16:creationId xmlns:a16="http://schemas.microsoft.com/office/drawing/2014/main" xmlns="" id="{CEC0B6E1-5090-4954-860C-F284FFA30521}"/>
              </a:ext>
            </a:extLst>
          </p:cNvPr>
          <p:cNvSpPr txBox="1">
            <a:spLocks/>
          </p:cNvSpPr>
          <p:nvPr/>
        </p:nvSpPr>
        <p:spPr>
          <a:xfrm>
            <a:off x="8287065" y="1380985"/>
            <a:ext cx="1774749" cy="4572000"/>
          </a:xfrm>
          <a:prstGeom prst="rect">
            <a:avLst/>
          </a:prstGeom>
        </p:spPr>
        <p:txBody>
          <a:bodyPr anchor="t"/>
          <a:lstStyle>
            <a:lvl1pPr marL="228543" indent="-228543" algn="l" defTabSz="685629" rtl="0" eaLnBrk="1" latinLnBrk="0" hangingPunct="1">
              <a:lnSpc>
                <a:spcPct val="100000"/>
              </a:lnSpc>
              <a:spcBef>
                <a:spcPts val="600"/>
              </a:spcBef>
              <a:spcAft>
                <a:spcPts val="600"/>
              </a:spcAft>
              <a:buClr>
                <a:schemeClr val="accent3"/>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43" marR="0" lvl="0" indent="-228543"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Char char="•"/>
              <a:tabLst/>
              <a:defRPr/>
            </a:pPr>
            <a:endParaRPr kumimoji="0" lang="en-US" sz="2199" b="0" i="0" u="none" strike="noStrike" kern="600" cap="none" spc="0" normalizeH="0" baseline="0" noProof="0" dirty="0">
              <a:ln>
                <a:noFill/>
              </a:ln>
              <a:solidFill>
                <a:srgbClr val="1E1E1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93249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E72B126-50A0-B94C-8394-F31FB31C7079}"/>
              </a:ext>
            </a:extLst>
          </p:cNvPr>
          <p:cNvSpPr>
            <a:spLocks noGrp="1"/>
          </p:cNvSpPr>
          <p:nvPr>
            <p:ph type="sldNum" sz="quarter" idx="12"/>
          </p:nvPr>
        </p:nvSpPr>
        <p:spPr/>
        <p:txBody>
          <a:bodyPr/>
          <a:lstStyle/>
          <a:p>
            <a:pPr marL="0" marR="0" lvl="0" indent="0" algn="ctr" defTabSz="913966"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3966"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xmlns="" id="{DB8A3C0C-9B34-F54E-B0E5-1199252706FF}"/>
              </a:ext>
            </a:extLst>
          </p:cNvPr>
          <p:cNvSpPr>
            <a:spLocks noGrp="1"/>
          </p:cNvSpPr>
          <p:nvPr>
            <p:ph type="title"/>
          </p:nvPr>
        </p:nvSpPr>
        <p:spPr>
          <a:xfrm>
            <a:off x="622679" y="429734"/>
            <a:ext cx="10946643" cy="876300"/>
          </a:xfrm>
        </p:spPr>
        <p:txBody>
          <a:bodyPr/>
          <a:lstStyle/>
          <a:p>
            <a:r>
              <a:rPr lang="en-US" dirty="0"/>
              <a:t>24/7 </a:t>
            </a:r>
            <a:r>
              <a:rPr lang="en-US" dirty="0" err="1"/>
              <a:t>Nurseline</a:t>
            </a:r>
            <a:endParaRPr lang="en-US" dirty="0"/>
          </a:p>
        </p:txBody>
      </p:sp>
      <p:sp>
        <p:nvSpPr>
          <p:cNvPr id="8" name="Content Placeholder 8">
            <a:extLst>
              <a:ext uri="{FF2B5EF4-FFF2-40B4-BE49-F238E27FC236}">
                <a16:creationId xmlns:a16="http://schemas.microsoft.com/office/drawing/2014/main" xmlns="" id="{3B2240F4-AE06-4111-B058-09B3ED347036}"/>
              </a:ext>
            </a:extLst>
          </p:cNvPr>
          <p:cNvSpPr>
            <a:spLocks noGrp="1"/>
          </p:cNvSpPr>
          <p:nvPr>
            <p:ph idx="1"/>
          </p:nvPr>
        </p:nvSpPr>
        <p:spPr>
          <a:xfrm>
            <a:off x="676228" y="1509582"/>
            <a:ext cx="4391072" cy="3762637"/>
          </a:xfrm>
        </p:spPr>
        <p:txBody>
          <a:bodyPr/>
          <a:lstStyle/>
          <a:p>
            <a:pPr marL="0" indent="0">
              <a:spcAft>
                <a:spcPts val="0"/>
              </a:spcAft>
              <a:buNone/>
            </a:pPr>
            <a:r>
              <a:rPr lang="en-US" sz="1600" dirty="0"/>
              <a:t>Staffed by registered nurses, the 24/7 </a:t>
            </a:r>
            <a:r>
              <a:rPr lang="en-US" sz="1600" dirty="0" err="1"/>
              <a:t>Nurseline</a:t>
            </a:r>
            <a:r>
              <a:rPr lang="en-US" sz="1600" dirty="0"/>
              <a:t> provides answers to general health questions and guides you to your primary care provider, urgent care center, the ER, Virtual Health provider or other care, as necessary. </a:t>
            </a:r>
            <a:br>
              <a:rPr lang="en-US" sz="1600" dirty="0"/>
            </a:br>
            <a:endParaRPr lang="en-US" sz="1600" dirty="0"/>
          </a:p>
          <a:p>
            <a:pPr marL="0" indent="0">
              <a:spcAft>
                <a:spcPts val="0"/>
              </a:spcAft>
              <a:buNone/>
            </a:pPr>
            <a:r>
              <a:rPr lang="en-US" sz="1600" dirty="0"/>
              <a:t>These nurses can  help you choose the right level of care and address health concerns about:</a:t>
            </a:r>
          </a:p>
          <a:p>
            <a:pPr>
              <a:spcAft>
                <a:spcPts val="0"/>
              </a:spcAft>
            </a:pPr>
            <a:r>
              <a:rPr lang="en-US" sz="1500" dirty="0"/>
              <a:t>Asthma</a:t>
            </a:r>
          </a:p>
          <a:p>
            <a:pPr>
              <a:spcBef>
                <a:spcPts val="400"/>
              </a:spcBef>
              <a:spcAft>
                <a:spcPts val="0"/>
              </a:spcAft>
            </a:pPr>
            <a:r>
              <a:rPr lang="en-US" sz="1500" dirty="0"/>
              <a:t>Back Pain</a:t>
            </a:r>
          </a:p>
          <a:p>
            <a:pPr>
              <a:spcBef>
                <a:spcPts val="400"/>
              </a:spcBef>
              <a:spcAft>
                <a:spcPts val="0"/>
              </a:spcAft>
            </a:pPr>
            <a:r>
              <a:rPr lang="en-US" sz="1500" dirty="0"/>
              <a:t>Cuts or Burns</a:t>
            </a:r>
          </a:p>
          <a:p>
            <a:pPr>
              <a:spcBef>
                <a:spcPts val="400"/>
              </a:spcBef>
              <a:spcAft>
                <a:spcPts val="0"/>
              </a:spcAft>
            </a:pPr>
            <a:r>
              <a:rPr lang="en-US" sz="1500" dirty="0"/>
              <a:t>Diabetes</a:t>
            </a:r>
          </a:p>
          <a:p>
            <a:pPr>
              <a:spcBef>
                <a:spcPts val="400"/>
              </a:spcBef>
              <a:spcAft>
                <a:spcPts val="0"/>
              </a:spcAft>
            </a:pPr>
            <a:r>
              <a:rPr lang="en-US" sz="1500" dirty="0"/>
              <a:t>Fever </a:t>
            </a:r>
          </a:p>
          <a:p>
            <a:pPr>
              <a:spcBef>
                <a:spcPts val="400"/>
              </a:spcBef>
              <a:spcAft>
                <a:spcPts val="0"/>
              </a:spcAft>
            </a:pPr>
            <a:r>
              <a:rPr lang="en-US" sz="1500" dirty="0"/>
              <a:t>And much more</a:t>
            </a:r>
          </a:p>
        </p:txBody>
      </p:sp>
      <p:sp>
        <p:nvSpPr>
          <p:cNvPr id="10" name="Rectangle 9">
            <a:extLst>
              <a:ext uri="{FF2B5EF4-FFF2-40B4-BE49-F238E27FC236}">
                <a16:creationId xmlns:a16="http://schemas.microsoft.com/office/drawing/2014/main" xmlns="" id="{0965D944-D1AE-4398-BB69-0F0DABE98394}"/>
              </a:ext>
            </a:extLst>
          </p:cNvPr>
          <p:cNvSpPr/>
          <p:nvPr/>
        </p:nvSpPr>
        <p:spPr>
          <a:xfrm>
            <a:off x="3264597" y="4648332"/>
            <a:ext cx="3318876" cy="855012"/>
          </a:xfrm>
          <a:prstGeom prst="rect">
            <a:avLst/>
          </a:prstGeom>
          <a:solidFill>
            <a:schemeClr val="accent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182832" tIns="91416" bIns="91416" rtlCol="0" anchor="ctr"/>
          <a:lstStyle/>
          <a:p>
            <a:pPr marL="0" marR="0" lvl="0" indent="0" algn="l" defTabSz="914126" rtl="0" eaLnBrk="1" fontAlgn="auto" latinLnBrk="0" hangingPunct="1">
              <a:lnSpc>
                <a:spcPct val="100000"/>
              </a:lnSpc>
              <a:spcBef>
                <a:spcPts val="0"/>
              </a:spcBef>
              <a:spcAft>
                <a:spcPts val="0"/>
              </a:spcAft>
              <a:buClr>
                <a:srgbClr val="1E1E1E"/>
              </a:buClr>
              <a:buSzTx/>
              <a:buFontTx/>
              <a:buNone/>
              <a:tabLst/>
              <a:defRPr/>
            </a:pPr>
            <a:r>
              <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rPr>
              <a:t>Over 300 Audio Health Library topics ranging from allergies to surgeries </a:t>
            </a:r>
            <a:r>
              <a:rPr kumimoji="0" lang="en-US" sz="1400" b="1" i="0" u="sng" strike="noStrike" kern="0" cap="none" spc="0" normalizeH="0" baseline="0" noProof="0" dirty="0">
                <a:ln>
                  <a:noFill/>
                </a:ln>
                <a:solidFill>
                  <a:srgbClr val="FFFFFF"/>
                </a:solidFill>
                <a:effectLst/>
                <a:uLnTx/>
                <a:uFillTx/>
                <a:latin typeface="Arial" panose="020B0604020202020204"/>
                <a:ea typeface="+mn-ea"/>
                <a:cs typeface="+mn-cs"/>
              </a:rPr>
              <a:t>available in English and Spanish!</a:t>
            </a:r>
          </a:p>
        </p:txBody>
      </p:sp>
      <p:grpSp>
        <p:nvGrpSpPr>
          <p:cNvPr id="11" name="Group 10">
            <a:extLst>
              <a:ext uri="{FF2B5EF4-FFF2-40B4-BE49-F238E27FC236}">
                <a16:creationId xmlns:a16="http://schemas.microsoft.com/office/drawing/2014/main" xmlns="" id="{D6D27C45-2ABC-487B-B873-4A03D84A0A2D}"/>
              </a:ext>
            </a:extLst>
          </p:cNvPr>
          <p:cNvGrpSpPr/>
          <p:nvPr/>
        </p:nvGrpSpPr>
        <p:grpSpPr>
          <a:xfrm>
            <a:off x="7235393" y="1138444"/>
            <a:ext cx="3030088" cy="4364901"/>
            <a:chOff x="5708102" y="1255315"/>
            <a:chExt cx="3030877" cy="4879705"/>
          </a:xfrm>
        </p:grpSpPr>
        <p:pic>
          <p:nvPicPr>
            <p:cNvPr id="12" name="Picture 11">
              <a:extLst>
                <a:ext uri="{FF2B5EF4-FFF2-40B4-BE49-F238E27FC236}">
                  <a16:creationId xmlns:a16="http://schemas.microsoft.com/office/drawing/2014/main" xmlns="" id="{325C512B-88E0-48F1-99ED-1DAB933A3A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21" t="8150" r="22287" b="25212"/>
            <a:stretch/>
          </p:blipFill>
          <p:spPr>
            <a:xfrm flipH="1">
              <a:off x="5708102" y="1255315"/>
              <a:ext cx="3030876" cy="2194560"/>
            </a:xfrm>
            <a:prstGeom prst="rect">
              <a:avLst/>
            </a:prstGeom>
          </p:spPr>
        </p:pic>
        <p:sp>
          <p:nvSpPr>
            <p:cNvPr id="13" name="Rectangle 12">
              <a:extLst>
                <a:ext uri="{FF2B5EF4-FFF2-40B4-BE49-F238E27FC236}">
                  <a16:creationId xmlns:a16="http://schemas.microsoft.com/office/drawing/2014/main" xmlns="" id="{505527C9-7F6A-49C6-B75E-D7E89A35C6F2}"/>
                </a:ext>
              </a:extLst>
            </p:cNvPr>
            <p:cNvSpPr/>
            <p:nvPr/>
          </p:nvSpPr>
          <p:spPr bwMode="auto">
            <a:xfrm>
              <a:off x="5708103" y="3391820"/>
              <a:ext cx="3030876" cy="2743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999" b="0" i="0" u="none" strike="noStrike" kern="0" cap="none" spc="0" normalizeH="0" baseline="0" noProof="0" dirty="0">
                  <a:ln>
                    <a:noFill/>
                  </a:ln>
                  <a:solidFill>
                    <a:srgbClr val="FFFFFF"/>
                  </a:solidFill>
                  <a:effectLst/>
                  <a:uLnTx/>
                  <a:uFillTx/>
                  <a:latin typeface="Arial" panose="020B0604020202020204"/>
                  <a:ea typeface="+mn-ea"/>
                  <a:cs typeface="+mn-cs"/>
                </a:rPr>
                <a:t>To reach the </a:t>
              </a:r>
              <a:r>
                <a:rPr kumimoji="0" lang="en-US" sz="1999" b="0" i="0" u="none" strike="noStrike" kern="0" cap="none" spc="0" normalizeH="0" baseline="0" noProof="0" dirty="0" err="1">
                  <a:ln>
                    <a:noFill/>
                  </a:ln>
                  <a:solidFill>
                    <a:srgbClr val="FFFFFF"/>
                  </a:solidFill>
                  <a:effectLst/>
                  <a:uLnTx/>
                  <a:uFillTx/>
                  <a:latin typeface="Arial" panose="020B0604020202020204"/>
                  <a:ea typeface="+mn-ea"/>
                  <a:cs typeface="+mn-cs"/>
                </a:rPr>
                <a:t>Nurseline</a:t>
              </a:r>
              <a:r>
                <a:rPr kumimoji="0" lang="en-US" sz="1999" b="0" i="0" u="none" strike="noStrike" kern="0" cap="none" spc="0" normalizeH="0" baseline="0" noProof="0" dirty="0">
                  <a:ln>
                    <a:noFill/>
                  </a:ln>
                  <a:solidFill>
                    <a:srgbClr val="FFFFFF"/>
                  </a:solidFill>
                  <a:effectLst/>
                  <a:uLnTx/>
                  <a:uFillTx/>
                  <a:latin typeface="Arial" panose="020B0604020202020204"/>
                  <a:ea typeface="+mn-ea"/>
                  <a:cs typeface="+mn-cs"/>
                </a:rPr>
                <a:t>, call the dedicated team of Personal Health Guides available at:</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999" b="0" i="0" u="none" strike="noStrike" kern="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999" b="0" i="0" u="none" strike="noStrike" kern="0" cap="none" spc="0" normalizeH="0" baseline="0" noProof="0" dirty="0">
                  <a:ln>
                    <a:noFill/>
                  </a:ln>
                  <a:solidFill>
                    <a:srgbClr val="FFFFFF"/>
                  </a:solidFill>
                  <a:effectLst/>
                  <a:uLnTx/>
                  <a:uFillTx/>
                  <a:latin typeface="Arial" panose="020B0604020202020204"/>
                  <a:ea typeface="+mn-ea"/>
                  <a:cs typeface="+mn-cs"/>
                </a:rPr>
                <a:t>      </a:t>
              </a:r>
              <a:r>
                <a:rPr kumimoji="0" lang="en-US" sz="1999" b="1" i="0" u="none" strike="noStrike" kern="0" cap="none" spc="0" normalizeH="0" baseline="0" noProof="0" dirty="0">
                  <a:ln>
                    <a:noFill/>
                  </a:ln>
                  <a:solidFill>
                    <a:srgbClr val="FFFFFF"/>
                  </a:solidFill>
                  <a:effectLst/>
                  <a:uLnTx/>
                  <a:uFillTx/>
                  <a:latin typeface="Arial" panose="020B0604020202020204"/>
                  <a:ea typeface="+mn-ea"/>
                  <a:cs typeface="+mn-cs"/>
                </a:rPr>
                <a:t>1-866-355-5999</a:t>
              </a:r>
            </a:p>
          </p:txBody>
        </p:sp>
      </p:grpSp>
    </p:spTree>
    <p:extLst>
      <p:ext uri="{BB962C8B-B14F-4D97-AF65-F5344CB8AC3E}">
        <p14:creationId xmlns:p14="http://schemas.microsoft.com/office/powerpoint/2010/main" val="2009197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F5FABE7-D4CA-6F4A-B8EF-27D84305A688}"/>
              </a:ext>
            </a:extLst>
          </p:cNvPr>
          <p:cNvSpPr>
            <a:spLocks noGrp="1"/>
          </p:cNvSpPr>
          <p:nvPr>
            <p:ph type="body" sz="quarter" idx="10"/>
          </p:nvPr>
        </p:nvSpPr>
        <p:spPr/>
        <p:txBody>
          <a:bodyPr/>
          <a:lstStyle/>
          <a:p>
            <a:r>
              <a:rPr lang="en-US" dirty="0"/>
              <a:t>Highlighting Tools/Resources</a:t>
            </a:r>
          </a:p>
        </p:txBody>
      </p:sp>
      <p:sp>
        <p:nvSpPr>
          <p:cNvPr id="6" name="Text Placeholder 5">
            <a:extLst>
              <a:ext uri="{FF2B5EF4-FFF2-40B4-BE49-F238E27FC236}">
                <a16:creationId xmlns:a16="http://schemas.microsoft.com/office/drawing/2014/main" xmlns="" id="{77DBE4D7-DB43-A94C-A288-D5AC4BC16EAB}"/>
              </a:ext>
            </a:extLst>
          </p:cNvPr>
          <p:cNvSpPr>
            <a:spLocks noGrp="1"/>
          </p:cNvSpPr>
          <p:nvPr>
            <p:ph type="body" sz="quarter" idx="11"/>
          </p:nvPr>
        </p:nvSpPr>
        <p:spPr/>
        <p:txBody>
          <a:bodyPr/>
          <a:lstStyle/>
          <a:p>
            <a:r>
              <a:rPr lang="en-US" dirty="0"/>
              <a:t>Carrier Transition </a:t>
            </a:r>
          </a:p>
        </p:txBody>
      </p:sp>
      <p:pic>
        <p:nvPicPr>
          <p:cNvPr id="4" name="Picture 3">
            <a:extLst>
              <a:ext uri="{FF2B5EF4-FFF2-40B4-BE49-F238E27FC236}">
                <a16:creationId xmlns:a16="http://schemas.microsoft.com/office/drawing/2014/main" xmlns="" id="{E90583D0-3C37-4369-B996-BBC5CFE2F9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07189" y="4797357"/>
            <a:ext cx="4161203" cy="674790"/>
          </a:xfrm>
          <a:prstGeom prst="rect">
            <a:avLst/>
          </a:prstGeom>
        </p:spPr>
      </p:pic>
    </p:spTree>
    <p:extLst>
      <p:ext uri="{BB962C8B-B14F-4D97-AF65-F5344CB8AC3E}">
        <p14:creationId xmlns:p14="http://schemas.microsoft.com/office/powerpoint/2010/main" val="2316139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xmlns="" id="{ADF108DF-7D20-4430-9754-A7CD19E1E146}"/>
              </a:ext>
            </a:extLst>
          </p:cNvPr>
          <p:cNvSpPr txBox="1">
            <a:spLocks/>
          </p:cNvSpPr>
          <p:nvPr/>
        </p:nvSpPr>
        <p:spPr>
          <a:xfrm>
            <a:off x="703874" y="1519541"/>
            <a:ext cx="5696711" cy="4876800"/>
          </a:xfrm>
          <a:prstGeom prst="rect">
            <a:avLst/>
          </a:prstGeom>
        </p:spPr>
        <p:txBody>
          <a:bodyPr/>
          <a:lstStyle>
            <a:lvl1pPr marL="228543" indent="-228543" algn="l" defTabSz="685629" rtl="0" eaLnBrk="1" latinLnBrk="0" hangingPunct="1">
              <a:lnSpc>
                <a:spcPct val="100000"/>
              </a:lnSpc>
              <a:spcBef>
                <a:spcPts val="600"/>
              </a:spcBef>
              <a:spcAft>
                <a:spcPts val="600"/>
              </a:spcAft>
              <a:buClr>
                <a:schemeClr val="accent3"/>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43" marR="0" lvl="0" indent="-228543"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Char char="•"/>
              <a:tabLst/>
              <a:defRPr/>
            </a:pPr>
            <a:r>
              <a:rPr kumimoji="0" lang="en-US" sz="2199" b="0" i="0" u="none" strike="noStrike" kern="600" cap="none" spc="0" normalizeH="0" baseline="0" noProof="0" dirty="0">
                <a:ln>
                  <a:noFill/>
                </a:ln>
                <a:solidFill>
                  <a:srgbClr val="1E1E1E"/>
                </a:solidFill>
                <a:effectLst/>
                <a:uLnTx/>
                <a:uFillTx/>
                <a:latin typeface="Arial" panose="020B0604020202020204"/>
                <a:ea typeface="+mn-ea"/>
                <a:cs typeface="+mn-cs"/>
              </a:rPr>
              <a:t>Applies to you or your covered dependents who are receiving care on or after Sept. 1, 2020, from a provider who is </a:t>
            </a:r>
            <a:r>
              <a:rPr kumimoji="0" lang="en-US" sz="2199" b="1" i="0" u="none" strike="noStrike" kern="600" cap="none" spc="0" normalizeH="0" baseline="0" noProof="0" dirty="0">
                <a:ln>
                  <a:noFill/>
                </a:ln>
                <a:solidFill>
                  <a:srgbClr val="33835C"/>
                </a:solidFill>
                <a:effectLst/>
                <a:uLnTx/>
                <a:uFillTx/>
                <a:latin typeface="Arial" panose="020B0604020202020204"/>
                <a:ea typeface="+mn-ea"/>
                <a:cs typeface="+mn-cs"/>
              </a:rPr>
              <a:t>not</a:t>
            </a:r>
            <a:r>
              <a:rPr kumimoji="0" lang="en-US" sz="2199" b="0" i="0" u="none" strike="noStrike" kern="600" cap="none" spc="0" normalizeH="0" baseline="0" noProof="0" dirty="0">
                <a:ln>
                  <a:noFill/>
                </a:ln>
                <a:solidFill>
                  <a:srgbClr val="1E1E1E"/>
                </a:solidFill>
                <a:effectLst/>
                <a:uLnTx/>
                <a:uFillTx/>
                <a:latin typeface="Arial" panose="020B0604020202020204"/>
                <a:ea typeface="+mn-ea"/>
                <a:cs typeface="+mn-cs"/>
              </a:rPr>
              <a:t> part of BCBSTX’s networks</a:t>
            </a:r>
          </a:p>
          <a:p>
            <a:pPr marL="228543" marR="0" lvl="0" indent="-228543"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Char char="•"/>
              <a:tabLst/>
              <a:defRPr/>
            </a:pPr>
            <a:r>
              <a:rPr kumimoji="0" lang="en-US" sz="2199" b="1" i="0" u="none" strike="noStrike" kern="600" cap="none" spc="0" normalizeH="0" baseline="0" noProof="0" dirty="0">
                <a:ln>
                  <a:noFill/>
                </a:ln>
                <a:solidFill>
                  <a:srgbClr val="33835C"/>
                </a:solidFill>
                <a:effectLst/>
                <a:uLnTx/>
                <a:uFillTx/>
                <a:latin typeface="Arial" panose="020B0604020202020204"/>
                <a:ea typeface="+mn-ea"/>
                <a:cs typeface="+mn-cs"/>
              </a:rPr>
              <a:t>If </a:t>
            </a:r>
            <a:r>
              <a:rPr kumimoji="0" lang="en-US" sz="2199" b="1" i="0" u="none" strike="noStrike" kern="0" cap="none" spc="0" normalizeH="0" baseline="0" noProof="0" dirty="0">
                <a:ln>
                  <a:noFill/>
                </a:ln>
                <a:solidFill>
                  <a:srgbClr val="33835C"/>
                </a:solidFill>
                <a:effectLst/>
                <a:uLnTx/>
                <a:uFillTx/>
                <a:latin typeface="Arial" panose="020B0604020202020204"/>
                <a:ea typeface="+mn-ea"/>
                <a:cs typeface="Arial" panose="020B0604020202020204" pitchFamily="34" charset="0"/>
              </a:rPr>
              <a:t>approved</a:t>
            </a:r>
            <a:r>
              <a:rPr kumimoji="0" lang="en-US" sz="2199" b="0" i="0" u="none" strike="noStrike" kern="0" cap="none" spc="0" normalizeH="0" baseline="0" noProof="0" dirty="0">
                <a:ln>
                  <a:noFill/>
                </a:ln>
                <a:solidFill>
                  <a:srgbClr val="1E1E1E"/>
                </a:solidFill>
                <a:effectLst/>
                <a:uLnTx/>
                <a:uFillTx/>
                <a:latin typeface="Arial" panose="020B0604020202020204"/>
                <a:ea typeface="+mn-ea"/>
                <a:cs typeface="Arial" panose="020B0604020202020204" pitchFamily="34" charset="0"/>
              </a:rPr>
              <a:t>, benefits will be paid at the in-network level for a specified period of time. Examples of who may be eligible for transitional care include those:</a:t>
            </a:r>
          </a:p>
          <a:p>
            <a:pPr marL="610255" marR="0" lvl="2" indent="-171408" algn="l" defTabSz="685629" rtl="0" eaLnBrk="0" fontAlgn="auto" latinLnBrk="0" hangingPunct="0">
              <a:lnSpc>
                <a:spcPct val="90000"/>
              </a:lnSpc>
              <a:spcBef>
                <a:spcPts val="400"/>
              </a:spcBef>
              <a:spcAft>
                <a:spcPts val="200"/>
              </a:spcAft>
              <a:buClr>
                <a:srgbClr val="0080C7"/>
              </a:buClr>
              <a:buSzPct val="125000"/>
              <a:buFont typeface="Arial" panose="020B0604020202020204" pitchFamily="34" charset="0"/>
              <a:buChar char="•"/>
              <a:tabLst/>
              <a:defRPr/>
            </a:pPr>
            <a:r>
              <a:rPr kumimoji="0" lang="en-US" sz="1700" b="0" i="0" u="none" strike="noStrike" kern="0" cap="none" spc="0" normalizeH="0" baseline="0" noProof="0" dirty="0">
                <a:ln>
                  <a:noFill/>
                </a:ln>
                <a:solidFill>
                  <a:srgbClr val="1E1E1E"/>
                </a:solidFill>
                <a:effectLst/>
                <a:uLnTx/>
                <a:uFillTx/>
                <a:latin typeface="Arial" panose="020B0604020202020204"/>
                <a:ea typeface="+mn-ea"/>
                <a:cs typeface="Arial" panose="020B0604020202020204" pitchFamily="34" charset="0"/>
              </a:rPr>
              <a:t>Receiving </a:t>
            </a:r>
            <a:r>
              <a:rPr kumimoji="0" lang="en-US" sz="1700" b="1" i="0" u="none" strike="noStrike" kern="0" cap="none" spc="0" normalizeH="0" baseline="0" noProof="0" dirty="0">
                <a:ln>
                  <a:noFill/>
                </a:ln>
                <a:solidFill>
                  <a:srgbClr val="33835C"/>
                </a:solidFill>
                <a:effectLst/>
                <a:uLnTx/>
                <a:uFillTx/>
                <a:latin typeface="Arial" panose="020B0604020202020204"/>
                <a:ea typeface="+mn-ea"/>
                <a:cs typeface="Arial" panose="020B0604020202020204" pitchFamily="34" charset="0"/>
              </a:rPr>
              <a:t>cancer </a:t>
            </a:r>
            <a:r>
              <a:rPr kumimoji="0" lang="en-US" sz="1700" b="0" i="0" u="none" strike="noStrike" kern="0" cap="none" spc="0" normalizeH="0" baseline="0" noProof="0" dirty="0">
                <a:ln>
                  <a:noFill/>
                </a:ln>
                <a:solidFill>
                  <a:srgbClr val="1E1E1E"/>
                </a:solidFill>
                <a:effectLst/>
                <a:uLnTx/>
                <a:uFillTx/>
                <a:latin typeface="Arial" panose="020B0604020202020204"/>
                <a:ea typeface="+mn-ea"/>
                <a:cs typeface="Arial" panose="020B0604020202020204" pitchFamily="34" charset="0"/>
              </a:rPr>
              <a:t>treatment/therapies</a:t>
            </a:r>
          </a:p>
          <a:p>
            <a:pPr marL="610255" marR="0" lvl="2" indent="-171408" algn="l" defTabSz="685629" rtl="0" eaLnBrk="0" fontAlgn="auto" latinLnBrk="0" hangingPunct="0">
              <a:lnSpc>
                <a:spcPct val="90000"/>
              </a:lnSpc>
              <a:spcBef>
                <a:spcPts val="400"/>
              </a:spcBef>
              <a:spcAft>
                <a:spcPts val="200"/>
              </a:spcAft>
              <a:buClr>
                <a:srgbClr val="0080C7"/>
              </a:buClr>
              <a:buSzPct val="125000"/>
              <a:buFont typeface="Arial" panose="020B0604020202020204" pitchFamily="34" charset="0"/>
              <a:buChar char="•"/>
              <a:tabLst/>
              <a:defRPr/>
            </a:pPr>
            <a:r>
              <a:rPr kumimoji="0" lang="en-US" sz="1700" b="0" i="0" u="none" strike="noStrike" kern="0" cap="none" spc="0" normalizeH="0" baseline="0" noProof="0" dirty="0">
                <a:ln>
                  <a:noFill/>
                </a:ln>
                <a:solidFill>
                  <a:srgbClr val="1E1E1E"/>
                </a:solidFill>
                <a:effectLst/>
                <a:uLnTx/>
                <a:uFillTx/>
                <a:latin typeface="Arial" panose="020B0604020202020204"/>
                <a:ea typeface="+mn-ea"/>
                <a:cs typeface="Arial" panose="020B0604020202020204" pitchFamily="34" charset="0"/>
              </a:rPr>
              <a:t>Being treated for a </a:t>
            </a:r>
            <a:r>
              <a:rPr kumimoji="0" lang="en-US" sz="1700" b="1" i="0" u="none" strike="noStrike" kern="0" cap="none" spc="0" normalizeH="0" baseline="0" noProof="0" dirty="0">
                <a:ln>
                  <a:noFill/>
                </a:ln>
                <a:solidFill>
                  <a:srgbClr val="33835C"/>
                </a:solidFill>
                <a:effectLst/>
                <a:uLnTx/>
                <a:uFillTx/>
                <a:latin typeface="Arial" panose="020B0604020202020204"/>
                <a:ea typeface="+mn-ea"/>
                <a:cs typeface="Arial" panose="020B0604020202020204" pitchFamily="34" charset="0"/>
              </a:rPr>
              <a:t>terminal illness</a:t>
            </a:r>
          </a:p>
          <a:p>
            <a:pPr marL="610255" marR="0" lvl="2" indent="-171408" algn="l" defTabSz="685629" rtl="0" eaLnBrk="0" fontAlgn="auto" latinLnBrk="0" hangingPunct="0">
              <a:lnSpc>
                <a:spcPct val="90000"/>
              </a:lnSpc>
              <a:spcBef>
                <a:spcPts val="400"/>
              </a:spcBef>
              <a:spcAft>
                <a:spcPts val="200"/>
              </a:spcAft>
              <a:buClr>
                <a:srgbClr val="0080C7"/>
              </a:buClr>
              <a:buSzPct val="125000"/>
              <a:buFont typeface="Arial" panose="020B0604020202020204" pitchFamily="34" charset="0"/>
              <a:buChar char="•"/>
              <a:tabLst/>
              <a:defRPr/>
            </a:pPr>
            <a:r>
              <a:rPr kumimoji="0" lang="en-US" sz="1700" b="0" i="0" u="none" strike="noStrike" kern="0" cap="none" spc="0" normalizeH="0" baseline="0" noProof="0" dirty="0">
                <a:ln>
                  <a:noFill/>
                </a:ln>
                <a:solidFill>
                  <a:srgbClr val="1E1E1E"/>
                </a:solidFill>
                <a:effectLst/>
                <a:uLnTx/>
                <a:uFillTx/>
                <a:latin typeface="Arial" panose="020B0604020202020204"/>
                <a:ea typeface="+mn-ea"/>
                <a:cs typeface="Arial" panose="020B0604020202020204" pitchFamily="34" charset="0"/>
              </a:rPr>
              <a:t>In your second/third trimester of </a:t>
            </a:r>
            <a:r>
              <a:rPr kumimoji="0" lang="en-US" sz="1700" b="1" i="0" u="none" strike="noStrike" kern="0" cap="none" spc="0" normalizeH="0" baseline="0" noProof="0" dirty="0">
                <a:ln>
                  <a:noFill/>
                </a:ln>
                <a:solidFill>
                  <a:srgbClr val="33835C"/>
                </a:solidFill>
                <a:effectLst/>
                <a:uLnTx/>
                <a:uFillTx/>
                <a:latin typeface="Arial" panose="020B0604020202020204"/>
                <a:ea typeface="+mn-ea"/>
                <a:cs typeface="Arial" panose="020B0604020202020204" pitchFamily="34" charset="0"/>
              </a:rPr>
              <a:t>pregnancy</a:t>
            </a:r>
          </a:p>
          <a:p>
            <a:pPr marL="610255" marR="0" lvl="2" indent="-171408" algn="l" defTabSz="685629" rtl="0" eaLnBrk="0" fontAlgn="auto" latinLnBrk="0" hangingPunct="0">
              <a:lnSpc>
                <a:spcPct val="90000"/>
              </a:lnSpc>
              <a:spcBef>
                <a:spcPts val="400"/>
              </a:spcBef>
              <a:spcAft>
                <a:spcPts val="200"/>
              </a:spcAft>
              <a:buClr>
                <a:srgbClr val="0080C7"/>
              </a:buClr>
              <a:buSzPct val="125000"/>
              <a:buFont typeface="Arial" panose="020B0604020202020204" pitchFamily="34" charset="0"/>
              <a:buChar char="•"/>
              <a:tabLst/>
              <a:defRPr/>
            </a:pPr>
            <a:r>
              <a:rPr kumimoji="0" lang="en-US" sz="1700" b="0" i="0" u="none" strike="noStrike" kern="0" cap="none" spc="0" normalizeH="0" baseline="0" noProof="0" dirty="0">
                <a:ln>
                  <a:noFill/>
                </a:ln>
                <a:solidFill>
                  <a:srgbClr val="1E1E1E"/>
                </a:solidFill>
                <a:effectLst/>
                <a:uLnTx/>
                <a:uFillTx/>
                <a:latin typeface="Arial" panose="020B0604020202020204"/>
                <a:ea typeface="+mn-ea"/>
                <a:cs typeface="Arial" panose="020B0604020202020204" pitchFamily="34" charset="0"/>
              </a:rPr>
              <a:t>In </a:t>
            </a:r>
            <a:r>
              <a:rPr kumimoji="0" lang="en-US" sz="1700" b="1" i="0" u="none" strike="noStrike" kern="0" cap="none" spc="0" normalizeH="0" baseline="0" noProof="0" dirty="0">
                <a:ln>
                  <a:noFill/>
                </a:ln>
                <a:solidFill>
                  <a:srgbClr val="33835C"/>
                </a:solidFill>
                <a:effectLst/>
                <a:uLnTx/>
                <a:uFillTx/>
                <a:latin typeface="Arial" panose="020B0604020202020204"/>
                <a:ea typeface="+mn-ea"/>
                <a:cs typeface="Arial" panose="020B0604020202020204" pitchFamily="34" charset="0"/>
              </a:rPr>
              <a:t>cardiac rehabilitation </a:t>
            </a:r>
          </a:p>
          <a:p>
            <a:pPr marL="228543" marR="0" lvl="0" indent="-228543"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Char char="•"/>
              <a:tabLst/>
              <a:defRPr/>
            </a:pPr>
            <a:endParaRPr kumimoji="0" lang="en-US" sz="2199" b="0" i="0" u="none" strike="noStrike" kern="600" cap="none" spc="0" normalizeH="0" baseline="0" noProof="0" dirty="0">
              <a:ln>
                <a:noFill/>
              </a:ln>
              <a:solidFill>
                <a:srgbClr val="1E1E1E"/>
              </a:solidFill>
              <a:effectLst/>
              <a:uLnTx/>
              <a:uFillTx/>
              <a:latin typeface="Arial" panose="020B0604020202020204"/>
              <a:ea typeface="+mn-ea"/>
              <a:cs typeface="+mn-cs"/>
            </a:endParaRPr>
          </a:p>
          <a:p>
            <a:pPr marL="228543" marR="0" lvl="0" indent="-228543"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Char char="•"/>
              <a:tabLst/>
              <a:defRPr/>
            </a:pPr>
            <a:endParaRPr kumimoji="0" lang="en-US" sz="2199" b="0" i="0" u="none" strike="noStrike" kern="600" cap="none" spc="0" normalizeH="0" baseline="0" noProof="0" dirty="0">
              <a:ln>
                <a:noFill/>
              </a:ln>
              <a:solidFill>
                <a:srgbClr val="1E1E1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xmlns="" id="{DE00098F-63EE-4405-BEE3-FA69DCE7122F}"/>
              </a:ext>
            </a:extLst>
          </p:cNvPr>
          <p:cNvSpPr txBox="1">
            <a:spLocks/>
          </p:cNvSpPr>
          <p:nvPr/>
        </p:nvSpPr>
        <p:spPr>
          <a:xfrm>
            <a:off x="211998" y="544563"/>
            <a:ext cx="10898491" cy="1377695"/>
          </a:xfrm>
          <a:prstGeom prst="rect">
            <a:avLst/>
          </a:prstGeom>
        </p:spPr>
        <p:txBody>
          <a:bodyPr/>
          <a:lstStyle>
            <a:lvl1pPr algn="l" defTabSz="685629" rtl="0" eaLnBrk="1" latinLnBrk="0" hangingPunct="1">
              <a:lnSpc>
                <a:spcPct val="90000"/>
              </a:lnSpc>
              <a:spcBef>
                <a:spcPct val="0"/>
              </a:spcBef>
              <a:buNone/>
              <a:defRPr sz="3199" b="1" i="0" kern="600" cap="all" baseline="0">
                <a:solidFill>
                  <a:schemeClr val="accent1"/>
                </a:solidFill>
                <a:latin typeface="Arial Narrow" panose="020B0604020202020204" pitchFamily="34" charset="0"/>
                <a:ea typeface="+mj-ea"/>
                <a:cs typeface="Arial Narrow" panose="020B0604020202020204" pitchFamily="34" charset="0"/>
              </a:defRPr>
            </a:lvl1pPr>
          </a:lstStyle>
          <a:p>
            <a:pPr marL="0" marR="0" lvl="0" indent="0" algn="l" defTabSz="685629" rtl="0" eaLnBrk="1" fontAlgn="auto" latinLnBrk="0" hangingPunct="1">
              <a:lnSpc>
                <a:spcPct val="90000"/>
              </a:lnSpc>
              <a:spcBef>
                <a:spcPct val="0"/>
              </a:spcBef>
              <a:spcAft>
                <a:spcPts val="0"/>
              </a:spcAft>
              <a:buClrTx/>
              <a:buSzTx/>
              <a:buFontTx/>
              <a:buNone/>
              <a:tabLst/>
              <a:defRPr/>
            </a:pPr>
            <a:r>
              <a:rPr kumimoji="0" lang="en-US" sz="3199" b="1" i="0" u="none" strike="noStrike" kern="600" cap="all" spc="0" normalizeH="0" baseline="0" noProof="0" dirty="0">
                <a:ln>
                  <a:noFill/>
                </a:ln>
                <a:solidFill>
                  <a:srgbClr val="FFFFFF"/>
                </a:solidFill>
                <a:effectLst/>
                <a:uLnTx/>
                <a:uFillTx/>
                <a:latin typeface="Arial Narrow" panose="020B0604020202020204" pitchFamily="34" charset="0"/>
                <a:ea typeface="+mj-ea"/>
              </a:rPr>
              <a:t>Transition of Care</a:t>
            </a:r>
          </a:p>
        </p:txBody>
      </p:sp>
      <p:sp>
        <p:nvSpPr>
          <p:cNvPr id="6" name="Content Placeholder 4">
            <a:extLst>
              <a:ext uri="{FF2B5EF4-FFF2-40B4-BE49-F238E27FC236}">
                <a16:creationId xmlns:a16="http://schemas.microsoft.com/office/drawing/2014/main" xmlns="" id="{BD54C223-2A95-46A1-ADE7-AD5EAC5DE90E}"/>
              </a:ext>
            </a:extLst>
          </p:cNvPr>
          <p:cNvSpPr txBox="1">
            <a:spLocks/>
          </p:cNvSpPr>
          <p:nvPr/>
        </p:nvSpPr>
        <p:spPr>
          <a:xfrm>
            <a:off x="6400584" y="1967533"/>
            <a:ext cx="2134314" cy="3615400"/>
          </a:xfrm>
          <a:prstGeom prst="rect">
            <a:avLst/>
          </a:prstGeom>
          <a:solidFill>
            <a:schemeClr val="accent1"/>
          </a:solidFill>
        </p:spPr>
        <p:txBody>
          <a:bodyPr/>
          <a:lstStyle>
            <a:lvl1pPr marL="228543" indent="-228543" algn="l" defTabSz="685629" rtl="0" eaLnBrk="1" latinLnBrk="0" hangingPunct="1">
              <a:lnSpc>
                <a:spcPct val="100000"/>
              </a:lnSpc>
              <a:spcBef>
                <a:spcPts val="600"/>
              </a:spcBef>
              <a:spcAft>
                <a:spcPts val="600"/>
              </a:spcAft>
              <a:buClr>
                <a:schemeClr val="accent3"/>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43" marR="0" lvl="0" indent="-228543"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Char char="•"/>
              <a:tabLst/>
              <a:defRPr/>
            </a:pPr>
            <a:endParaRPr kumimoji="0" lang="en-US" sz="1600" b="0" i="0" u="none" strike="noStrike" kern="600" cap="none" spc="0" normalizeH="0" baseline="0" noProof="0" dirty="0">
              <a:ln>
                <a:noFill/>
              </a:ln>
              <a:solidFill>
                <a:srgbClr val="FFFFFF"/>
              </a:solidFill>
              <a:effectLst/>
              <a:uLnTx/>
              <a:uFillTx/>
              <a:latin typeface="Arial" panose="020B0604020202020204"/>
              <a:ea typeface="+mn-ea"/>
              <a:cs typeface="+mn-cs"/>
            </a:endParaRPr>
          </a:p>
          <a:p>
            <a:pPr marL="228543" marR="0" lvl="0" indent="-228543"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FFFFFF"/>
                </a:solidFill>
                <a:effectLst/>
                <a:uLnTx/>
                <a:uFillTx/>
                <a:latin typeface="Arial" panose="020B0604020202020204"/>
                <a:ea typeface="+mn-ea"/>
                <a:cs typeface="+mn-cs"/>
              </a:rPr>
              <a:t>Submit the Transition of Care form prior to September 1. You will receive a decision by mail.</a:t>
            </a:r>
          </a:p>
          <a:p>
            <a:pPr marL="228543" marR="0" lvl="0" indent="-228543"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FFFFFF"/>
                </a:solidFill>
                <a:effectLst/>
                <a:uLnTx/>
                <a:uFillTx/>
                <a:latin typeface="Arial" panose="020B0604020202020204"/>
                <a:ea typeface="+mn-ea"/>
                <a:cs typeface="+mn-cs"/>
              </a:rPr>
              <a:t>Completion of this form is not a guarantee of coverage.</a:t>
            </a:r>
          </a:p>
        </p:txBody>
      </p:sp>
      <p:sp>
        <p:nvSpPr>
          <p:cNvPr id="15" name="Title 14">
            <a:extLst>
              <a:ext uri="{FF2B5EF4-FFF2-40B4-BE49-F238E27FC236}">
                <a16:creationId xmlns:a16="http://schemas.microsoft.com/office/drawing/2014/main" xmlns="" id="{25F286D7-370D-4B1C-B402-9B82B5CD8F2A}"/>
              </a:ext>
            </a:extLst>
          </p:cNvPr>
          <p:cNvSpPr>
            <a:spLocks noGrp="1"/>
          </p:cNvSpPr>
          <p:nvPr>
            <p:ph type="title"/>
          </p:nvPr>
        </p:nvSpPr>
        <p:spPr>
          <a:xfrm>
            <a:off x="458669" y="537837"/>
            <a:ext cx="10931355" cy="876300"/>
          </a:xfrm>
        </p:spPr>
        <p:txBody>
          <a:bodyPr/>
          <a:lstStyle/>
          <a:p>
            <a:r>
              <a:rPr lang="en-US" dirty="0"/>
              <a:t>TRANSITION OF CARE</a:t>
            </a:r>
          </a:p>
        </p:txBody>
      </p:sp>
      <p:sp>
        <p:nvSpPr>
          <p:cNvPr id="19" name="Slide Number Placeholder 18">
            <a:extLst>
              <a:ext uri="{FF2B5EF4-FFF2-40B4-BE49-F238E27FC236}">
                <a16:creationId xmlns:a16="http://schemas.microsoft.com/office/drawing/2014/main" xmlns="" id="{C8672166-3360-4A1C-AF8C-748EA9F26180}"/>
              </a:ext>
            </a:extLst>
          </p:cNvPr>
          <p:cNvSpPr>
            <a:spLocks noGrp="1"/>
          </p:cNvSpPr>
          <p:nvPr>
            <p:ph type="sldNum" sz="quarter" idx="12"/>
          </p:nvPr>
        </p:nvSpPr>
        <p:spPr/>
        <p: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24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 name="Picture Placeholder 14">
            <a:extLst>
              <a:ext uri="{FF2B5EF4-FFF2-40B4-BE49-F238E27FC236}">
                <a16:creationId xmlns:a16="http://schemas.microsoft.com/office/drawing/2014/main" xmlns="" id="{E43BFCEB-41A7-4917-97DB-7603A4FD85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097" t="1229" r="20273" b="192"/>
          <a:stretch/>
        </p:blipFill>
        <p:spPr>
          <a:xfrm flipH="1">
            <a:off x="8534898" y="1233410"/>
            <a:ext cx="3062341" cy="5089859"/>
          </a:xfrm>
          <a:prstGeom prst="rect">
            <a:avLst/>
          </a:prstGeom>
        </p:spPr>
      </p:pic>
    </p:spTree>
    <p:extLst>
      <p:ext uri="{BB962C8B-B14F-4D97-AF65-F5344CB8AC3E}">
        <p14:creationId xmlns:p14="http://schemas.microsoft.com/office/powerpoint/2010/main" val="2115070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48DEFF05-5FBE-4E79-BE20-558F5C7DE4B3}"/>
              </a:ext>
            </a:extLst>
          </p:cNvPr>
          <p:cNvSpPr txBox="1"/>
          <p:nvPr/>
        </p:nvSpPr>
        <p:spPr>
          <a:xfrm>
            <a:off x="2669975" y="3235357"/>
            <a:ext cx="2484729" cy="3141997"/>
          </a:xfrm>
          <a:prstGeom prst="rect">
            <a:avLst/>
          </a:prstGeom>
          <a:solidFill>
            <a:schemeClr val="accent3"/>
          </a:solidFill>
        </p:spPr>
        <p:txBody>
          <a:bodyPr wrap="square" lIns="0" tIns="0" rIns="0" bIns="0" rtlCol="0">
            <a:spAutoFit/>
          </a:bodyPr>
          <a:lstStyle/>
          <a:p>
            <a:pPr marL="0" marR="0" lvl="0" indent="0" algn="l" defTabSz="91424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xmlns="" id="{30A33C76-CA82-417F-9A44-A2CA4A12F18D}"/>
              </a:ext>
            </a:extLst>
          </p:cNvPr>
          <p:cNvSpPr/>
          <p:nvPr/>
        </p:nvSpPr>
        <p:spPr>
          <a:xfrm>
            <a:off x="404419" y="1059773"/>
            <a:ext cx="4633627" cy="2022493"/>
          </a:xfrm>
          <a:prstGeom prst="rect">
            <a:avLst/>
          </a:prstGeom>
          <a:noFill/>
          <a:ln w="31750">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xmlns="" id="{F9C6FFF7-BA68-4836-93C3-2E5A62F662D8}"/>
              </a:ext>
            </a:extLst>
          </p:cNvPr>
          <p:cNvSpPr>
            <a:spLocks noGrp="1"/>
          </p:cNvSpPr>
          <p:nvPr>
            <p:ph type="sldNum" sz="quarter" idx="12"/>
          </p:nvPr>
        </p:nvSpPr>
        <p:spPr/>
        <p: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24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xmlns="" id="{3B577CBC-21D1-4D21-8E71-1EB636B0F281}"/>
              </a:ext>
            </a:extLst>
          </p:cNvPr>
          <p:cNvSpPr>
            <a:spLocks noGrp="1"/>
          </p:cNvSpPr>
          <p:nvPr>
            <p:ph type="ftr" sz="quarter" idx="14"/>
          </p:nvPr>
        </p:nvSpPr>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graphicFrame>
        <p:nvGraphicFramePr>
          <p:cNvPr id="7" name="Table 6">
            <a:extLst>
              <a:ext uri="{FF2B5EF4-FFF2-40B4-BE49-F238E27FC236}">
                <a16:creationId xmlns:a16="http://schemas.microsoft.com/office/drawing/2014/main" xmlns="" id="{128DA911-20FA-441E-9D13-14D393079470}"/>
              </a:ext>
            </a:extLst>
          </p:cNvPr>
          <p:cNvGraphicFramePr>
            <a:graphicFrameLocks noGrp="1"/>
          </p:cNvGraphicFramePr>
          <p:nvPr>
            <p:extLst/>
          </p:nvPr>
        </p:nvGraphicFramePr>
        <p:xfrm>
          <a:off x="5154704" y="1035390"/>
          <a:ext cx="1554575" cy="4787220"/>
        </p:xfrm>
        <a:graphic>
          <a:graphicData uri="http://schemas.openxmlformats.org/drawingml/2006/table">
            <a:tbl>
              <a:tblPr firstRow="1" bandRow="1">
                <a:tableStyleId>{5C22544A-7EE6-4342-B048-85BDC9FD1C3A}</a:tableStyleId>
              </a:tblPr>
              <a:tblGrid>
                <a:gridCol w="1554575">
                  <a:extLst>
                    <a:ext uri="{9D8B030D-6E8A-4147-A177-3AD203B41FA5}">
                      <a16:colId xmlns:a16="http://schemas.microsoft.com/office/drawing/2014/main" xmlns="" val="20001"/>
                    </a:ext>
                  </a:extLst>
                </a:gridCol>
              </a:tblGrid>
              <a:tr h="4787220">
                <a:tc>
                  <a:txBody>
                    <a:bodyPr/>
                    <a:lstStyle/>
                    <a:p>
                      <a:pPr marL="207849" lvl="0" indent="-207849" algn="ctr" defTabSz="1037822">
                        <a:defRPr/>
                      </a:pPr>
                      <a:r>
                        <a:rPr lang="en-US" sz="2000" b="1" kern="0" dirty="0">
                          <a:solidFill>
                            <a:schemeClr val="bg1"/>
                          </a:solidFill>
                          <a:latin typeface="Arial Black" panose="020B0A04020102020204" pitchFamily="34" charset="0"/>
                        </a:rPr>
                        <a:t>Sept. 1, 2020</a:t>
                      </a:r>
                      <a:endParaRPr lang="en-US" sz="2000" kern="0" dirty="0">
                        <a:solidFill>
                          <a:schemeClr val="bg1"/>
                        </a:solidFill>
                        <a:latin typeface="Arial Black" panose="020B0A04020102020204" pitchFamily="34" charset="0"/>
                      </a:endParaRPr>
                    </a:p>
                  </a:txBody>
                  <a:tcPr marL="121920" marR="12192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grpSp>
        <p:nvGrpSpPr>
          <p:cNvPr id="43" name="Group 42">
            <a:extLst>
              <a:ext uri="{FF2B5EF4-FFF2-40B4-BE49-F238E27FC236}">
                <a16:creationId xmlns:a16="http://schemas.microsoft.com/office/drawing/2014/main" xmlns="" id="{21522C71-2491-424F-A74B-9C8B35DDFCB7}"/>
              </a:ext>
            </a:extLst>
          </p:cNvPr>
          <p:cNvGrpSpPr/>
          <p:nvPr/>
        </p:nvGrpSpPr>
        <p:grpSpPr>
          <a:xfrm>
            <a:off x="370439" y="1088801"/>
            <a:ext cx="5400888" cy="2027385"/>
            <a:chOff x="1186014" y="1125554"/>
            <a:chExt cx="5400888" cy="2027385"/>
          </a:xfrm>
        </p:grpSpPr>
        <p:sp>
          <p:nvSpPr>
            <p:cNvPr id="17" name="Rectangle 16">
              <a:extLst>
                <a:ext uri="{FF2B5EF4-FFF2-40B4-BE49-F238E27FC236}">
                  <a16:creationId xmlns:a16="http://schemas.microsoft.com/office/drawing/2014/main" xmlns="" id="{1B494E87-DC86-40B0-AB46-F7BBE4AB0787}"/>
                </a:ext>
              </a:extLst>
            </p:cNvPr>
            <p:cNvSpPr/>
            <p:nvPr/>
          </p:nvSpPr>
          <p:spPr>
            <a:xfrm>
              <a:off x="2627195" y="1125554"/>
              <a:ext cx="1554575" cy="584775"/>
            </a:xfrm>
            <a:prstGeom prst="rect">
              <a:avLst/>
            </a:prstGeom>
          </p:spPr>
          <p:txBody>
            <a:bodyPr wrap="square">
              <a:spAutoFit/>
            </a:bodyPr>
            <a:lstStyle/>
            <a:p>
              <a:pPr marL="0" marR="0" lvl="0" indent="0" algn="ctr" defTabSz="914363" rtl="0" eaLnBrk="1" fontAlgn="base" latinLnBrk="0" hangingPunct="1">
                <a:lnSpc>
                  <a:spcPct val="100000"/>
                </a:lnSpc>
                <a:spcBef>
                  <a:spcPts val="14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BCBSTX Provider</a:t>
              </a:r>
            </a:p>
          </p:txBody>
        </p:sp>
        <p:sp>
          <p:nvSpPr>
            <p:cNvPr id="26" name="Rectangle 25">
              <a:extLst>
                <a:ext uri="{FF2B5EF4-FFF2-40B4-BE49-F238E27FC236}">
                  <a16:creationId xmlns:a16="http://schemas.microsoft.com/office/drawing/2014/main" xmlns="" id="{4D3F67A3-F90C-4756-9097-DDAAC3F9178E}"/>
                </a:ext>
              </a:extLst>
            </p:cNvPr>
            <p:cNvSpPr/>
            <p:nvPr/>
          </p:nvSpPr>
          <p:spPr>
            <a:xfrm>
              <a:off x="1186014" y="1317141"/>
              <a:ext cx="1817241" cy="1477328"/>
            </a:xfrm>
            <a:prstGeom prst="rect">
              <a:avLst/>
            </a:prstGeom>
          </p:spPr>
          <p:txBody>
            <a:bodyPr wrap="square">
              <a:spAutoFit/>
            </a:bodyPr>
            <a:lstStyle/>
            <a:p>
              <a:pPr marL="0" marR="0" lvl="0" indent="0" algn="ctr" defTabSz="914363" rtl="0" eaLnBrk="1" fontAlgn="base" latinLnBrk="0" hangingPunct="1">
                <a:lnSpc>
                  <a:spcPct val="100000"/>
                </a:lnSpc>
                <a:spcBef>
                  <a:spcPts val="1400"/>
                </a:spcBef>
                <a:spcAft>
                  <a:spcPct val="0"/>
                </a:spcAft>
                <a:buClrTx/>
                <a:buSzTx/>
                <a:buFontTx/>
                <a:buNone/>
                <a:tabLst/>
                <a:defRPr/>
              </a:pP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If issued through Aug. 31, 2020, Aetna will transfer to BCBSTX</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8" name="Arrow: Right 37">
              <a:extLst>
                <a:ext uri="{FF2B5EF4-FFF2-40B4-BE49-F238E27FC236}">
                  <a16:creationId xmlns:a16="http://schemas.microsoft.com/office/drawing/2014/main" xmlns="" id="{303D413E-C44D-4D42-92CF-49FAE3436491}"/>
                </a:ext>
              </a:extLst>
            </p:cNvPr>
            <p:cNvSpPr/>
            <p:nvPr/>
          </p:nvSpPr>
          <p:spPr>
            <a:xfrm rot="10800000">
              <a:off x="5589667" y="1708018"/>
              <a:ext cx="997235" cy="883251"/>
            </a:xfrm>
            <a:prstGeom prst="rightArrow">
              <a:avLst/>
            </a:prstGeom>
            <a:solidFill>
              <a:schemeClr val="bg1"/>
            </a:solidFill>
            <a:ln w="34925">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xmlns="" id="{43F4558B-CC01-48A3-98F9-ADB76B94D835}"/>
                </a:ext>
              </a:extLst>
            </p:cNvPr>
            <p:cNvSpPr/>
            <p:nvPr/>
          </p:nvSpPr>
          <p:spPr>
            <a:xfrm>
              <a:off x="4158461" y="1125554"/>
              <a:ext cx="1554575" cy="584775"/>
            </a:xfrm>
            <a:prstGeom prst="rect">
              <a:avLst/>
            </a:prstGeom>
          </p:spPr>
          <p:txBody>
            <a:bodyPr wrap="square">
              <a:spAutoFit/>
            </a:bodyPr>
            <a:lstStyle/>
            <a:p>
              <a:pPr marL="0" marR="0" lvl="0" indent="0" algn="ctr" defTabSz="914363" rtl="0" eaLnBrk="1" fontAlgn="base" latinLnBrk="0" hangingPunct="1">
                <a:lnSpc>
                  <a:spcPct val="100000"/>
                </a:lnSpc>
                <a:spcBef>
                  <a:spcPts val="14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Valid through end date</a:t>
              </a:r>
            </a:p>
          </p:txBody>
        </p:sp>
        <p:sp>
          <p:nvSpPr>
            <p:cNvPr id="40" name="Rectangle 39">
              <a:extLst>
                <a:ext uri="{FF2B5EF4-FFF2-40B4-BE49-F238E27FC236}">
                  <a16:creationId xmlns:a16="http://schemas.microsoft.com/office/drawing/2014/main" xmlns="" id="{DB21AFDC-26CA-4D4F-8819-0CFD47232234}"/>
                </a:ext>
              </a:extLst>
            </p:cNvPr>
            <p:cNvSpPr/>
            <p:nvPr/>
          </p:nvSpPr>
          <p:spPr>
            <a:xfrm>
              <a:off x="2619938" y="1865787"/>
              <a:ext cx="1554575" cy="830997"/>
            </a:xfrm>
            <a:prstGeom prst="rect">
              <a:avLst/>
            </a:prstGeom>
          </p:spPr>
          <p:txBody>
            <a:bodyPr wrap="square">
              <a:spAutoFit/>
            </a:bodyPr>
            <a:lstStyle/>
            <a:p>
              <a:pPr marL="0" marR="0" lvl="0" indent="0" algn="ctr" defTabSz="914363" rtl="0" eaLnBrk="1" fontAlgn="base" latinLnBrk="0" hangingPunct="1">
                <a:lnSpc>
                  <a:spcPct val="100000"/>
                </a:lnSpc>
                <a:spcBef>
                  <a:spcPts val="14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If not a BCBSTX Provider</a:t>
              </a:r>
            </a:p>
          </p:txBody>
        </p:sp>
        <p:sp>
          <p:nvSpPr>
            <p:cNvPr id="42" name="Rectangle 41">
              <a:extLst>
                <a:ext uri="{FF2B5EF4-FFF2-40B4-BE49-F238E27FC236}">
                  <a16:creationId xmlns:a16="http://schemas.microsoft.com/office/drawing/2014/main" xmlns="" id="{57890E6D-51BF-42BD-9E2D-F428DE2E252E}"/>
                </a:ext>
              </a:extLst>
            </p:cNvPr>
            <p:cNvSpPr/>
            <p:nvPr/>
          </p:nvSpPr>
          <p:spPr>
            <a:xfrm>
              <a:off x="4151204" y="1829500"/>
              <a:ext cx="1554575" cy="1323439"/>
            </a:xfrm>
            <a:prstGeom prst="rect">
              <a:avLst/>
            </a:prstGeom>
          </p:spPr>
          <p:txBody>
            <a:bodyPr wrap="square">
              <a:spAutoFit/>
            </a:bodyPr>
            <a:lstStyle/>
            <a:p>
              <a:pPr marL="0" marR="0" lvl="0" indent="0" algn="ctr" defTabSz="914363" rtl="0" eaLnBrk="1" fontAlgn="base" latinLnBrk="0" hangingPunct="1">
                <a:lnSpc>
                  <a:spcPct val="100000"/>
                </a:lnSpc>
                <a:spcBef>
                  <a:spcPts val="1400"/>
                </a:spcBef>
                <a:spcAft>
                  <a:spcPct val="0"/>
                </a:spcAft>
                <a:buClrTx/>
                <a:buSzTx/>
                <a:buFontTx/>
                <a:buNone/>
                <a:tabLst/>
                <a:defRPr/>
              </a:pPr>
              <a:r>
                <a:rPr kumimoji="0" lang="en-US" sz="1600" b="0" i="0" u="none" strike="noStrike" kern="1200" cap="none" spc="0" normalizeH="0" baseline="0" noProof="0" dirty="0">
                  <a:ln>
                    <a:noFill/>
                  </a:ln>
                  <a:solidFill>
                    <a:srgbClr val="1E1E1E"/>
                  </a:solidFill>
                  <a:effectLst/>
                  <a:uLnTx/>
                  <a:uFillTx/>
                  <a:latin typeface="Arial" panose="020B0604020202020204"/>
                  <a:ea typeface="+mn-ea"/>
                  <a:cs typeface="+mn-cs"/>
                </a:rPr>
                <a:t>Valid for 90 days or the end date (whichever is sooner)</a:t>
              </a:r>
            </a:p>
          </p:txBody>
        </p:sp>
      </p:grpSp>
      <p:grpSp>
        <p:nvGrpSpPr>
          <p:cNvPr id="44" name="Group 43">
            <a:extLst>
              <a:ext uri="{FF2B5EF4-FFF2-40B4-BE49-F238E27FC236}">
                <a16:creationId xmlns:a16="http://schemas.microsoft.com/office/drawing/2014/main" xmlns="" id="{9B1AACB5-4403-4B18-B839-1EB22AC5D1DC}"/>
              </a:ext>
            </a:extLst>
          </p:cNvPr>
          <p:cNvGrpSpPr/>
          <p:nvPr/>
        </p:nvGrpSpPr>
        <p:grpSpPr>
          <a:xfrm>
            <a:off x="6890794" y="3960276"/>
            <a:ext cx="4473411" cy="1585747"/>
            <a:chOff x="1145867" y="1082009"/>
            <a:chExt cx="4473411" cy="1585747"/>
          </a:xfrm>
          <a:noFill/>
        </p:grpSpPr>
        <p:sp>
          <p:nvSpPr>
            <p:cNvPr id="45" name="Rectangle 44">
              <a:extLst>
                <a:ext uri="{FF2B5EF4-FFF2-40B4-BE49-F238E27FC236}">
                  <a16:creationId xmlns:a16="http://schemas.microsoft.com/office/drawing/2014/main" xmlns="" id="{7A162F71-C1AD-457B-BCA6-CFA504235A63}"/>
                </a:ext>
              </a:extLst>
            </p:cNvPr>
            <p:cNvSpPr/>
            <p:nvPr/>
          </p:nvSpPr>
          <p:spPr>
            <a:xfrm>
              <a:off x="2394970" y="1082009"/>
              <a:ext cx="1554575" cy="584775"/>
            </a:xfrm>
            <a:prstGeom prst="rect">
              <a:avLst/>
            </a:prstGeom>
            <a:grpFill/>
          </p:spPr>
          <p:txBody>
            <a:bodyPr wrap="square">
              <a:spAutoFit/>
            </a:bodyPr>
            <a:lstStyle/>
            <a:p>
              <a:pPr marL="0" marR="0" lvl="0" indent="0" algn="ctr" defTabSz="914363" rtl="0" eaLnBrk="1" fontAlgn="base" latinLnBrk="0" hangingPunct="1">
                <a:lnSpc>
                  <a:spcPct val="100000"/>
                </a:lnSpc>
                <a:spcBef>
                  <a:spcPts val="14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BCBSTX Provider</a:t>
              </a:r>
            </a:p>
          </p:txBody>
        </p:sp>
        <p:sp>
          <p:nvSpPr>
            <p:cNvPr id="46" name="Rectangle 45">
              <a:extLst>
                <a:ext uri="{FF2B5EF4-FFF2-40B4-BE49-F238E27FC236}">
                  <a16:creationId xmlns:a16="http://schemas.microsoft.com/office/drawing/2014/main" xmlns="" id="{F92B7E36-62E6-48A5-8FC0-0B69F330F098}"/>
                </a:ext>
              </a:extLst>
            </p:cNvPr>
            <p:cNvSpPr/>
            <p:nvPr/>
          </p:nvSpPr>
          <p:spPr>
            <a:xfrm>
              <a:off x="1145867" y="1175020"/>
              <a:ext cx="1554576" cy="923330"/>
            </a:xfrm>
            <a:prstGeom prst="rect">
              <a:avLst/>
            </a:prstGeom>
            <a:grpFill/>
          </p:spPr>
          <p:txBody>
            <a:bodyPr wrap="square">
              <a:spAutoFit/>
            </a:bodyPr>
            <a:lstStyle/>
            <a:p>
              <a:pPr marL="0" marR="0" lvl="0" indent="0" algn="ctr" defTabSz="914363" rtl="0" eaLnBrk="1" fontAlgn="base" latinLnBrk="0" hangingPunct="1">
                <a:lnSpc>
                  <a:spcPct val="100000"/>
                </a:lnSpc>
                <a:spcBef>
                  <a:spcPts val="1400"/>
                </a:spcBef>
                <a:spcAft>
                  <a:spcPct val="0"/>
                </a:spcAft>
                <a:buClrTx/>
                <a:buSzTx/>
                <a:buFontTx/>
                <a:buNone/>
                <a:tabLst/>
                <a:defRPr/>
              </a:pP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If issued on or after Sept. 1, 2020</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7" name="Arrow: Right 46">
              <a:extLst>
                <a:ext uri="{FF2B5EF4-FFF2-40B4-BE49-F238E27FC236}">
                  <a16:creationId xmlns:a16="http://schemas.microsoft.com/office/drawing/2014/main" xmlns="" id="{6DAA88C8-3DF8-40CC-8FB9-14286595BDED}"/>
                </a:ext>
              </a:extLst>
            </p:cNvPr>
            <p:cNvSpPr/>
            <p:nvPr/>
          </p:nvSpPr>
          <p:spPr>
            <a:xfrm>
              <a:off x="3760860" y="1182363"/>
              <a:ext cx="731240" cy="484632"/>
            </a:xfrm>
            <a:prstGeom prst="right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xmlns="" id="{103DB684-4B8E-496F-9938-983FCAF77DEC}"/>
                </a:ext>
              </a:extLst>
            </p:cNvPr>
            <p:cNvSpPr/>
            <p:nvPr/>
          </p:nvSpPr>
          <p:spPr>
            <a:xfrm>
              <a:off x="4064703" y="1153393"/>
              <a:ext cx="1554575" cy="584775"/>
            </a:xfrm>
            <a:prstGeom prst="rect">
              <a:avLst/>
            </a:prstGeom>
            <a:grpFill/>
          </p:spPr>
          <p:txBody>
            <a:bodyPr wrap="square">
              <a:spAutoFit/>
            </a:bodyPr>
            <a:lstStyle/>
            <a:p>
              <a:pPr marL="0" marR="0" lvl="0" indent="0" algn="ctr" defTabSz="914363" rtl="0" eaLnBrk="1" fontAlgn="base" latinLnBrk="0" hangingPunct="1">
                <a:lnSpc>
                  <a:spcPct val="100000"/>
                </a:lnSpc>
                <a:spcBef>
                  <a:spcPts val="14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Valid through end date</a:t>
              </a:r>
            </a:p>
          </p:txBody>
        </p:sp>
        <p:sp>
          <p:nvSpPr>
            <p:cNvPr id="49" name="Rectangle 48">
              <a:extLst>
                <a:ext uri="{FF2B5EF4-FFF2-40B4-BE49-F238E27FC236}">
                  <a16:creationId xmlns:a16="http://schemas.microsoft.com/office/drawing/2014/main" xmlns="" id="{95E2050C-527A-4541-8D4C-CA560748195C}"/>
                </a:ext>
              </a:extLst>
            </p:cNvPr>
            <p:cNvSpPr/>
            <p:nvPr/>
          </p:nvSpPr>
          <p:spPr>
            <a:xfrm>
              <a:off x="2387713" y="1836759"/>
              <a:ext cx="1554575" cy="830997"/>
            </a:xfrm>
            <a:prstGeom prst="rect">
              <a:avLst/>
            </a:prstGeom>
            <a:grpFill/>
          </p:spPr>
          <p:txBody>
            <a:bodyPr wrap="square">
              <a:spAutoFit/>
            </a:bodyPr>
            <a:lstStyle/>
            <a:p>
              <a:pPr marL="0" marR="0" lvl="0" indent="0" algn="ctr" defTabSz="914363" rtl="0" eaLnBrk="1" fontAlgn="base" latinLnBrk="0" hangingPunct="1">
                <a:lnSpc>
                  <a:spcPct val="100000"/>
                </a:lnSpc>
                <a:spcBef>
                  <a:spcPts val="14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If not a BCBSTX Provider</a:t>
              </a:r>
            </a:p>
          </p:txBody>
        </p:sp>
        <p:sp>
          <p:nvSpPr>
            <p:cNvPr id="50" name="Arrow: Right 49">
              <a:extLst>
                <a:ext uri="{FF2B5EF4-FFF2-40B4-BE49-F238E27FC236}">
                  <a16:creationId xmlns:a16="http://schemas.microsoft.com/office/drawing/2014/main" xmlns="" id="{20D6566A-54B9-432E-8973-C0E8C14C3D4A}"/>
                </a:ext>
              </a:extLst>
            </p:cNvPr>
            <p:cNvSpPr/>
            <p:nvPr/>
          </p:nvSpPr>
          <p:spPr>
            <a:xfrm>
              <a:off x="3753603" y="1900826"/>
              <a:ext cx="719291" cy="484632"/>
            </a:xfrm>
            <a:prstGeom prst="right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xmlns="" id="{7739F754-CAD4-42EE-AE8B-54882F5B912D}"/>
                </a:ext>
              </a:extLst>
            </p:cNvPr>
            <p:cNvSpPr/>
            <p:nvPr/>
          </p:nvSpPr>
          <p:spPr>
            <a:xfrm>
              <a:off x="3994184" y="2068711"/>
              <a:ext cx="1554575" cy="338554"/>
            </a:xfrm>
            <a:prstGeom prst="rect">
              <a:avLst/>
            </a:prstGeom>
            <a:grpFill/>
          </p:spPr>
          <p:txBody>
            <a:bodyPr wrap="square">
              <a:spAutoFit/>
            </a:bodyPr>
            <a:lstStyle/>
            <a:p>
              <a:pPr marL="0" marR="0" lvl="0" indent="0" algn="ctr" defTabSz="914363" rtl="0" eaLnBrk="1" fontAlgn="base" latinLnBrk="0" hangingPunct="1">
                <a:lnSpc>
                  <a:spcPct val="100000"/>
                </a:lnSpc>
                <a:spcBef>
                  <a:spcPts val="14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Not valid</a:t>
              </a:r>
            </a:p>
          </p:txBody>
        </p:sp>
      </p:grpSp>
      <p:sp>
        <p:nvSpPr>
          <p:cNvPr id="55" name="Rectangle 54">
            <a:extLst>
              <a:ext uri="{FF2B5EF4-FFF2-40B4-BE49-F238E27FC236}">
                <a16:creationId xmlns:a16="http://schemas.microsoft.com/office/drawing/2014/main" xmlns="" id="{B09B1329-4426-45EF-BE07-E3CEB6C7F2FD}"/>
              </a:ext>
            </a:extLst>
          </p:cNvPr>
          <p:cNvSpPr/>
          <p:nvPr/>
        </p:nvSpPr>
        <p:spPr>
          <a:xfrm>
            <a:off x="6772105" y="3800118"/>
            <a:ext cx="4633627" cy="2022493"/>
          </a:xfrm>
          <a:prstGeom prst="rect">
            <a:avLst/>
          </a:prstGeom>
          <a:noFill/>
          <a:ln w="31750">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6" name="Arrow: Right 55">
            <a:extLst>
              <a:ext uri="{FF2B5EF4-FFF2-40B4-BE49-F238E27FC236}">
                <a16:creationId xmlns:a16="http://schemas.microsoft.com/office/drawing/2014/main" xmlns="" id="{C5CD411A-719C-4DA4-A272-EE3A503E6D49}"/>
              </a:ext>
            </a:extLst>
          </p:cNvPr>
          <p:cNvSpPr/>
          <p:nvPr/>
        </p:nvSpPr>
        <p:spPr>
          <a:xfrm>
            <a:off x="5973388" y="4256555"/>
            <a:ext cx="997235" cy="883251"/>
          </a:xfrm>
          <a:prstGeom prst="rightArrow">
            <a:avLst/>
          </a:prstGeom>
          <a:solidFill>
            <a:schemeClr val="bg1"/>
          </a:solidFill>
          <a:ln w="34925">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8" name="Arrow: Right 57">
            <a:extLst>
              <a:ext uri="{FF2B5EF4-FFF2-40B4-BE49-F238E27FC236}">
                <a16:creationId xmlns:a16="http://schemas.microsoft.com/office/drawing/2014/main" xmlns="" id="{A7A36953-D320-40D2-AE5C-D477E4A37020}"/>
              </a:ext>
            </a:extLst>
          </p:cNvPr>
          <p:cNvSpPr/>
          <p:nvPr/>
        </p:nvSpPr>
        <p:spPr>
          <a:xfrm>
            <a:off x="3109007" y="1281150"/>
            <a:ext cx="291168" cy="202206"/>
          </a:xfrm>
          <a:prstGeom prst="rightArrow">
            <a:avLst/>
          </a:prstGeom>
          <a:solidFill>
            <a:schemeClr val="accent1"/>
          </a:solidFill>
          <a:ln>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Arrow: Right 58">
            <a:extLst>
              <a:ext uri="{FF2B5EF4-FFF2-40B4-BE49-F238E27FC236}">
                <a16:creationId xmlns:a16="http://schemas.microsoft.com/office/drawing/2014/main" xmlns="" id="{A9270822-8F63-456D-90A6-8525642215E7}"/>
              </a:ext>
            </a:extLst>
          </p:cNvPr>
          <p:cNvSpPr/>
          <p:nvPr/>
        </p:nvSpPr>
        <p:spPr>
          <a:xfrm>
            <a:off x="3101749" y="2144752"/>
            <a:ext cx="291168" cy="202206"/>
          </a:xfrm>
          <a:prstGeom prst="rightArrow">
            <a:avLst/>
          </a:prstGeom>
          <a:solidFill>
            <a:schemeClr val="accent1"/>
          </a:solidFill>
          <a:ln>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0" name="Arrow: Right 59">
            <a:extLst>
              <a:ext uri="{FF2B5EF4-FFF2-40B4-BE49-F238E27FC236}">
                <a16:creationId xmlns:a16="http://schemas.microsoft.com/office/drawing/2014/main" xmlns="" id="{01591355-F048-4B37-BA8A-176B2068F462}"/>
              </a:ext>
            </a:extLst>
          </p:cNvPr>
          <p:cNvSpPr/>
          <p:nvPr/>
        </p:nvSpPr>
        <p:spPr>
          <a:xfrm>
            <a:off x="9548887" y="4217530"/>
            <a:ext cx="291168" cy="202206"/>
          </a:xfrm>
          <a:prstGeom prst="rightArrow">
            <a:avLst/>
          </a:prstGeom>
          <a:solidFill>
            <a:schemeClr val="accent1"/>
          </a:solidFill>
          <a:ln>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1" name="Arrow: Right 60">
            <a:extLst>
              <a:ext uri="{FF2B5EF4-FFF2-40B4-BE49-F238E27FC236}">
                <a16:creationId xmlns:a16="http://schemas.microsoft.com/office/drawing/2014/main" xmlns="" id="{8D6517C2-4A1B-4F38-9550-BF0C08AD61A2}"/>
              </a:ext>
            </a:extLst>
          </p:cNvPr>
          <p:cNvSpPr/>
          <p:nvPr/>
        </p:nvSpPr>
        <p:spPr>
          <a:xfrm>
            <a:off x="9580342" y="5021408"/>
            <a:ext cx="291168" cy="202206"/>
          </a:xfrm>
          <a:prstGeom prst="rightArrow">
            <a:avLst/>
          </a:prstGeom>
          <a:solidFill>
            <a:schemeClr val="accent1"/>
          </a:solidFill>
          <a:ln>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3" name="Title 4">
            <a:extLst>
              <a:ext uri="{FF2B5EF4-FFF2-40B4-BE49-F238E27FC236}">
                <a16:creationId xmlns:a16="http://schemas.microsoft.com/office/drawing/2014/main" xmlns="" id="{C9E48A05-9629-4F71-BF20-31C36529485F}"/>
              </a:ext>
            </a:extLst>
          </p:cNvPr>
          <p:cNvSpPr txBox="1">
            <a:spLocks/>
          </p:cNvSpPr>
          <p:nvPr/>
        </p:nvSpPr>
        <p:spPr>
          <a:xfrm>
            <a:off x="322082" y="259311"/>
            <a:ext cx="10898491" cy="1377695"/>
          </a:xfrm>
          <a:prstGeom prst="rect">
            <a:avLst/>
          </a:prstGeom>
        </p:spPr>
        <p:txBody>
          <a:bodyPr/>
          <a:lstStyle>
            <a:lvl1pPr algn="l" defTabSz="685629" rtl="0" eaLnBrk="1" latinLnBrk="0" hangingPunct="1">
              <a:lnSpc>
                <a:spcPct val="90000"/>
              </a:lnSpc>
              <a:spcBef>
                <a:spcPct val="0"/>
              </a:spcBef>
              <a:buNone/>
              <a:defRPr sz="3199" b="1" i="0" kern="600" cap="all" baseline="0">
                <a:solidFill>
                  <a:schemeClr val="accent1"/>
                </a:solidFill>
                <a:latin typeface="Arial Narrow" panose="020B0604020202020204" pitchFamily="34" charset="0"/>
                <a:ea typeface="+mj-ea"/>
                <a:cs typeface="Arial Narrow" panose="020B0604020202020204" pitchFamily="34" charset="0"/>
              </a:defRPr>
            </a:lvl1pPr>
          </a:lstStyle>
          <a:p>
            <a:pPr marL="0" marR="0" lvl="0" indent="0" algn="l" defTabSz="685629" rtl="0" eaLnBrk="1" fontAlgn="auto" latinLnBrk="0" hangingPunct="1">
              <a:lnSpc>
                <a:spcPct val="90000"/>
              </a:lnSpc>
              <a:spcBef>
                <a:spcPct val="0"/>
              </a:spcBef>
              <a:spcAft>
                <a:spcPts val="0"/>
              </a:spcAft>
              <a:buClrTx/>
              <a:buSzTx/>
              <a:buFontTx/>
              <a:buNone/>
              <a:tabLst/>
              <a:defRPr/>
            </a:pPr>
            <a:r>
              <a:rPr kumimoji="0" lang="en-US" sz="3199" b="1" i="0" u="none" strike="noStrike" kern="600" cap="all" spc="0" normalizeH="0" baseline="0" noProof="0" dirty="0">
                <a:ln>
                  <a:noFill/>
                </a:ln>
                <a:solidFill>
                  <a:srgbClr val="24618E"/>
                </a:solidFill>
                <a:effectLst/>
                <a:uLnTx/>
                <a:uFillTx/>
                <a:latin typeface="Arial Narrow" panose="020B0604020202020204" pitchFamily="34" charset="0"/>
                <a:ea typeface="+mj-ea"/>
              </a:rPr>
              <a:t>Prior Authorizations</a:t>
            </a:r>
          </a:p>
        </p:txBody>
      </p:sp>
      <p:sp>
        <p:nvSpPr>
          <p:cNvPr id="3" name="TextBox 2">
            <a:extLst>
              <a:ext uri="{FF2B5EF4-FFF2-40B4-BE49-F238E27FC236}">
                <a16:creationId xmlns:a16="http://schemas.microsoft.com/office/drawing/2014/main" xmlns="" id="{23DC78DB-A858-477C-8FDB-5636089A9981}"/>
              </a:ext>
            </a:extLst>
          </p:cNvPr>
          <p:cNvSpPr txBox="1"/>
          <p:nvPr/>
        </p:nvSpPr>
        <p:spPr>
          <a:xfrm>
            <a:off x="6709278" y="2007761"/>
            <a:ext cx="3776012" cy="1661993"/>
          </a:xfrm>
          <a:prstGeom prst="rect">
            <a:avLst/>
          </a:prstGeom>
          <a:solidFill>
            <a:schemeClr val="accent3"/>
          </a:solidFill>
        </p:spPr>
        <p:txBody>
          <a:bodyPr wrap="square" lIns="0" tIns="0" rIns="0" bIns="0" rtlCol="0">
            <a:spAutoFit/>
          </a:bodyPr>
          <a:lstStyle/>
          <a:p>
            <a:pPr marL="0" marR="0" lvl="0" indent="0" algn="l" defTabSz="91424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Note: </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Please work with your selected PCP to re-establish any existing referrals as referrals will not be transferred from your current carrier. </a:t>
            </a:r>
            <a:r>
              <a:rPr kumimoji="0" lang="en-US" sz="1800" b="0" i="0" u="sng" strike="noStrike" kern="1200" cap="none" spc="0" normalizeH="0" baseline="0" noProof="0" dirty="0">
                <a:ln>
                  <a:noFill/>
                </a:ln>
                <a:solidFill>
                  <a:srgbClr val="FFFFFF"/>
                </a:solidFill>
                <a:effectLst/>
                <a:uLnTx/>
                <a:uFillTx/>
                <a:latin typeface="Arial" panose="020B0604020202020204"/>
                <a:ea typeface="+mn-ea"/>
                <a:cs typeface="+mn-cs"/>
              </a:rPr>
              <a:t>Once re-established they can be valid for up to a year!</a:t>
            </a:r>
          </a:p>
        </p:txBody>
      </p:sp>
      <p:pic>
        <p:nvPicPr>
          <p:cNvPr id="5" name="Picture 4">
            <a:extLst>
              <a:ext uri="{FF2B5EF4-FFF2-40B4-BE49-F238E27FC236}">
                <a16:creationId xmlns:a16="http://schemas.microsoft.com/office/drawing/2014/main" xmlns="" id="{04CF3A4D-94BD-45E4-AB32-A402590B1F66}"/>
              </a:ext>
            </a:extLst>
          </p:cNvPr>
          <p:cNvPicPr>
            <a:picLocks noChangeAspect="1"/>
          </p:cNvPicPr>
          <p:nvPr/>
        </p:nvPicPr>
        <p:blipFill>
          <a:blip r:embed="rId3"/>
          <a:stretch>
            <a:fillRect/>
          </a:stretch>
        </p:blipFill>
        <p:spPr>
          <a:xfrm>
            <a:off x="2790451" y="3329410"/>
            <a:ext cx="2267276" cy="2856479"/>
          </a:xfrm>
          <a:prstGeom prst="rect">
            <a:avLst/>
          </a:prstGeom>
        </p:spPr>
      </p:pic>
    </p:spTree>
    <p:extLst>
      <p:ext uri="{BB962C8B-B14F-4D97-AF65-F5344CB8AC3E}">
        <p14:creationId xmlns:p14="http://schemas.microsoft.com/office/powerpoint/2010/main" val="345956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7"/>
          <p:cNvSpPr>
            <a:spLocks noGrp="1" noChangeArrowheads="1"/>
          </p:cNvSpPr>
          <p:nvPr>
            <p:ph idx="1"/>
          </p:nvPr>
        </p:nvSpPr>
        <p:spPr/>
        <p:txBody>
          <a:bodyPr/>
          <a:lstStyle/>
          <a:p>
            <a:pPr marL="283464" indent="-283464">
              <a:spcBef>
                <a:spcPts val="1200"/>
              </a:spcBef>
              <a:defRPr/>
            </a:pPr>
            <a:r>
              <a:rPr lang="en-US" sz="2400" dirty="0"/>
              <a:t>Established and signed into law in 2001 </a:t>
            </a:r>
            <a:br>
              <a:rPr lang="en-US" sz="2400" dirty="0"/>
            </a:br>
            <a:r>
              <a:rPr lang="en-US" sz="2400" dirty="0"/>
              <a:t>(Chapter 1579, Texas Insurance Code)</a:t>
            </a:r>
          </a:p>
          <a:p>
            <a:pPr marL="283464" indent="-283464">
              <a:spcBef>
                <a:spcPts val="2400"/>
              </a:spcBef>
              <a:defRPr/>
            </a:pPr>
            <a:r>
              <a:rPr lang="en-US" sz="2400" dirty="0"/>
              <a:t>A statewide health care benefits program for employees </a:t>
            </a:r>
            <a:br>
              <a:rPr lang="en-US" sz="2400" dirty="0"/>
            </a:br>
            <a:r>
              <a:rPr lang="en-US" sz="2400" dirty="0"/>
              <a:t>of school districts, charter schools, regional educational </a:t>
            </a:r>
            <a:br>
              <a:rPr lang="en-US" sz="2400" dirty="0"/>
            </a:br>
            <a:r>
              <a:rPr lang="en-US" sz="2400" dirty="0"/>
              <a:t>service centers and other educational districts</a:t>
            </a:r>
          </a:p>
          <a:p>
            <a:pPr marL="283464" indent="-283464">
              <a:spcBef>
                <a:spcPts val="2400"/>
              </a:spcBef>
              <a:defRPr/>
            </a:pPr>
            <a:r>
              <a:rPr lang="en-US" sz="2400" dirty="0"/>
              <a:t>Law authorizes funding levels to help employees pay </a:t>
            </a:r>
            <a:br>
              <a:rPr lang="en-US" sz="2400" dirty="0"/>
            </a:br>
            <a:r>
              <a:rPr lang="en-US" sz="2400" dirty="0"/>
              <a:t>for coverage</a:t>
            </a:r>
          </a:p>
        </p:txBody>
      </p:sp>
      <p:sp>
        <p:nvSpPr>
          <p:cNvPr id="36866" name="Rectangle 5"/>
          <p:cNvSpPr>
            <a:spLocks noGrp="1" noChangeArrowheads="1"/>
          </p:cNvSpPr>
          <p:nvPr>
            <p:ph type="title"/>
          </p:nvPr>
        </p:nvSpPr>
        <p:spPr/>
        <p:txBody>
          <a:bodyPr/>
          <a:lstStyle/>
          <a:p>
            <a:pPr eaLnBrk="1" hangingPunct="1">
              <a:defRPr/>
            </a:pPr>
            <a:r>
              <a:rPr lang="en-US" dirty="0"/>
              <a:t>What Is TRS-ActiveCare?</a:t>
            </a:r>
          </a:p>
        </p:txBody>
      </p:sp>
    </p:spTree>
    <p:extLst>
      <p:ext uri="{BB962C8B-B14F-4D97-AF65-F5344CB8AC3E}">
        <p14:creationId xmlns:p14="http://schemas.microsoft.com/office/powerpoint/2010/main" val="12558278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0371D4B3-2553-4ED8-8665-026C8E5F5DB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xmlns="" id="{10F178FB-555E-4E9B-87CD-6B96C0AA07F3}"/>
              </a:ext>
            </a:extLst>
          </p:cNvPr>
          <p:cNvSpPr>
            <a:spLocks noGrp="1"/>
          </p:cNvSpPr>
          <p:nvPr>
            <p:ph idx="1"/>
          </p:nvPr>
        </p:nvSpPr>
        <p:spPr>
          <a:xfrm>
            <a:off x="646755" y="1342353"/>
            <a:ext cx="10898491" cy="4173295"/>
          </a:xfrm>
        </p:spPr>
        <p:txBody>
          <a:bodyPr/>
          <a:lstStyle/>
          <a:p>
            <a:r>
              <a:rPr lang="en-US" dirty="0"/>
              <a:t>During Annual Enrollment it is very important that you select the PCP you want to direct your care if you enroll in a plan that requires PCP selection </a:t>
            </a:r>
            <a:r>
              <a:rPr lang="en-US" b="1" dirty="0">
                <a:solidFill>
                  <a:schemeClr val="accent3"/>
                </a:solidFill>
              </a:rPr>
              <a:t>(TRS-</a:t>
            </a:r>
            <a:r>
              <a:rPr lang="en-US" b="1" dirty="0" err="1">
                <a:solidFill>
                  <a:schemeClr val="accent3"/>
                </a:solidFill>
              </a:rPr>
              <a:t>ActiveCare</a:t>
            </a:r>
            <a:r>
              <a:rPr lang="en-US" b="1" dirty="0">
                <a:solidFill>
                  <a:schemeClr val="accent3"/>
                </a:solidFill>
              </a:rPr>
              <a:t> Primary and TRS-</a:t>
            </a:r>
            <a:r>
              <a:rPr lang="en-US" b="1" dirty="0" err="1">
                <a:solidFill>
                  <a:schemeClr val="accent3"/>
                </a:solidFill>
              </a:rPr>
              <a:t>ActiveCare</a:t>
            </a:r>
            <a:r>
              <a:rPr lang="en-US" b="1" dirty="0">
                <a:solidFill>
                  <a:schemeClr val="accent3"/>
                </a:solidFill>
              </a:rPr>
              <a:t> Primary+)</a:t>
            </a:r>
            <a:r>
              <a:rPr lang="en-US" dirty="0"/>
              <a:t>.</a:t>
            </a:r>
          </a:p>
          <a:p>
            <a:r>
              <a:rPr lang="en-US" u="sng" dirty="0"/>
              <a:t>EVERY</a:t>
            </a:r>
            <a:r>
              <a:rPr lang="en-US" dirty="0"/>
              <a:t> family member covered on one of these plans must select their own PCP.</a:t>
            </a:r>
          </a:p>
          <a:p>
            <a:r>
              <a:rPr lang="en-US" dirty="0"/>
              <a:t>If you don’t use </a:t>
            </a:r>
            <a:r>
              <a:rPr lang="en-US" u="sng" dirty="0"/>
              <a:t>your PCP</a:t>
            </a:r>
            <a:r>
              <a:rPr lang="en-US" dirty="0"/>
              <a:t> for routine medical care, obtain referrals from </a:t>
            </a:r>
            <a:r>
              <a:rPr lang="en-US" u="sng" dirty="0"/>
              <a:t>your PCP</a:t>
            </a:r>
            <a:r>
              <a:rPr lang="en-US" dirty="0"/>
              <a:t> to see specialists, or use </a:t>
            </a:r>
            <a:r>
              <a:rPr lang="en-US" u="sng" dirty="0"/>
              <a:t>in-network</a:t>
            </a:r>
            <a:r>
              <a:rPr lang="en-US" dirty="0"/>
              <a:t> providers, you won’t have coverage.  Claims </a:t>
            </a:r>
            <a:r>
              <a:rPr lang="en-US" b="1" u="sng" dirty="0"/>
              <a:t>will be denied</a:t>
            </a:r>
            <a:r>
              <a:rPr lang="en-US" dirty="0"/>
              <a:t> and you will be responsible for payment to the provider.</a:t>
            </a:r>
          </a:p>
          <a:p>
            <a:pPr marL="0" indent="0">
              <a:buNone/>
            </a:pPr>
            <a:endParaRPr lang="en-US" dirty="0"/>
          </a:p>
        </p:txBody>
      </p:sp>
      <p:sp>
        <p:nvSpPr>
          <p:cNvPr id="5" name="Title 4">
            <a:extLst>
              <a:ext uri="{FF2B5EF4-FFF2-40B4-BE49-F238E27FC236}">
                <a16:creationId xmlns:a16="http://schemas.microsoft.com/office/drawing/2014/main" xmlns="" id="{57C5BC7A-E37A-4B16-89B5-3E89D6DC97D0}"/>
              </a:ext>
            </a:extLst>
          </p:cNvPr>
          <p:cNvSpPr>
            <a:spLocks noGrp="1"/>
          </p:cNvSpPr>
          <p:nvPr>
            <p:ph type="title"/>
          </p:nvPr>
        </p:nvSpPr>
        <p:spPr>
          <a:xfrm>
            <a:off x="646754" y="211223"/>
            <a:ext cx="10898491" cy="926201"/>
          </a:xfrm>
        </p:spPr>
        <p:txBody>
          <a:bodyPr/>
          <a:lstStyle/>
          <a:p>
            <a:r>
              <a:rPr lang="en-US" dirty="0">
                <a:solidFill>
                  <a:srgbClr val="FF0000"/>
                </a:solidFill>
              </a:rPr>
              <a:t/>
            </a:r>
            <a:br>
              <a:rPr lang="en-US" dirty="0">
                <a:solidFill>
                  <a:srgbClr val="FF0000"/>
                </a:solidFill>
              </a:rPr>
            </a:br>
            <a:r>
              <a:rPr lang="en-US" dirty="0"/>
              <a:t>IMPORTANCE OF PCP SELECTION</a:t>
            </a:r>
            <a:endParaRPr lang="en-US" dirty="0">
              <a:solidFill>
                <a:srgbClr val="FF0000"/>
              </a:solidFill>
            </a:endParaRPr>
          </a:p>
        </p:txBody>
      </p:sp>
    </p:spTree>
    <p:extLst>
      <p:ext uri="{BB962C8B-B14F-4D97-AF65-F5344CB8AC3E}">
        <p14:creationId xmlns:p14="http://schemas.microsoft.com/office/powerpoint/2010/main" val="3395861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7E6516C-128F-4C37-88DA-D99A400AA8A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xmlns="" id="{1B3AA9E0-8F38-4422-AD27-78E0CDC69EB3}"/>
              </a:ext>
            </a:extLst>
          </p:cNvPr>
          <p:cNvSpPr>
            <a:spLocks noGrp="1"/>
          </p:cNvSpPr>
          <p:nvPr>
            <p:ph type="title"/>
          </p:nvPr>
        </p:nvSpPr>
        <p:spPr>
          <a:xfrm>
            <a:off x="149355" y="514540"/>
            <a:ext cx="10898491" cy="1377695"/>
          </a:xfrm>
        </p:spPr>
        <p:txBody>
          <a:bodyPr/>
          <a:lstStyle/>
          <a:p>
            <a:r>
              <a:rPr lang="en-US" dirty="0"/>
              <a:t>Participant Website</a:t>
            </a:r>
          </a:p>
        </p:txBody>
      </p:sp>
      <p:sp>
        <p:nvSpPr>
          <p:cNvPr id="7" name="Content Placeholder 2">
            <a:extLst>
              <a:ext uri="{FF2B5EF4-FFF2-40B4-BE49-F238E27FC236}">
                <a16:creationId xmlns:a16="http://schemas.microsoft.com/office/drawing/2014/main" xmlns="" id="{E2B7A074-CCF3-4FF5-8669-7E765EBA7500}"/>
              </a:ext>
            </a:extLst>
          </p:cNvPr>
          <p:cNvSpPr txBox="1">
            <a:spLocks/>
          </p:cNvSpPr>
          <p:nvPr/>
        </p:nvSpPr>
        <p:spPr>
          <a:xfrm>
            <a:off x="6857108" y="1594442"/>
            <a:ext cx="4282652" cy="2364903"/>
          </a:xfrm>
          <a:prstGeom prst="rect">
            <a:avLst/>
          </a:prstGeom>
        </p:spPr>
        <p:txBody>
          <a:bodyPr vert="horz" wrap="square" lIns="0" tIns="0" rIns="0" bIns="0" rtlCol="0">
            <a:noAutofit/>
          </a:bodyPr>
          <a:lstStyle>
            <a:lvl1pPr marL="228543" indent="-228543" algn="l" defTabSz="685629" rtl="0" eaLnBrk="1" latinLnBrk="0" hangingPunct="1">
              <a:lnSpc>
                <a:spcPct val="100000"/>
              </a:lnSpc>
              <a:spcBef>
                <a:spcPts val="600"/>
              </a:spcBef>
              <a:spcAft>
                <a:spcPts val="600"/>
              </a:spcAft>
              <a:buClr>
                <a:schemeClr val="accent3"/>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nSpc>
                <a:spcPct val="90000"/>
              </a:lnSpc>
              <a:buClr>
                <a:srgbClr val="33835C"/>
              </a:buClr>
              <a:buNone/>
              <a:defRPr/>
            </a:pPr>
            <a:r>
              <a:rPr lang="en-US" sz="1600" b="1" dirty="0">
                <a:solidFill>
                  <a:srgbClr val="1E1E1E"/>
                </a:solidFill>
              </a:rPr>
              <a:t>    </a:t>
            </a:r>
            <a:r>
              <a:rPr lang="en-US" sz="1600" b="1" u="sng" dirty="0">
                <a:solidFill>
                  <a:srgbClr val="1E1E1E"/>
                </a:solidFill>
              </a:rPr>
              <a:t>Available June 1, 2020</a:t>
            </a:r>
          </a:p>
          <a:p>
            <a:pPr>
              <a:lnSpc>
                <a:spcPct val="90000"/>
              </a:lnSpc>
              <a:buClr>
                <a:srgbClr val="33835C"/>
              </a:buClr>
              <a:defRPr/>
            </a:pP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Find an in-network doctor, hospital, or other provider</a:t>
            </a:r>
          </a:p>
          <a:p>
            <a:pPr marL="285750" marR="0" lvl="0" indent="-285750" algn="l" defTabSz="685629" rtl="0" eaLnBrk="1" fontAlgn="auto" latinLnBrk="0" hangingPunct="1">
              <a:lnSpc>
                <a:spcPct val="90000"/>
              </a:lnSpc>
              <a:spcBef>
                <a:spcPts val="600"/>
              </a:spcBef>
              <a:spcAft>
                <a:spcPts val="600"/>
              </a:spcAft>
              <a:buClr>
                <a:srgbClr val="33835C"/>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Get plan information</a:t>
            </a:r>
          </a:p>
          <a:p>
            <a:pPr marL="285750" marR="0" lvl="0" indent="-285750" algn="l" defTabSz="685629" rtl="0" eaLnBrk="1" fontAlgn="auto" latinLnBrk="0" hangingPunct="1">
              <a:lnSpc>
                <a:spcPct val="90000"/>
              </a:lnSpc>
              <a:spcBef>
                <a:spcPts val="600"/>
              </a:spcBef>
              <a:spcAft>
                <a:spcPts val="600"/>
              </a:spcAft>
              <a:buClr>
                <a:srgbClr val="33835C"/>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Get the latest news and updates</a:t>
            </a:r>
          </a:p>
          <a:p>
            <a:pPr marL="285750" marR="0" lvl="0" indent="-285750" algn="l" defTabSz="685629" rtl="0" eaLnBrk="1" fontAlgn="auto" latinLnBrk="0" hangingPunct="1">
              <a:lnSpc>
                <a:spcPct val="90000"/>
              </a:lnSpc>
              <a:spcBef>
                <a:spcPts val="600"/>
              </a:spcBef>
              <a:spcAft>
                <a:spcPts val="600"/>
              </a:spcAft>
              <a:buClr>
                <a:srgbClr val="33835C"/>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Download forms and documents</a:t>
            </a:r>
          </a:p>
          <a:p>
            <a:pPr marL="285750" marR="0" lvl="0" indent="-285750" algn="l" defTabSz="685629" rtl="0" eaLnBrk="1" fontAlgn="auto" latinLnBrk="0" hangingPunct="1">
              <a:lnSpc>
                <a:spcPct val="90000"/>
              </a:lnSpc>
              <a:spcBef>
                <a:spcPts val="600"/>
              </a:spcBef>
              <a:spcAft>
                <a:spcPts val="600"/>
              </a:spcAft>
              <a:buClr>
                <a:srgbClr val="33835C"/>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Learn about health and wellness resources</a:t>
            </a:r>
          </a:p>
          <a:p>
            <a:pPr marL="0" marR="0" lvl="0" indent="0" algn="l" defTabSz="685629" rtl="0" eaLnBrk="1" fontAlgn="auto" latinLnBrk="0" hangingPunct="1">
              <a:lnSpc>
                <a:spcPct val="90000"/>
              </a:lnSpc>
              <a:spcBef>
                <a:spcPts val="600"/>
              </a:spcBef>
              <a:spcAft>
                <a:spcPts val="600"/>
              </a:spcAft>
              <a:buClr>
                <a:srgbClr val="33835C"/>
              </a:buClr>
              <a:buSzTx/>
              <a:buFont typeface="Arial" panose="020B0604020202020204" pitchFamily="34" charset="0"/>
              <a:buNone/>
              <a:tabLst/>
              <a:defRPr/>
            </a:pPr>
            <a:r>
              <a:rPr kumimoji="0" lang="en-US" sz="1600" b="1" i="0" u="none" strike="noStrike" kern="600" cap="none" spc="0" normalizeH="0" baseline="0" noProof="0" dirty="0">
                <a:ln>
                  <a:noFill/>
                </a:ln>
                <a:solidFill>
                  <a:srgbClr val="1E1E1E"/>
                </a:solidFill>
                <a:effectLst/>
                <a:uLnTx/>
                <a:uFillTx/>
                <a:latin typeface="Arial" panose="020B0604020202020204"/>
                <a:ea typeface="+mn-ea"/>
                <a:cs typeface="+mn-cs"/>
              </a:rPr>
              <a:t>     </a:t>
            </a:r>
            <a:r>
              <a:rPr kumimoji="0" lang="en-US" sz="1600" b="1" i="0" u="sng" strike="noStrike" kern="600" cap="none" spc="0" normalizeH="0" baseline="0" noProof="0" dirty="0">
                <a:ln>
                  <a:noFill/>
                </a:ln>
                <a:solidFill>
                  <a:srgbClr val="1E1E1E"/>
                </a:solidFill>
                <a:effectLst/>
                <a:uLnTx/>
                <a:uFillTx/>
                <a:latin typeface="Arial" panose="020B0604020202020204"/>
                <a:ea typeface="+mn-ea"/>
                <a:cs typeface="+mn-cs"/>
              </a:rPr>
              <a:t>Available Sept. 1, 2020</a:t>
            </a:r>
          </a:p>
          <a:p>
            <a:pPr marL="285750" marR="0" lvl="0" indent="-285750" algn="l" defTabSz="685629" rtl="0" eaLnBrk="1" fontAlgn="auto" latinLnBrk="0" hangingPunct="1">
              <a:lnSpc>
                <a:spcPct val="90000"/>
              </a:lnSpc>
              <a:spcBef>
                <a:spcPts val="600"/>
              </a:spcBef>
              <a:spcAft>
                <a:spcPts val="600"/>
              </a:spcAft>
              <a:buClr>
                <a:srgbClr val="33835C"/>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Register for Blue Access for Members</a:t>
            </a:r>
          </a:p>
          <a:p>
            <a:pPr marL="285750" marR="0" lvl="0" indent="-285750" algn="l" defTabSz="685629" rtl="0" eaLnBrk="1" fontAlgn="auto" latinLnBrk="0" hangingPunct="1">
              <a:lnSpc>
                <a:spcPct val="90000"/>
              </a:lnSpc>
              <a:spcBef>
                <a:spcPts val="600"/>
              </a:spcBef>
              <a:spcAft>
                <a:spcPts val="600"/>
              </a:spcAft>
              <a:buClr>
                <a:srgbClr val="33835C"/>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Select or change your PCP</a:t>
            </a:r>
          </a:p>
          <a:p>
            <a:pPr marL="285750" marR="0" lvl="0" indent="-285750" algn="l" defTabSz="685629" rtl="0" eaLnBrk="1" fontAlgn="auto" latinLnBrk="0" hangingPunct="1">
              <a:lnSpc>
                <a:spcPct val="90000"/>
              </a:lnSpc>
              <a:spcBef>
                <a:spcPts val="600"/>
              </a:spcBef>
              <a:spcAft>
                <a:spcPts val="600"/>
              </a:spcAft>
              <a:buClr>
                <a:srgbClr val="33835C"/>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Check the costs of doctors and services covered under your plan</a:t>
            </a:r>
          </a:p>
          <a:p>
            <a:pPr marL="285750" marR="0" lvl="0" indent="-285750" algn="l" defTabSz="685629" rtl="0" eaLnBrk="1" fontAlgn="auto" latinLnBrk="0" hangingPunct="1">
              <a:lnSpc>
                <a:spcPct val="90000"/>
              </a:lnSpc>
              <a:spcBef>
                <a:spcPts val="600"/>
              </a:spcBef>
              <a:spcAft>
                <a:spcPts val="600"/>
              </a:spcAft>
              <a:buClr>
                <a:srgbClr val="33835C"/>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Download a temporary ID Card</a:t>
            </a:r>
          </a:p>
        </p:txBody>
      </p:sp>
      <p:pic>
        <p:nvPicPr>
          <p:cNvPr id="8" name="Content Placeholder 7">
            <a:extLst>
              <a:ext uri="{FF2B5EF4-FFF2-40B4-BE49-F238E27FC236}">
                <a16:creationId xmlns:a16="http://schemas.microsoft.com/office/drawing/2014/main" xmlns="" id="{0D2FEEBA-0929-4E23-BEC1-9E1C2E388231}"/>
              </a:ext>
            </a:extLst>
          </p:cNvPr>
          <p:cNvPicPr>
            <a:picLocks noGrp="1" noChangeAspect="1"/>
          </p:cNvPicPr>
          <p:nvPr>
            <p:ph idx="1"/>
          </p:nvPr>
        </p:nvPicPr>
        <p:blipFill>
          <a:blip r:embed="rId3"/>
          <a:stretch>
            <a:fillRect/>
          </a:stretch>
        </p:blipFill>
        <p:spPr>
          <a:xfrm>
            <a:off x="149355" y="1220388"/>
            <a:ext cx="6769970" cy="4625952"/>
          </a:xfrm>
          <a:prstGeom prst="rect">
            <a:avLst/>
          </a:prstGeom>
        </p:spPr>
      </p:pic>
      <p:sp>
        <p:nvSpPr>
          <p:cNvPr id="9" name="Rectangle 8">
            <a:extLst>
              <a:ext uri="{FF2B5EF4-FFF2-40B4-BE49-F238E27FC236}">
                <a16:creationId xmlns:a16="http://schemas.microsoft.com/office/drawing/2014/main" xmlns="" id="{8C7B6B3F-C940-4EE5-A2DC-BA93079C106F}"/>
              </a:ext>
            </a:extLst>
          </p:cNvPr>
          <p:cNvSpPr/>
          <p:nvPr/>
        </p:nvSpPr>
        <p:spPr>
          <a:xfrm>
            <a:off x="3105499" y="5974930"/>
            <a:ext cx="62287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300" normalizeH="0" baseline="0" noProof="0" dirty="0">
                <a:ln>
                  <a:noFill/>
                </a:ln>
                <a:solidFill>
                  <a:srgbClr val="33835C"/>
                </a:solidFill>
                <a:effectLst/>
                <a:uLnTx/>
                <a:uFillTx/>
                <a:latin typeface="Arial" panose="020B0604020202020204"/>
                <a:ea typeface="+mn-ea"/>
                <a:cs typeface="+mn-cs"/>
              </a:rPr>
              <a:t>www.bcbstx.com/trsactivecare</a:t>
            </a:r>
            <a:endParaRPr kumimoji="0" lang="en-US" sz="2800" b="0" i="0" u="none" strike="noStrike" kern="1200" cap="none" spc="300" normalizeH="0" baseline="0" noProof="0" dirty="0">
              <a:ln>
                <a:noFill/>
              </a:ln>
              <a:solidFill>
                <a:srgbClr val="33835C"/>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xmlns="" id="{56E44818-B18A-4B35-9A38-4B9A108AB807}"/>
              </a:ext>
            </a:extLst>
          </p:cNvPr>
          <p:cNvSpPr/>
          <p:nvPr/>
        </p:nvSpPr>
        <p:spPr>
          <a:xfrm>
            <a:off x="6741239" y="1252809"/>
            <a:ext cx="4644203" cy="341632"/>
          </a:xfrm>
          <a:prstGeom prst="rect">
            <a:avLst/>
          </a:prstGeom>
        </p:spPr>
        <p:txBody>
          <a:bodyPr wrap="square">
            <a:spAutoFit/>
          </a:bodyPr>
          <a:lstStyle/>
          <a:p>
            <a:pPr marL="0" marR="0" lvl="0" indent="0" algn="r" defTabSz="914400" rtl="0" eaLnBrk="1" fontAlgn="auto" latinLnBrk="0" hangingPunct="1">
              <a:lnSpc>
                <a:spcPct val="9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33835C"/>
                </a:solidFill>
                <a:effectLst/>
                <a:uLnTx/>
                <a:uFillTx/>
                <a:latin typeface="Arial" panose="020B0604020202020204"/>
                <a:ea typeface="+mn-ea"/>
                <a:cs typeface="Times New Roman"/>
              </a:rPr>
              <a:t>Website for TRS-</a:t>
            </a:r>
            <a:r>
              <a:rPr kumimoji="0" lang="en-US" sz="1800" b="1" i="0" u="none" strike="noStrike" kern="1200" cap="none" spc="0" normalizeH="0" baseline="0" noProof="0" dirty="0" err="1">
                <a:ln>
                  <a:noFill/>
                </a:ln>
                <a:solidFill>
                  <a:srgbClr val="33835C"/>
                </a:solidFill>
                <a:effectLst/>
                <a:uLnTx/>
                <a:uFillTx/>
                <a:latin typeface="Arial" panose="020B0604020202020204"/>
                <a:ea typeface="+mn-ea"/>
                <a:cs typeface="Times New Roman"/>
              </a:rPr>
              <a:t>ActiveCare</a:t>
            </a:r>
            <a:r>
              <a:rPr kumimoji="0" lang="en-US" sz="1800" b="1" i="0" u="none" strike="noStrike" kern="1200" cap="none" spc="0" normalizeH="0" baseline="0" noProof="0" dirty="0">
                <a:ln>
                  <a:noFill/>
                </a:ln>
                <a:solidFill>
                  <a:srgbClr val="33835C"/>
                </a:solidFill>
                <a:effectLst/>
                <a:uLnTx/>
                <a:uFillTx/>
                <a:latin typeface="Arial" panose="020B0604020202020204"/>
                <a:ea typeface="+mn-ea"/>
                <a:cs typeface="Times New Roman"/>
              </a:rPr>
              <a:t> Participants</a:t>
            </a:r>
          </a:p>
        </p:txBody>
      </p:sp>
      <p:pic>
        <p:nvPicPr>
          <p:cNvPr id="12" name="Picture 11">
            <a:extLst>
              <a:ext uri="{FF2B5EF4-FFF2-40B4-BE49-F238E27FC236}">
                <a16:creationId xmlns:a16="http://schemas.microsoft.com/office/drawing/2014/main" xmlns="" id="{BD911833-5E4A-4793-9D4F-B5D12B6DD812}"/>
              </a:ext>
            </a:extLst>
          </p:cNvPr>
          <p:cNvPicPr>
            <a:picLocks noChangeAspect="1"/>
          </p:cNvPicPr>
          <p:nvPr/>
        </p:nvPicPr>
        <p:blipFill>
          <a:blip r:embed="rId4"/>
          <a:stretch>
            <a:fillRect/>
          </a:stretch>
        </p:blipFill>
        <p:spPr>
          <a:xfrm>
            <a:off x="5947117" y="1995202"/>
            <a:ext cx="545517" cy="296009"/>
          </a:xfrm>
          <a:prstGeom prst="rect">
            <a:avLst/>
          </a:prstGeom>
          <a:ln>
            <a:solidFill>
              <a:schemeClr val="accent1"/>
            </a:solidFill>
          </a:ln>
        </p:spPr>
      </p:pic>
      <p:pic>
        <p:nvPicPr>
          <p:cNvPr id="11" name="Picture 10">
            <a:extLst>
              <a:ext uri="{FF2B5EF4-FFF2-40B4-BE49-F238E27FC236}">
                <a16:creationId xmlns:a16="http://schemas.microsoft.com/office/drawing/2014/main" xmlns="" id="{B279FA69-B8AA-4233-954D-E973FB13DBBD}"/>
              </a:ext>
            </a:extLst>
          </p:cNvPr>
          <p:cNvPicPr>
            <a:picLocks noChangeAspect="1"/>
          </p:cNvPicPr>
          <p:nvPr/>
        </p:nvPicPr>
        <p:blipFill rotWithShape="1">
          <a:blip r:embed="rId5"/>
          <a:srcRect l="424" t="4253" r="3046"/>
          <a:stretch/>
        </p:blipFill>
        <p:spPr>
          <a:xfrm>
            <a:off x="4938287" y="2209521"/>
            <a:ext cx="1554346" cy="1734818"/>
          </a:xfrm>
          <a:prstGeom prst="rect">
            <a:avLst/>
          </a:prstGeom>
        </p:spPr>
      </p:pic>
      <p:sp>
        <p:nvSpPr>
          <p:cNvPr id="13" name="Oval 12">
            <a:extLst>
              <a:ext uri="{FF2B5EF4-FFF2-40B4-BE49-F238E27FC236}">
                <a16:creationId xmlns:a16="http://schemas.microsoft.com/office/drawing/2014/main" xmlns="" id="{02C6093F-9C4D-4A6B-85B9-C671C43718E0}"/>
              </a:ext>
            </a:extLst>
          </p:cNvPr>
          <p:cNvSpPr/>
          <p:nvPr/>
        </p:nvSpPr>
        <p:spPr>
          <a:xfrm>
            <a:off x="5947117" y="1961312"/>
            <a:ext cx="545517" cy="398976"/>
          </a:xfrm>
          <a:prstGeom prst="ellipse">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3" name="Oval 2">
            <a:extLst>
              <a:ext uri="{FF2B5EF4-FFF2-40B4-BE49-F238E27FC236}">
                <a16:creationId xmlns:a16="http://schemas.microsoft.com/office/drawing/2014/main" xmlns="" id="{F8232C32-1569-4952-85F0-B217FB640670}"/>
              </a:ext>
            </a:extLst>
          </p:cNvPr>
          <p:cNvSpPr/>
          <p:nvPr/>
        </p:nvSpPr>
        <p:spPr>
          <a:xfrm>
            <a:off x="1666190" y="1810545"/>
            <a:ext cx="970483" cy="398976"/>
          </a:xfrm>
          <a:prstGeom prst="ellipse">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Tree>
    <p:extLst>
      <p:ext uri="{BB962C8B-B14F-4D97-AF65-F5344CB8AC3E}">
        <p14:creationId xmlns:p14="http://schemas.microsoft.com/office/powerpoint/2010/main" val="453249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477C79-EF32-4AC3-BDF2-95788BEC5998}"/>
              </a:ext>
            </a:extLst>
          </p:cNvPr>
          <p:cNvPicPr>
            <a:picLocks noChangeAspect="1"/>
          </p:cNvPicPr>
          <p:nvPr/>
        </p:nvPicPr>
        <p:blipFill rotWithShape="1">
          <a:blip r:embed="rId3"/>
          <a:srcRect r="22461"/>
          <a:stretch/>
        </p:blipFill>
        <p:spPr>
          <a:xfrm>
            <a:off x="6211002" y="1707816"/>
            <a:ext cx="5326912" cy="3853013"/>
          </a:xfrm>
          <a:prstGeom prst="rect">
            <a:avLst/>
          </a:prstGeom>
        </p:spPr>
      </p:pic>
      <p:sp>
        <p:nvSpPr>
          <p:cNvPr id="2" name="Slide Number Placeholder 1">
            <a:extLst>
              <a:ext uri="{FF2B5EF4-FFF2-40B4-BE49-F238E27FC236}">
                <a16:creationId xmlns:a16="http://schemas.microsoft.com/office/drawing/2014/main" xmlns="" id="{A9D502B1-5BDB-422A-8DF2-2519089721C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object 2">
            <a:extLst>
              <a:ext uri="{FF2B5EF4-FFF2-40B4-BE49-F238E27FC236}">
                <a16:creationId xmlns:a16="http://schemas.microsoft.com/office/drawing/2014/main" xmlns="" id="{D3C96ED5-86B9-413D-A4F4-555409CC54BF}"/>
              </a:ext>
            </a:extLst>
          </p:cNvPr>
          <p:cNvSpPr txBox="1">
            <a:spLocks noGrp="1"/>
          </p:cNvSpPr>
          <p:nvPr>
            <p:ph type="title"/>
          </p:nvPr>
        </p:nvSpPr>
        <p:spPr>
          <a:xfrm>
            <a:off x="458790" y="408449"/>
            <a:ext cx="10901330" cy="504946"/>
          </a:xfrm>
          <a:prstGeom prst="rect">
            <a:avLst/>
          </a:prstGeom>
        </p:spPr>
        <p:txBody>
          <a:bodyPr vert="horz" wrap="square" lIns="0" tIns="12700" rIns="0" bIns="0" rtlCol="0" anchor="t" anchorCtr="0">
            <a:spAutoFit/>
          </a:bodyPr>
          <a:lstStyle/>
          <a:p>
            <a:pPr marL="12700">
              <a:lnSpc>
                <a:spcPct val="100000"/>
              </a:lnSpc>
              <a:spcBef>
                <a:spcPts val="100"/>
              </a:spcBef>
            </a:pPr>
            <a:r>
              <a:rPr spc="-5" dirty="0">
                <a:solidFill>
                  <a:srgbClr val="27618E"/>
                </a:solidFill>
              </a:rPr>
              <a:t>Provider</a:t>
            </a:r>
            <a:r>
              <a:rPr spc="-15" dirty="0">
                <a:solidFill>
                  <a:srgbClr val="27618E"/>
                </a:solidFill>
              </a:rPr>
              <a:t> </a:t>
            </a:r>
            <a:r>
              <a:rPr dirty="0">
                <a:solidFill>
                  <a:srgbClr val="27618E"/>
                </a:solidFill>
              </a:rPr>
              <a:t>F</a:t>
            </a:r>
            <a:r>
              <a:rPr spc="5" dirty="0">
                <a:solidFill>
                  <a:srgbClr val="27618E"/>
                </a:solidFill>
              </a:rPr>
              <a:t>i</a:t>
            </a:r>
            <a:r>
              <a:rPr spc="-5" dirty="0">
                <a:solidFill>
                  <a:srgbClr val="27618E"/>
                </a:solidFill>
              </a:rPr>
              <a:t>nder</a:t>
            </a:r>
            <a:r>
              <a:rPr sz="1500" spc="-7" baseline="83333" dirty="0">
                <a:solidFill>
                  <a:srgbClr val="27618E"/>
                </a:solidFill>
              </a:rPr>
              <a:t>®</a:t>
            </a:r>
            <a:endParaRPr sz="1500" baseline="83333" dirty="0"/>
          </a:p>
        </p:txBody>
      </p:sp>
      <p:sp>
        <p:nvSpPr>
          <p:cNvPr id="9" name="object 7">
            <a:extLst>
              <a:ext uri="{FF2B5EF4-FFF2-40B4-BE49-F238E27FC236}">
                <a16:creationId xmlns:a16="http://schemas.microsoft.com/office/drawing/2014/main" xmlns="" id="{08587DAA-ADA2-403D-ACBF-91A20934966B}"/>
              </a:ext>
            </a:extLst>
          </p:cNvPr>
          <p:cNvSpPr txBox="1"/>
          <p:nvPr/>
        </p:nvSpPr>
        <p:spPr>
          <a:xfrm>
            <a:off x="458669" y="1464159"/>
            <a:ext cx="1031240" cy="2436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1" i="0" u="none" strike="noStrike" kern="1200" cap="none" spc="-5" normalizeH="0" baseline="0" noProof="0" dirty="0">
                <a:ln>
                  <a:noFill/>
                </a:ln>
                <a:solidFill>
                  <a:srgbClr val="33835C"/>
                </a:solidFill>
                <a:effectLst/>
                <a:uLnTx/>
                <a:uFillTx/>
                <a:latin typeface="Arial"/>
                <a:ea typeface="+mn-ea"/>
                <a:cs typeface="Arial"/>
              </a:rPr>
              <a:t>Search</a:t>
            </a:r>
            <a:r>
              <a:rPr kumimoji="0" sz="1500" b="1" i="0" u="none" strike="noStrike" kern="1200" cap="none" spc="-60" normalizeH="0" baseline="0" noProof="0" dirty="0">
                <a:ln>
                  <a:noFill/>
                </a:ln>
                <a:solidFill>
                  <a:srgbClr val="33835C"/>
                </a:solidFill>
                <a:effectLst/>
                <a:uLnTx/>
                <a:uFillTx/>
                <a:latin typeface="Arial"/>
                <a:ea typeface="+mn-ea"/>
                <a:cs typeface="Arial"/>
              </a:rPr>
              <a:t> </a:t>
            </a:r>
            <a:r>
              <a:rPr kumimoji="0" sz="1500" b="1" i="0" u="none" strike="noStrike" kern="1200" cap="none" spc="-5" normalizeH="0" baseline="0" noProof="0" dirty="0">
                <a:ln>
                  <a:noFill/>
                </a:ln>
                <a:solidFill>
                  <a:srgbClr val="33835C"/>
                </a:solidFill>
                <a:effectLst/>
                <a:uLnTx/>
                <a:uFillTx/>
                <a:latin typeface="Arial"/>
                <a:ea typeface="+mn-ea"/>
                <a:cs typeface="Arial"/>
              </a:rPr>
              <a:t>Bar</a:t>
            </a:r>
            <a:endParaRPr kumimoji="0" sz="1500" b="0" i="0" u="none" strike="noStrike" kern="1200" cap="none" spc="0" normalizeH="0" baseline="0" noProof="0" dirty="0">
              <a:ln>
                <a:noFill/>
              </a:ln>
              <a:solidFill>
                <a:srgbClr val="33835C"/>
              </a:solidFill>
              <a:effectLst/>
              <a:uLnTx/>
              <a:uFillTx/>
              <a:latin typeface="Arial"/>
              <a:ea typeface="+mn-ea"/>
              <a:cs typeface="Arial"/>
            </a:endParaRPr>
          </a:p>
        </p:txBody>
      </p:sp>
      <p:sp>
        <p:nvSpPr>
          <p:cNvPr id="13" name="object 4">
            <a:extLst>
              <a:ext uri="{FF2B5EF4-FFF2-40B4-BE49-F238E27FC236}">
                <a16:creationId xmlns:a16="http://schemas.microsoft.com/office/drawing/2014/main" xmlns="" id="{2A733253-4390-466B-B7C4-325CCA361F04}"/>
              </a:ext>
            </a:extLst>
          </p:cNvPr>
          <p:cNvSpPr/>
          <p:nvPr/>
        </p:nvSpPr>
        <p:spPr>
          <a:xfrm>
            <a:off x="458667" y="1718160"/>
            <a:ext cx="5018688" cy="384266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E1E1E"/>
              </a:solidFill>
              <a:effectLst/>
              <a:uLnTx/>
              <a:uFillTx/>
              <a:latin typeface="Arial" panose="020B0604020202020204"/>
              <a:ea typeface="+mn-ea"/>
              <a:cs typeface="+mn-cs"/>
            </a:endParaRPr>
          </a:p>
        </p:txBody>
      </p:sp>
      <p:sp>
        <p:nvSpPr>
          <p:cNvPr id="16" name="object 8">
            <a:extLst>
              <a:ext uri="{FF2B5EF4-FFF2-40B4-BE49-F238E27FC236}">
                <a16:creationId xmlns:a16="http://schemas.microsoft.com/office/drawing/2014/main" xmlns="" id="{FDFC0AB4-0290-4897-BE4A-59A2F7E4FB48}"/>
              </a:ext>
            </a:extLst>
          </p:cNvPr>
          <p:cNvSpPr txBox="1"/>
          <p:nvPr/>
        </p:nvSpPr>
        <p:spPr>
          <a:xfrm>
            <a:off x="6211001" y="1464159"/>
            <a:ext cx="2741930" cy="2436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1" i="0" u="none" strike="noStrike" kern="1200" cap="none" spc="0" normalizeH="0" baseline="0" noProof="0" dirty="0">
                <a:ln>
                  <a:noFill/>
                </a:ln>
                <a:solidFill>
                  <a:srgbClr val="33835C"/>
                </a:solidFill>
                <a:effectLst/>
                <a:uLnTx/>
                <a:uFillTx/>
                <a:latin typeface="Arial"/>
                <a:ea typeface="+mn-ea"/>
                <a:cs typeface="Arial"/>
              </a:rPr>
              <a:t>Detailed </a:t>
            </a:r>
            <a:r>
              <a:rPr kumimoji="0" sz="1500" b="1" i="0" u="none" strike="noStrike" kern="1200" cap="none" spc="-5" normalizeH="0" baseline="0" noProof="0" dirty="0">
                <a:ln>
                  <a:noFill/>
                </a:ln>
                <a:solidFill>
                  <a:srgbClr val="33835C"/>
                </a:solidFill>
                <a:effectLst/>
                <a:uLnTx/>
                <a:uFillTx/>
                <a:latin typeface="Arial"/>
                <a:ea typeface="+mn-ea"/>
                <a:cs typeface="Arial"/>
              </a:rPr>
              <a:t>Provider Profile</a:t>
            </a:r>
            <a:r>
              <a:rPr kumimoji="0" sz="1500" b="1" i="0" u="none" strike="noStrike" kern="1200" cap="none" spc="-70" normalizeH="0" baseline="0" noProof="0" dirty="0">
                <a:ln>
                  <a:noFill/>
                </a:ln>
                <a:solidFill>
                  <a:srgbClr val="33835C"/>
                </a:solidFill>
                <a:effectLst/>
                <a:uLnTx/>
                <a:uFillTx/>
                <a:latin typeface="Arial"/>
                <a:ea typeface="+mn-ea"/>
                <a:cs typeface="Arial"/>
              </a:rPr>
              <a:t> </a:t>
            </a:r>
            <a:r>
              <a:rPr kumimoji="0" sz="1500" b="1" i="0" u="none" strike="noStrike" kern="1200" cap="none" spc="-5" normalizeH="0" baseline="0" noProof="0" dirty="0">
                <a:ln>
                  <a:noFill/>
                </a:ln>
                <a:solidFill>
                  <a:srgbClr val="33835C"/>
                </a:solidFill>
                <a:effectLst/>
                <a:uLnTx/>
                <a:uFillTx/>
                <a:latin typeface="Arial"/>
                <a:ea typeface="+mn-ea"/>
                <a:cs typeface="Arial"/>
              </a:rPr>
              <a:t>Page</a:t>
            </a:r>
            <a:endParaRPr kumimoji="0" sz="1500" b="0" i="0" u="none" strike="noStrike" kern="1200" cap="none" spc="0" normalizeH="0" baseline="0" noProof="0" dirty="0">
              <a:ln>
                <a:noFill/>
              </a:ln>
              <a:solidFill>
                <a:srgbClr val="33835C"/>
              </a:solidFill>
              <a:effectLst/>
              <a:uLnTx/>
              <a:uFillTx/>
              <a:latin typeface="Arial"/>
              <a:ea typeface="+mn-ea"/>
              <a:cs typeface="Arial"/>
            </a:endParaRPr>
          </a:p>
        </p:txBody>
      </p:sp>
      <p:sp>
        <p:nvSpPr>
          <p:cNvPr id="8" name="object 6">
            <a:extLst>
              <a:ext uri="{FF2B5EF4-FFF2-40B4-BE49-F238E27FC236}">
                <a16:creationId xmlns:a16="http://schemas.microsoft.com/office/drawing/2014/main" xmlns="" id="{1BBFDC05-092C-4E07-965C-3AD93DAD4155}"/>
              </a:ext>
            </a:extLst>
          </p:cNvPr>
          <p:cNvSpPr/>
          <p:nvPr/>
        </p:nvSpPr>
        <p:spPr>
          <a:xfrm>
            <a:off x="458668" y="1709454"/>
            <a:ext cx="5018687" cy="250103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E1E1E"/>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xmlns="" id="{878D2197-BB89-499F-8B81-CD40D2AC01D9}"/>
              </a:ext>
            </a:extLst>
          </p:cNvPr>
          <p:cNvSpPr/>
          <p:nvPr/>
        </p:nvSpPr>
        <p:spPr>
          <a:xfrm>
            <a:off x="7878110" y="4085432"/>
            <a:ext cx="702667" cy="398976"/>
          </a:xfrm>
          <a:prstGeom prst="ellipse">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92665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466F946A-2FA7-4A9A-9394-D5FA32B813BA}"/>
              </a:ext>
            </a:extLst>
          </p:cNvPr>
          <p:cNvSpPr txBox="1"/>
          <p:nvPr/>
        </p:nvSpPr>
        <p:spPr>
          <a:xfrm>
            <a:off x="311146" y="2553447"/>
            <a:ext cx="4352539" cy="2954724"/>
          </a:xfrm>
          <a:prstGeom prst="rect">
            <a:avLst/>
          </a:prstGeom>
          <a:solidFill>
            <a:schemeClr val="accent3"/>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xmlns="" id="{EDB73773-35ED-4809-A065-72D9A3453E1B}"/>
              </a:ext>
            </a:extLst>
          </p:cNvPr>
          <p:cNvSpPr txBox="1"/>
          <p:nvPr/>
        </p:nvSpPr>
        <p:spPr>
          <a:xfrm>
            <a:off x="6885205" y="2042985"/>
            <a:ext cx="4352538" cy="2772029"/>
          </a:xfrm>
          <a:prstGeom prst="rect">
            <a:avLst/>
          </a:prstGeom>
          <a:solidFill>
            <a:schemeClr val="accent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xmlns="" id="{84FEB911-C10E-4C63-970E-08F2A11EB2E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ontent Placeholder 5">
            <a:extLst>
              <a:ext uri="{FF2B5EF4-FFF2-40B4-BE49-F238E27FC236}">
                <a16:creationId xmlns:a16="http://schemas.microsoft.com/office/drawing/2014/main" xmlns="" id="{0ED4E5F3-6401-4CFA-8388-6864BD358603}"/>
              </a:ext>
            </a:extLst>
          </p:cNvPr>
          <p:cNvSpPr>
            <a:spLocks noGrp="1"/>
          </p:cNvSpPr>
          <p:nvPr>
            <p:ph idx="1"/>
          </p:nvPr>
        </p:nvSpPr>
        <p:spPr>
          <a:xfrm>
            <a:off x="522678" y="1123386"/>
            <a:ext cx="5284722" cy="1430061"/>
          </a:xfrm>
        </p:spPr>
        <p:txBody>
          <a:bodyPr/>
          <a:lstStyle/>
          <a:p>
            <a:pPr marL="0" indent="0">
              <a:spcBef>
                <a:spcPts val="1200"/>
              </a:spcBef>
              <a:buNone/>
            </a:pPr>
            <a:endParaRPr lang="en-US" sz="2000" b="1" dirty="0">
              <a:solidFill>
                <a:schemeClr val="accent3"/>
              </a:solidFill>
              <a:cs typeface="Arial" panose="020B0604020202020204" pitchFamily="34" charset="0"/>
            </a:endParaRPr>
          </a:p>
          <a:p>
            <a:pPr marL="0" indent="0">
              <a:spcBef>
                <a:spcPts val="1200"/>
              </a:spcBef>
              <a:buNone/>
            </a:pPr>
            <a:r>
              <a:rPr lang="en-US" sz="2000" b="1" u="sng" dirty="0">
                <a:solidFill>
                  <a:schemeClr val="accent3"/>
                </a:solidFill>
                <a:cs typeface="Arial" panose="020B0604020202020204" pitchFamily="34" charset="0"/>
              </a:rPr>
              <a:t>You will receive new ID cards.</a:t>
            </a:r>
          </a:p>
          <a:p>
            <a:pPr marL="0" indent="0">
              <a:buNone/>
            </a:pPr>
            <a:endParaRPr lang="en-US" sz="2000" dirty="0"/>
          </a:p>
        </p:txBody>
      </p:sp>
      <p:pic>
        <p:nvPicPr>
          <p:cNvPr id="12" name="Picture 11">
            <a:extLst>
              <a:ext uri="{FF2B5EF4-FFF2-40B4-BE49-F238E27FC236}">
                <a16:creationId xmlns:a16="http://schemas.microsoft.com/office/drawing/2014/main" xmlns="" id="{AC48F440-FEC6-4D49-9061-24C02A499F9F}"/>
              </a:ext>
            </a:extLst>
          </p:cNvPr>
          <p:cNvPicPr>
            <a:picLocks noChangeAspect="1"/>
          </p:cNvPicPr>
          <p:nvPr/>
        </p:nvPicPr>
        <p:blipFill rotWithShape="1">
          <a:blip r:embed="rId3"/>
          <a:srcRect l="-1" t="1083" r="1743" b="3126"/>
          <a:stretch/>
        </p:blipFill>
        <p:spPr>
          <a:xfrm>
            <a:off x="522678" y="2790068"/>
            <a:ext cx="3917561" cy="250554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6" name="Rectangle 15">
            <a:extLst>
              <a:ext uri="{FF2B5EF4-FFF2-40B4-BE49-F238E27FC236}">
                <a16:creationId xmlns:a16="http://schemas.microsoft.com/office/drawing/2014/main" xmlns="" id="{EDE641A9-EBE1-4A6D-B78C-1FAD84C885BF}"/>
              </a:ext>
            </a:extLst>
          </p:cNvPr>
          <p:cNvSpPr/>
          <p:nvPr/>
        </p:nvSpPr>
        <p:spPr>
          <a:xfrm>
            <a:off x="6885205" y="4863714"/>
            <a:ext cx="435253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300" normalizeH="0" baseline="0" noProof="0" dirty="0">
                <a:ln>
                  <a:noFill/>
                </a:ln>
                <a:solidFill>
                  <a:srgbClr val="33835C"/>
                </a:solidFill>
                <a:effectLst/>
                <a:uLnTx/>
                <a:uFillTx/>
                <a:latin typeface="Arial" panose="020B0604020202020204"/>
                <a:ea typeface="+mn-ea"/>
                <a:cs typeface="+mn-cs"/>
              </a:rPr>
              <a:t>www.bcbstx.com/trsactivecare</a:t>
            </a:r>
            <a:endParaRPr kumimoji="0" lang="en-US" sz="1800" b="0" i="0" u="none" strike="noStrike" kern="1200" cap="none" spc="300" normalizeH="0" baseline="0" noProof="0" dirty="0">
              <a:ln>
                <a:noFill/>
              </a:ln>
              <a:solidFill>
                <a:srgbClr val="33835C"/>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xmlns="" id="{968152A7-FA61-434E-848E-D432E1929EFF}"/>
              </a:ext>
            </a:extLst>
          </p:cNvPr>
          <p:cNvSpPr/>
          <p:nvPr/>
        </p:nvSpPr>
        <p:spPr>
          <a:xfrm>
            <a:off x="488689" y="4231062"/>
            <a:ext cx="1581150" cy="764127"/>
          </a:xfrm>
          <a:prstGeom prst="ellipse">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xmlns="" id="{FD8D29E4-3847-4CF6-A57B-379DD3F3C3A5}"/>
              </a:ext>
            </a:extLst>
          </p:cNvPr>
          <p:cNvSpPr txBox="1"/>
          <p:nvPr/>
        </p:nvSpPr>
        <p:spPr>
          <a:xfrm>
            <a:off x="4527102" y="4758606"/>
            <a:ext cx="1635831" cy="276999"/>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xmlns="" id="{99779378-86FF-4572-AFF3-90F7011FCF02}"/>
              </a:ext>
            </a:extLst>
          </p:cNvPr>
          <p:cNvPicPr/>
          <p:nvPr/>
        </p:nvPicPr>
        <p:blipFill rotWithShape="1">
          <a:blip r:embed="rId4"/>
          <a:srcRect l="2721" t="5048" r="2774" b="5978"/>
          <a:stretch/>
        </p:blipFill>
        <p:spPr>
          <a:xfrm>
            <a:off x="2506657" y="3341078"/>
            <a:ext cx="4122454" cy="250554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Content Placeholder 4">
            <a:extLst>
              <a:ext uri="{FF2B5EF4-FFF2-40B4-BE49-F238E27FC236}">
                <a16:creationId xmlns:a16="http://schemas.microsoft.com/office/drawing/2014/main" xmlns="" id="{E9E52931-644E-444F-AC27-184C69DD31E0}"/>
              </a:ext>
            </a:extLst>
          </p:cNvPr>
          <p:cNvSpPr txBox="1">
            <a:spLocks/>
          </p:cNvSpPr>
          <p:nvPr/>
        </p:nvSpPr>
        <p:spPr>
          <a:xfrm>
            <a:off x="7065929" y="2063805"/>
            <a:ext cx="3505088" cy="2971800"/>
          </a:xfrm>
          <a:prstGeom prst="rect">
            <a:avLst/>
          </a:prstGeom>
        </p:spPr>
        <p:txBody>
          <a:bodyPr/>
          <a:lstStyle>
            <a:lvl1pPr marL="228543" indent="-228543" algn="l" defTabSz="685629" rtl="0" eaLnBrk="1" latinLnBrk="0" hangingPunct="1">
              <a:lnSpc>
                <a:spcPct val="100000"/>
              </a:lnSpc>
              <a:spcBef>
                <a:spcPts val="600"/>
              </a:spcBef>
              <a:spcAft>
                <a:spcPts val="600"/>
              </a:spcAft>
              <a:buClr>
                <a:schemeClr val="accent3"/>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43" marR="0" lvl="0" indent="-228543"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Char char="•"/>
              <a:tabLst/>
              <a:defRPr/>
            </a:pPr>
            <a:r>
              <a:rPr kumimoji="0" lang="en-US" sz="1800" b="0" i="0" u="none" strike="noStrike" kern="600" cap="none" spc="0" normalizeH="0" baseline="0" noProof="0" dirty="0">
                <a:ln>
                  <a:noFill/>
                </a:ln>
                <a:solidFill>
                  <a:srgbClr val="FFFFFF"/>
                </a:solidFill>
                <a:effectLst/>
                <a:uLnTx/>
                <a:uFillTx/>
                <a:latin typeface="Arial" panose="020B0604020202020204"/>
                <a:ea typeface="+mn-ea"/>
                <a:cs typeface="+mn-cs"/>
              </a:rPr>
              <a:t>For physician-directed plans, each family member will get their own ID card with their PCP’s name printed on it.</a:t>
            </a:r>
          </a:p>
          <a:p>
            <a:pPr marL="228543" marR="0" lvl="0" indent="-228543"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Char char="•"/>
              <a:tabLst/>
              <a:defRPr/>
            </a:pPr>
            <a:r>
              <a:rPr kumimoji="0" lang="en-US" sz="1800" b="0" i="0" u="none" strike="noStrike" kern="600" cap="none" spc="0" normalizeH="0" baseline="0" noProof="0" dirty="0">
                <a:ln>
                  <a:noFill/>
                </a:ln>
                <a:solidFill>
                  <a:srgbClr val="FFFFFF"/>
                </a:solidFill>
                <a:effectLst/>
                <a:uLnTx/>
                <a:uFillTx/>
                <a:latin typeface="Arial" panose="020B0604020202020204"/>
                <a:ea typeface="+mn-ea"/>
                <a:cs typeface="+mn-cs"/>
              </a:rPr>
              <a:t>You can call a Personal Health Guide or log on to Blue Access for </a:t>
            </a:r>
            <a:r>
              <a:rPr kumimoji="0" lang="en-US" sz="1800" b="0" i="0" u="none" strike="noStrike" kern="600" cap="none" spc="0" normalizeH="0" baseline="0" noProof="0" dirty="0" err="1">
                <a:ln>
                  <a:noFill/>
                </a:ln>
                <a:solidFill>
                  <a:srgbClr val="FFFFFF"/>
                </a:solidFill>
                <a:effectLst/>
                <a:uLnTx/>
                <a:uFillTx/>
                <a:latin typeface="Arial" panose="020B0604020202020204"/>
                <a:ea typeface="+mn-ea"/>
                <a:cs typeface="+mn-cs"/>
              </a:rPr>
              <a:t>Members</a:t>
            </a:r>
            <a:r>
              <a:rPr kumimoji="0" lang="en-US" sz="900" b="0" i="0" u="none" strike="noStrike" kern="600" cap="small" spc="0" normalizeH="0" baseline="100000" noProof="0" dirty="0" err="1">
                <a:ln>
                  <a:noFill/>
                </a:ln>
                <a:solidFill>
                  <a:srgbClr val="FFFFFF"/>
                </a:solidFill>
                <a:effectLst/>
                <a:uLnTx/>
                <a:uFillTx/>
                <a:latin typeface="Arial" panose="020B0604020202020204"/>
                <a:ea typeface="+mn-ea"/>
                <a:cs typeface="+mn-cs"/>
              </a:rPr>
              <a:t>SM</a:t>
            </a:r>
            <a:r>
              <a:rPr kumimoji="0" lang="en-US" sz="1800" b="0" i="0" u="none" strike="noStrike" kern="600" cap="none" spc="0" normalizeH="0" baseline="0" noProof="0" dirty="0">
                <a:ln>
                  <a:noFill/>
                </a:ln>
                <a:solidFill>
                  <a:srgbClr val="FFFFFF"/>
                </a:solidFill>
                <a:effectLst/>
                <a:uLnTx/>
                <a:uFillTx/>
                <a:latin typeface="Arial" panose="020B0604020202020204"/>
                <a:ea typeface="+mn-ea"/>
                <a:cs typeface="+mn-cs"/>
              </a:rPr>
              <a:t> to order additional or replacement ID cards.</a:t>
            </a:r>
          </a:p>
        </p:txBody>
      </p:sp>
      <p:sp>
        <p:nvSpPr>
          <p:cNvPr id="18" name="object 2">
            <a:extLst>
              <a:ext uri="{FF2B5EF4-FFF2-40B4-BE49-F238E27FC236}">
                <a16:creationId xmlns:a16="http://schemas.microsoft.com/office/drawing/2014/main" xmlns="" id="{D3C96ED5-86B9-413D-A4F4-555409CC54BF}"/>
              </a:ext>
            </a:extLst>
          </p:cNvPr>
          <p:cNvSpPr txBox="1">
            <a:spLocks/>
          </p:cNvSpPr>
          <p:nvPr/>
        </p:nvSpPr>
        <p:spPr>
          <a:xfrm>
            <a:off x="458790" y="408449"/>
            <a:ext cx="10901330" cy="504946"/>
          </a:xfrm>
          <a:prstGeom prst="rect">
            <a:avLst/>
          </a:prstGeom>
        </p:spPr>
        <p:txBody>
          <a:bodyPr vert="horz" wrap="square" lIns="0" tIns="12700" rIns="0" bIns="0" rtlCol="0" anchor="t" anchorCtr="0">
            <a:spAutoFit/>
          </a:bodyPr>
          <a:lstStyle>
            <a:lvl1pPr algn="l" defTabSz="685423" rtl="0" eaLnBrk="1" latinLnBrk="0" hangingPunct="1">
              <a:lnSpc>
                <a:spcPct val="90000"/>
              </a:lnSpc>
              <a:spcBef>
                <a:spcPct val="0"/>
              </a:spcBef>
              <a:buNone/>
              <a:defRPr sz="3198" b="1" i="0" kern="600" cap="all" baseline="0">
                <a:solidFill>
                  <a:schemeClr val="accent1"/>
                </a:solidFill>
                <a:latin typeface="Arial Narrow" panose="020B0604020202020204" pitchFamily="34" charset="0"/>
                <a:ea typeface="+mj-ea"/>
                <a:cs typeface="Arial Narrow" panose="020B0604020202020204" pitchFamily="34" charset="0"/>
              </a:defRPr>
            </a:lvl1pPr>
          </a:lstStyle>
          <a:p>
            <a:pPr marL="12700" marR="0" lvl="0" indent="0" algn="l" defTabSz="685423" rtl="0" eaLnBrk="1" fontAlgn="auto" latinLnBrk="0" hangingPunct="1">
              <a:lnSpc>
                <a:spcPct val="100000"/>
              </a:lnSpc>
              <a:spcBef>
                <a:spcPts val="100"/>
              </a:spcBef>
              <a:spcAft>
                <a:spcPts val="0"/>
              </a:spcAft>
              <a:buClrTx/>
              <a:buSzTx/>
              <a:buFontTx/>
              <a:buNone/>
              <a:tabLst/>
              <a:defRPr/>
            </a:pPr>
            <a:r>
              <a:rPr kumimoji="0" lang="en-US" sz="3198" b="1" i="0" u="none" strike="noStrike" kern="600" cap="all" spc="-5" normalizeH="0" baseline="0" noProof="0" dirty="0">
                <a:ln>
                  <a:noFill/>
                </a:ln>
                <a:solidFill>
                  <a:srgbClr val="27618E"/>
                </a:solidFill>
                <a:effectLst/>
                <a:uLnTx/>
                <a:uFillTx/>
                <a:latin typeface="Arial Narrow" panose="020B0604020202020204" pitchFamily="34" charset="0"/>
                <a:ea typeface="+mj-ea"/>
              </a:rPr>
              <a:t>Your BCBSTX ID Cards</a:t>
            </a:r>
            <a:endParaRPr kumimoji="0" lang="en-US" sz="1500" b="1" i="0" u="none" strike="noStrike" kern="600" cap="all" spc="0" normalizeH="0" baseline="83333" noProof="0" dirty="0">
              <a:ln>
                <a:noFill/>
              </a:ln>
              <a:solidFill>
                <a:srgbClr val="24618E"/>
              </a:solidFill>
              <a:effectLst/>
              <a:uLnTx/>
              <a:uFillTx/>
              <a:latin typeface="Arial Narrow" panose="020B0604020202020204" pitchFamily="34" charset="0"/>
              <a:ea typeface="+mj-ea"/>
            </a:endParaRPr>
          </a:p>
        </p:txBody>
      </p:sp>
    </p:spTree>
    <p:extLst>
      <p:ext uri="{BB962C8B-B14F-4D97-AF65-F5344CB8AC3E}">
        <p14:creationId xmlns:p14="http://schemas.microsoft.com/office/powerpoint/2010/main" val="889166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BCBSTX on the App Store">
            <a:extLst>
              <a:ext uri="{FF2B5EF4-FFF2-40B4-BE49-F238E27FC236}">
                <a16:creationId xmlns:a16="http://schemas.microsoft.com/office/drawing/2014/main" xmlns="" id="{D84E948C-97B2-48D4-8E8F-0348C27980C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426" t="13461" r="30425" b="14097"/>
          <a:stretch/>
        </p:blipFill>
        <p:spPr bwMode="auto">
          <a:xfrm>
            <a:off x="9983745" y="4225733"/>
            <a:ext cx="1249266" cy="12135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xmlns="" id="{00A3FB84-1BD8-481A-A104-72294960666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xmlns="" id="{0D1A2A74-9FE8-45F7-96AC-4A5F16C02FC7}"/>
              </a:ext>
            </a:extLst>
          </p:cNvPr>
          <p:cNvSpPr>
            <a:spLocks noGrp="1"/>
          </p:cNvSpPr>
          <p:nvPr>
            <p:ph type="title"/>
          </p:nvPr>
        </p:nvSpPr>
        <p:spPr>
          <a:xfrm>
            <a:off x="458670" y="408447"/>
            <a:ext cx="10898491" cy="1377695"/>
          </a:xfrm>
        </p:spPr>
        <p:txBody>
          <a:bodyPr/>
          <a:lstStyle/>
          <a:p>
            <a:r>
              <a:rPr lang="en-US" dirty="0"/>
              <a:t>Mobile Access</a:t>
            </a:r>
          </a:p>
        </p:txBody>
      </p:sp>
      <p:sp>
        <p:nvSpPr>
          <p:cNvPr id="7" name="Rectangle 6">
            <a:extLst>
              <a:ext uri="{FF2B5EF4-FFF2-40B4-BE49-F238E27FC236}">
                <a16:creationId xmlns:a16="http://schemas.microsoft.com/office/drawing/2014/main" xmlns="" id="{4BAE5F9B-5617-4075-9A06-DC36E95A2A6B}"/>
              </a:ext>
            </a:extLst>
          </p:cNvPr>
          <p:cNvSpPr/>
          <p:nvPr/>
        </p:nvSpPr>
        <p:spPr>
          <a:xfrm>
            <a:off x="3467216" y="1318645"/>
            <a:ext cx="5257568" cy="396904"/>
          </a:xfrm>
          <a:prstGeom prst="rect">
            <a:avLst/>
          </a:prstGeom>
        </p:spPr>
        <p:txBody>
          <a:bodyPr wrap="square">
            <a:spAutoFit/>
          </a:bodyPr>
          <a:lstStyle/>
          <a:p>
            <a:pPr marL="0" marR="0" lvl="0" indent="0" algn="l" defTabSz="914400" rtl="0" eaLnBrk="1" fontAlgn="auto" latinLnBrk="0" hangingPunct="1">
              <a:lnSpc>
                <a:spcPct val="90000"/>
              </a:lnSpc>
              <a:spcBef>
                <a:spcPts val="600"/>
              </a:spcBef>
              <a:spcAft>
                <a:spcPts val="0"/>
              </a:spcAft>
              <a:buClr>
                <a:srgbClr val="24618E"/>
              </a:buClr>
              <a:buSzPct val="85000"/>
              <a:buFontTx/>
              <a:buNone/>
              <a:tabLst/>
              <a:defRPr/>
            </a:pPr>
            <a:r>
              <a:rPr kumimoji="0" lang="en-US" sz="2199" b="1" i="0" u="none" strike="noStrike" kern="1200" cap="none" spc="0" normalizeH="0" baseline="0" noProof="0" dirty="0">
                <a:ln>
                  <a:noFill/>
                </a:ln>
                <a:solidFill>
                  <a:srgbClr val="33835C"/>
                </a:solidFill>
                <a:effectLst/>
                <a:uLnTx/>
                <a:uFillTx/>
                <a:latin typeface="Arial" panose="020B0604020202020204"/>
                <a:ea typeface="+mn-ea"/>
                <a:cs typeface="Times New Roman"/>
              </a:rPr>
              <a:t>BCBSTX App – Available Sept. 1, 2020</a:t>
            </a:r>
          </a:p>
        </p:txBody>
      </p:sp>
      <p:pic>
        <p:nvPicPr>
          <p:cNvPr id="8" name="Picture 7">
            <a:extLst>
              <a:ext uri="{FF2B5EF4-FFF2-40B4-BE49-F238E27FC236}">
                <a16:creationId xmlns:a16="http://schemas.microsoft.com/office/drawing/2014/main" xmlns="" id="{73C8A123-8047-4976-A62D-73C83F76648B}"/>
              </a:ext>
            </a:extLst>
          </p:cNvPr>
          <p:cNvPicPr>
            <a:picLocks noChangeAspect="1"/>
          </p:cNvPicPr>
          <p:nvPr/>
        </p:nvPicPr>
        <p:blipFill>
          <a:blip r:embed="rId4"/>
          <a:stretch>
            <a:fillRect/>
          </a:stretch>
        </p:blipFill>
        <p:spPr>
          <a:xfrm>
            <a:off x="7381515" y="2150178"/>
            <a:ext cx="1924187" cy="3289154"/>
          </a:xfrm>
          <a:prstGeom prst="rect">
            <a:avLst/>
          </a:prstGeom>
          <a:ln>
            <a:solidFill>
              <a:schemeClr val="tx1">
                <a:lumMod val="25000"/>
                <a:lumOff val="7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xmlns="" id="{77AA8CA4-9045-4593-9644-3B80CFF467D8}"/>
              </a:ext>
            </a:extLst>
          </p:cNvPr>
          <p:cNvPicPr>
            <a:picLocks noChangeAspect="1"/>
          </p:cNvPicPr>
          <p:nvPr/>
        </p:nvPicPr>
        <p:blipFill>
          <a:blip r:embed="rId5"/>
          <a:stretch>
            <a:fillRect/>
          </a:stretch>
        </p:blipFill>
        <p:spPr bwMode="auto">
          <a:xfrm>
            <a:off x="4441707" y="2150178"/>
            <a:ext cx="1820940" cy="3227832"/>
          </a:xfrm>
          <a:prstGeom prst="rect">
            <a:avLst/>
          </a:prstGeom>
          <a:ln>
            <a:solidFill>
              <a:schemeClr val="tx1">
                <a:lumMod val="25000"/>
                <a:lumOff val="75000"/>
              </a:schemeClr>
            </a:solidFill>
          </a:ln>
          <a:effectLst>
            <a:outerShdw blurRad="50800" dist="38100" dir="2700000" algn="tl" rotWithShape="0">
              <a:prstClr val="black">
                <a:alpha val="40000"/>
              </a:prstClr>
            </a:outerShdw>
          </a:effectLst>
        </p:spPr>
      </p:pic>
      <p:pic>
        <p:nvPicPr>
          <p:cNvPr id="10" name="Picture 2" descr="cid:image002.png@01D51F71.5AE06AC0">
            <a:extLst>
              <a:ext uri="{FF2B5EF4-FFF2-40B4-BE49-F238E27FC236}">
                <a16:creationId xmlns:a16="http://schemas.microsoft.com/office/drawing/2014/main" xmlns="" id="{D8990F9C-6268-4F7F-A4C0-DA557830097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8596" y="2150178"/>
            <a:ext cx="1819656" cy="32278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a:extLst>
              <a:ext uri="{FF2B5EF4-FFF2-40B4-BE49-F238E27FC236}">
                <a16:creationId xmlns:a16="http://schemas.microsoft.com/office/drawing/2014/main" xmlns="" id="{F2BC6B26-B121-4CC1-A8DD-883B822C0F61}"/>
              </a:ext>
            </a:extLst>
          </p:cNvPr>
          <p:cNvSpPr>
            <a:spLocks noChangeArrowheads="1"/>
          </p:cNvSpPr>
          <p:nvPr/>
        </p:nvSpPr>
        <p:spPr bwMode="auto">
          <a:xfrm>
            <a:off x="7789609" y="5557896"/>
            <a:ext cx="1107996" cy="35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auto" latinLnBrk="0" hangingPunct="1">
              <a:lnSpc>
                <a:spcPct val="95000"/>
              </a:lnSpc>
              <a:spcBef>
                <a:spcPts val="1200"/>
              </a:spcBef>
              <a:spcAft>
                <a:spcPts val="1200"/>
              </a:spcAft>
              <a:buClr>
                <a:srgbClr val="99AD7A"/>
              </a:buClr>
              <a:buSzTx/>
              <a:buFontTx/>
              <a:buNone/>
              <a:tabLst/>
              <a:defRPr/>
            </a:pPr>
            <a:r>
              <a:rPr kumimoji="0" lang="en-US" altLang="en-US" sz="1800" b="0" i="0" u="none" strike="noStrike" kern="1200" cap="none" spc="0" normalizeH="0" baseline="0" noProof="0" dirty="0">
                <a:ln>
                  <a:noFill/>
                </a:ln>
                <a:solidFill>
                  <a:srgbClr val="33835C"/>
                </a:solidFill>
                <a:effectLst/>
                <a:uLnTx/>
                <a:uFillTx/>
                <a:latin typeface="Arial" panose="020B0604020202020204" pitchFamily="34" charset="0"/>
                <a:ea typeface="+mn-ea"/>
                <a:cs typeface="Times New Roman" panose="02020603050405020304" pitchFamily="18" charset="0"/>
              </a:rPr>
              <a:t>Live chat</a:t>
            </a:r>
          </a:p>
        </p:txBody>
      </p:sp>
      <p:sp>
        <p:nvSpPr>
          <p:cNvPr id="14" name="Rectangle 9">
            <a:extLst>
              <a:ext uri="{FF2B5EF4-FFF2-40B4-BE49-F238E27FC236}">
                <a16:creationId xmlns:a16="http://schemas.microsoft.com/office/drawing/2014/main" xmlns="" id="{1CF41318-31DA-4A1E-BBFD-DF043786ED4F}"/>
              </a:ext>
            </a:extLst>
          </p:cNvPr>
          <p:cNvSpPr>
            <a:spLocks noChangeArrowheads="1"/>
          </p:cNvSpPr>
          <p:nvPr/>
        </p:nvSpPr>
        <p:spPr bwMode="auto">
          <a:xfrm>
            <a:off x="1611834" y="5556204"/>
            <a:ext cx="1313180" cy="35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auto" latinLnBrk="0" hangingPunct="1">
              <a:lnSpc>
                <a:spcPct val="95000"/>
              </a:lnSpc>
              <a:spcBef>
                <a:spcPts val="1200"/>
              </a:spcBef>
              <a:spcAft>
                <a:spcPts val="1200"/>
              </a:spcAft>
              <a:buClr>
                <a:srgbClr val="99AD7A"/>
              </a:buClr>
              <a:buSzTx/>
              <a:buFontTx/>
              <a:buNone/>
              <a:tabLst/>
              <a:defRPr/>
            </a:pPr>
            <a:r>
              <a:rPr kumimoji="0" lang="en-US" altLang="en-US" sz="1800" b="0" i="0" u="none" strike="noStrike" kern="1200" cap="none" spc="0" normalizeH="0" baseline="0" noProof="0" dirty="0">
                <a:ln>
                  <a:noFill/>
                </a:ln>
                <a:solidFill>
                  <a:srgbClr val="33835C"/>
                </a:solidFill>
                <a:effectLst/>
                <a:uLnTx/>
                <a:uFillTx/>
                <a:latin typeface="Arial" panose="020B0604020202020204" pitchFamily="34" charset="0"/>
                <a:ea typeface="+mn-ea"/>
                <a:cs typeface="Times New Roman" panose="02020603050405020304" pitchFamily="18" charset="0"/>
              </a:rPr>
              <a:t>Dashboard</a:t>
            </a:r>
          </a:p>
        </p:txBody>
      </p:sp>
      <p:sp>
        <p:nvSpPr>
          <p:cNvPr id="15" name="Rectangle 9">
            <a:extLst>
              <a:ext uri="{FF2B5EF4-FFF2-40B4-BE49-F238E27FC236}">
                <a16:creationId xmlns:a16="http://schemas.microsoft.com/office/drawing/2014/main" xmlns="" id="{BC0264F6-6016-4C78-9E25-463A60DEC790}"/>
              </a:ext>
            </a:extLst>
          </p:cNvPr>
          <p:cNvSpPr>
            <a:spLocks noChangeArrowheads="1"/>
          </p:cNvSpPr>
          <p:nvPr/>
        </p:nvSpPr>
        <p:spPr bwMode="auto">
          <a:xfrm>
            <a:off x="4099119" y="5575806"/>
            <a:ext cx="2428870" cy="35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auto" latinLnBrk="0" hangingPunct="1">
              <a:lnSpc>
                <a:spcPct val="95000"/>
              </a:lnSpc>
              <a:spcBef>
                <a:spcPts val="1200"/>
              </a:spcBef>
              <a:spcAft>
                <a:spcPts val="1200"/>
              </a:spcAft>
              <a:buClr>
                <a:srgbClr val="99AD7A"/>
              </a:buClr>
              <a:buSzTx/>
              <a:buFontTx/>
              <a:buNone/>
              <a:tabLst/>
              <a:defRPr/>
            </a:pPr>
            <a:r>
              <a:rPr kumimoji="0" lang="en-US" altLang="en-US" sz="1800" b="0" i="0" u="none" strike="noStrike" kern="1200" cap="none" spc="0" normalizeH="0" baseline="0" noProof="0" dirty="0">
                <a:ln>
                  <a:noFill/>
                </a:ln>
                <a:solidFill>
                  <a:srgbClr val="33835C"/>
                </a:solidFill>
                <a:effectLst/>
                <a:uLnTx/>
                <a:uFillTx/>
                <a:latin typeface="Arial" panose="020B0604020202020204" pitchFamily="34" charset="0"/>
                <a:ea typeface="+mn-ea"/>
                <a:cs typeface="Times New Roman" panose="02020603050405020304" pitchFamily="18" charset="0"/>
              </a:rPr>
              <a:t>See claims and EOBs</a:t>
            </a:r>
          </a:p>
        </p:txBody>
      </p:sp>
      <p:sp>
        <p:nvSpPr>
          <p:cNvPr id="3" name="Rectangle 2">
            <a:extLst>
              <a:ext uri="{FF2B5EF4-FFF2-40B4-BE49-F238E27FC236}">
                <a16:creationId xmlns:a16="http://schemas.microsoft.com/office/drawing/2014/main" xmlns="" id="{6F9E11ED-0AC3-4056-ABB5-01207DD79BF8}"/>
              </a:ext>
            </a:extLst>
          </p:cNvPr>
          <p:cNvSpPr/>
          <p:nvPr/>
        </p:nvSpPr>
        <p:spPr>
          <a:xfrm>
            <a:off x="7029004" y="5911687"/>
            <a:ext cx="2629207" cy="276999"/>
          </a:xfrm>
          <a:prstGeom prst="rect">
            <a:avLst/>
          </a:prstGeom>
        </p:spPr>
        <p:txBody>
          <a:bodyPr wrap="square">
            <a:spAutoFit/>
          </a:bodyPr>
          <a:lstStyle/>
          <a:p>
            <a:pPr marL="0" marR="0" lvl="0" indent="0" algn="ctr" defTabSz="457200" rtl="0" eaLnBrk="1" fontAlgn="auto" latinLnBrk="0" hangingPunct="1">
              <a:lnSpc>
                <a:spcPct val="100000"/>
              </a:lnSpc>
              <a:spcBef>
                <a:spcPts val="400"/>
              </a:spcBef>
              <a:spcAft>
                <a:spcPts val="0"/>
              </a:spcAft>
              <a:buClrTx/>
              <a:buSzTx/>
              <a:buFontTx/>
              <a:buNone/>
              <a:tabLst/>
              <a:defRPr/>
            </a:pPr>
            <a:r>
              <a:rPr kumimoji="0" lang="en-US" sz="1200" b="0" i="0" u="none" strike="noStrike" kern="0" cap="none" spc="0" normalizeH="0" baseline="0" noProof="0" dirty="0">
                <a:ln>
                  <a:noFill/>
                </a:ln>
                <a:solidFill>
                  <a:srgbClr val="24618E"/>
                </a:solidFill>
                <a:effectLst/>
                <a:uLnTx/>
                <a:uFillTx/>
                <a:latin typeface="Arial" panose="020B0604020202020204"/>
                <a:ea typeface="+mn-ea"/>
                <a:cs typeface="+mn-cs"/>
              </a:rPr>
              <a:t>Monday-Friday 7:00AM-6:00PM</a:t>
            </a:r>
          </a:p>
        </p:txBody>
      </p:sp>
      <p:pic>
        <p:nvPicPr>
          <p:cNvPr id="1028" name="Picture 4" descr="TRS-ActiveCare 2019-20 what's new &amp; what's changing">
            <a:extLst>
              <a:ext uri="{FF2B5EF4-FFF2-40B4-BE49-F238E27FC236}">
                <a16:creationId xmlns:a16="http://schemas.microsoft.com/office/drawing/2014/main" xmlns="" id="{22904018-66F4-4D4E-941C-97A700F9F7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3745" y="2150179"/>
            <a:ext cx="1249266" cy="1377695"/>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Down 12">
            <a:extLst>
              <a:ext uri="{FF2B5EF4-FFF2-40B4-BE49-F238E27FC236}">
                <a16:creationId xmlns:a16="http://schemas.microsoft.com/office/drawing/2014/main" xmlns="" id="{E3F029BB-F13F-4112-9E6D-391BF4170EDA}"/>
              </a:ext>
            </a:extLst>
          </p:cNvPr>
          <p:cNvSpPr/>
          <p:nvPr/>
        </p:nvSpPr>
        <p:spPr>
          <a:xfrm>
            <a:off x="10465909" y="3425816"/>
            <a:ext cx="338232" cy="676469"/>
          </a:xfrm>
          <a:prstGeom prst="downArrow">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0542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E32E3EBC-F484-4E33-A71E-F0F50389D0FC}"/>
              </a:ext>
            </a:extLst>
          </p:cNvPr>
          <p:cNvPicPr>
            <a:picLocks noChangeAspect="1"/>
          </p:cNvPicPr>
          <p:nvPr/>
        </p:nvPicPr>
        <p:blipFill>
          <a:blip r:embed="rId3"/>
          <a:stretch>
            <a:fillRect/>
          </a:stretch>
        </p:blipFill>
        <p:spPr>
          <a:xfrm>
            <a:off x="6165792" y="2133801"/>
            <a:ext cx="4689422" cy="3970553"/>
          </a:xfrm>
          <a:prstGeom prst="rect">
            <a:avLst/>
          </a:prstGeom>
          <a:ln>
            <a:solidFill>
              <a:schemeClr val="accent3"/>
            </a:solidFill>
          </a:ln>
        </p:spPr>
      </p:pic>
      <p:pic>
        <p:nvPicPr>
          <p:cNvPr id="17" name="Picture 16">
            <a:extLst>
              <a:ext uri="{FF2B5EF4-FFF2-40B4-BE49-F238E27FC236}">
                <a16:creationId xmlns:a16="http://schemas.microsoft.com/office/drawing/2014/main" xmlns="" id="{E32E3EBC-F484-4E33-A71E-F0F50389D0FC}"/>
              </a:ext>
            </a:extLst>
          </p:cNvPr>
          <p:cNvPicPr>
            <a:picLocks noChangeAspect="1"/>
          </p:cNvPicPr>
          <p:nvPr/>
        </p:nvPicPr>
        <p:blipFill>
          <a:blip r:embed="rId3"/>
          <a:stretch>
            <a:fillRect/>
          </a:stretch>
        </p:blipFill>
        <p:spPr>
          <a:xfrm>
            <a:off x="716548" y="2133799"/>
            <a:ext cx="4689423" cy="3970554"/>
          </a:xfrm>
          <a:prstGeom prst="rect">
            <a:avLst/>
          </a:prstGeom>
          <a:ln>
            <a:solidFill>
              <a:schemeClr val="accent3"/>
            </a:solidFill>
          </a:ln>
        </p:spPr>
      </p:pic>
      <p:sp>
        <p:nvSpPr>
          <p:cNvPr id="2" name="Slide Number Placeholder 1">
            <a:extLst>
              <a:ext uri="{FF2B5EF4-FFF2-40B4-BE49-F238E27FC236}">
                <a16:creationId xmlns:a16="http://schemas.microsoft.com/office/drawing/2014/main" xmlns="" id="{6F539762-5D2E-4C86-B11E-FA64ECC0262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Content Placeholder 2">
            <a:extLst>
              <a:ext uri="{FF2B5EF4-FFF2-40B4-BE49-F238E27FC236}">
                <a16:creationId xmlns:a16="http://schemas.microsoft.com/office/drawing/2014/main" xmlns="" id="{64FD2ABD-2D00-454D-90CF-F66FFE45C4DA}"/>
              </a:ext>
            </a:extLst>
          </p:cNvPr>
          <p:cNvSpPr txBox="1">
            <a:spLocks/>
          </p:cNvSpPr>
          <p:nvPr/>
        </p:nvSpPr>
        <p:spPr>
          <a:xfrm>
            <a:off x="565382" y="1607531"/>
            <a:ext cx="10931355" cy="791185"/>
          </a:xfrm>
          <a:prstGeom prst="rect">
            <a:avLst/>
          </a:prstGeom>
        </p:spPr>
        <p:txBody>
          <a:bodyPr>
            <a:noAutofit/>
          </a:bodyPr>
          <a:lstStyle>
            <a:lvl1pPr marL="228543" indent="-228543" algn="l" defTabSz="685629" rtl="0" eaLnBrk="1" latinLnBrk="0" hangingPunct="1">
              <a:lnSpc>
                <a:spcPct val="100000"/>
              </a:lnSpc>
              <a:spcBef>
                <a:spcPts val="600"/>
              </a:spcBef>
              <a:spcAft>
                <a:spcPts val="600"/>
              </a:spcAft>
              <a:buClr>
                <a:schemeClr val="accent3"/>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629" rtl="0" eaLnBrk="1" fontAlgn="auto" latinLnBrk="0" hangingPunct="1">
              <a:lnSpc>
                <a:spcPct val="100000"/>
              </a:lnSpc>
              <a:spcBef>
                <a:spcPts val="600"/>
              </a:spcBef>
              <a:spcAft>
                <a:spcPts val="1200"/>
              </a:spcAft>
              <a:buClr>
                <a:srgbClr val="33835C"/>
              </a:buClr>
              <a:buSzTx/>
              <a:buFont typeface="Arial" panose="020B0604020202020204" pitchFamily="34" charset="0"/>
              <a:buNone/>
              <a:tabLst/>
              <a:defRPr/>
            </a:pPr>
            <a:r>
              <a:rPr kumimoji="0" lang="en-US" sz="1800" b="1" i="0" u="none" strike="noStrike" kern="600" cap="none" spc="0" normalizeH="0" baseline="0" noProof="0" dirty="0">
                <a:ln>
                  <a:noFill/>
                </a:ln>
                <a:solidFill>
                  <a:srgbClr val="33835C"/>
                </a:solidFill>
                <a:effectLst/>
                <a:uLnTx/>
                <a:uFillTx/>
                <a:latin typeface="Arial" panose="020B0604020202020204"/>
                <a:ea typeface="+mn-ea"/>
                <a:cs typeface="+mn-cs"/>
              </a:rPr>
              <a:t>Your BCBSTX coverage includes TRS Virtual Health choices powered by </a:t>
            </a:r>
            <a:r>
              <a:rPr kumimoji="0" lang="en-US" sz="1800" b="1" i="0" u="none" strike="noStrike" kern="600" cap="none" spc="0" normalizeH="0" baseline="0" noProof="0" dirty="0">
                <a:ln>
                  <a:noFill/>
                </a:ln>
                <a:solidFill>
                  <a:srgbClr val="24618E"/>
                </a:solidFill>
                <a:effectLst/>
                <a:uLnTx/>
                <a:uFillTx/>
                <a:latin typeface="Arial" panose="020B0604020202020204"/>
                <a:ea typeface="+mn-ea"/>
                <a:cs typeface="+mn-cs"/>
              </a:rPr>
              <a:t>Teladoc</a:t>
            </a:r>
            <a:r>
              <a:rPr kumimoji="0" lang="en-US" sz="1800" b="1" i="0" u="none" strike="noStrike" kern="600" cap="none" spc="0" normalizeH="0" baseline="30000" noProof="0" dirty="0">
                <a:ln>
                  <a:noFill/>
                </a:ln>
                <a:solidFill>
                  <a:srgbClr val="24618E"/>
                </a:solidFill>
                <a:effectLst/>
                <a:uLnTx/>
                <a:uFillTx/>
                <a:latin typeface="Arial" panose="020B0604020202020204"/>
                <a:ea typeface="+mn-ea"/>
                <a:cs typeface="+mn-cs"/>
              </a:rPr>
              <a:t>®</a:t>
            </a:r>
            <a:r>
              <a:rPr kumimoji="0" lang="en-US" sz="1800" b="1" i="0" u="none" strike="noStrike" kern="600" cap="none" spc="0" normalizeH="0" baseline="0" noProof="0" dirty="0">
                <a:ln>
                  <a:noFill/>
                </a:ln>
                <a:solidFill>
                  <a:srgbClr val="24618E"/>
                </a:solidFill>
                <a:effectLst/>
                <a:uLnTx/>
                <a:uFillTx/>
                <a:latin typeface="Arial" panose="020B0604020202020204"/>
                <a:ea typeface="+mn-ea"/>
                <a:cs typeface="+mn-cs"/>
              </a:rPr>
              <a:t> </a:t>
            </a:r>
            <a:r>
              <a:rPr kumimoji="0" lang="en-US" sz="1800" b="1" i="0" u="none" strike="noStrike" kern="600" cap="none" spc="0" normalizeH="0" baseline="0" noProof="0" dirty="0">
                <a:ln>
                  <a:noFill/>
                </a:ln>
                <a:solidFill>
                  <a:srgbClr val="33835C"/>
                </a:solidFill>
                <a:effectLst/>
                <a:uLnTx/>
                <a:uFillTx/>
                <a:latin typeface="Arial" panose="020B0604020202020204"/>
                <a:ea typeface="+mn-ea"/>
                <a:cs typeface="+mn-cs"/>
              </a:rPr>
              <a:t>and </a:t>
            </a:r>
            <a:r>
              <a:rPr kumimoji="0" lang="en-US" sz="1800" b="1" i="0" u="none" strike="noStrike" kern="600" cap="none" spc="0" normalizeH="0" baseline="0" noProof="0" dirty="0" err="1">
                <a:ln>
                  <a:noFill/>
                </a:ln>
                <a:solidFill>
                  <a:srgbClr val="24618E"/>
                </a:solidFill>
                <a:effectLst/>
                <a:uLnTx/>
                <a:uFillTx/>
                <a:latin typeface="Arial" panose="020B0604020202020204"/>
                <a:ea typeface="+mn-ea"/>
                <a:cs typeface="+mn-cs"/>
              </a:rPr>
              <a:t>RediMD</a:t>
            </a:r>
            <a:r>
              <a:rPr kumimoji="0" lang="en-US" sz="1800" b="1" i="0" u="none" strike="noStrike" kern="600" cap="none" spc="0" normalizeH="0" baseline="0" noProof="0" dirty="0">
                <a:ln>
                  <a:noFill/>
                </a:ln>
                <a:solidFill>
                  <a:srgbClr val="33835C"/>
                </a:solidFill>
                <a:effectLst/>
                <a:uLnTx/>
                <a:uFillTx/>
                <a:latin typeface="Arial" panose="020B0604020202020204"/>
                <a:ea typeface="+mn-ea"/>
                <a:cs typeface="+mn-cs"/>
              </a:rPr>
              <a:t>. </a:t>
            </a:r>
          </a:p>
        </p:txBody>
      </p:sp>
      <p:sp>
        <p:nvSpPr>
          <p:cNvPr id="9" name="Title 1">
            <a:extLst>
              <a:ext uri="{FF2B5EF4-FFF2-40B4-BE49-F238E27FC236}">
                <a16:creationId xmlns:a16="http://schemas.microsoft.com/office/drawing/2014/main" xmlns="" id="{9BC63935-8FD6-48A9-B99B-B81A85A25B50}"/>
              </a:ext>
            </a:extLst>
          </p:cNvPr>
          <p:cNvSpPr txBox="1">
            <a:spLocks/>
          </p:cNvSpPr>
          <p:nvPr/>
        </p:nvSpPr>
        <p:spPr>
          <a:xfrm>
            <a:off x="382998" y="1015195"/>
            <a:ext cx="5713003" cy="397508"/>
          </a:xfrm>
          <a:prstGeom prst="rect">
            <a:avLst/>
          </a:prstGeom>
        </p:spPr>
        <p:txBody>
          <a:bodyPr vert="horz" lIns="91416" tIns="45708" rIns="91416" bIns="45708" rtlCol="0" anchor="ctr">
            <a:noAutofit/>
          </a:bodyPr>
          <a:lstStyle>
            <a:lvl1pPr algn="l" defTabSz="914400" rtl="0" eaLnBrk="1" latinLnBrk="0" hangingPunct="1">
              <a:spcBef>
                <a:spcPct val="0"/>
              </a:spcBef>
              <a:buNone/>
              <a:defRPr sz="3600" b="1" kern="1200" spc="-100" baseline="0">
                <a:solidFill>
                  <a:srgbClr val="56763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99" b="0" i="0" u="none" strike="noStrike" kern="1200" cap="none" spc="0" normalizeH="0" baseline="0" noProof="0" dirty="0">
              <a:ln>
                <a:noFill/>
              </a:ln>
              <a:solidFill>
                <a:srgbClr val="567632"/>
              </a:solidFill>
              <a:effectLst/>
              <a:uLnTx/>
              <a:uFillTx/>
              <a:latin typeface="Arial" panose="020B0604020202020204"/>
              <a:ea typeface="+mj-ea"/>
              <a:cs typeface="+mj-cs"/>
            </a:endParaRPr>
          </a:p>
        </p:txBody>
      </p:sp>
      <p:sp>
        <p:nvSpPr>
          <p:cNvPr id="16" name="Content Placeholder 2">
            <a:extLst>
              <a:ext uri="{FF2B5EF4-FFF2-40B4-BE49-F238E27FC236}">
                <a16:creationId xmlns:a16="http://schemas.microsoft.com/office/drawing/2014/main" xmlns="" id="{FB05B741-33C9-42CD-9965-D007613AE313}"/>
              </a:ext>
            </a:extLst>
          </p:cNvPr>
          <p:cNvSpPr txBox="1">
            <a:spLocks/>
          </p:cNvSpPr>
          <p:nvPr/>
        </p:nvSpPr>
        <p:spPr>
          <a:xfrm>
            <a:off x="6502313" y="3987799"/>
            <a:ext cx="4356389" cy="1549032"/>
          </a:xfrm>
          <a:prstGeom prst="rect">
            <a:avLst/>
          </a:prstGeom>
        </p:spPr>
        <p:txBody>
          <a:bodyPr vert="horz" lIns="91440" tIns="45720" rIns="91440" bIns="45720" numCol="2"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ln>
                  <a:noFill/>
                </a:ln>
                <a:solidFill>
                  <a:schemeClr val="tx1">
                    <a:lumMod val="90000"/>
                    <a:lumOff val="10000"/>
                  </a:schemeClr>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ln>
                  <a:noFill/>
                </a:ln>
                <a:solidFill>
                  <a:schemeClr val="tx1">
                    <a:lumMod val="90000"/>
                    <a:lumOff val="10000"/>
                  </a:schemeClr>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ln>
                  <a:noFill/>
                </a:ln>
                <a:solidFill>
                  <a:schemeClr val="tx1">
                    <a:lumMod val="90000"/>
                    <a:lumOff val="10000"/>
                  </a:schemeClr>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ln>
                  <a:noFill/>
                </a:ln>
                <a:solidFill>
                  <a:schemeClr val="tx1">
                    <a:lumMod val="90000"/>
                    <a:lumOff val="10000"/>
                  </a:schemeClr>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ln>
                  <a:noFill/>
                </a:ln>
                <a:solidFill>
                  <a:schemeClr val="tx1">
                    <a:lumMod val="90000"/>
                    <a:lumOff val="10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Back Strains </a:t>
            </a:r>
          </a:p>
          <a:p>
            <a:pPr marL="182880" marR="0" lvl="0" indent="-182880" algn="l" defTabSz="914400" rtl="0" eaLnBrk="1" fontAlgn="auto"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Ankle Injuries </a:t>
            </a:r>
          </a:p>
          <a:p>
            <a:pPr marL="182880" marR="0" lvl="0" indent="-182880" algn="l" defTabSz="914400" rtl="0" eaLnBrk="1" fontAlgn="auto"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Shoulder Strains </a:t>
            </a:r>
          </a:p>
          <a:p>
            <a:pPr marL="182880" marR="0" lvl="0" indent="-182880" algn="l" defTabSz="914400" rtl="0" eaLnBrk="1" fontAlgn="auto"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Pulled Muscles </a:t>
            </a:r>
          </a:p>
          <a:p>
            <a:pPr marL="182880" marR="0" lvl="0" indent="-182880" algn="l" defTabSz="914400" rtl="0" eaLnBrk="1" fontAlgn="auto"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Contusions/Bruises </a:t>
            </a:r>
          </a:p>
          <a:p>
            <a:pPr marL="182880" marR="0" lvl="0" indent="-182880" algn="l" defTabSz="914400" rtl="0" eaLnBrk="1" fontAlgn="auto"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Asthma </a:t>
            </a:r>
          </a:p>
          <a:p>
            <a:pPr marL="182880" marR="0" lvl="0" indent="-182880" algn="l" defTabSz="914400" rtl="0" eaLnBrk="1" fontAlgn="auto"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Shortness of Breath </a:t>
            </a:r>
          </a:p>
          <a:p>
            <a:pPr marL="182880" marR="0" lvl="0" indent="-182880" algn="l" defTabSz="914400" rtl="0" eaLnBrk="1" fontAlgn="auto"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Infections </a:t>
            </a:r>
          </a:p>
          <a:p>
            <a:pPr marL="182880" marR="0" lvl="0" indent="-182880" algn="l" defTabSz="914400" rtl="0" eaLnBrk="1" fontAlgn="auto"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Allergies </a:t>
            </a:r>
          </a:p>
          <a:p>
            <a:pPr marL="182880" marR="0" lvl="0" indent="-182880" algn="l" defTabSz="914400" rtl="0" eaLnBrk="1" fontAlgn="auto"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Chemical Exposure</a:t>
            </a:r>
          </a:p>
          <a:p>
            <a:pPr marL="182880" marR="0" lvl="0" indent="-182880" algn="l" defTabSz="914400" rtl="0" eaLnBrk="1" fontAlgn="auto" latinLnBrk="0" hangingPunct="1">
              <a:lnSpc>
                <a:spcPct val="100000"/>
              </a:lnSpc>
              <a:spcBef>
                <a:spcPct val="20000"/>
              </a:spcBef>
              <a:spcAft>
                <a:spcPts val="0"/>
              </a:spcAft>
              <a:buClr>
                <a:srgbClr val="24618E"/>
              </a:buClr>
              <a:buSzPct val="85000"/>
              <a:buFont typeface="Arial" pitchFamily="34" charset="0"/>
              <a:buChar char="•"/>
              <a:tabLst/>
              <a:defRPr/>
            </a:pPr>
            <a:endPar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endParaRPr>
          </a:p>
        </p:txBody>
      </p:sp>
      <p:sp>
        <p:nvSpPr>
          <p:cNvPr id="14" name="Content Placeholder 2">
            <a:extLst>
              <a:ext uri="{FF2B5EF4-FFF2-40B4-BE49-F238E27FC236}">
                <a16:creationId xmlns:a16="http://schemas.microsoft.com/office/drawing/2014/main" xmlns="" id="{645C733D-F17A-4288-AF3F-E931084C68A2}"/>
              </a:ext>
            </a:extLst>
          </p:cNvPr>
          <p:cNvSpPr txBox="1">
            <a:spLocks/>
          </p:cNvSpPr>
          <p:nvPr/>
        </p:nvSpPr>
        <p:spPr>
          <a:xfrm>
            <a:off x="836030" y="3504673"/>
            <a:ext cx="2254062" cy="973918"/>
          </a:xfrm>
          <a:prstGeom prst="rect">
            <a:avLst/>
          </a:prstGeom>
        </p:spPr>
        <p:txBody>
          <a:bodyPr vert="horz" lIns="91416" tIns="45708" rIns="91416" bIns="45708" numCol="1" rtlCol="0" anchor="t">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ln>
                  <a:noFill/>
                </a:ln>
                <a:solidFill>
                  <a:schemeClr val="tx1">
                    <a:lumMod val="90000"/>
                    <a:lumOff val="10000"/>
                  </a:schemeClr>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ln>
                  <a:noFill/>
                </a:ln>
                <a:solidFill>
                  <a:schemeClr val="tx1">
                    <a:lumMod val="90000"/>
                    <a:lumOff val="10000"/>
                  </a:schemeClr>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ln>
                  <a:noFill/>
                </a:ln>
                <a:solidFill>
                  <a:schemeClr val="tx1">
                    <a:lumMod val="90000"/>
                    <a:lumOff val="10000"/>
                  </a:schemeClr>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ln>
                  <a:noFill/>
                </a:ln>
                <a:solidFill>
                  <a:schemeClr val="tx1">
                    <a:lumMod val="90000"/>
                    <a:lumOff val="10000"/>
                  </a:schemeClr>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ln>
                  <a:noFill/>
                </a:ln>
                <a:solidFill>
                  <a:schemeClr val="tx1">
                    <a:lumMod val="90000"/>
                    <a:lumOff val="10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00"/>
              </a:spcBef>
              <a:spcAft>
                <a:spcPts val="0"/>
              </a:spcAft>
              <a:buClr>
                <a:srgbClr val="24618E"/>
              </a:buClr>
              <a:buSzPct val="85000"/>
              <a:buFont typeface="Arial" pitchFamily="34" charset="0"/>
              <a:buNone/>
              <a:tabLst/>
              <a:defRPr/>
            </a:pPr>
            <a:r>
              <a:rPr kumimoji="0" lang="en-US" sz="1600" b="1" i="0" u="sng"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Arial"/>
              </a:rPr>
              <a:t>Medical</a:t>
            </a:r>
            <a:endParaRPr kumimoji="0" lang="en-US" sz="1400" b="1" i="0" u="sng"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Arial"/>
            </a:endParaRPr>
          </a:p>
          <a:p>
            <a:pPr marL="0" marR="0" lvl="0" indent="0" algn="ctr" defTabSz="914400" rtl="0" eaLnBrk="1" fontAlgn="auto" latinLnBrk="0" hangingPunct="1">
              <a:lnSpc>
                <a:spcPct val="90000"/>
              </a:lnSpc>
              <a:spcBef>
                <a:spcPts val="200"/>
              </a:spcBef>
              <a:spcAft>
                <a:spcPts val="0"/>
              </a:spcAft>
              <a:buClr>
                <a:srgbClr val="24618E"/>
              </a:buClr>
              <a:buSzPct val="85000"/>
              <a:buFont typeface="Arial" pitchFamily="34" charset="0"/>
              <a:buNone/>
              <a:tabLst/>
              <a:defRPr/>
            </a:pPr>
            <a:endParaRPr kumimoji="0" lang="en-US" sz="1400" b="1" i="0" u="sng"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Arial"/>
            </a:endParaRPr>
          </a:p>
          <a:p>
            <a:pPr marL="182880" marR="0" lvl="0" indent="-182880" algn="l" defTabSz="914400" rtl="0" eaLnBrk="1" fontAlgn="base"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Cold and flu  symptoms</a:t>
            </a:r>
          </a:p>
          <a:p>
            <a:pPr marL="182880" marR="0" lvl="0" indent="-182880" algn="l" defTabSz="914400" rtl="0" eaLnBrk="1" fontAlgn="base"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Allergies</a:t>
            </a:r>
          </a:p>
          <a:p>
            <a:pPr marL="182880" marR="0" lvl="0" indent="-182880" algn="l" defTabSz="914400" rtl="0" eaLnBrk="1" fontAlgn="base"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Bronchitis</a:t>
            </a:r>
          </a:p>
          <a:p>
            <a:pPr marL="182880" marR="0" lvl="0" indent="-182880" algn="l" defTabSz="914400" rtl="0" eaLnBrk="1" fontAlgn="base"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Respiratory infections</a:t>
            </a:r>
          </a:p>
          <a:p>
            <a:pPr marL="182880" marR="0" lvl="0" indent="-182880" algn="l" defTabSz="914400" rtl="0" eaLnBrk="1" fontAlgn="base"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Stomach upset</a:t>
            </a:r>
          </a:p>
          <a:p>
            <a:pPr marL="182880" marR="0" lvl="0" indent="-182880" algn="l" defTabSz="914400" rtl="0" eaLnBrk="1" fontAlgn="base"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Sinus problems</a:t>
            </a:r>
          </a:p>
          <a:p>
            <a:pPr marL="182880" marR="0" lvl="0" indent="-182880" algn="l" defTabSz="914400" rtl="0" eaLnBrk="1" fontAlgn="base"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Skin problems</a:t>
            </a:r>
          </a:p>
          <a:p>
            <a:pPr marL="0" marR="0" lvl="0" indent="0" algn="ctr" defTabSz="914400" rtl="0" eaLnBrk="1" fontAlgn="auto" latinLnBrk="0" hangingPunct="1">
              <a:lnSpc>
                <a:spcPct val="90000"/>
              </a:lnSpc>
              <a:spcBef>
                <a:spcPts val="200"/>
              </a:spcBef>
              <a:spcAft>
                <a:spcPts val="0"/>
              </a:spcAft>
              <a:buClr>
                <a:srgbClr val="24618E"/>
              </a:buClr>
              <a:buSzPct val="85000"/>
              <a:buFont typeface="Arial" pitchFamily="34" charset="0"/>
              <a:buNone/>
              <a:tabLst/>
              <a:defRPr/>
            </a:pPr>
            <a:endParaRPr kumimoji="0" lang="en-US" sz="1400" b="1"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Arial"/>
            </a:endParaRPr>
          </a:p>
        </p:txBody>
      </p:sp>
      <p:sp>
        <p:nvSpPr>
          <p:cNvPr id="18" name="Content Placeholder 2">
            <a:extLst>
              <a:ext uri="{FF2B5EF4-FFF2-40B4-BE49-F238E27FC236}">
                <a16:creationId xmlns:a16="http://schemas.microsoft.com/office/drawing/2014/main" xmlns="" id="{24B1A2CC-51BE-4270-875C-CEDA5F18B212}"/>
              </a:ext>
            </a:extLst>
          </p:cNvPr>
          <p:cNvSpPr txBox="1">
            <a:spLocks/>
          </p:cNvSpPr>
          <p:nvPr/>
        </p:nvSpPr>
        <p:spPr>
          <a:xfrm>
            <a:off x="2928989" y="3504673"/>
            <a:ext cx="2376879" cy="973918"/>
          </a:xfrm>
          <a:prstGeom prst="rect">
            <a:avLst/>
          </a:prstGeom>
        </p:spPr>
        <p:txBody>
          <a:bodyPr vert="horz" lIns="91416" tIns="45708" rIns="91416" bIns="45708" numCol="1" rtlCol="0" anchor="t">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ln>
                  <a:noFill/>
                </a:ln>
                <a:solidFill>
                  <a:schemeClr val="tx1">
                    <a:lumMod val="90000"/>
                    <a:lumOff val="10000"/>
                  </a:schemeClr>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ln>
                  <a:noFill/>
                </a:ln>
                <a:solidFill>
                  <a:schemeClr val="tx1">
                    <a:lumMod val="90000"/>
                    <a:lumOff val="10000"/>
                  </a:schemeClr>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ln>
                  <a:noFill/>
                </a:ln>
                <a:solidFill>
                  <a:schemeClr val="tx1">
                    <a:lumMod val="90000"/>
                    <a:lumOff val="10000"/>
                  </a:schemeClr>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ln>
                  <a:noFill/>
                </a:ln>
                <a:solidFill>
                  <a:schemeClr val="tx1">
                    <a:lumMod val="90000"/>
                    <a:lumOff val="10000"/>
                  </a:schemeClr>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ln>
                  <a:noFill/>
                </a:ln>
                <a:solidFill>
                  <a:schemeClr val="tx1">
                    <a:lumMod val="90000"/>
                    <a:lumOff val="10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00"/>
              </a:spcBef>
              <a:spcAft>
                <a:spcPts val="0"/>
              </a:spcAft>
              <a:buClr>
                <a:srgbClr val="24618E"/>
              </a:buClr>
              <a:buSzPct val="85000"/>
              <a:buFont typeface="Arial" pitchFamily="34" charset="0"/>
              <a:buNone/>
              <a:tabLst/>
              <a:defRPr/>
            </a:pPr>
            <a:r>
              <a:rPr kumimoji="0" lang="en-US" sz="1600" b="1" i="0" u="sng"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Arial"/>
              </a:rPr>
              <a:t>Mental Health</a:t>
            </a:r>
          </a:p>
          <a:p>
            <a:pPr marL="0" marR="0" lvl="0" indent="0" algn="ctr" defTabSz="914400" rtl="0" eaLnBrk="1" fontAlgn="auto" latinLnBrk="0" hangingPunct="1">
              <a:lnSpc>
                <a:spcPct val="90000"/>
              </a:lnSpc>
              <a:spcBef>
                <a:spcPts val="200"/>
              </a:spcBef>
              <a:spcAft>
                <a:spcPts val="0"/>
              </a:spcAft>
              <a:buClr>
                <a:srgbClr val="24618E"/>
              </a:buClr>
              <a:buSzPct val="85000"/>
              <a:buFont typeface="Arial" pitchFamily="34" charset="0"/>
              <a:buNone/>
              <a:tabLst/>
              <a:defRPr/>
            </a:pPr>
            <a:endParaRPr kumimoji="0" lang="en-US" sz="1400" b="1" i="0" u="sng"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Arial"/>
            </a:endParaRPr>
          </a:p>
          <a:p>
            <a:pPr marL="182880" marR="0" lvl="0" indent="-182880" algn="l" defTabSz="914400" rtl="0" eaLnBrk="1" fontAlgn="auto"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Depressive and anxiety disorders </a:t>
            </a:r>
          </a:p>
          <a:p>
            <a:pPr marL="182880" marR="0" lvl="0" indent="-182880" algn="l" defTabSz="914400" rtl="0" eaLnBrk="1" fontAlgn="auto"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Bipolar, schizophrenia and psychotic disorders</a:t>
            </a:r>
          </a:p>
          <a:p>
            <a:pPr marL="182880" marR="0" lvl="0" indent="-182880" algn="l" defTabSz="914400" rtl="0" eaLnBrk="1" fontAlgn="auto"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Attention disorders</a:t>
            </a:r>
          </a:p>
          <a:p>
            <a:pPr marL="182880" marR="0" lvl="0" indent="-182880" algn="l" defTabSz="914400" rtl="0" eaLnBrk="1" fontAlgn="auto" latinLnBrk="0" hangingPunct="1">
              <a:lnSpc>
                <a:spcPct val="100000"/>
              </a:lnSpc>
              <a:spcBef>
                <a:spcPct val="20000"/>
              </a:spcBef>
              <a:spcAft>
                <a:spcPts val="0"/>
              </a:spcAft>
              <a:buClr>
                <a:srgbClr val="24618E"/>
              </a:buClr>
              <a:buSzPct val="85000"/>
              <a:buFont typeface="Arial" pitchFamily="34" charset="0"/>
              <a:buChar char="•"/>
              <a:tabLst/>
              <a:defRPr/>
            </a:pPr>
            <a:r>
              <a:rPr kumimoji="0" lang="en-US" sz="1400" b="0" i="0" u="none"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mn-cs"/>
              </a:rPr>
              <a:t>Alcoholism and addiction and substance-related disorders  </a:t>
            </a:r>
          </a:p>
          <a:p>
            <a:pPr marL="0" marR="0" lvl="0" indent="0" algn="ctr" defTabSz="914400" rtl="0" eaLnBrk="1" fontAlgn="auto" latinLnBrk="0" hangingPunct="1">
              <a:lnSpc>
                <a:spcPct val="90000"/>
              </a:lnSpc>
              <a:spcBef>
                <a:spcPts val="200"/>
              </a:spcBef>
              <a:spcAft>
                <a:spcPts val="0"/>
              </a:spcAft>
              <a:buClr>
                <a:srgbClr val="24618E"/>
              </a:buClr>
              <a:buSzPct val="85000"/>
              <a:buFont typeface="Arial" pitchFamily="34" charset="0"/>
              <a:buNone/>
              <a:tabLst/>
              <a:defRPr/>
            </a:pPr>
            <a:endParaRPr kumimoji="0" lang="en-US" sz="1400" b="1" i="0" u="sng" strike="noStrike" kern="1200" cap="none" spc="0" normalizeH="0" baseline="0" noProof="0" dirty="0">
              <a:ln>
                <a:noFill/>
              </a:ln>
              <a:solidFill>
                <a:srgbClr val="1E1E1E">
                  <a:lumMod val="90000"/>
                  <a:lumOff val="10000"/>
                </a:srgbClr>
              </a:solidFill>
              <a:effectLst/>
              <a:uLnTx/>
              <a:uFillTx/>
              <a:latin typeface="Arial" panose="020B0604020202020204"/>
              <a:ea typeface="+mn-ea"/>
              <a:cs typeface="Arial"/>
            </a:endParaRPr>
          </a:p>
        </p:txBody>
      </p:sp>
      <p:sp>
        <p:nvSpPr>
          <p:cNvPr id="6" name="TextBox 5">
            <a:extLst>
              <a:ext uri="{FF2B5EF4-FFF2-40B4-BE49-F238E27FC236}">
                <a16:creationId xmlns:a16="http://schemas.microsoft.com/office/drawing/2014/main" xmlns="" id="{E458D8A5-EB2F-4508-A02C-A2B4C8E2F65F}"/>
              </a:ext>
            </a:extLst>
          </p:cNvPr>
          <p:cNvSpPr txBox="1"/>
          <p:nvPr/>
        </p:nvSpPr>
        <p:spPr>
          <a:xfrm>
            <a:off x="8413109" y="3572790"/>
            <a:ext cx="753411"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sng" strike="noStrike" kern="1200" cap="none" spc="0" normalizeH="0" baseline="0" noProof="0" dirty="0">
                <a:ln>
                  <a:noFill/>
                </a:ln>
                <a:solidFill>
                  <a:srgbClr val="1E1E1E"/>
                </a:solidFill>
                <a:effectLst/>
                <a:uLnTx/>
                <a:uFillTx/>
                <a:latin typeface="Arial" panose="020B0604020202020204"/>
                <a:ea typeface="+mn-ea"/>
                <a:cs typeface="+mn-cs"/>
              </a:rPr>
              <a:t>Medical</a:t>
            </a:r>
          </a:p>
        </p:txBody>
      </p:sp>
      <p:pic>
        <p:nvPicPr>
          <p:cNvPr id="11" name="Picture 10">
            <a:extLst>
              <a:ext uri="{FF2B5EF4-FFF2-40B4-BE49-F238E27FC236}">
                <a16:creationId xmlns:a16="http://schemas.microsoft.com/office/drawing/2014/main" xmlns="" id="{291DDCB0-3637-45D1-BC4E-FDBA8F2A28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4262" y="2487703"/>
            <a:ext cx="3531102" cy="791185"/>
          </a:xfrm>
          <a:prstGeom prst="rect">
            <a:avLst/>
          </a:prstGeom>
        </p:spPr>
      </p:pic>
      <p:sp>
        <p:nvSpPr>
          <p:cNvPr id="22" name="TextBox 21">
            <a:extLst>
              <a:ext uri="{FF2B5EF4-FFF2-40B4-BE49-F238E27FC236}">
                <a16:creationId xmlns:a16="http://schemas.microsoft.com/office/drawing/2014/main" xmlns="" id="{8CA16F8C-AD75-4967-B6DA-CB9EFF54EC54}"/>
              </a:ext>
            </a:extLst>
          </p:cNvPr>
          <p:cNvSpPr txBox="1"/>
          <p:nvPr/>
        </p:nvSpPr>
        <p:spPr>
          <a:xfrm>
            <a:off x="7353330" y="6104354"/>
            <a:ext cx="2194896"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24618E"/>
                </a:solidFill>
                <a:effectLst/>
                <a:uLnTx/>
                <a:uFillTx/>
                <a:latin typeface="Arial" panose="020B0604020202020204"/>
                <a:ea typeface="+mn-ea"/>
                <a:cs typeface="+mn-cs"/>
              </a:rPr>
              <a:t>Available Sept. 1, 2020</a:t>
            </a:r>
          </a:p>
        </p:txBody>
      </p:sp>
      <p:pic>
        <p:nvPicPr>
          <p:cNvPr id="4" name="Picture 3">
            <a:extLst>
              <a:ext uri="{FF2B5EF4-FFF2-40B4-BE49-F238E27FC236}">
                <a16:creationId xmlns:a16="http://schemas.microsoft.com/office/drawing/2014/main" xmlns="" id="{2C9298A7-32B8-4C6F-832E-F1EE855CC8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1741" y="2361734"/>
            <a:ext cx="3656702" cy="973918"/>
          </a:xfrm>
          <a:prstGeom prst="rect">
            <a:avLst/>
          </a:prstGeom>
        </p:spPr>
      </p:pic>
      <p:pic>
        <p:nvPicPr>
          <p:cNvPr id="19" name="Picture 18">
            <a:extLst>
              <a:ext uri="{FF2B5EF4-FFF2-40B4-BE49-F238E27FC236}">
                <a16:creationId xmlns:a16="http://schemas.microsoft.com/office/drawing/2014/main" xmlns="" id="{8484ACC2-44AE-4217-8824-A6ED4352BBF4}"/>
              </a:ext>
            </a:extLst>
          </p:cNvPr>
          <p:cNvPicPr>
            <a:picLocks noChangeAspect="1"/>
          </p:cNvPicPr>
          <p:nvPr/>
        </p:nvPicPr>
        <p:blipFill>
          <a:blip r:embed="rId6"/>
          <a:stretch>
            <a:fillRect/>
          </a:stretch>
        </p:blipFill>
        <p:spPr>
          <a:xfrm>
            <a:off x="10435922" y="93766"/>
            <a:ext cx="1483926" cy="1472512"/>
          </a:xfrm>
          <a:prstGeom prst="rect">
            <a:avLst/>
          </a:prstGeom>
        </p:spPr>
      </p:pic>
      <p:sp>
        <p:nvSpPr>
          <p:cNvPr id="20" name="Title 4">
            <a:extLst>
              <a:ext uri="{FF2B5EF4-FFF2-40B4-BE49-F238E27FC236}">
                <a16:creationId xmlns:a16="http://schemas.microsoft.com/office/drawing/2014/main" xmlns="" id="{0D1A2A74-9FE8-45F7-96AC-4A5F16C02FC7}"/>
              </a:ext>
            </a:extLst>
          </p:cNvPr>
          <p:cNvSpPr>
            <a:spLocks noGrp="1"/>
          </p:cNvSpPr>
          <p:nvPr>
            <p:ph type="title"/>
          </p:nvPr>
        </p:nvSpPr>
        <p:spPr>
          <a:xfrm>
            <a:off x="458670" y="408447"/>
            <a:ext cx="10898491" cy="1377695"/>
          </a:xfrm>
        </p:spPr>
        <p:txBody>
          <a:bodyPr/>
          <a:lstStyle/>
          <a:p>
            <a:r>
              <a:rPr lang="en-US" dirty="0"/>
              <a:t>TRS Virtual Health</a:t>
            </a:r>
          </a:p>
        </p:txBody>
      </p:sp>
    </p:spTree>
    <p:extLst>
      <p:ext uri="{BB962C8B-B14F-4D97-AF65-F5344CB8AC3E}">
        <p14:creationId xmlns:p14="http://schemas.microsoft.com/office/powerpoint/2010/main" val="468236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F5FABE7-D4CA-6F4A-B8EF-27D84305A688}"/>
              </a:ext>
            </a:extLst>
          </p:cNvPr>
          <p:cNvSpPr>
            <a:spLocks noGrp="1"/>
          </p:cNvSpPr>
          <p:nvPr>
            <p:ph type="body" sz="quarter" idx="10"/>
          </p:nvPr>
        </p:nvSpPr>
        <p:spPr/>
        <p:txBody>
          <a:bodyPr/>
          <a:lstStyle/>
          <a:p>
            <a:r>
              <a:rPr lang="en-US" dirty="0"/>
              <a:t>Highlighting Wellness and Family Planning</a:t>
            </a:r>
          </a:p>
        </p:txBody>
      </p:sp>
      <p:sp>
        <p:nvSpPr>
          <p:cNvPr id="6" name="Text Placeholder 5">
            <a:extLst>
              <a:ext uri="{FF2B5EF4-FFF2-40B4-BE49-F238E27FC236}">
                <a16:creationId xmlns:a16="http://schemas.microsoft.com/office/drawing/2014/main" xmlns="" id="{77DBE4D7-DB43-A94C-A288-D5AC4BC16EAB}"/>
              </a:ext>
            </a:extLst>
          </p:cNvPr>
          <p:cNvSpPr>
            <a:spLocks noGrp="1"/>
          </p:cNvSpPr>
          <p:nvPr>
            <p:ph type="body" sz="quarter" idx="11"/>
          </p:nvPr>
        </p:nvSpPr>
        <p:spPr/>
        <p:txBody>
          <a:bodyPr/>
          <a:lstStyle/>
          <a:p>
            <a:r>
              <a:rPr lang="en-US" dirty="0"/>
              <a:t>Additional Programs</a:t>
            </a:r>
          </a:p>
        </p:txBody>
      </p:sp>
      <p:pic>
        <p:nvPicPr>
          <p:cNvPr id="4" name="Picture 3">
            <a:extLst>
              <a:ext uri="{FF2B5EF4-FFF2-40B4-BE49-F238E27FC236}">
                <a16:creationId xmlns:a16="http://schemas.microsoft.com/office/drawing/2014/main" xmlns="" id="{4F91A16B-8172-4FC4-A3C0-2EF2C14E69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83389" y="4892706"/>
            <a:ext cx="4161203" cy="674790"/>
          </a:xfrm>
          <a:prstGeom prst="rect">
            <a:avLst/>
          </a:prstGeom>
        </p:spPr>
      </p:pic>
    </p:spTree>
    <p:extLst>
      <p:ext uri="{BB962C8B-B14F-4D97-AF65-F5344CB8AC3E}">
        <p14:creationId xmlns:p14="http://schemas.microsoft.com/office/powerpoint/2010/main" val="1502744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t="12981" r="266" b="266"/>
          <a:stretch/>
        </p:blipFill>
        <p:spPr>
          <a:xfrm>
            <a:off x="1589" y="0"/>
            <a:ext cx="12188825" cy="6857108"/>
          </a:xfrm>
          <a:prstGeom prst="rect">
            <a:avLst/>
          </a:prstGeom>
        </p:spPr>
      </p:pic>
      <p:sp>
        <p:nvSpPr>
          <p:cNvPr id="2" name="Slide Number Placeholder 1"/>
          <p:cNvSpPr>
            <a:spLocks noGrp="1"/>
          </p:cNvSpPr>
          <p:nvPr>
            <p:ph type="sldNum" sz="quarter" idx="12"/>
          </p:nvPr>
        </p:nvSpPr>
        <p:spPr/>
        <p:txBody>
          <a:bodyPr/>
          <a:lstStyle/>
          <a:p>
            <a:pPr marL="0" marR="0" lvl="0" indent="0" algn="ctr" defTabSz="91424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900" b="0" i="0" u="none" strike="noStrike" kern="1200" cap="none" spc="0" normalizeH="0" baseline="0" noProof="0">
                <a:ln>
                  <a:noFill/>
                </a:ln>
                <a:solidFill>
                  <a:srgbClr val="FFFFFF"/>
                </a:solidFill>
                <a:effectLst/>
                <a:uLnTx/>
                <a:uFillTx/>
                <a:latin typeface="Arial" charset="0"/>
                <a:ea typeface="ＭＳ Ｐゴシック" pitchFamily="1" charset="-128"/>
                <a:cs typeface="+mn-cs"/>
              </a:rPr>
              <a:pPr marL="0" marR="0" lvl="0" indent="0" algn="ctr" defTabSz="914240" rtl="0" eaLnBrk="1" fontAlgn="base" latinLnBrk="0" hangingPunct="1">
                <a:lnSpc>
                  <a:spcPct val="100000"/>
                </a:lnSpc>
                <a:spcBef>
                  <a:spcPct val="0"/>
                </a:spcBef>
                <a:spcAft>
                  <a:spcPct val="0"/>
                </a:spcAft>
                <a:buClrTx/>
                <a:buSzTx/>
                <a:buFontTx/>
                <a:buNone/>
                <a:tabLst/>
                <a:defRPr/>
              </a:pPr>
              <a:t>37</a:t>
            </a:fld>
            <a:endParaRPr kumimoji="0" lang="en-US" sz="900" b="0" i="0" u="none" strike="noStrike" kern="1200" cap="none" spc="0" normalizeH="0" baseline="0" noProof="0" dirty="0">
              <a:ln>
                <a:noFill/>
              </a:ln>
              <a:solidFill>
                <a:srgbClr val="FFFFFF"/>
              </a:solidFill>
              <a:effectLst/>
              <a:uLnTx/>
              <a:uFillTx/>
              <a:latin typeface="Arial" charset="0"/>
              <a:ea typeface="ＭＳ Ｐゴシック" pitchFamily="1" charset="-128"/>
              <a:cs typeface="+mn-cs"/>
            </a:endParaRPr>
          </a:p>
        </p:txBody>
      </p:sp>
      <p:sp>
        <p:nvSpPr>
          <p:cNvPr id="23" name="Content Placeholder 22"/>
          <p:cNvSpPr>
            <a:spLocks noGrp="1"/>
          </p:cNvSpPr>
          <p:nvPr>
            <p:ph idx="1"/>
          </p:nvPr>
        </p:nvSpPr>
        <p:spPr>
          <a:xfrm>
            <a:off x="748261" y="3429000"/>
            <a:ext cx="4824882" cy="2586404"/>
          </a:xfrm>
        </p:spPr>
        <p:txBody>
          <a:bodyPr/>
          <a:lstStyle/>
          <a:p>
            <a:pPr marL="168275" indent="-168275">
              <a:spcBef>
                <a:spcPts val="0"/>
              </a:spcBef>
              <a:spcAft>
                <a:spcPts val="500"/>
              </a:spcAft>
              <a:buClr>
                <a:srgbClr val="0070C0"/>
              </a:buClr>
              <a:buSzPct val="100000"/>
            </a:pPr>
            <a:r>
              <a:rPr lang="en-US" sz="2000" dirty="0">
                <a:solidFill>
                  <a:schemeClr val="bg1">
                    <a:lumMod val="95000"/>
                  </a:schemeClr>
                </a:solidFill>
              </a:rPr>
              <a:t>Health Assessment</a:t>
            </a:r>
          </a:p>
          <a:p>
            <a:pPr marL="168275" indent="-168275">
              <a:spcBef>
                <a:spcPts val="0"/>
              </a:spcBef>
              <a:spcAft>
                <a:spcPts val="500"/>
              </a:spcAft>
              <a:buClr>
                <a:srgbClr val="0070C0"/>
              </a:buClr>
              <a:buSzPct val="100000"/>
            </a:pPr>
            <a:r>
              <a:rPr lang="en-US" sz="2000" dirty="0">
                <a:solidFill>
                  <a:schemeClr val="bg1">
                    <a:lumMod val="95000"/>
                  </a:schemeClr>
                </a:solidFill>
              </a:rPr>
              <a:t>Digital self-management programs</a:t>
            </a:r>
          </a:p>
          <a:p>
            <a:pPr marL="168275" indent="-168275">
              <a:spcBef>
                <a:spcPts val="0"/>
              </a:spcBef>
              <a:spcAft>
                <a:spcPts val="500"/>
              </a:spcAft>
              <a:buClr>
                <a:srgbClr val="0070C0"/>
              </a:buClr>
              <a:buSzPct val="100000"/>
            </a:pPr>
            <a:r>
              <a:rPr lang="en-US" sz="2000" dirty="0">
                <a:solidFill>
                  <a:schemeClr val="bg1">
                    <a:lumMod val="95000"/>
                  </a:schemeClr>
                </a:solidFill>
              </a:rPr>
              <a:t>Trackers and tools</a:t>
            </a:r>
          </a:p>
          <a:p>
            <a:pPr marL="168275" indent="-168275">
              <a:spcBef>
                <a:spcPts val="0"/>
              </a:spcBef>
              <a:spcAft>
                <a:spcPts val="500"/>
              </a:spcAft>
              <a:buClr>
                <a:srgbClr val="0070C0"/>
              </a:buClr>
              <a:buSzPct val="100000"/>
            </a:pPr>
            <a:r>
              <a:rPr lang="en-US" sz="2000" dirty="0">
                <a:solidFill>
                  <a:schemeClr val="bg1">
                    <a:lumMod val="95000"/>
                  </a:schemeClr>
                </a:solidFill>
              </a:rPr>
              <a:t>Blue </a:t>
            </a:r>
            <a:r>
              <a:rPr lang="en-US" sz="2000" dirty="0" err="1">
                <a:solidFill>
                  <a:schemeClr val="bg1">
                    <a:lumMod val="95000"/>
                  </a:schemeClr>
                </a:solidFill>
              </a:rPr>
              <a:t>Points</a:t>
            </a:r>
            <a:r>
              <a:rPr lang="en-US" sz="1200" b="1" baseline="80000" dirty="0" err="1">
                <a:solidFill>
                  <a:schemeClr val="bg1">
                    <a:lumMod val="95000"/>
                  </a:schemeClr>
                </a:solidFill>
              </a:rPr>
              <a:t>SM</a:t>
            </a:r>
            <a:r>
              <a:rPr lang="en-US" sz="2000" b="1" baseline="40000" dirty="0">
                <a:solidFill>
                  <a:schemeClr val="bg1">
                    <a:lumMod val="95000"/>
                  </a:schemeClr>
                </a:solidFill>
              </a:rPr>
              <a:t> </a:t>
            </a:r>
            <a:r>
              <a:rPr lang="en-US" sz="2000" dirty="0">
                <a:solidFill>
                  <a:schemeClr val="bg1">
                    <a:lumMod val="95000"/>
                  </a:schemeClr>
                </a:solidFill>
              </a:rPr>
              <a:t>Rewards</a:t>
            </a:r>
          </a:p>
          <a:p>
            <a:pPr marL="168275" indent="-168275">
              <a:spcBef>
                <a:spcPts val="0"/>
              </a:spcBef>
              <a:spcAft>
                <a:spcPts val="500"/>
              </a:spcAft>
              <a:buClr>
                <a:srgbClr val="0070C0"/>
              </a:buClr>
              <a:buSzPct val="100000"/>
            </a:pPr>
            <a:r>
              <a:rPr lang="en-US" sz="2000" dirty="0">
                <a:solidFill>
                  <a:schemeClr val="bg1">
                    <a:lumMod val="95000"/>
                  </a:schemeClr>
                </a:solidFill>
              </a:rPr>
              <a:t>Fitness Program</a:t>
            </a:r>
          </a:p>
          <a:p>
            <a:pPr marL="168275" indent="-168275">
              <a:spcBef>
                <a:spcPts val="0"/>
              </a:spcBef>
              <a:spcAft>
                <a:spcPts val="500"/>
              </a:spcAft>
              <a:buClr>
                <a:srgbClr val="0070C0"/>
              </a:buClr>
              <a:buSzPct val="100000"/>
            </a:pPr>
            <a:r>
              <a:rPr lang="en-US" sz="2000" dirty="0">
                <a:solidFill>
                  <a:schemeClr val="bg1">
                    <a:lumMod val="95000"/>
                  </a:schemeClr>
                </a:solidFill>
              </a:rPr>
              <a:t>Tracking for fitness and nutrition </a:t>
            </a:r>
            <a:br>
              <a:rPr lang="en-US" sz="2000" dirty="0">
                <a:solidFill>
                  <a:schemeClr val="bg1">
                    <a:lumMod val="95000"/>
                  </a:schemeClr>
                </a:solidFill>
              </a:rPr>
            </a:br>
            <a:r>
              <a:rPr lang="en-US" sz="2000" dirty="0">
                <a:solidFill>
                  <a:schemeClr val="bg1">
                    <a:lumMod val="95000"/>
                  </a:schemeClr>
                </a:solidFill>
              </a:rPr>
              <a:t>and also device integration</a:t>
            </a:r>
          </a:p>
          <a:p>
            <a:pPr marL="168275" indent="-168275">
              <a:spcBef>
                <a:spcPts val="0"/>
              </a:spcBef>
              <a:spcAft>
                <a:spcPts val="500"/>
              </a:spcAft>
              <a:buClr>
                <a:srgbClr val="0070C0"/>
              </a:buClr>
              <a:buSzPct val="100000"/>
            </a:pPr>
            <a:r>
              <a:rPr lang="en-US" sz="2000" dirty="0">
                <a:solidFill>
                  <a:schemeClr val="bg1">
                    <a:lumMod val="95000"/>
                  </a:schemeClr>
                </a:solidFill>
              </a:rPr>
              <a:t>Personal wellness challenges</a:t>
            </a:r>
          </a:p>
        </p:txBody>
      </p:sp>
      <p:sp>
        <p:nvSpPr>
          <p:cNvPr id="5" name="Title 4"/>
          <p:cNvSpPr>
            <a:spLocks noGrp="1"/>
          </p:cNvSpPr>
          <p:nvPr>
            <p:ph type="title"/>
          </p:nvPr>
        </p:nvSpPr>
        <p:spPr>
          <a:xfrm>
            <a:off x="432919" y="557872"/>
            <a:ext cx="8227457" cy="876072"/>
          </a:xfrm>
        </p:spPr>
        <p:txBody>
          <a:bodyPr/>
          <a:lstStyle/>
          <a:p>
            <a:r>
              <a:rPr lang="en-US" dirty="0"/>
              <a:t>Well </a:t>
            </a:r>
            <a:r>
              <a:rPr lang="en-US" cap="none" dirty="0" err="1"/>
              <a:t>on</a:t>
            </a:r>
            <a:r>
              <a:rPr lang="en-US" dirty="0" err="1"/>
              <a:t>Target</a:t>
            </a:r>
            <a:r>
              <a:rPr lang="en-US" sz="1600" baseline="100000" dirty="0"/>
              <a:t>®</a:t>
            </a:r>
            <a:r>
              <a:rPr lang="en-US" dirty="0"/>
              <a:t/>
            </a:r>
            <a:br>
              <a:rPr lang="en-US" dirty="0"/>
            </a:br>
            <a:r>
              <a:rPr lang="en-US" sz="2799" dirty="0"/>
              <a:t>Participant PORTAL</a:t>
            </a:r>
          </a:p>
        </p:txBody>
      </p:sp>
      <p:pic>
        <p:nvPicPr>
          <p:cNvPr id="7" name="Picture 6">
            <a:extLst>
              <a:ext uri="{FF2B5EF4-FFF2-40B4-BE49-F238E27FC236}">
                <a16:creationId xmlns:a16="http://schemas.microsoft.com/office/drawing/2014/main" xmlns="" id="{627C6E01-82C1-4C6B-8779-8267D6E7BB3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21705" y="83977"/>
            <a:ext cx="860745" cy="860745"/>
          </a:xfrm>
          <a:prstGeom prst="rect">
            <a:avLst/>
          </a:prstGeom>
        </p:spPr>
      </p:pic>
      <p:sp>
        <p:nvSpPr>
          <p:cNvPr id="8" name="Content Placeholder 22">
            <a:extLst>
              <a:ext uri="{FF2B5EF4-FFF2-40B4-BE49-F238E27FC236}">
                <a16:creationId xmlns:a16="http://schemas.microsoft.com/office/drawing/2014/main" xmlns="" id="{85B44437-2570-482D-B95B-294035D39C64}"/>
              </a:ext>
            </a:extLst>
          </p:cNvPr>
          <p:cNvSpPr txBox="1">
            <a:spLocks/>
          </p:cNvSpPr>
          <p:nvPr/>
        </p:nvSpPr>
        <p:spPr>
          <a:xfrm>
            <a:off x="748262" y="1685441"/>
            <a:ext cx="3351927" cy="1640056"/>
          </a:xfrm>
          <a:prstGeom prst="rect">
            <a:avLst/>
          </a:prstGeom>
        </p:spPr>
        <p:txBody>
          <a:bodyPr vert="horz" wrap="square" lIns="0" tIns="0" rIns="0" bIns="0" rtlCol="0">
            <a:noAutofit/>
          </a:bodyPr>
          <a:lstStyle>
            <a:lvl1pPr marL="228543" indent="-228543" algn="l" defTabSz="685629" rtl="0" eaLnBrk="1" latinLnBrk="0" hangingPunct="1">
              <a:lnSpc>
                <a:spcPct val="100000"/>
              </a:lnSpc>
              <a:spcBef>
                <a:spcPts val="600"/>
              </a:spcBef>
              <a:spcAft>
                <a:spcPts val="600"/>
              </a:spcAft>
              <a:buClr>
                <a:schemeClr val="accent3"/>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629"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2499" b="0" i="0" u="none" strike="noStrike" kern="600" cap="none" spc="0" normalizeH="0" baseline="0" noProof="0" dirty="0">
                <a:ln>
                  <a:noFill/>
                </a:ln>
                <a:solidFill>
                  <a:srgbClr val="FFFFFF"/>
                </a:solidFill>
                <a:effectLst/>
                <a:uLnTx/>
                <a:uFillTx/>
                <a:latin typeface="Arial" panose="020B0604020202020204"/>
                <a:ea typeface="+mn-ea"/>
                <a:cs typeface="+mn-cs"/>
              </a:rPr>
              <a:t>RELEVANT.</a:t>
            </a:r>
          </a:p>
          <a:p>
            <a:pPr marL="0" marR="0" lvl="0" indent="0" algn="l" defTabSz="685629"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2499" b="0" i="0" u="none" strike="noStrike" kern="600" cap="none" spc="0" normalizeH="0" baseline="0" noProof="0" dirty="0">
                <a:ln>
                  <a:noFill/>
                </a:ln>
                <a:solidFill>
                  <a:srgbClr val="FFFFFF"/>
                </a:solidFill>
                <a:effectLst/>
                <a:uLnTx/>
                <a:uFillTx/>
                <a:latin typeface="Arial" panose="020B0604020202020204"/>
                <a:ea typeface="+mn-ea"/>
                <a:cs typeface="+mn-cs"/>
              </a:rPr>
              <a:t>TIMELY.</a:t>
            </a:r>
          </a:p>
          <a:p>
            <a:pPr marL="0" marR="0" lvl="0" indent="0" algn="l" defTabSz="685629"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2499" b="0" i="0" u="none" strike="noStrike" kern="600" cap="none" spc="0" normalizeH="0" baseline="0" noProof="0" dirty="0">
                <a:ln>
                  <a:noFill/>
                </a:ln>
                <a:solidFill>
                  <a:srgbClr val="FFFFFF"/>
                </a:solidFill>
                <a:effectLst/>
                <a:uLnTx/>
                <a:uFillTx/>
                <a:latin typeface="Arial" panose="020B0604020202020204"/>
                <a:ea typeface="+mn-ea"/>
                <a:cs typeface="+mn-cs"/>
              </a:rPr>
              <a:t>IMPACTFUL.</a:t>
            </a:r>
          </a:p>
          <a:p>
            <a:pPr marL="0" marR="0" lvl="0" indent="0" algn="l" defTabSz="685629"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2499" b="1" i="0" u="none" strike="noStrike" kern="600" cap="none" spc="0" normalizeH="0" baseline="0" noProof="0" dirty="0">
                <a:ln>
                  <a:noFill/>
                </a:ln>
                <a:solidFill>
                  <a:srgbClr val="33835C"/>
                </a:solidFill>
                <a:effectLst/>
                <a:uLnTx/>
                <a:uFillTx/>
                <a:latin typeface="Arial Black" panose="020B0A04020102020204" pitchFamily="34" charset="0"/>
                <a:ea typeface="+mn-ea"/>
                <a:cs typeface="+mn-cs"/>
              </a:rPr>
              <a:t>PERSONALIZED.</a:t>
            </a:r>
          </a:p>
        </p:txBody>
      </p:sp>
    </p:spTree>
    <p:extLst>
      <p:ext uri="{BB962C8B-B14F-4D97-AF65-F5344CB8AC3E}">
        <p14:creationId xmlns:p14="http://schemas.microsoft.com/office/powerpoint/2010/main" val="357256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240" rtl="0" eaLnBrk="0" fontAlgn="base" latinLnBrk="0" hangingPunct="0">
              <a:lnSpc>
                <a:spcPct val="100000"/>
              </a:lnSpc>
              <a:spcBef>
                <a:spcPct val="0"/>
              </a:spcBef>
              <a:spcAft>
                <a:spcPct val="0"/>
              </a:spcAft>
              <a:buClrTx/>
              <a:buSzTx/>
              <a:buFontTx/>
              <a:buNone/>
              <a:tabLst/>
              <a:defRPr/>
            </a:pPr>
            <a:fld id="{2D55A223-BDE3-4662-BD05-6BDBDD27824A}" type="slidenum">
              <a:rPr kumimoji="0" lang="en-US" sz="900" b="0" i="0" u="none" strike="noStrike" kern="1200" cap="none" spc="0" normalizeH="0" baseline="0" noProof="0">
                <a:ln>
                  <a:noFill/>
                </a:ln>
                <a:solidFill>
                  <a:srgbClr val="FFFFFF"/>
                </a:solidFill>
                <a:effectLst/>
                <a:uLnTx/>
                <a:uFillTx/>
                <a:latin typeface="Arial" charset="0"/>
                <a:ea typeface="ＭＳ Ｐゴシック" pitchFamily="1" charset="-128"/>
                <a:cs typeface="+mn-cs"/>
              </a:rPr>
              <a:pPr marL="0" marR="0" lvl="0" indent="0" algn="ctr" defTabSz="914240" rtl="0" eaLnBrk="0" fontAlgn="base" latinLnBrk="0" hangingPunct="0">
                <a:lnSpc>
                  <a:spcPct val="100000"/>
                </a:lnSpc>
                <a:spcBef>
                  <a:spcPct val="0"/>
                </a:spcBef>
                <a:spcAft>
                  <a:spcPct val="0"/>
                </a:spcAft>
                <a:buClrTx/>
                <a:buSzTx/>
                <a:buFontTx/>
                <a:buNone/>
                <a:tabLst/>
                <a:defRPr/>
              </a:pPr>
              <a:t>38</a:t>
            </a:fld>
            <a:endParaRPr kumimoji="0" lang="en-US" sz="900" b="0" i="0" u="none" strike="noStrike" kern="1200" cap="none" spc="0" normalizeH="0" baseline="0" noProof="0" dirty="0">
              <a:ln>
                <a:noFill/>
              </a:ln>
              <a:solidFill>
                <a:srgbClr val="FFFFFF"/>
              </a:solidFill>
              <a:effectLst/>
              <a:uLnTx/>
              <a:uFillTx/>
              <a:latin typeface="Arial" charset="0"/>
              <a:ea typeface="ＭＳ Ｐゴシック" pitchFamily="1" charset="-128"/>
              <a:cs typeface="+mn-cs"/>
            </a:endParaRPr>
          </a:p>
        </p:txBody>
      </p:sp>
      <p:sp>
        <p:nvSpPr>
          <p:cNvPr id="17" name="Content Placeholder 16"/>
          <p:cNvSpPr>
            <a:spLocks noGrp="1"/>
          </p:cNvSpPr>
          <p:nvPr>
            <p:ph idx="1"/>
          </p:nvPr>
        </p:nvSpPr>
        <p:spPr>
          <a:xfrm>
            <a:off x="6949219" y="2020028"/>
            <a:ext cx="3533043" cy="4296561"/>
          </a:xfrm>
        </p:spPr>
        <p:txBody>
          <a:bodyPr/>
          <a:lstStyle/>
          <a:p>
            <a:pPr marL="0" indent="0">
              <a:buNone/>
            </a:pPr>
            <a:r>
              <a:rPr lang="en-US" b="1" dirty="0"/>
              <a:t>Offerings that earn points:</a:t>
            </a:r>
          </a:p>
          <a:p>
            <a:pPr>
              <a:buClrTx/>
            </a:pPr>
            <a:r>
              <a:rPr lang="en-US" sz="1799" dirty="0"/>
              <a:t>Use of online trackers</a:t>
            </a:r>
          </a:p>
          <a:p>
            <a:pPr>
              <a:spcBef>
                <a:spcPts val="400"/>
              </a:spcBef>
              <a:buClrTx/>
            </a:pPr>
            <a:r>
              <a:rPr lang="en-US" sz="1799" dirty="0"/>
              <a:t>Connecting and syncing a</a:t>
            </a:r>
            <a:br>
              <a:rPr lang="en-US" sz="1799" dirty="0"/>
            </a:br>
            <a:r>
              <a:rPr lang="en-US" sz="1799" dirty="0"/>
              <a:t>fitness device or app</a:t>
            </a:r>
          </a:p>
          <a:p>
            <a:pPr>
              <a:spcBef>
                <a:spcPts val="400"/>
              </a:spcBef>
              <a:buClrTx/>
            </a:pPr>
            <a:r>
              <a:rPr lang="en-US" sz="1799" dirty="0"/>
              <a:t>Health assessment completion</a:t>
            </a:r>
          </a:p>
          <a:p>
            <a:pPr>
              <a:spcBef>
                <a:spcPts val="400"/>
              </a:spcBef>
              <a:buClrTx/>
            </a:pPr>
            <a:r>
              <a:rPr lang="en-US" sz="1799" dirty="0"/>
              <a:t>Digital self-management </a:t>
            </a:r>
            <a:br>
              <a:rPr lang="en-US" sz="1799" dirty="0"/>
            </a:br>
            <a:r>
              <a:rPr lang="en-US" sz="1799" dirty="0"/>
              <a:t>program completion</a:t>
            </a:r>
          </a:p>
          <a:p>
            <a:pPr>
              <a:spcBef>
                <a:spcPts val="400"/>
              </a:spcBef>
              <a:buClrTx/>
            </a:pPr>
            <a:r>
              <a:rPr lang="en-US" sz="1799" dirty="0"/>
              <a:t>Fitness program visits</a:t>
            </a:r>
          </a:p>
          <a:p>
            <a:endParaRPr lang="en-US" dirty="0"/>
          </a:p>
          <a:p>
            <a:pPr indent="0">
              <a:spcBef>
                <a:spcPts val="200"/>
              </a:spcBef>
              <a:buNone/>
            </a:pPr>
            <a:r>
              <a:rPr lang="en-US" sz="1799" b="1" dirty="0"/>
              <a:t>Redeem points in the online Shopping Mall with over a million products!</a:t>
            </a:r>
          </a:p>
        </p:txBody>
      </p:sp>
      <p:sp>
        <p:nvSpPr>
          <p:cNvPr id="13" name="Title 12"/>
          <p:cNvSpPr>
            <a:spLocks noGrp="1"/>
          </p:cNvSpPr>
          <p:nvPr>
            <p:ph type="title"/>
          </p:nvPr>
        </p:nvSpPr>
        <p:spPr/>
        <p:txBody>
          <a:bodyPr/>
          <a:lstStyle/>
          <a:p>
            <a:r>
              <a:rPr lang="en-US" sz="2599" dirty="0"/>
              <a:t>Blue Points</a:t>
            </a:r>
            <a:r>
              <a:rPr lang="en-US" sz="2799" dirty="0"/>
              <a:t/>
            </a:r>
            <a:br>
              <a:rPr lang="en-US" sz="2799" dirty="0"/>
            </a:br>
            <a:r>
              <a:rPr lang="en-US" sz="3399" dirty="0">
                <a:solidFill>
                  <a:schemeClr val="tx2">
                    <a:lumMod val="40000"/>
                    <a:lumOff val="60000"/>
                  </a:schemeClr>
                </a:solidFill>
                <a:latin typeface="Arial Black" panose="020B0A04020102020204" pitchFamily="34" charset="0"/>
              </a:rPr>
              <a:t>BUILT-IN</a:t>
            </a:r>
            <a:br>
              <a:rPr lang="en-US" sz="3399" dirty="0">
                <a:solidFill>
                  <a:schemeClr val="tx2">
                    <a:lumMod val="40000"/>
                    <a:lumOff val="60000"/>
                  </a:schemeClr>
                </a:solidFill>
                <a:latin typeface="Arial Black" panose="020B0A04020102020204" pitchFamily="34" charset="0"/>
              </a:rPr>
            </a:br>
            <a:r>
              <a:rPr lang="en-US" sz="3399" dirty="0">
                <a:solidFill>
                  <a:schemeClr val="tx2">
                    <a:lumMod val="40000"/>
                    <a:lumOff val="60000"/>
                  </a:schemeClr>
                </a:solidFill>
                <a:latin typeface="Arial Black" panose="020B0A04020102020204" pitchFamily="34" charset="0"/>
              </a:rPr>
              <a:t>REWARDS</a:t>
            </a:r>
          </a:p>
        </p:txBody>
      </p:sp>
      <p:sp>
        <p:nvSpPr>
          <p:cNvPr id="20" name="Rectangle 19"/>
          <p:cNvSpPr/>
          <p:nvPr/>
        </p:nvSpPr>
        <p:spPr>
          <a:xfrm>
            <a:off x="7121750" y="5409684"/>
            <a:ext cx="3533043" cy="1142702"/>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tIns="91416" bIns="91416" rtlCol="0" anchor="ctr"/>
          <a:lstStyle/>
          <a:p>
            <a:pPr marL="0" marR="0" lvl="0" indent="0" algn="ctr" defTabSz="914240" rtl="0" eaLnBrk="0" fontAlgn="base" latinLnBrk="0" hangingPunct="0">
              <a:lnSpc>
                <a:spcPct val="100000"/>
              </a:lnSpc>
              <a:spcBef>
                <a:spcPct val="0"/>
              </a:spcBef>
              <a:spcAft>
                <a:spcPct val="0"/>
              </a:spcAft>
              <a:buClrTx/>
              <a:buSzTx/>
              <a:buFontTx/>
              <a:buNone/>
              <a:tabLst/>
              <a:defRPr/>
            </a:pPr>
            <a:endParaRPr kumimoji="0" lang="en-US" sz="23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 name="Picture 8" descr="A close up of text on a black background&#10;&#10;Description automatically generated">
            <a:extLst>
              <a:ext uri="{FF2B5EF4-FFF2-40B4-BE49-F238E27FC236}">
                <a16:creationId xmlns:a16="http://schemas.microsoft.com/office/drawing/2014/main" xmlns="" id="{BFCC9FDF-C8D7-4B47-AB76-C5F73A56A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5159" y="407630"/>
            <a:ext cx="860745" cy="860745"/>
          </a:xfrm>
          <a:prstGeom prst="rect">
            <a:avLst/>
          </a:prstGeom>
        </p:spPr>
      </p:pic>
    </p:spTree>
    <p:extLst>
      <p:ext uri="{BB962C8B-B14F-4D97-AF65-F5344CB8AC3E}">
        <p14:creationId xmlns:p14="http://schemas.microsoft.com/office/powerpoint/2010/main" val="149740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971A0AC-CE92-4937-A7C0-9A54A5201CE3}" type="slidenum">
              <a:rPr kumimoji="0" lang="en-US" sz="900" b="0" i="0" u="none" strike="noStrike" kern="1200" cap="none" spc="0" normalizeH="0" baseline="0" noProof="0" smtClean="0">
                <a:ln>
                  <a:noFill/>
                </a:ln>
                <a:solidFill>
                  <a:srgbClr val="1E1E1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2" name="Content Placeholder 4">
            <a:extLst>
              <a:ext uri="{FF2B5EF4-FFF2-40B4-BE49-F238E27FC236}">
                <a16:creationId xmlns:a16="http://schemas.microsoft.com/office/drawing/2014/main" xmlns="" id="{E9F37DEA-1680-4487-A927-93193956C031}"/>
              </a:ext>
            </a:extLst>
          </p:cNvPr>
          <p:cNvSpPr>
            <a:spLocks noGrp="1"/>
          </p:cNvSpPr>
          <p:nvPr>
            <p:ph idx="1"/>
          </p:nvPr>
        </p:nvSpPr>
        <p:spPr>
          <a:xfrm>
            <a:off x="6891739" y="2001150"/>
            <a:ext cx="5030627" cy="312420"/>
          </a:xfrm>
        </p:spPr>
        <p:txBody>
          <a:bodyPr/>
          <a:lstStyle/>
          <a:p>
            <a:pPr marL="0" indent="0">
              <a:spcAft>
                <a:spcPts val="0"/>
              </a:spcAft>
              <a:buNone/>
            </a:pPr>
            <a:r>
              <a:rPr lang="en-US" sz="1800" b="1" dirty="0">
                <a:solidFill>
                  <a:schemeClr val="accent1"/>
                </a:solidFill>
              </a:rPr>
              <a:t>Tiered Gym Network</a:t>
            </a:r>
            <a:r>
              <a:rPr lang="en-US" sz="2000" dirty="0"/>
              <a:t/>
            </a:r>
            <a:br>
              <a:rPr lang="en-US" sz="2000" dirty="0"/>
            </a:br>
            <a:r>
              <a:rPr lang="en-US" sz="1200" dirty="0"/>
              <a:t>A choice of gym networks to fit your budget</a:t>
            </a:r>
            <a:br>
              <a:rPr lang="en-US" sz="1200" dirty="0"/>
            </a:br>
            <a:r>
              <a:rPr lang="en-US" sz="1200" dirty="0"/>
              <a:t>and preferences</a:t>
            </a:r>
            <a:endParaRPr lang="en-US" sz="1800" b="1" dirty="0">
              <a:solidFill>
                <a:schemeClr val="accent1"/>
              </a:solidFill>
            </a:endParaRPr>
          </a:p>
          <a:p>
            <a:pPr marL="0" indent="0">
              <a:spcBef>
                <a:spcPts val="3400"/>
              </a:spcBef>
              <a:spcAft>
                <a:spcPts val="0"/>
              </a:spcAft>
              <a:buNone/>
            </a:pPr>
            <a:endParaRPr lang="en-US" sz="1800" b="1" dirty="0">
              <a:solidFill>
                <a:schemeClr val="accent1"/>
              </a:solidFill>
            </a:endParaRPr>
          </a:p>
          <a:p>
            <a:pPr marL="0" indent="0">
              <a:spcBef>
                <a:spcPts val="3400"/>
              </a:spcBef>
              <a:spcAft>
                <a:spcPts val="0"/>
              </a:spcAft>
              <a:buNone/>
            </a:pPr>
            <a:endParaRPr lang="en-US" sz="1800" b="1" dirty="0">
              <a:solidFill>
                <a:schemeClr val="accent1"/>
              </a:solidFill>
            </a:endParaRPr>
          </a:p>
          <a:p>
            <a:pPr marL="0" indent="0">
              <a:spcBef>
                <a:spcPts val="3400"/>
              </a:spcBef>
              <a:spcAft>
                <a:spcPts val="0"/>
              </a:spcAft>
              <a:buNone/>
            </a:pPr>
            <a:endParaRPr lang="en-US" sz="1800" b="1" dirty="0">
              <a:solidFill>
                <a:schemeClr val="accent1"/>
              </a:solidFill>
            </a:endParaRPr>
          </a:p>
          <a:p>
            <a:pPr marL="0" indent="0">
              <a:spcBef>
                <a:spcPts val="3400"/>
              </a:spcBef>
              <a:spcAft>
                <a:spcPts val="0"/>
              </a:spcAft>
              <a:buNone/>
            </a:pPr>
            <a:endParaRPr lang="en-US" sz="1800" b="1" dirty="0">
              <a:solidFill>
                <a:schemeClr val="accent1"/>
              </a:solidFill>
            </a:endParaRPr>
          </a:p>
        </p:txBody>
      </p:sp>
      <p:sp>
        <p:nvSpPr>
          <p:cNvPr id="3" name="Title 2"/>
          <p:cNvSpPr>
            <a:spLocks noGrp="1"/>
          </p:cNvSpPr>
          <p:nvPr>
            <p:ph type="title"/>
          </p:nvPr>
        </p:nvSpPr>
        <p:spPr/>
        <p:txBody>
          <a:bodyPr/>
          <a:lstStyle/>
          <a:p>
            <a:pPr>
              <a:lnSpc>
                <a:spcPct val="85000"/>
              </a:lnSpc>
            </a:pPr>
            <a:r>
              <a:rPr lang="en-US" sz="3200" dirty="0">
                <a:latin typeface="Arial Black" panose="020B0A04020102020204" pitchFamily="34" charset="0"/>
              </a:rPr>
              <a:t>FITNESS </a:t>
            </a:r>
            <a:r>
              <a:rPr lang="en-US" sz="3200" dirty="0"/>
              <a:t>PROGRAM</a:t>
            </a:r>
          </a:p>
        </p:txBody>
      </p:sp>
      <p:sp>
        <p:nvSpPr>
          <p:cNvPr id="4" name="Text Placeholder 3"/>
          <p:cNvSpPr>
            <a:spLocks noGrp="1"/>
          </p:cNvSpPr>
          <p:nvPr>
            <p:ph type="body" sz="quarter" idx="13"/>
          </p:nvPr>
        </p:nvSpPr>
        <p:spPr>
          <a:xfrm>
            <a:off x="6891740" y="6545580"/>
            <a:ext cx="4077735" cy="312420"/>
          </a:xfrm>
        </p:spPr>
        <p:txBody>
          <a:bodyPr/>
          <a:lstStyle/>
          <a:p>
            <a:r>
              <a:rPr lang="en-US" sz="600" dirty="0"/>
              <a:t>Blue Points Program Rules are subject to change without prior notice.</a:t>
            </a:r>
            <a:br>
              <a:rPr lang="en-US" sz="600" dirty="0"/>
            </a:br>
            <a:r>
              <a:rPr lang="en-US" sz="600" dirty="0"/>
              <a:t>See the Program Rules on the Well onTarget Member Wellness Portal at wellontarget.com for further information.</a:t>
            </a:r>
          </a:p>
        </p:txBody>
      </p:sp>
      <p:sp>
        <p:nvSpPr>
          <p:cNvPr id="40" name="Title 5"/>
          <p:cNvSpPr txBox="1">
            <a:spLocks/>
          </p:cNvSpPr>
          <p:nvPr/>
        </p:nvSpPr>
        <p:spPr>
          <a:xfrm>
            <a:off x="1981202" y="3524175"/>
            <a:ext cx="4317998" cy="1152915"/>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5000"/>
              </a:lnSpc>
              <a:spcBef>
                <a:spcPct val="0"/>
              </a:spcBef>
              <a:spcAft>
                <a:spcPts val="0"/>
              </a:spcAft>
              <a:buClrTx/>
              <a:buSzTx/>
              <a:buFontTx/>
              <a:buNone/>
              <a:tabLst/>
              <a:defRPr/>
            </a:pPr>
            <a:r>
              <a:rPr kumimoji="0" lang="en-US" sz="1900" b="0" i="0" u="none" strike="noStrike" kern="600" cap="none" spc="0" normalizeH="0" baseline="0" noProof="0" dirty="0">
                <a:ln>
                  <a:noFill/>
                </a:ln>
                <a:solidFill>
                  <a:srgbClr val="FFFFFF"/>
                </a:solidFill>
                <a:effectLst/>
                <a:uLnTx/>
                <a:uFillTx/>
                <a:latin typeface="Arial" panose="020B0604020202020204"/>
                <a:ea typeface="+mj-ea"/>
                <a:cs typeface="+mj-cs"/>
              </a:rPr>
              <a:t>Provides you a flexible option</a:t>
            </a:r>
            <a:br>
              <a:rPr kumimoji="0" lang="en-US" sz="1900" b="0" i="0" u="none" strike="noStrike" kern="600" cap="none" spc="0" normalizeH="0" baseline="0" noProof="0" dirty="0">
                <a:ln>
                  <a:noFill/>
                </a:ln>
                <a:solidFill>
                  <a:srgbClr val="FFFFFF"/>
                </a:solidFill>
                <a:effectLst/>
                <a:uLnTx/>
                <a:uFillTx/>
                <a:latin typeface="Arial" panose="020B0604020202020204"/>
                <a:ea typeface="+mj-ea"/>
                <a:cs typeface="+mj-cs"/>
              </a:rPr>
            </a:br>
            <a:r>
              <a:rPr kumimoji="0" lang="en-US" sz="1900" b="0" i="0" u="none" strike="noStrike" kern="600" cap="none" spc="0" normalizeH="0" baseline="0" noProof="0" dirty="0">
                <a:ln>
                  <a:noFill/>
                </a:ln>
                <a:solidFill>
                  <a:srgbClr val="FFFFFF"/>
                </a:solidFill>
                <a:effectLst/>
                <a:uLnTx/>
                <a:uFillTx/>
                <a:latin typeface="Arial" panose="020B0604020202020204"/>
                <a:ea typeface="+mj-ea"/>
                <a:cs typeface="+mj-cs"/>
              </a:rPr>
              <a:t>to live a healthy lifestyle with multiple gym packages and pay-as-you-go studio classes</a:t>
            </a:r>
          </a:p>
        </p:txBody>
      </p:sp>
      <p:graphicFrame>
        <p:nvGraphicFramePr>
          <p:cNvPr id="8" name="Table 7">
            <a:extLst>
              <a:ext uri="{FF2B5EF4-FFF2-40B4-BE49-F238E27FC236}">
                <a16:creationId xmlns:a16="http://schemas.microsoft.com/office/drawing/2014/main" xmlns="" id="{26E47DDE-4E68-430C-8A17-89E05498EFFB}"/>
              </a:ext>
            </a:extLst>
          </p:cNvPr>
          <p:cNvGraphicFramePr>
            <a:graphicFrameLocks noGrp="1"/>
          </p:cNvGraphicFramePr>
          <p:nvPr>
            <p:extLst/>
          </p:nvPr>
        </p:nvGraphicFramePr>
        <p:xfrm>
          <a:off x="6891738" y="1169671"/>
          <a:ext cx="3881772" cy="1351592"/>
        </p:xfrm>
        <a:graphic>
          <a:graphicData uri="http://schemas.openxmlformats.org/drawingml/2006/table">
            <a:tbl>
              <a:tblPr firstRow="1" bandRow="1">
                <a:tableStyleId>{F5AB1C69-6EDB-4FF4-983F-18BD219EF322}</a:tableStyleId>
              </a:tblPr>
              <a:tblGrid>
                <a:gridCol w="970443">
                  <a:extLst>
                    <a:ext uri="{9D8B030D-6E8A-4147-A177-3AD203B41FA5}">
                      <a16:colId xmlns:a16="http://schemas.microsoft.com/office/drawing/2014/main" xmlns="" val="20000"/>
                    </a:ext>
                  </a:extLst>
                </a:gridCol>
                <a:gridCol w="970443">
                  <a:extLst>
                    <a:ext uri="{9D8B030D-6E8A-4147-A177-3AD203B41FA5}">
                      <a16:colId xmlns:a16="http://schemas.microsoft.com/office/drawing/2014/main" xmlns="" val="20001"/>
                    </a:ext>
                  </a:extLst>
                </a:gridCol>
                <a:gridCol w="970443">
                  <a:extLst>
                    <a:ext uri="{9D8B030D-6E8A-4147-A177-3AD203B41FA5}">
                      <a16:colId xmlns:a16="http://schemas.microsoft.com/office/drawing/2014/main" xmlns="" val="20002"/>
                    </a:ext>
                  </a:extLst>
                </a:gridCol>
                <a:gridCol w="970443">
                  <a:extLst>
                    <a:ext uri="{9D8B030D-6E8A-4147-A177-3AD203B41FA5}">
                      <a16:colId xmlns:a16="http://schemas.microsoft.com/office/drawing/2014/main" xmlns="" val="20003"/>
                    </a:ext>
                  </a:extLst>
                </a:gridCol>
              </a:tblGrid>
              <a:tr h="367692">
                <a:tc>
                  <a:txBody>
                    <a:bodyPr/>
                    <a:lstStyle/>
                    <a:p>
                      <a:pPr algn="ctr"/>
                      <a:r>
                        <a:rPr lang="en-US" sz="1100" b="1" dirty="0"/>
                        <a:t>Base</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100" b="1" dirty="0"/>
                        <a:t>Core</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b="1" dirty="0"/>
                        <a:t>Power</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US" sz="1100" b="1" dirty="0"/>
                        <a:t>Elite</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xmlns="" val="10000"/>
                  </a:ext>
                </a:extLst>
              </a:tr>
              <a:tr h="575107">
                <a:tc>
                  <a:txBody>
                    <a:bodyPr/>
                    <a:lstStyle/>
                    <a:p>
                      <a:pPr algn="ctr">
                        <a:lnSpc>
                          <a:spcPct val="92000"/>
                        </a:lnSpc>
                      </a:pPr>
                      <a:r>
                        <a:rPr lang="en-US" sz="1000" b="1" dirty="0"/>
                        <a:t>$19</a:t>
                      </a:r>
                    </a:p>
                    <a:p>
                      <a:pPr algn="ctr">
                        <a:lnSpc>
                          <a:spcPct val="92000"/>
                        </a:lnSpc>
                      </a:pPr>
                      <a:r>
                        <a:rPr lang="en-US" sz="1000" dirty="0"/>
                        <a:t> per month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lnSpc>
                          <a:spcPct val="92000"/>
                        </a:lnSpc>
                      </a:pPr>
                      <a:r>
                        <a:rPr lang="en-US" sz="1000" b="1" dirty="0"/>
                        <a:t>$29</a:t>
                      </a:r>
                    </a:p>
                    <a:p>
                      <a:pPr algn="ctr">
                        <a:lnSpc>
                          <a:spcPct val="92000"/>
                        </a:lnSpc>
                      </a:pPr>
                      <a:r>
                        <a:rPr lang="en-US" sz="1000" dirty="0"/>
                        <a:t> per month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lnSpc>
                          <a:spcPct val="92000"/>
                        </a:lnSpc>
                      </a:pPr>
                      <a:r>
                        <a:rPr lang="en-US" sz="1000" b="1" dirty="0"/>
                        <a:t>$39</a:t>
                      </a:r>
                    </a:p>
                    <a:p>
                      <a:pPr algn="ctr">
                        <a:lnSpc>
                          <a:spcPct val="92000"/>
                        </a:lnSpc>
                      </a:pPr>
                      <a:r>
                        <a:rPr lang="en-US" sz="1000" dirty="0"/>
                        <a:t> per month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lnSpc>
                          <a:spcPct val="92000"/>
                        </a:lnSpc>
                      </a:pPr>
                      <a:r>
                        <a:rPr lang="en-US" sz="1000" b="1" dirty="0"/>
                        <a:t>$99</a:t>
                      </a:r>
                    </a:p>
                    <a:p>
                      <a:pPr algn="ctr">
                        <a:lnSpc>
                          <a:spcPct val="92000"/>
                        </a:lnSpc>
                      </a:pPr>
                      <a:r>
                        <a:rPr lang="en-US" sz="1000" dirty="0"/>
                        <a:t> per month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xmlns="" val="10001"/>
                  </a:ext>
                </a:extLst>
              </a:tr>
              <a:tr h="408793">
                <a:tc gridSpan="4">
                  <a:txBody>
                    <a:bodyPr/>
                    <a:lstStyle/>
                    <a:p>
                      <a:pPr marL="0" marR="0" lvl="0" indent="0" algn="ctr" defTabSz="685800" rtl="0" eaLnBrk="1" fontAlgn="auto" latinLnBrk="0" hangingPunct="1">
                        <a:lnSpc>
                          <a:spcPct val="92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E1E1E"/>
                          </a:solidFill>
                          <a:effectLst/>
                          <a:uLnTx/>
                          <a:uFillTx/>
                          <a:latin typeface="+mn-lt"/>
                          <a:ea typeface="+mn-ea"/>
                          <a:cs typeface="+mn-cs"/>
                        </a:rPr>
                        <a:t>$19 Initiation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hMerge="1">
                  <a:txBody>
                    <a:bodyPr/>
                    <a:lstStyle/>
                    <a:p>
                      <a:pPr algn="ctr"/>
                      <a:endParaRPr lang="en-US" sz="1000" dirty="0"/>
                    </a:p>
                  </a:txBody>
                  <a:tcPr/>
                </a:tc>
                <a:tc hMerge="1">
                  <a:txBody>
                    <a:bodyPr/>
                    <a:lstStyle/>
                    <a:p>
                      <a:pPr algn="ctr"/>
                      <a:endParaRPr lang="en-US" sz="1000" dirty="0"/>
                    </a:p>
                  </a:txBody>
                  <a:tcPr/>
                </a:tc>
                <a:tc hMerge="1">
                  <a:txBody>
                    <a:bodyPr/>
                    <a:lstStyle/>
                    <a:p>
                      <a:pPr algn="ctr"/>
                      <a:endParaRPr lang="en-US" sz="1000" dirty="0"/>
                    </a:p>
                  </a:txBody>
                  <a:tcPr/>
                </a:tc>
                <a:extLst>
                  <a:ext uri="{0D108BD9-81ED-4DB2-BD59-A6C34878D82A}">
                    <a16:rowId xmlns:a16="http://schemas.microsoft.com/office/drawing/2014/main" xmlns="" val="10002"/>
                  </a:ext>
                </a:extLst>
              </a:tr>
            </a:tbl>
          </a:graphicData>
        </a:graphic>
      </p:graphicFrame>
      <p:sp>
        <p:nvSpPr>
          <p:cNvPr id="5" name="TextBox 4">
            <a:extLst>
              <a:ext uri="{FF2B5EF4-FFF2-40B4-BE49-F238E27FC236}">
                <a16:creationId xmlns:a16="http://schemas.microsoft.com/office/drawing/2014/main" xmlns="" id="{B957F8DF-B585-455C-8E0C-E3CC7A206E7C}"/>
              </a:ext>
            </a:extLst>
          </p:cNvPr>
          <p:cNvSpPr txBox="1"/>
          <p:nvPr/>
        </p:nvSpPr>
        <p:spPr>
          <a:xfrm>
            <a:off x="6856572" y="2566083"/>
            <a:ext cx="5030627" cy="22159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8800"/>
              </a:spcBef>
              <a:spcAft>
                <a:spcPts val="0"/>
              </a:spcAft>
              <a:buClrTx/>
              <a:buSzTx/>
              <a:buFontTx/>
              <a:buNone/>
              <a:tabLst/>
              <a:defRPr/>
            </a:pPr>
            <a:r>
              <a:rPr kumimoji="0" lang="en-US" sz="1400" b="1" i="0" u="none" strike="noStrike" kern="1200" cap="none" spc="0" normalizeH="0" baseline="0" noProof="0" dirty="0">
                <a:ln>
                  <a:noFill/>
                </a:ln>
                <a:solidFill>
                  <a:srgbClr val="33835C"/>
                </a:solidFill>
                <a:effectLst/>
                <a:uLnTx/>
                <a:uFillTx/>
                <a:latin typeface="Arial" panose="020B0604020202020204"/>
                <a:ea typeface="+mn-ea"/>
                <a:cs typeface="+mn-cs"/>
              </a:rPr>
              <a:t>Studio Class Network</a:t>
            </a:r>
            <a:r>
              <a:rPr kumimoji="0" lang="en-US" sz="2000" b="0" i="0" u="none" strike="noStrike" kern="1200" cap="none" spc="0" normalizeH="0" baseline="0" noProof="0" dirty="0">
                <a:ln>
                  <a:noFill/>
                </a:ln>
                <a:solidFill>
                  <a:srgbClr val="1E1E1E"/>
                </a:solidFill>
                <a:effectLst/>
                <a:uLnTx/>
                <a:uFillTx/>
                <a:latin typeface="Arial" panose="020B0604020202020204"/>
                <a:ea typeface="+mn-ea"/>
                <a:cs typeface="+mn-cs"/>
              </a:rPr>
              <a:t/>
            </a:r>
            <a:br>
              <a:rPr kumimoji="0" lang="en-US" sz="2000" b="0" i="0" u="none" strike="noStrike" kern="1200" cap="none" spc="0" normalizeH="0" baseline="0" noProof="0" dirty="0">
                <a:ln>
                  <a:noFill/>
                </a:ln>
                <a:solidFill>
                  <a:srgbClr val="1E1E1E"/>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1E1E1E"/>
                </a:solidFill>
                <a:effectLst/>
                <a:uLnTx/>
                <a:uFillTx/>
                <a:latin typeface="Arial" panose="020B0604020202020204"/>
                <a:ea typeface="+mn-ea"/>
                <a:cs typeface="+mn-cs"/>
              </a:rPr>
              <a:t>Includes boutique-style classes and specialty gyms with pay-as-you-go option and 30% off every 10th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E1E1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835C"/>
                </a:solidFill>
                <a:effectLst/>
                <a:uLnTx/>
                <a:uFillTx/>
                <a:latin typeface="Arial" panose="020B0604020202020204"/>
                <a:ea typeface="+mn-ea"/>
                <a:cs typeface="+mn-cs"/>
              </a:rPr>
              <a:t>Family Friendly</a:t>
            </a:r>
            <a:r>
              <a:rPr kumimoji="0" lang="en-US" sz="2800" b="0" i="0" u="none" strike="noStrike" kern="1200" cap="none" spc="0" normalizeH="0" baseline="0" noProof="0" dirty="0">
                <a:ln>
                  <a:noFill/>
                </a:ln>
                <a:solidFill>
                  <a:srgbClr val="1E1E1E"/>
                </a:solidFill>
                <a:effectLst/>
                <a:uLnTx/>
                <a:uFillTx/>
                <a:latin typeface="Arial" panose="020B0604020202020204"/>
                <a:ea typeface="+mn-ea"/>
                <a:cs typeface="+mn-cs"/>
              </a:rPr>
              <a:t/>
            </a:r>
            <a:br>
              <a:rPr kumimoji="0" lang="en-US" sz="2800" b="0" i="0" u="none" strike="noStrike" kern="1200" cap="none" spc="0" normalizeH="0" baseline="0" noProof="0" dirty="0">
                <a:ln>
                  <a:noFill/>
                </a:ln>
                <a:solidFill>
                  <a:srgbClr val="1E1E1E"/>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1E1E1E"/>
                </a:solidFill>
                <a:effectLst/>
                <a:uLnTx/>
                <a:uFillTx/>
                <a:latin typeface="Arial" panose="020B0604020202020204"/>
                <a:ea typeface="+mn-ea"/>
                <a:cs typeface="+mn-cs"/>
              </a:rPr>
              <a:t>Gym network provides access to dependents at bundled price discount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E1E1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835C"/>
                </a:solidFill>
                <a:effectLst/>
                <a:uLnTx/>
                <a:uFillTx/>
                <a:latin typeface="Arial" panose="020B0604020202020204"/>
                <a:ea typeface="+mn-ea"/>
                <a:cs typeface="+mn-cs"/>
              </a:rPr>
              <a:t>Mobile App</a:t>
            </a:r>
            <a:endParaRPr kumimoji="0" lang="en-US" sz="1400" b="0" i="0" u="none" strike="noStrike" kern="1200" cap="none" spc="0" normalizeH="0" baseline="0" noProof="0" dirty="0">
              <a:ln>
                <a:noFill/>
              </a:ln>
              <a:solidFill>
                <a:srgbClr val="33835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E1E"/>
                </a:solidFill>
                <a:effectLst/>
                <a:uLnTx/>
                <a:uFillTx/>
                <a:latin typeface="Arial" panose="020B0604020202020204"/>
                <a:ea typeface="+mn-ea"/>
                <a:cs typeface="+mn-cs"/>
              </a:rPr>
              <a:t>Allows members to access location search, studio class registration, location check-in and activity history</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xmlns="" id="{3C239223-54FC-4A69-B483-81A6CF8DDD7A}"/>
              </a:ext>
            </a:extLst>
          </p:cNvPr>
          <p:cNvSpPr txBox="1"/>
          <p:nvPr/>
        </p:nvSpPr>
        <p:spPr>
          <a:xfrm>
            <a:off x="6856572" y="4716425"/>
            <a:ext cx="5030627" cy="18261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400"/>
              </a:spcBef>
              <a:spcAft>
                <a:spcPts val="0"/>
              </a:spcAft>
              <a:buClrTx/>
              <a:buSzTx/>
              <a:buFontTx/>
              <a:buNone/>
              <a:tabLst/>
              <a:defRPr/>
            </a:pPr>
            <a:r>
              <a:rPr kumimoji="0" lang="en-US" sz="1800" b="1" i="0" u="none" strike="noStrike" kern="1200" cap="none" spc="0" normalizeH="0" baseline="0" noProof="0" dirty="0">
                <a:ln>
                  <a:noFill/>
                </a:ln>
                <a:solidFill>
                  <a:srgbClr val="24618E"/>
                </a:solidFill>
                <a:effectLst/>
                <a:uLnTx/>
                <a:uFillTx/>
                <a:latin typeface="Arial" panose="020B0604020202020204"/>
                <a:ea typeface="+mn-ea"/>
                <a:cs typeface="+mn-cs"/>
              </a:rPr>
              <a:t>Additional Perks </a:t>
            </a:r>
          </a:p>
          <a:p>
            <a:pPr marL="171450" marR="0" lvl="0" indent="-171450" algn="l" defTabSz="914400" rtl="0" eaLnBrk="1" fontAlgn="auto" latinLnBrk="0" hangingPunct="1">
              <a:lnSpc>
                <a:spcPct val="100000"/>
              </a:lnSpc>
              <a:spcBef>
                <a:spcPts val="0"/>
              </a:spcBef>
              <a:spcAft>
                <a:spcPts val="0"/>
              </a:spcAft>
              <a:buClr>
                <a:srgbClr val="33835C"/>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rial" panose="020B0604020202020204"/>
                <a:ea typeface="+mn-ea"/>
                <a:cs typeface="+mn-cs"/>
              </a:rPr>
              <a:t> No long-term contract</a:t>
            </a:r>
          </a:p>
          <a:p>
            <a:pPr marL="0" marR="0" lvl="0" indent="0" algn="l" defTabSz="914400" rtl="0" eaLnBrk="1" fontAlgn="auto" latinLnBrk="0" hangingPunct="1">
              <a:lnSpc>
                <a:spcPct val="100000"/>
              </a:lnSpc>
              <a:spcBef>
                <a:spcPts val="0"/>
              </a:spcBef>
              <a:spcAft>
                <a:spcPts val="0"/>
              </a:spcAft>
              <a:buClr>
                <a:srgbClr val="33835C"/>
              </a:buClr>
              <a:buSzTx/>
              <a:buFontTx/>
              <a:buNone/>
              <a:tabLst/>
              <a:defRPr/>
            </a:pPr>
            <a:endParaRPr kumimoji="0" lang="en-US" sz="1200" b="0" i="0" u="none" strike="noStrike" kern="1200" cap="none" spc="0" normalizeH="0" baseline="0" noProof="0" dirty="0">
              <a:ln>
                <a:noFill/>
              </a:ln>
              <a:solidFill>
                <a:srgbClr val="1E1E1E"/>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33835C"/>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rial" panose="020B0604020202020204"/>
                <a:ea typeface="+mn-ea"/>
                <a:cs typeface="+mn-cs"/>
              </a:rPr>
              <a:t>Additional access to other discounts, such as complementary and</a:t>
            </a:r>
            <a:br>
              <a:rPr kumimoji="0" lang="en-US" sz="1200" b="0" i="0" u="none" strike="noStrike" kern="1200" cap="none" spc="0" normalizeH="0" baseline="0" noProof="0" dirty="0">
                <a:ln>
                  <a:noFill/>
                </a:ln>
                <a:solidFill>
                  <a:srgbClr val="1E1E1E"/>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1E1E1E"/>
                </a:solidFill>
                <a:effectLst/>
                <a:uLnTx/>
                <a:uFillTx/>
                <a:latin typeface="Arial" panose="020B0604020202020204"/>
                <a:ea typeface="+mn-ea"/>
                <a:cs typeface="+mn-cs"/>
              </a:rPr>
              <a:t>alternative medicine</a:t>
            </a:r>
          </a:p>
          <a:p>
            <a:pPr marL="228531" marR="0" lvl="2" indent="-228531" algn="l" defTabSz="914126" rtl="0" eaLnBrk="1" fontAlgn="auto" latinLnBrk="0" hangingPunct="1">
              <a:lnSpc>
                <a:spcPct val="100000"/>
              </a:lnSpc>
              <a:spcBef>
                <a:spcPts val="1000"/>
              </a:spcBef>
              <a:spcAft>
                <a:spcPts val="0"/>
              </a:spcAft>
              <a:buClr>
                <a:srgbClr val="33835C"/>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rial" panose="020B0604020202020204"/>
                <a:ea typeface="+mn-ea"/>
                <a:cs typeface="+mn-cs"/>
              </a:rPr>
              <a:t>Blue Points for joining and using regularly</a:t>
            </a:r>
          </a:p>
          <a:p>
            <a:pPr marL="228531" marR="0" lvl="2" indent="-228531" algn="l" defTabSz="914126" rtl="0" eaLnBrk="1" fontAlgn="auto" latinLnBrk="0" hangingPunct="1">
              <a:lnSpc>
                <a:spcPct val="100000"/>
              </a:lnSpc>
              <a:spcBef>
                <a:spcPts val="1000"/>
              </a:spcBef>
              <a:spcAft>
                <a:spcPts val="0"/>
              </a:spcAft>
              <a:buClr>
                <a:srgbClr val="33835C"/>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rial" panose="020B0604020202020204"/>
                <a:ea typeface="+mn-ea"/>
                <a:cs typeface="+mn-cs"/>
              </a:rPr>
              <a:t>Real-time data provided to the mobile app and Well </a:t>
            </a:r>
            <a:r>
              <a:rPr kumimoji="0" lang="en-US" sz="1200" b="0" i="0" u="none" strike="noStrike" kern="1200" cap="none" spc="0" normalizeH="0" baseline="0" noProof="0" dirty="0" err="1">
                <a:ln>
                  <a:noFill/>
                </a:ln>
                <a:solidFill>
                  <a:srgbClr val="1E1E1E"/>
                </a:solidFill>
                <a:effectLst/>
                <a:uLnTx/>
                <a:uFillTx/>
                <a:latin typeface="Arial" panose="020B0604020202020204"/>
                <a:ea typeface="+mn-ea"/>
                <a:cs typeface="+mn-cs"/>
              </a:rPr>
              <a:t>onTarget</a:t>
            </a:r>
            <a:r>
              <a:rPr kumimoji="0" lang="en-US" sz="600" b="0" i="0" u="none" strike="noStrike" kern="1200" cap="none" spc="0" normalizeH="0" baseline="100000" noProof="0" dirty="0">
                <a:ln>
                  <a:noFill/>
                </a:ln>
                <a:solidFill>
                  <a:srgbClr val="1E1E1E"/>
                </a:solidFill>
                <a:effectLst/>
                <a:uLnTx/>
                <a:uFillTx/>
                <a:latin typeface="Arial" panose="020B0604020202020204"/>
                <a:ea typeface="+mn-ea"/>
                <a:cs typeface="+mn-cs"/>
              </a:rPr>
              <a:t>®</a:t>
            </a:r>
            <a:r>
              <a:rPr kumimoji="0" lang="en-US" sz="1200" b="0" i="0" u="none" strike="noStrike" kern="1200" cap="none" spc="0" normalizeH="0" baseline="0" noProof="0" dirty="0">
                <a:ln>
                  <a:noFill/>
                </a:ln>
                <a:solidFill>
                  <a:srgbClr val="1E1E1E"/>
                </a:solidFill>
                <a:effectLst/>
                <a:uLnTx/>
                <a:uFillTx/>
                <a:latin typeface="Arial" panose="020B0604020202020204"/>
                <a:ea typeface="+mn-ea"/>
                <a:cs typeface="+mn-cs"/>
              </a:rPr>
              <a:t> portals, feeding Blue </a:t>
            </a:r>
            <a:r>
              <a:rPr kumimoji="0" lang="en-US" sz="1200" b="0" i="0" u="none" strike="noStrike" kern="1200" cap="none" spc="0" normalizeH="0" baseline="0" noProof="0" dirty="0" err="1">
                <a:ln>
                  <a:noFill/>
                </a:ln>
                <a:solidFill>
                  <a:srgbClr val="1E1E1E"/>
                </a:solidFill>
                <a:effectLst/>
                <a:uLnTx/>
                <a:uFillTx/>
                <a:latin typeface="Arial" panose="020B0604020202020204"/>
                <a:ea typeface="+mn-ea"/>
                <a:cs typeface="+mn-cs"/>
              </a:rPr>
              <a:t>Points</a:t>
            </a:r>
            <a:r>
              <a:rPr kumimoji="0" lang="en-US" sz="600" b="0" i="0" u="none" strike="noStrike" kern="1200" cap="none" spc="0" normalizeH="0" baseline="100000" noProof="0" dirty="0" err="1">
                <a:ln>
                  <a:noFill/>
                </a:ln>
                <a:solidFill>
                  <a:srgbClr val="1E1E1E"/>
                </a:solidFill>
                <a:effectLst/>
                <a:uLnTx/>
                <a:uFillTx/>
                <a:latin typeface="Arial" panose="020B0604020202020204"/>
                <a:ea typeface="+mn-ea"/>
                <a:cs typeface="+mn-cs"/>
              </a:rPr>
              <a:t>SM</a:t>
            </a:r>
            <a:r>
              <a:rPr kumimoji="0" lang="en-US" sz="600" b="0" i="0" u="none" strike="noStrike" kern="1200" cap="none" spc="0" normalizeH="0" baseline="100000" noProof="0" dirty="0">
                <a:ln>
                  <a:noFill/>
                </a:ln>
                <a:solidFill>
                  <a:srgbClr val="1E1E1E"/>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22327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C8F3717-A164-48A7-A7ED-A58F2939C9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9601" y="2902071"/>
            <a:ext cx="3782437" cy="613369"/>
          </a:xfrm>
          <a:prstGeom prst="rect">
            <a:avLst/>
          </a:prstGeom>
        </p:spPr>
      </p:pic>
      <p:pic>
        <p:nvPicPr>
          <p:cNvPr id="7" name="Picture 6">
            <a:extLst>
              <a:ext uri="{FF2B5EF4-FFF2-40B4-BE49-F238E27FC236}">
                <a16:creationId xmlns:a16="http://schemas.microsoft.com/office/drawing/2014/main" xmlns="" id="{09C081A7-AD42-4DEC-AC46-335C27E043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0819" y="4120671"/>
            <a:ext cx="1620627" cy="1553692"/>
          </a:xfrm>
          <a:prstGeom prst="rect">
            <a:avLst/>
          </a:prstGeom>
        </p:spPr>
      </p:pic>
      <p:pic>
        <p:nvPicPr>
          <p:cNvPr id="8" name="Picture 7">
            <a:extLst>
              <a:ext uri="{FF2B5EF4-FFF2-40B4-BE49-F238E27FC236}">
                <a16:creationId xmlns:a16="http://schemas.microsoft.com/office/drawing/2014/main" xmlns="" id="{5B21C85B-7827-4CF6-9035-83DA7BA5DF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8928" y="2852379"/>
            <a:ext cx="3422048" cy="387110"/>
          </a:xfrm>
          <a:prstGeom prst="rect">
            <a:avLst/>
          </a:prstGeom>
        </p:spPr>
      </p:pic>
      <p:sp>
        <p:nvSpPr>
          <p:cNvPr id="12" name="Title 5">
            <a:extLst>
              <a:ext uri="{FF2B5EF4-FFF2-40B4-BE49-F238E27FC236}">
                <a16:creationId xmlns:a16="http://schemas.microsoft.com/office/drawing/2014/main" xmlns="" id="{F2FEAAA2-8D40-46BA-8FE0-B8A5554E95AF}"/>
              </a:ext>
            </a:extLst>
          </p:cNvPr>
          <p:cNvSpPr txBox="1">
            <a:spLocks/>
          </p:cNvSpPr>
          <p:nvPr/>
        </p:nvSpPr>
        <p:spPr>
          <a:xfrm>
            <a:off x="609601" y="560846"/>
            <a:ext cx="10949494"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cap="all" baseline="0">
                <a:solidFill>
                  <a:schemeClr val="accent1"/>
                </a:solidFill>
                <a:latin typeface="Arial Narrow" panose="020B0604020202020204" pitchFamily="34" charset="0"/>
                <a:ea typeface="+mj-ea"/>
                <a:cs typeface="Arial Narrow" panose="020B0604020202020204" pitchFamily="34" charset="0"/>
              </a:defRPr>
            </a:lvl1pPr>
          </a:lstStyle>
          <a:p>
            <a:pPr marL="0" marR="0" lvl="0" indent="0" algn="l" defTabSz="685629" rtl="0" eaLnBrk="1" fontAlgn="auto" latinLnBrk="0" hangingPunct="1">
              <a:lnSpc>
                <a:spcPct val="90000"/>
              </a:lnSpc>
              <a:spcBef>
                <a:spcPct val="0"/>
              </a:spcBef>
              <a:spcAft>
                <a:spcPts val="0"/>
              </a:spcAft>
              <a:buClrTx/>
              <a:buSzTx/>
              <a:buFontTx/>
              <a:buNone/>
              <a:tabLst/>
              <a:defRPr/>
            </a:pPr>
            <a:r>
              <a:rPr kumimoji="0" lang="en-US" sz="3199" b="1" i="0" u="none" strike="noStrike" kern="600" cap="all" spc="0" normalizeH="0" baseline="0" noProof="0" dirty="0">
                <a:ln>
                  <a:noFill/>
                </a:ln>
                <a:solidFill>
                  <a:srgbClr val="24618E"/>
                </a:solidFill>
                <a:effectLst/>
                <a:uLnTx/>
                <a:uFillTx/>
                <a:latin typeface="Arial Narrow" panose="020B0604020202020204" pitchFamily="34" charset="0"/>
                <a:ea typeface="+mj-ea"/>
              </a:rPr>
              <a:t>Your Health plan administrators</a:t>
            </a:r>
          </a:p>
        </p:txBody>
      </p:sp>
      <p:pic>
        <p:nvPicPr>
          <p:cNvPr id="15" name="Picture 14">
            <a:extLst>
              <a:ext uri="{FF2B5EF4-FFF2-40B4-BE49-F238E27FC236}">
                <a16:creationId xmlns:a16="http://schemas.microsoft.com/office/drawing/2014/main" xmlns="" id="{EB98B7E3-B361-400D-BE97-E5103D5C3C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2439" y="1880726"/>
            <a:ext cx="2717525" cy="2717525"/>
          </a:xfrm>
          <a:prstGeom prst="rect">
            <a:avLst/>
          </a:prstGeom>
        </p:spPr>
      </p:pic>
      <p:pic>
        <p:nvPicPr>
          <p:cNvPr id="3" name="Picture 2">
            <a:extLst>
              <a:ext uri="{FF2B5EF4-FFF2-40B4-BE49-F238E27FC236}">
                <a16:creationId xmlns:a16="http://schemas.microsoft.com/office/drawing/2014/main" xmlns="" id="{A76B491D-8DE2-4253-BB5A-6DEB13970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0365" y="4192970"/>
            <a:ext cx="2737936" cy="1026725"/>
          </a:xfrm>
          <a:prstGeom prst="rect">
            <a:avLst/>
          </a:prstGeom>
        </p:spPr>
      </p:pic>
    </p:spTree>
    <p:extLst>
      <p:ext uri="{BB962C8B-B14F-4D97-AF65-F5344CB8AC3E}">
        <p14:creationId xmlns:p14="http://schemas.microsoft.com/office/powerpoint/2010/main" val="1683797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E72B126-50A0-B94C-8394-F31FB31C7079}"/>
              </a:ext>
            </a:extLst>
          </p:cNvPr>
          <p:cNvSpPr>
            <a:spLocks noGrp="1"/>
          </p:cNvSpPr>
          <p:nvPr>
            <p:ph type="sldNum" sz="quarter" idx="12"/>
          </p:nvPr>
        </p:nvSpPr>
        <p:spPr/>
        <p:txBody>
          <a:bodyPr/>
          <a:lstStyle/>
          <a:p>
            <a:pPr marL="0" marR="0" lvl="0" indent="0" algn="ctr" defTabSz="913966"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3966"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xmlns="" id="{DB8A3C0C-9B34-F54E-B0E5-1199252706FF}"/>
              </a:ext>
            </a:extLst>
          </p:cNvPr>
          <p:cNvSpPr>
            <a:spLocks noGrp="1"/>
          </p:cNvSpPr>
          <p:nvPr>
            <p:ph type="title"/>
          </p:nvPr>
        </p:nvSpPr>
        <p:spPr>
          <a:xfrm>
            <a:off x="457202" y="408446"/>
            <a:ext cx="10949494" cy="478245"/>
          </a:xfrm>
        </p:spPr>
        <p:txBody>
          <a:bodyPr/>
          <a:lstStyle/>
          <a:p>
            <a:r>
              <a:rPr lang="en-US" dirty="0"/>
              <a:t>Women’s and Family Health</a:t>
            </a:r>
            <a:endParaRPr lang="en-US" sz="1999" b="0" i="1" dirty="0"/>
          </a:p>
        </p:txBody>
      </p:sp>
      <p:sp>
        <p:nvSpPr>
          <p:cNvPr id="8" name="Content Placeholder 1">
            <a:extLst>
              <a:ext uri="{FF2B5EF4-FFF2-40B4-BE49-F238E27FC236}">
                <a16:creationId xmlns:a16="http://schemas.microsoft.com/office/drawing/2014/main" xmlns="" id="{9AA5E4AC-E774-4D1E-88FC-86EB254EC276}"/>
              </a:ext>
            </a:extLst>
          </p:cNvPr>
          <p:cNvSpPr txBox="1">
            <a:spLocks/>
          </p:cNvSpPr>
          <p:nvPr/>
        </p:nvSpPr>
        <p:spPr>
          <a:xfrm>
            <a:off x="627988" y="1320474"/>
            <a:ext cx="5303973" cy="876142"/>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411480" indent="-182880" algn="l" defTabSz="685800" rtl="0" eaLnBrk="1" latinLnBrk="0" hangingPunct="1">
              <a:lnSpc>
                <a:spcPct val="100000"/>
              </a:lnSpc>
              <a:spcBef>
                <a:spcPts val="0"/>
              </a:spcBef>
              <a:spcAft>
                <a:spcPts val="600"/>
              </a:spcAft>
              <a:buClr>
                <a:schemeClr val="accent3">
                  <a:lumMod val="75000"/>
                </a:schemeClr>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594" rtl="0" eaLnBrk="1" fontAlgn="auto" latinLnBrk="0" hangingPunct="1">
              <a:lnSpc>
                <a:spcPct val="97000"/>
              </a:lnSpc>
              <a:spcBef>
                <a:spcPts val="600"/>
              </a:spcBef>
              <a:spcAft>
                <a:spcPts val="0"/>
              </a:spcAft>
              <a:buClr>
                <a:srgbClr val="0080C7"/>
              </a:buClr>
              <a:buSzTx/>
              <a:buFont typeface="Arial" panose="020B0604020202020204" pitchFamily="34" charset="0"/>
              <a:buNone/>
              <a:tabLst/>
              <a:defRPr/>
            </a:pPr>
            <a:r>
              <a:rPr kumimoji="0" lang="en-US" sz="1799" b="1" i="0" u="none" strike="noStrike" kern="600" cap="none" spc="0" normalizeH="0" baseline="0" noProof="0" dirty="0">
                <a:ln>
                  <a:noFill/>
                </a:ln>
                <a:solidFill>
                  <a:srgbClr val="33835C"/>
                </a:solidFill>
                <a:effectLst/>
                <a:uLnTx/>
                <a:uFillTx/>
                <a:latin typeface="Arial" panose="020B0604020202020204"/>
                <a:ea typeface="+mn-ea"/>
                <a:cs typeface="+mn-cs"/>
              </a:rPr>
              <a:t>Our programs feature education, coaching, maternity management solutions, and can result in improved clinical outcomes and cost savings.</a:t>
            </a:r>
            <a:endParaRPr kumimoji="0" lang="en-US" sz="1799" b="1" i="0" u="none" strike="noStrike" kern="600" cap="none" spc="0" normalizeH="0" baseline="0" noProof="0" dirty="0">
              <a:ln>
                <a:noFill/>
              </a:ln>
              <a:solidFill>
                <a:srgbClr val="1FBFC9"/>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xmlns="" id="{D19CB11B-8083-431C-A5AA-7BBA76AF3612}"/>
              </a:ext>
            </a:extLst>
          </p:cNvPr>
          <p:cNvGrpSpPr/>
          <p:nvPr/>
        </p:nvGrpSpPr>
        <p:grpSpPr>
          <a:xfrm>
            <a:off x="628018" y="2437124"/>
            <a:ext cx="5303974" cy="2193990"/>
            <a:chOff x="457199" y="2334610"/>
            <a:chExt cx="5305356" cy="2194562"/>
          </a:xfrm>
        </p:grpSpPr>
        <p:sp>
          <p:nvSpPr>
            <p:cNvPr id="10" name="Rectangle 9">
              <a:extLst>
                <a:ext uri="{FF2B5EF4-FFF2-40B4-BE49-F238E27FC236}">
                  <a16:creationId xmlns:a16="http://schemas.microsoft.com/office/drawing/2014/main" xmlns="" id="{CF6A7E87-863C-4CC9-80DC-FF011800C770}"/>
                </a:ext>
              </a:extLst>
            </p:cNvPr>
            <p:cNvSpPr/>
            <p:nvPr/>
          </p:nvSpPr>
          <p:spPr>
            <a:xfrm>
              <a:off x="461963" y="2334612"/>
              <a:ext cx="5300592" cy="2194560"/>
            </a:xfrm>
            <a:prstGeom prst="rect">
              <a:avLst/>
            </a:prstGeom>
            <a:solidFill>
              <a:schemeClr val="bg2"/>
            </a:solidFill>
            <a:ln w="12700" cap="flat" cmpd="sng" algn="ctr">
              <a:solidFill>
                <a:srgbClr val="1FBFC9"/>
              </a:solidFill>
              <a:prstDash val="solid"/>
              <a:miter lim="800000"/>
            </a:ln>
            <a:effectLst/>
          </p:spPr>
          <p:txBody>
            <a:bodyPr tIns="91416" bIns="91416" rtlCol="0"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xmlns="" id="{52901F8B-3315-4CCC-B19E-7E2E932D332E}"/>
                </a:ext>
              </a:extLst>
            </p:cNvPr>
            <p:cNvSpPr/>
            <p:nvPr/>
          </p:nvSpPr>
          <p:spPr>
            <a:xfrm>
              <a:off x="457199" y="2334610"/>
              <a:ext cx="5305325" cy="457200"/>
            </a:xfrm>
            <a:prstGeom prst="rect">
              <a:avLst/>
            </a:prstGeom>
            <a:solidFill>
              <a:schemeClr val="accent1"/>
            </a:solidFill>
            <a:ln w="12700" cap="flat" cmpd="sng" algn="ctr">
              <a:noFill/>
              <a:prstDash val="solid"/>
              <a:miter lim="800000"/>
            </a:ln>
            <a:effectLst/>
          </p:spPr>
          <p:txBody>
            <a:bodyPr tIns="91416" bIns="91416" rtlCol="0" anchor="ctr"/>
            <a:lstStyle/>
            <a:p>
              <a:pPr marL="114266" marR="0" lvl="0" indent="0" algn="l" defTabSz="914126" rtl="0" eaLnBrk="1" fontAlgn="base" latinLnBrk="0" hangingPunct="1">
                <a:lnSpc>
                  <a:spcPct val="100000"/>
                </a:lnSpc>
                <a:spcBef>
                  <a:spcPts val="1200"/>
                </a:spcBef>
                <a:spcAft>
                  <a:spcPts val="0"/>
                </a:spcAft>
                <a:buClr>
                  <a:srgbClr val="FFFFFF"/>
                </a:buClr>
                <a:buSzTx/>
                <a:buFontTx/>
                <a:buNone/>
                <a:tabLst/>
                <a:defRPr/>
              </a:pPr>
              <a:r>
                <a:rPr kumimoji="0" lang="en-US" sz="1650" b="1" i="0" u="none" strike="noStrike" kern="0" cap="none" spc="0" normalizeH="0" baseline="0" noProof="0" dirty="0">
                  <a:ln>
                    <a:noFill/>
                  </a:ln>
                  <a:solidFill>
                    <a:srgbClr val="FFFFFF"/>
                  </a:solidFill>
                  <a:effectLst/>
                  <a:uLnTx/>
                  <a:uFillTx/>
                  <a:latin typeface="Arial" panose="020B0604020202020204"/>
                  <a:ea typeface="+mn-ea"/>
                  <a:cs typeface="+mn-cs"/>
                </a:rPr>
                <a:t>Ovia Health Apps: </a:t>
              </a:r>
              <a:r>
                <a:rPr kumimoji="0" lang="en-US" sz="1650" b="0" i="0" u="none" strike="noStrike" kern="0" cap="none" spc="0" normalizeH="0" baseline="0" noProof="0" dirty="0">
                  <a:ln>
                    <a:noFill/>
                  </a:ln>
                  <a:solidFill>
                    <a:srgbClr val="FFFFFF"/>
                  </a:solidFill>
                  <a:effectLst/>
                  <a:uLnTx/>
                  <a:uFillTx/>
                  <a:latin typeface="Arial" panose="020B0604020202020204"/>
                  <a:ea typeface="+mn-ea"/>
                  <a:cs typeface="+mn-cs"/>
                </a:rPr>
                <a:t>Videos, tips, coaching and more</a:t>
              </a:r>
            </a:p>
          </p:txBody>
        </p:sp>
        <p:sp>
          <p:nvSpPr>
            <p:cNvPr id="12" name="Rectangle 11">
              <a:extLst>
                <a:ext uri="{FF2B5EF4-FFF2-40B4-BE49-F238E27FC236}">
                  <a16:creationId xmlns:a16="http://schemas.microsoft.com/office/drawing/2014/main" xmlns="" id="{FE0FB05A-968C-403C-AED4-7300C6643552}"/>
                </a:ext>
              </a:extLst>
            </p:cNvPr>
            <p:cNvSpPr/>
            <p:nvPr/>
          </p:nvSpPr>
          <p:spPr>
            <a:xfrm>
              <a:off x="677804" y="2905630"/>
              <a:ext cx="4957141" cy="1497846"/>
            </a:xfrm>
            <a:prstGeom prst="rect">
              <a:avLst/>
            </a:prstGeom>
          </p:spPr>
          <p:txBody>
            <a:bodyPr wrap="square" lIns="0">
              <a:spAutoFit/>
            </a:bodyPr>
            <a:lstStyle/>
            <a:p>
              <a:pPr marL="171399" marR="0" lvl="1" indent="-171399" algn="l" defTabSz="914126"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300" b="1" i="0" u="none" strike="noStrike" kern="0" cap="none" spc="0" normalizeH="0" baseline="0" noProof="0" dirty="0">
                  <a:ln>
                    <a:noFill/>
                  </a:ln>
                  <a:solidFill>
                    <a:srgbClr val="1E1E1E"/>
                  </a:solidFill>
                  <a:effectLst/>
                  <a:uLnTx/>
                  <a:uFillTx/>
                  <a:latin typeface="Arial" panose="020B0604020202020204"/>
                  <a:ea typeface="+mn-ea"/>
                  <a:cs typeface="+mn-cs"/>
                </a:rPr>
                <a:t>Ovia Fertility: </a:t>
              </a:r>
              <a:r>
                <a:rPr kumimoji="0" lang="en-US" sz="1300" b="0" i="0" u="none" strike="noStrike" kern="0" cap="none" spc="0" normalizeH="0" baseline="0" noProof="0" dirty="0">
                  <a:ln>
                    <a:noFill/>
                  </a:ln>
                  <a:solidFill>
                    <a:srgbClr val="1E1E1E"/>
                  </a:solidFill>
                  <a:effectLst/>
                  <a:uLnTx/>
                  <a:uFillTx/>
                  <a:latin typeface="Arial" panose="020B0604020202020204"/>
                  <a:ea typeface="+mn-ea"/>
                  <a:cs typeface="+mn-cs"/>
                </a:rPr>
                <a:t>Helps you track your cycle and predict when you are more likely to get pregnant</a:t>
              </a:r>
            </a:p>
            <a:p>
              <a:pPr marL="171399" marR="0" lvl="1" indent="-171399" algn="l" defTabSz="914126"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US" sz="1300" b="1" i="0" u="none" strike="noStrike" kern="0" cap="none" spc="0" normalizeH="0" baseline="0" noProof="0" dirty="0">
                  <a:ln>
                    <a:noFill/>
                  </a:ln>
                  <a:solidFill>
                    <a:srgbClr val="1E1E1E"/>
                  </a:solidFill>
                  <a:effectLst/>
                  <a:uLnTx/>
                  <a:uFillTx/>
                  <a:latin typeface="Arial" panose="020B0604020202020204"/>
                  <a:ea typeface="+mn-ea"/>
                  <a:cs typeface="+mn-cs"/>
                </a:rPr>
                <a:t>Ovia Pregnancy: </a:t>
              </a:r>
              <a:r>
                <a:rPr kumimoji="0" lang="en-US" sz="1300" b="0" i="0" u="none" strike="noStrike" kern="0" cap="none" spc="0" normalizeH="0" baseline="0" noProof="0" dirty="0">
                  <a:ln>
                    <a:noFill/>
                  </a:ln>
                  <a:solidFill>
                    <a:srgbClr val="1E1E1E"/>
                  </a:solidFill>
                  <a:effectLst/>
                  <a:uLnTx/>
                  <a:uFillTx/>
                  <a:latin typeface="Arial" panose="020B0604020202020204"/>
                  <a:ea typeface="+mn-ea"/>
                  <a:cs typeface="+mn-cs"/>
                </a:rPr>
                <a:t>Helps monitor pregnancy and baby’s growth week by week leading up to the baby’s due date</a:t>
              </a:r>
            </a:p>
            <a:p>
              <a:pPr marL="171399" marR="0" lvl="1" indent="-171399" algn="l" defTabSz="914126"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US" sz="1300" b="1" i="0" u="none" strike="noStrike" kern="0" cap="none" spc="0" normalizeH="0" baseline="0" noProof="0" dirty="0">
                  <a:ln>
                    <a:noFill/>
                  </a:ln>
                  <a:solidFill>
                    <a:srgbClr val="1E1E1E"/>
                  </a:solidFill>
                  <a:effectLst/>
                  <a:uLnTx/>
                  <a:uFillTx/>
                  <a:latin typeface="Arial" panose="020B0604020202020204"/>
                  <a:ea typeface="+mn-ea"/>
                  <a:cs typeface="+mn-cs"/>
                </a:rPr>
                <a:t>Ovia Parenting: </a:t>
              </a:r>
              <a:r>
                <a:rPr kumimoji="0" lang="en-US" sz="1300" b="0" i="0" u="none" strike="noStrike" kern="0" cap="none" spc="0" normalizeH="0" baseline="0" noProof="0" dirty="0">
                  <a:ln>
                    <a:noFill/>
                  </a:ln>
                  <a:solidFill>
                    <a:srgbClr val="1E1E1E"/>
                  </a:solidFill>
                  <a:effectLst/>
                  <a:uLnTx/>
                  <a:uFillTx/>
                  <a:latin typeface="Arial" panose="020B0604020202020204"/>
                  <a:ea typeface="+mn-ea"/>
                  <a:cs typeface="+mn-cs"/>
                </a:rPr>
                <a:t>Allows you to  keep up with your child’s growth and milestones from birth through three years old</a:t>
              </a:r>
            </a:p>
          </p:txBody>
        </p:sp>
      </p:grpSp>
      <p:sp>
        <p:nvSpPr>
          <p:cNvPr id="14" name="Rectangle 13">
            <a:extLst>
              <a:ext uri="{FF2B5EF4-FFF2-40B4-BE49-F238E27FC236}">
                <a16:creationId xmlns:a16="http://schemas.microsoft.com/office/drawing/2014/main" xmlns="" id="{B6F52A33-8A39-4115-97EF-93D16EE48B8D}"/>
              </a:ext>
            </a:extLst>
          </p:cNvPr>
          <p:cNvSpPr/>
          <p:nvPr/>
        </p:nvSpPr>
        <p:spPr>
          <a:xfrm>
            <a:off x="851445" y="4619241"/>
            <a:ext cx="5419158" cy="1246495"/>
          </a:xfrm>
          <a:prstGeom prst="rect">
            <a:avLst/>
          </a:prstGeom>
        </p:spPr>
        <p:txBody>
          <a:bodyPr wrap="square" lIns="0">
            <a:spAutoFit/>
          </a:bodyPr>
          <a:lstStyle/>
          <a:p>
            <a:pPr marL="171399" marR="0" lvl="0" indent="-171399" algn="l" defTabSz="914126"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US" sz="1300" b="1" i="0" u="none" strike="noStrike" kern="0" cap="none" spc="0" normalizeH="0" baseline="0" noProof="0" dirty="0">
                <a:ln>
                  <a:noFill/>
                </a:ln>
                <a:solidFill>
                  <a:srgbClr val="1E1E1E"/>
                </a:solidFill>
                <a:effectLst/>
                <a:uLnTx/>
                <a:uFillTx/>
                <a:latin typeface="Arial" panose="020B0604020202020204"/>
                <a:ea typeface="+mn-ea"/>
                <a:cs typeface="+mn-cs"/>
              </a:rPr>
              <a:t>High-risk Maternity Management: </a:t>
            </a:r>
            <a:r>
              <a:rPr kumimoji="0" lang="en-US" sz="1300" b="0" i="0" u="none" strike="noStrike" kern="0" cap="none" spc="0" normalizeH="0" baseline="0" noProof="0" dirty="0">
                <a:ln>
                  <a:noFill/>
                </a:ln>
                <a:solidFill>
                  <a:srgbClr val="1E1E1E"/>
                </a:solidFill>
                <a:effectLst/>
                <a:uLnTx/>
                <a:uFillTx/>
                <a:latin typeface="Arial" panose="020B0604020202020204"/>
                <a:ea typeface="+mn-ea"/>
                <a:cs typeface="+mn-cs"/>
              </a:rPr>
              <a:t>Maternity specialists</a:t>
            </a:r>
            <a:br>
              <a:rPr kumimoji="0" lang="en-US" sz="1300" b="0" i="0" u="none" strike="noStrike" kern="0" cap="none" spc="0" normalizeH="0" baseline="0" noProof="0" dirty="0">
                <a:ln>
                  <a:noFill/>
                </a:ln>
                <a:solidFill>
                  <a:srgbClr val="1E1E1E"/>
                </a:solidFill>
                <a:effectLst/>
                <a:uLnTx/>
                <a:uFillTx/>
                <a:latin typeface="Arial" panose="020B0604020202020204"/>
                <a:ea typeface="+mn-ea"/>
                <a:cs typeface="+mn-cs"/>
              </a:rPr>
            </a:br>
            <a:r>
              <a:rPr kumimoji="0" lang="en-US" sz="1300" b="0" i="0" u="none" strike="noStrike" kern="0" cap="none" spc="0" normalizeH="0" baseline="0" noProof="0" dirty="0">
                <a:ln>
                  <a:noFill/>
                </a:ln>
                <a:solidFill>
                  <a:srgbClr val="1E1E1E"/>
                </a:solidFill>
                <a:effectLst/>
                <a:uLnTx/>
                <a:uFillTx/>
                <a:latin typeface="Arial" panose="020B0604020202020204"/>
                <a:ea typeface="+mn-ea"/>
                <a:cs typeface="+mn-cs"/>
              </a:rPr>
              <a:t>conduct phone outreach and provide ongoing support to expectant mothers identified with high-risk pregnancies</a:t>
            </a:r>
          </a:p>
          <a:p>
            <a:pPr marL="171399" marR="0" lvl="0" indent="-171399" algn="l" defTabSz="914126"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US" sz="1300" b="1" i="0" u="none" strike="noStrike" kern="0" cap="none" spc="0" normalizeH="0" baseline="0" noProof="0" dirty="0">
                <a:ln>
                  <a:noFill/>
                </a:ln>
                <a:solidFill>
                  <a:srgbClr val="1E1E1E"/>
                </a:solidFill>
                <a:effectLst/>
                <a:uLnTx/>
                <a:uFillTx/>
                <a:latin typeface="Arial" panose="020B0604020202020204"/>
                <a:ea typeface="+mn-ea"/>
                <a:cs typeface="+mn-cs"/>
              </a:rPr>
              <a:t>Well onTarget Programming: </a:t>
            </a:r>
            <a:r>
              <a:rPr kumimoji="0" lang="en-US" sz="1300" b="0" i="0" u="none" strike="noStrike" kern="0" cap="none" spc="0" normalizeH="0" baseline="0" noProof="0" dirty="0">
                <a:ln>
                  <a:noFill/>
                </a:ln>
                <a:solidFill>
                  <a:srgbClr val="1E1E1E"/>
                </a:solidFill>
                <a:effectLst/>
                <a:uLnTx/>
                <a:uFillTx/>
                <a:latin typeface="Arial" panose="020B0604020202020204"/>
                <a:ea typeface="+mn-ea"/>
                <a:cs typeface="+mn-cs"/>
              </a:rPr>
              <a:t>Interactive online courses designed to optimize the health of women and their babies</a:t>
            </a:r>
          </a:p>
        </p:txBody>
      </p:sp>
      <p:grpSp>
        <p:nvGrpSpPr>
          <p:cNvPr id="16" name="Group 15">
            <a:extLst>
              <a:ext uri="{FF2B5EF4-FFF2-40B4-BE49-F238E27FC236}">
                <a16:creationId xmlns:a16="http://schemas.microsoft.com/office/drawing/2014/main" xmlns="" id="{E6E0D573-79F0-4EAC-9D6A-87600C539E3B}"/>
              </a:ext>
            </a:extLst>
          </p:cNvPr>
          <p:cNvGrpSpPr/>
          <p:nvPr/>
        </p:nvGrpSpPr>
        <p:grpSpPr>
          <a:xfrm>
            <a:off x="6464907" y="1228954"/>
            <a:ext cx="2828698" cy="4400093"/>
            <a:chOff x="3276495" y="-74914"/>
            <a:chExt cx="4388570" cy="6826500"/>
          </a:xfrm>
        </p:grpSpPr>
        <p:pic>
          <p:nvPicPr>
            <p:cNvPr id="17" name="Picture 16" descr="A picture containing bunch&#10;&#10;Description generated with high confidence">
              <a:extLst>
                <a:ext uri="{FF2B5EF4-FFF2-40B4-BE49-F238E27FC236}">
                  <a16:creationId xmlns:a16="http://schemas.microsoft.com/office/drawing/2014/main" xmlns="" id="{8A4ABB7E-2A5F-48A9-BB51-941C1E0B6A32}"/>
                </a:ext>
              </a:extLst>
            </p:cNvPr>
            <p:cNvPicPr>
              <a:picLocks noChangeAspect="1"/>
            </p:cNvPicPr>
            <p:nvPr/>
          </p:nvPicPr>
          <p:blipFill rotWithShape="1">
            <a:blip r:embed="rId3">
              <a:extLst>
                <a:ext uri="{28A0092B-C50C-407E-A947-70E740481C1C}">
                  <a14:useLocalDpi xmlns:a14="http://schemas.microsoft.com/office/drawing/2010/main" val="0"/>
                </a:ext>
              </a:extLst>
            </a:blip>
            <a:srcRect l="70785" b="10600"/>
            <a:stretch/>
          </p:blipFill>
          <p:spPr>
            <a:xfrm>
              <a:off x="5867168" y="1871612"/>
              <a:ext cx="1797897" cy="4879974"/>
            </a:xfrm>
            <a:prstGeom prst="rect">
              <a:avLst/>
            </a:prstGeom>
          </p:spPr>
        </p:pic>
        <p:pic>
          <p:nvPicPr>
            <p:cNvPr id="18" name="Picture 17" descr="A picture containing bunch&#10;&#10;Description generated with high confidence">
              <a:extLst>
                <a:ext uri="{FF2B5EF4-FFF2-40B4-BE49-F238E27FC236}">
                  <a16:creationId xmlns:a16="http://schemas.microsoft.com/office/drawing/2014/main" xmlns="" id="{351E1484-4913-41A9-8A74-A844BD82977B}"/>
                </a:ext>
              </a:extLst>
            </p:cNvPr>
            <p:cNvPicPr>
              <a:picLocks noChangeAspect="1"/>
            </p:cNvPicPr>
            <p:nvPr/>
          </p:nvPicPr>
          <p:blipFill rotWithShape="1">
            <a:blip r:embed="rId3">
              <a:extLst>
                <a:ext uri="{28A0092B-C50C-407E-A947-70E740481C1C}">
                  <a14:useLocalDpi xmlns:a14="http://schemas.microsoft.com/office/drawing/2010/main" val="0"/>
                </a:ext>
              </a:extLst>
            </a:blip>
            <a:srcRect r="70785" b="10600"/>
            <a:stretch/>
          </p:blipFill>
          <p:spPr>
            <a:xfrm>
              <a:off x="3276495" y="-74914"/>
              <a:ext cx="1797897" cy="4879974"/>
            </a:xfrm>
            <a:prstGeom prst="rect">
              <a:avLst/>
            </a:prstGeom>
          </p:spPr>
        </p:pic>
        <p:pic>
          <p:nvPicPr>
            <p:cNvPr id="19" name="Picture 18" descr="A picture containing bunch&#10;&#10;Description generated with high confidence">
              <a:extLst>
                <a:ext uri="{FF2B5EF4-FFF2-40B4-BE49-F238E27FC236}">
                  <a16:creationId xmlns:a16="http://schemas.microsoft.com/office/drawing/2014/main" xmlns="" id="{623E51FB-E3A2-4223-84B8-D84E36E0977F}"/>
                </a:ext>
              </a:extLst>
            </p:cNvPr>
            <p:cNvPicPr>
              <a:picLocks noChangeAspect="1"/>
            </p:cNvPicPr>
            <p:nvPr/>
          </p:nvPicPr>
          <p:blipFill rotWithShape="1">
            <a:blip r:embed="rId3">
              <a:extLst>
                <a:ext uri="{28A0092B-C50C-407E-A947-70E740481C1C}">
                  <a14:useLocalDpi xmlns:a14="http://schemas.microsoft.com/office/drawing/2010/main" val="0"/>
                </a:ext>
              </a:extLst>
            </a:blip>
            <a:srcRect l="29519" r="29505" b="10600"/>
            <a:stretch/>
          </p:blipFill>
          <p:spPr>
            <a:xfrm>
              <a:off x="4166608" y="746717"/>
              <a:ext cx="2653162" cy="5134466"/>
            </a:xfrm>
            <a:prstGeom prst="rect">
              <a:avLst/>
            </a:prstGeom>
          </p:spPr>
        </p:pic>
      </p:grpSp>
      <p:sp>
        <p:nvSpPr>
          <p:cNvPr id="15" name="Content Placeholder 1">
            <a:extLst>
              <a:ext uri="{FF2B5EF4-FFF2-40B4-BE49-F238E27FC236}">
                <a16:creationId xmlns:a16="http://schemas.microsoft.com/office/drawing/2014/main" xmlns="" id="{3904AF9B-D984-4A8C-AD1A-21F8A3A5C5C3}"/>
              </a:ext>
            </a:extLst>
          </p:cNvPr>
          <p:cNvSpPr txBox="1">
            <a:spLocks/>
          </p:cNvSpPr>
          <p:nvPr/>
        </p:nvSpPr>
        <p:spPr>
          <a:xfrm>
            <a:off x="9804598" y="5509877"/>
            <a:ext cx="2296719" cy="297146"/>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411480" indent="-182880" algn="l" defTabSz="685800" rtl="0" eaLnBrk="1" latinLnBrk="0" hangingPunct="1">
              <a:lnSpc>
                <a:spcPct val="100000"/>
              </a:lnSpc>
              <a:spcBef>
                <a:spcPts val="0"/>
              </a:spcBef>
              <a:spcAft>
                <a:spcPts val="600"/>
              </a:spcAft>
              <a:buClr>
                <a:schemeClr val="accent3">
                  <a:lumMod val="75000"/>
                </a:schemeClr>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594" rtl="0" eaLnBrk="1" fontAlgn="auto" latinLnBrk="0" hangingPunct="1">
              <a:lnSpc>
                <a:spcPct val="97000"/>
              </a:lnSpc>
              <a:spcBef>
                <a:spcPts val="600"/>
              </a:spcBef>
              <a:spcAft>
                <a:spcPts val="0"/>
              </a:spcAft>
              <a:buClr>
                <a:srgbClr val="0080C7"/>
              </a:buClr>
              <a:buSzTx/>
              <a:buFont typeface="Arial" panose="020B0604020202020204" pitchFamily="34" charset="0"/>
              <a:buNone/>
              <a:tabLst/>
              <a:defRPr/>
            </a:pPr>
            <a:r>
              <a:rPr kumimoji="0" lang="en-US" sz="1400" b="1" i="0" u="none" strike="noStrike" kern="600" cap="none" spc="0" normalizeH="0" baseline="0" noProof="0" dirty="0">
                <a:ln>
                  <a:noFill/>
                </a:ln>
                <a:solidFill>
                  <a:srgbClr val="24618E"/>
                </a:solidFill>
                <a:effectLst/>
                <a:uLnTx/>
                <a:uFillTx/>
                <a:latin typeface="Arial" panose="020B0604020202020204"/>
                <a:ea typeface="+mn-ea"/>
                <a:cs typeface="+mn-cs"/>
              </a:rPr>
              <a:t>New Users are prompted to enter their employer as: </a:t>
            </a:r>
            <a:r>
              <a:rPr kumimoji="0" lang="en-US" sz="1400" b="1" i="1" u="none" strike="noStrike" kern="600" cap="none" spc="0" normalizeH="0" baseline="0" noProof="0" dirty="0">
                <a:ln>
                  <a:noFill/>
                </a:ln>
                <a:solidFill>
                  <a:srgbClr val="24618E"/>
                </a:solidFill>
                <a:effectLst/>
                <a:uLnTx/>
                <a:uFillTx/>
                <a:latin typeface="Arial" panose="020B0604020202020204"/>
                <a:ea typeface="+mn-ea"/>
                <a:cs typeface="+mn-cs"/>
              </a:rPr>
              <a:t>Teacher Retirement System of Texas</a:t>
            </a:r>
          </a:p>
        </p:txBody>
      </p:sp>
      <p:pic>
        <p:nvPicPr>
          <p:cNvPr id="3" name="Picture 2">
            <a:extLst>
              <a:ext uri="{FF2B5EF4-FFF2-40B4-BE49-F238E27FC236}">
                <a16:creationId xmlns:a16="http://schemas.microsoft.com/office/drawing/2014/main" xmlns="" id="{822B16B9-0DD6-4FEA-B864-DF858774CF9D}"/>
              </a:ext>
            </a:extLst>
          </p:cNvPr>
          <p:cNvPicPr>
            <a:picLocks noChangeAspect="1"/>
          </p:cNvPicPr>
          <p:nvPr/>
        </p:nvPicPr>
        <p:blipFill>
          <a:blip r:embed="rId4"/>
          <a:stretch>
            <a:fillRect/>
          </a:stretch>
        </p:blipFill>
        <p:spPr>
          <a:xfrm>
            <a:off x="9804598" y="1537905"/>
            <a:ext cx="1952625" cy="3914775"/>
          </a:xfrm>
          <a:prstGeom prst="rect">
            <a:avLst/>
          </a:prstGeom>
        </p:spPr>
      </p:pic>
      <p:pic>
        <p:nvPicPr>
          <p:cNvPr id="1026" name="Picture 2" descr="171a91c2015517a47241">
            <a:extLst>
              <a:ext uri="{FF2B5EF4-FFF2-40B4-BE49-F238E27FC236}">
                <a16:creationId xmlns:a16="http://schemas.microsoft.com/office/drawing/2014/main" xmlns="" id="{36E59E53-1817-46A5-A7D4-F707C127A1F0}"/>
              </a:ext>
            </a:extLst>
          </p:cNvPr>
          <p:cNvPicPr>
            <a:picLocks noChangeAspect="1" noChangeArrowheads="1"/>
          </p:cNvPicPr>
          <p:nvPr/>
        </p:nvPicPr>
        <p:blipFill rotWithShape="1">
          <a:blip r:embed="rId5" cstate="print">
            <a:duotone>
              <a:prstClr val="black"/>
              <a:schemeClr val="bg1">
                <a:lumMod val="95000"/>
                <a:tint val="45000"/>
                <a:satMod val="400000"/>
              </a:schemeClr>
            </a:duotone>
            <a:extLst>
              <a:ext uri="{28A0092B-C50C-407E-A947-70E740481C1C}">
                <a14:useLocalDpi xmlns:a14="http://schemas.microsoft.com/office/drawing/2010/main" val="0"/>
              </a:ext>
            </a:extLst>
          </a:blip>
          <a:srcRect l="-863" t="5011" r="527" b="22890"/>
          <a:stretch/>
        </p:blipFill>
        <p:spPr bwMode="auto">
          <a:xfrm>
            <a:off x="9855410" y="2042200"/>
            <a:ext cx="1792091" cy="290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9">
            <a:extLst>
              <a:ext uri="{FF2B5EF4-FFF2-40B4-BE49-F238E27FC236}">
                <a16:creationId xmlns:a16="http://schemas.microsoft.com/office/drawing/2014/main" xmlns="" id="{51E50079-E385-4828-AAAF-57BC14911528}"/>
              </a:ext>
            </a:extLst>
          </p:cNvPr>
          <p:cNvSpPr/>
          <p:nvPr/>
        </p:nvSpPr>
        <p:spPr>
          <a:xfrm>
            <a:off x="9893293" y="4136065"/>
            <a:ext cx="1512021" cy="369386"/>
          </a:xfrm>
          <a:prstGeom prst="ellipse">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p:cNvSpPr txBox="1"/>
          <p:nvPr/>
        </p:nvSpPr>
        <p:spPr>
          <a:xfrm>
            <a:off x="512617" y="859027"/>
            <a:ext cx="778625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1" u="none" strike="noStrike" kern="1200" cap="none" spc="0" normalizeH="0" baseline="0" noProof="0" dirty="0">
                <a:ln>
                  <a:noFill/>
                </a:ln>
                <a:solidFill>
                  <a:srgbClr val="24618E"/>
                </a:solidFill>
                <a:effectLst/>
                <a:uLnTx/>
                <a:uFillTx/>
                <a:latin typeface="Arial" panose="020B0604020202020204"/>
                <a:ea typeface="+mn-ea"/>
                <a:cs typeface="+mn-cs"/>
              </a:rPr>
              <a:t>An Innovative Approach for the Journey into Parenthood</a:t>
            </a:r>
            <a:endParaRPr kumimoji="0" lang="en-US" sz="1800" b="0" i="0" u="none" strike="noStrike" kern="1200" cap="none" spc="0" normalizeH="0" baseline="0" noProof="0" dirty="0">
              <a:ln>
                <a:noFill/>
              </a:ln>
              <a:solidFill>
                <a:srgbClr val="24618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24114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F5FABE7-D4CA-6F4A-B8EF-27D84305A688}"/>
              </a:ext>
            </a:extLst>
          </p:cNvPr>
          <p:cNvSpPr>
            <a:spLocks noGrp="1"/>
          </p:cNvSpPr>
          <p:nvPr>
            <p:ph type="body" sz="quarter" idx="10"/>
          </p:nvPr>
        </p:nvSpPr>
        <p:spPr/>
        <p:txBody>
          <a:bodyPr/>
          <a:lstStyle/>
          <a:p>
            <a:r>
              <a:rPr lang="en-US" dirty="0"/>
              <a:t>Who to Contact</a:t>
            </a:r>
          </a:p>
        </p:txBody>
      </p:sp>
      <p:sp>
        <p:nvSpPr>
          <p:cNvPr id="6" name="Text Placeholder 5">
            <a:extLst>
              <a:ext uri="{FF2B5EF4-FFF2-40B4-BE49-F238E27FC236}">
                <a16:creationId xmlns:a16="http://schemas.microsoft.com/office/drawing/2014/main" xmlns="" id="{77DBE4D7-DB43-A94C-A288-D5AC4BC16EAB}"/>
              </a:ext>
            </a:extLst>
          </p:cNvPr>
          <p:cNvSpPr>
            <a:spLocks noGrp="1"/>
          </p:cNvSpPr>
          <p:nvPr>
            <p:ph type="body" sz="quarter" idx="11"/>
          </p:nvPr>
        </p:nvSpPr>
        <p:spPr/>
        <p:txBody>
          <a:bodyPr/>
          <a:lstStyle/>
          <a:p>
            <a:r>
              <a:rPr lang="en-US" dirty="0"/>
              <a:t>YOUR DEDICATED SUPPORT</a:t>
            </a:r>
          </a:p>
        </p:txBody>
      </p:sp>
    </p:spTree>
    <p:extLst>
      <p:ext uri="{BB962C8B-B14F-4D97-AF65-F5344CB8AC3E}">
        <p14:creationId xmlns:p14="http://schemas.microsoft.com/office/powerpoint/2010/main" val="3061059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E72B126-50A0-B94C-8394-F31FB31C7079}"/>
              </a:ext>
            </a:extLst>
          </p:cNvPr>
          <p:cNvSpPr>
            <a:spLocks noGrp="1"/>
          </p:cNvSpPr>
          <p:nvPr>
            <p:ph type="sldNum" sz="quarter" idx="12"/>
          </p:nvPr>
        </p:nvSpPr>
        <p:spPr>
          <a:xfrm>
            <a:off x="11733333" y="6473566"/>
            <a:ext cx="457081" cy="378925"/>
          </a:xfrm>
        </p:spPr>
        <p: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24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itle 2">
            <a:extLst>
              <a:ext uri="{FF2B5EF4-FFF2-40B4-BE49-F238E27FC236}">
                <a16:creationId xmlns:a16="http://schemas.microsoft.com/office/drawing/2014/main" xmlns="" id="{7037002B-5B1D-48F7-A5AD-FA90510134CF}"/>
              </a:ext>
            </a:extLst>
          </p:cNvPr>
          <p:cNvSpPr txBox="1">
            <a:spLocks/>
          </p:cNvSpPr>
          <p:nvPr/>
        </p:nvSpPr>
        <p:spPr>
          <a:xfrm>
            <a:off x="458669" y="395902"/>
            <a:ext cx="11274663" cy="876300"/>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None/>
              <a:defRPr sz="3199" b="1" i="0" kern="600" cap="all" baseline="0">
                <a:solidFill>
                  <a:schemeClr val="accent1"/>
                </a:solidFill>
                <a:latin typeface="Arial Narrow" panose="020B0604020202020204" pitchFamily="34" charset="0"/>
                <a:ea typeface="+mj-ea"/>
                <a:cs typeface="Arial Narrow" panose="020B0604020202020204" pitchFamily="34" charset="0"/>
              </a:defRPr>
            </a:lvl1pPr>
          </a:lstStyle>
          <a:p>
            <a:pPr marL="0" marR="0" lvl="0" indent="0" algn="l" defTabSz="685629" rtl="0" eaLnBrk="1" fontAlgn="auto" latinLnBrk="0" hangingPunct="1">
              <a:lnSpc>
                <a:spcPct val="90000"/>
              </a:lnSpc>
              <a:spcBef>
                <a:spcPct val="0"/>
              </a:spcBef>
              <a:spcAft>
                <a:spcPts val="0"/>
              </a:spcAft>
              <a:buClrTx/>
              <a:buSzTx/>
              <a:buFontTx/>
              <a:buNone/>
              <a:tabLst/>
              <a:defRPr/>
            </a:pPr>
            <a:r>
              <a:rPr kumimoji="0" lang="en-US" sz="3199" b="1" i="0" u="none" strike="noStrike" kern="600" cap="all" spc="0" normalizeH="0" baseline="0" noProof="0" dirty="0">
                <a:ln>
                  <a:noFill/>
                </a:ln>
                <a:solidFill>
                  <a:srgbClr val="24618E"/>
                </a:solidFill>
                <a:effectLst/>
                <a:uLnTx/>
                <a:uFillTx/>
                <a:latin typeface="Arial Narrow" panose="020B0604020202020204" pitchFamily="34" charset="0"/>
                <a:ea typeface="+mj-ea"/>
              </a:rPr>
              <a:t>Support for you</a:t>
            </a:r>
          </a:p>
        </p:txBody>
      </p:sp>
      <p:pic>
        <p:nvPicPr>
          <p:cNvPr id="10" name="Content Placeholder 9">
            <a:extLst>
              <a:ext uri="{FF2B5EF4-FFF2-40B4-BE49-F238E27FC236}">
                <a16:creationId xmlns:a16="http://schemas.microsoft.com/office/drawing/2014/main" xmlns="" id="{12CBC3DA-1A3C-4CFA-8418-37D7FC9C3FE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981" r="15354"/>
          <a:stretch/>
        </p:blipFill>
        <p:spPr>
          <a:xfrm flipH="1">
            <a:off x="458669" y="1527365"/>
            <a:ext cx="3448169" cy="4432874"/>
          </a:xfrm>
          <a:prstGeom prst="rect">
            <a:avLst/>
          </a:prstGeom>
        </p:spPr>
      </p:pic>
      <p:sp>
        <p:nvSpPr>
          <p:cNvPr id="12" name="Rectangle 11">
            <a:extLst>
              <a:ext uri="{FF2B5EF4-FFF2-40B4-BE49-F238E27FC236}">
                <a16:creationId xmlns:a16="http://schemas.microsoft.com/office/drawing/2014/main" xmlns="" id="{2F33016C-7A67-4608-9071-B643D07E0272}"/>
              </a:ext>
            </a:extLst>
          </p:cNvPr>
          <p:cNvSpPr/>
          <p:nvPr/>
        </p:nvSpPr>
        <p:spPr>
          <a:xfrm rot="5400000">
            <a:off x="813961" y="2497763"/>
            <a:ext cx="4541858" cy="2510512"/>
          </a:xfrm>
          <a:prstGeom prst="rect">
            <a:avLst/>
          </a:pr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Content Placeholder 2">
            <a:extLst>
              <a:ext uri="{FF2B5EF4-FFF2-40B4-BE49-F238E27FC236}">
                <a16:creationId xmlns:a16="http://schemas.microsoft.com/office/drawing/2014/main" xmlns="" id="{8DE4F49B-DD7C-490C-8354-3AFCDAB2150E}"/>
              </a:ext>
            </a:extLst>
          </p:cNvPr>
          <p:cNvSpPr txBox="1">
            <a:spLocks/>
          </p:cNvSpPr>
          <p:nvPr/>
        </p:nvSpPr>
        <p:spPr>
          <a:xfrm>
            <a:off x="4231782" y="1596765"/>
            <a:ext cx="10969943" cy="4876800"/>
          </a:xfrm>
          <a:prstGeom prst="rect">
            <a:avLst/>
          </a:prstGeom>
        </p:spPr>
        <p:txBody>
          <a:bodyPr vert="horz" wrap="square" lIns="0" tIns="0" rIns="0" bIns="0" rtlCol="0">
            <a:noAutofit/>
          </a:bodyPr>
          <a:lstStyle>
            <a:lvl1pPr marL="228543" indent="-228543" algn="l" defTabSz="685629" rtl="0" eaLnBrk="1" latinLnBrk="0" hangingPunct="1">
              <a:lnSpc>
                <a:spcPct val="100000"/>
              </a:lnSpc>
              <a:spcBef>
                <a:spcPts val="600"/>
              </a:spcBef>
              <a:spcAft>
                <a:spcPts val="600"/>
              </a:spcAft>
              <a:buClr>
                <a:schemeClr val="accent3"/>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3363" marR="0" lvl="0" indent="-233363" algn="l" defTabSz="685629" rtl="0" eaLnBrk="1" fontAlgn="auto" latinLnBrk="0" hangingPunct="1">
              <a:lnSpc>
                <a:spcPct val="90000"/>
              </a:lnSpc>
              <a:spcBef>
                <a:spcPts val="600"/>
              </a:spcBef>
              <a:spcAft>
                <a:spcPts val="600"/>
              </a:spcAft>
              <a:buClr>
                <a:srgbClr val="33835C"/>
              </a:buClr>
              <a:buSzTx/>
              <a:buFont typeface="Arial" panose="020B0604020202020204" pitchFamily="34" charset="0"/>
              <a:buChar char="•"/>
              <a:tabLst/>
              <a:defRPr/>
            </a:pPr>
            <a:r>
              <a:rPr kumimoji="0" lang="en-US" sz="1600" b="1" i="0" u="none" strike="noStrike" kern="600" cap="none" spc="0" normalizeH="0" baseline="0" noProof="0" dirty="0">
                <a:ln>
                  <a:noFill/>
                </a:ln>
                <a:solidFill>
                  <a:srgbClr val="1E1E1E"/>
                </a:solidFill>
                <a:effectLst/>
                <a:uLnTx/>
                <a:uFillTx/>
                <a:latin typeface="Arial" panose="020B0604020202020204"/>
                <a:ea typeface="+mn-ea"/>
                <a:cs typeface="+mn-cs"/>
              </a:rPr>
              <a:t>Answer questions about benefits</a:t>
            </a:r>
          </a:p>
          <a:p>
            <a:pPr marL="404813" marR="0" lvl="1" indent="-173038" algn="l" defTabSz="685629" rtl="0" eaLnBrk="1" fontAlgn="auto" latinLnBrk="0" hangingPunct="1">
              <a:lnSpc>
                <a:spcPct val="100000"/>
              </a:lnSpc>
              <a:spcBef>
                <a:spcPts val="0"/>
              </a:spcBef>
              <a:spcAft>
                <a:spcPts val="600"/>
              </a:spcAft>
              <a:buClr>
                <a:srgbClr val="1E1E1E"/>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Assist with prior authorizations and referrals</a:t>
            </a:r>
          </a:p>
          <a:p>
            <a:pPr marL="404813" marR="0" lvl="1" indent="-173038" algn="l" defTabSz="685629" rtl="0" eaLnBrk="1" fontAlgn="auto" latinLnBrk="0" hangingPunct="1">
              <a:lnSpc>
                <a:spcPct val="100000"/>
              </a:lnSpc>
              <a:spcBef>
                <a:spcPts val="0"/>
              </a:spcBef>
              <a:spcAft>
                <a:spcPts val="600"/>
              </a:spcAft>
              <a:buClr>
                <a:srgbClr val="1E1E1E"/>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Find and assign an in-network PCP</a:t>
            </a:r>
          </a:p>
          <a:p>
            <a:pPr marL="404813" marR="0" lvl="1" indent="-173038" algn="l" defTabSz="685629" rtl="0" eaLnBrk="1" fontAlgn="auto" latinLnBrk="0" hangingPunct="1">
              <a:lnSpc>
                <a:spcPct val="100000"/>
              </a:lnSpc>
              <a:spcBef>
                <a:spcPts val="0"/>
              </a:spcBef>
              <a:spcAft>
                <a:spcPts val="600"/>
              </a:spcAft>
              <a:buClr>
                <a:srgbClr val="1E1E1E"/>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Address claim and billing inquiries</a:t>
            </a:r>
          </a:p>
          <a:p>
            <a:pPr marL="231775" marR="0" lvl="0" indent="-231775"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Char char="•"/>
              <a:tabLst/>
              <a:defRPr/>
            </a:pPr>
            <a:r>
              <a:rPr kumimoji="0" lang="en-US" sz="1600" b="1" i="0" u="none" strike="noStrike" kern="600" cap="none" spc="0" normalizeH="0" baseline="0" noProof="0" dirty="0">
                <a:ln>
                  <a:noFill/>
                </a:ln>
                <a:solidFill>
                  <a:srgbClr val="1E1E1E"/>
                </a:solidFill>
                <a:effectLst/>
                <a:uLnTx/>
                <a:uFillTx/>
                <a:latin typeface="Arial" panose="020B0604020202020204"/>
                <a:ea typeface="+mn-ea"/>
                <a:cs typeface="+mn-cs"/>
              </a:rPr>
              <a:t>Explain health care costs and options for care</a:t>
            </a:r>
          </a:p>
          <a:p>
            <a:pPr marL="404813" marR="0" lvl="1" indent="-173038" algn="l" defTabSz="685629" rtl="0" eaLnBrk="1" fontAlgn="auto" latinLnBrk="0" hangingPunct="1">
              <a:lnSpc>
                <a:spcPct val="100000"/>
              </a:lnSpc>
              <a:spcBef>
                <a:spcPts val="0"/>
              </a:spcBef>
              <a:spcAft>
                <a:spcPts val="600"/>
              </a:spcAft>
              <a:buClr>
                <a:srgbClr val="1E1E1E"/>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Locate in-network provider options</a:t>
            </a:r>
          </a:p>
          <a:p>
            <a:pPr marL="404813" marR="0" lvl="1" indent="-173038" algn="l" defTabSz="685629" rtl="0" eaLnBrk="1" fontAlgn="auto" latinLnBrk="0" hangingPunct="1">
              <a:lnSpc>
                <a:spcPct val="100000"/>
              </a:lnSpc>
              <a:spcBef>
                <a:spcPts val="0"/>
              </a:spcBef>
              <a:spcAft>
                <a:spcPts val="600"/>
              </a:spcAft>
              <a:buClr>
                <a:srgbClr val="1E1E1E"/>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Scheduling appointments</a:t>
            </a:r>
          </a:p>
          <a:p>
            <a:pPr marL="231775" marR="0" lvl="0" indent="-231775"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Char char="•"/>
              <a:tabLst/>
              <a:defRPr/>
            </a:pPr>
            <a:r>
              <a:rPr kumimoji="0" lang="en-US" sz="1600" b="1" i="0" u="none" strike="noStrike" kern="600" cap="none" spc="0" normalizeH="0" baseline="0" noProof="0" dirty="0">
                <a:ln>
                  <a:noFill/>
                </a:ln>
                <a:solidFill>
                  <a:srgbClr val="1E1E1E"/>
                </a:solidFill>
                <a:effectLst/>
                <a:uLnTx/>
                <a:uFillTx/>
                <a:latin typeface="Arial" panose="020B0604020202020204"/>
                <a:ea typeface="+mn-ea"/>
                <a:cs typeface="+mn-cs"/>
              </a:rPr>
              <a:t>Help you use self-service tools</a:t>
            </a:r>
          </a:p>
          <a:p>
            <a:pPr marL="231775" marR="0" lvl="0" indent="-231775" algn="l" defTabSz="685629" rtl="0" eaLnBrk="1" fontAlgn="auto" latinLnBrk="0" hangingPunct="1">
              <a:lnSpc>
                <a:spcPct val="100000"/>
              </a:lnSpc>
              <a:spcBef>
                <a:spcPts val="600"/>
              </a:spcBef>
              <a:spcAft>
                <a:spcPts val="600"/>
              </a:spcAft>
              <a:buClr>
                <a:srgbClr val="33835C"/>
              </a:buClr>
              <a:buSzTx/>
              <a:buFont typeface="Arial" panose="020B0604020202020204" pitchFamily="34" charset="0"/>
              <a:buChar char="•"/>
              <a:tabLst/>
              <a:defRPr/>
            </a:pPr>
            <a:r>
              <a:rPr kumimoji="0" lang="en-US" sz="1600" b="1" i="0" u="none" strike="noStrike" kern="600" cap="none" spc="0" normalizeH="0" baseline="0" noProof="0" dirty="0">
                <a:ln>
                  <a:noFill/>
                </a:ln>
                <a:solidFill>
                  <a:srgbClr val="1E1E1E"/>
                </a:solidFill>
                <a:effectLst/>
                <a:uLnTx/>
                <a:uFillTx/>
                <a:latin typeface="Arial" panose="020B0604020202020204"/>
                <a:ea typeface="+mn-ea"/>
                <a:cs typeface="+mn-cs"/>
              </a:rPr>
              <a:t>Connect you to other resources</a:t>
            </a:r>
          </a:p>
          <a:p>
            <a:pPr marL="404813" marR="0" lvl="1" indent="-173038" algn="l" defTabSz="685629" rtl="0" eaLnBrk="1" fontAlgn="auto" latinLnBrk="0" hangingPunct="1">
              <a:lnSpc>
                <a:spcPct val="100000"/>
              </a:lnSpc>
              <a:spcBef>
                <a:spcPts val="0"/>
              </a:spcBef>
              <a:spcAft>
                <a:spcPts val="600"/>
              </a:spcAft>
              <a:buClr>
                <a:srgbClr val="1E1E1E"/>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Clinicians</a:t>
            </a:r>
          </a:p>
          <a:p>
            <a:pPr marL="404813" marR="0" lvl="1" indent="-173038" algn="l" defTabSz="685629" rtl="0" eaLnBrk="1" fontAlgn="auto" latinLnBrk="0" hangingPunct="1">
              <a:lnSpc>
                <a:spcPct val="100000"/>
              </a:lnSpc>
              <a:spcBef>
                <a:spcPts val="0"/>
              </a:spcBef>
              <a:spcAft>
                <a:spcPts val="600"/>
              </a:spcAft>
              <a:buClr>
                <a:srgbClr val="1E1E1E"/>
              </a:buClr>
              <a:buSzTx/>
              <a:buFont typeface="Arial" panose="020B0604020202020204" pitchFamily="34" charset="0"/>
              <a:buChar char="–"/>
              <a:tabLst/>
              <a:defRPr/>
            </a:pP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Community resources</a:t>
            </a:r>
          </a:p>
          <a:p>
            <a:pPr marL="404813" marR="0" lvl="1" indent="-173038" algn="l" defTabSz="685629" rtl="0" eaLnBrk="1" fontAlgn="auto" latinLnBrk="0" hangingPunct="1">
              <a:lnSpc>
                <a:spcPct val="100000"/>
              </a:lnSpc>
              <a:spcBef>
                <a:spcPts val="0"/>
              </a:spcBef>
              <a:spcAft>
                <a:spcPts val="600"/>
              </a:spcAft>
              <a:buClr>
                <a:srgbClr val="1E1E1E"/>
              </a:buClr>
              <a:buSzTx/>
              <a:buFont typeface="Arial" panose="020B0604020202020204" pitchFamily="34" charset="0"/>
              <a:buChar char="–"/>
              <a:tabLst/>
              <a:defRPr/>
            </a:pPr>
            <a:r>
              <a:rPr kumimoji="0" lang="en-US" sz="1600" b="0" i="0" u="none" strike="noStrike" kern="600" cap="none" spc="0" normalizeH="0" baseline="0" noProof="0">
                <a:ln>
                  <a:noFill/>
                </a:ln>
                <a:solidFill>
                  <a:srgbClr val="1E1E1E"/>
                </a:solidFill>
                <a:effectLst/>
                <a:uLnTx/>
                <a:uFillTx/>
                <a:latin typeface="Arial" panose="020B0604020202020204"/>
                <a:ea typeface="+mn-ea"/>
                <a:cs typeface="+mn-cs"/>
              </a:rPr>
              <a:t>TRS benefits </a:t>
            </a:r>
            <a:r>
              <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rPr>
              <a:t>vendors</a:t>
            </a:r>
          </a:p>
          <a:p>
            <a:pPr marL="404813" marR="0" lvl="1" indent="-173038" algn="l" defTabSz="685629" rtl="0" eaLnBrk="1" fontAlgn="auto" latinLnBrk="0" hangingPunct="1">
              <a:lnSpc>
                <a:spcPct val="100000"/>
              </a:lnSpc>
              <a:spcBef>
                <a:spcPts val="0"/>
              </a:spcBef>
              <a:spcAft>
                <a:spcPts val="600"/>
              </a:spcAft>
              <a:buClr>
                <a:srgbClr val="1E1E1E"/>
              </a:buClr>
              <a:buSzTx/>
              <a:buFont typeface="Arial" panose="020B0604020202020204" pitchFamily="34" charset="0"/>
              <a:buChar char="–"/>
              <a:tabLst/>
              <a:defRPr/>
            </a:pPr>
            <a:endParaRPr kumimoji="0" lang="en-US" sz="1600" b="0" i="0" u="none" strike="noStrike" kern="600" cap="none" spc="0" normalizeH="0" baseline="0" noProof="0" dirty="0">
              <a:ln>
                <a:noFill/>
              </a:ln>
              <a:solidFill>
                <a:srgbClr val="1E1E1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xmlns="" id="{868BF2C5-BA23-4815-BB8A-A2B5176D1222}"/>
              </a:ext>
            </a:extLst>
          </p:cNvPr>
          <p:cNvSpPr txBox="1"/>
          <p:nvPr/>
        </p:nvSpPr>
        <p:spPr>
          <a:xfrm>
            <a:off x="7754357" y="3765324"/>
            <a:ext cx="4033157" cy="2154436"/>
          </a:xfrm>
          <a:prstGeom prst="rect">
            <a:avLst/>
          </a:prstGeom>
          <a:solidFill>
            <a:schemeClr val="accent1"/>
          </a:solid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pPr marL="0" marR="0" lvl="0" indent="0" algn="ctr" defTabSz="457200" rtl="0" eaLnBrk="1" fontAlgn="auto" latinLnBrk="0" hangingPunct="1">
              <a:lnSpc>
                <a:spcPct val="100000"/>
              </a:lnSpc>
              <a:spcBef>
                <a:spcPts val="40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a:ea typeface="+mn-ea"/>
                <a:cs typeface="+mn-cs"/>
              </a:rPr>
              <a:t>Call toll-free: 1-866-355-5999</a:t>
            </a: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40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4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a:ea typeface="+mn-ea"/>
                <a:cs typeface="+mn-cs"/>
              </a:rPr>
              <a:t>June 1, 2020</a:t>
            </a:r>
          </a:p>
          <a:p>
            <a:pPr marL="0" marR="0" lvl="0" indent="0" algn="ctr" defTabSz="457200" rtl="0" eaLnBrk="1" fontAlgn="auto" latinLnBrk="0" hangingPunct="1">
              <a:lnSpc>
                <a:spcPct val="100000"/>
              </a:lnSpc>
              <a:spcBef>
                <a:spcPts val="4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a:ea typeface="+mn-ea"/>
                <a:cs typeface="+mn-cs"/>
              </a:rPr>
              <a:t>Monday-Friday 7:00AM-6:00PM</a:t>
            </a:r>
          </a:p>
          <a:p>
            <a:pPr marL="0" marR="0" lvl="0" indent="0" algn="ctr" defTabSz="457200" rtl="0" eaLnBrk="1" fontAlgn="auto" latinLnBrk="0" hangingPunct="1">
              <a:lnSpc>
                <a:spcPct val="100000"/>
              </a:lnSpc>
              <a:spcBef>
                <a:spcPts val="40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4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a:ea typeface="+mn-ea"/>
                <a:cs typeface="+mn-cs"/>
              </a:rPr>
              <a:t>Sept. 1, 2020</a:t>
            </a:r>
          </a:p>
          <a:p>
            <a:pPr marL="0" marR="0" lvl="0" indent="0" algn="ctr" defTabSz="457200" rtl="0" eaLnBrk="1" fontAlgn="auto" latinLnBrk="0" hangingPunct="1">
              <a:lnSpc>
                <a:spcPct val="100000"/>
              </a:lnSpc>
              <a:spcBef>
                <a:spcPts val="4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a:ea typeface="+mn-ea"/>
                <a:cs typeface="+mn-cs"/>
              </a:rPr>
              <a:t>Access 24/7</a:t>
            </a:r>
            <a:endParaRPr kumimoji="0" lang="en-US" sz="1600" b="1"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xmlns="" id="{02881CA4-EFBB-4F3D-A0D4-E1D6FBE4735F}"/>
              </a:ext>
            </a:extLst>
          </p:cNvPr>
          <p:cNvSpPr txBox="1"/>
          <p:nvPr/>
        </p:nvSpPr>
        <p:spPr>
          <a:xfrm>
            <a:off x="4231782" y="1135842"/>
            <a:ext cx="4273421" cy="692497"/>
          </a:xfrm>
          <a:prstGeom prst="rect">
            <a:avLst/>
          </a:prstGeom>
          <a:noFill/>
        </p:spPr>
        <p:txBody>
          <a:bodyPr wrap="square" lIns="0" tIns="0" rIns="0" bIns="0" rtlCol="0">
            <a:spAutoFit/>
          </a:bodyPr>
          <a:lstStyle/>
          <a:p>
            <a:pPr marL="0" marR="0" lvl="0" indent="0" algn="l" defTabSz="91424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33835C"/>
                </a:solidFill>
                <a:effectLst/>
                <a:uLnTx/>
                <a:uFillTx/>
                <a:latin typeface="Arial" panose="020B0604020202020204"/>
                <a:ea typeface="+mn-ea"/>
                <a:cs typeface="+mn-cs"/>
              </a:rPr>
              <a:t>Personal Health Guides (PHGs)</a:t>
            </a:r>
          </a:p>
          <a:p>
            <a:pPr marL="0" marR="0" lvl="0" indent="0" algn="l" defTabSz="914240" rtl="0" eaLnBrk="1" fontAlgn="auto" latinLnBrk="0" hangingPunct="1">
              <a:lnSpc>
                <a:spcPct val="100000"/>
              </a:lnSpc>
              <a:spcBef>
                <a:spcPts val="0"/>
              </a:spcBef>
              <a:spcAft>
                <a:spcPts val="60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Tree>
    <p:extLst>
      <p:ext uri="{BB962C8B-B14F-4D97-AF65-F5344CB8AC3E}">
        <p14:creationId xmlns:p14="http://schemas.microsoft.com/office/powerpoint/2010/main" val="615365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D75D1F2-A4C4-489A-81DD-16706800CE50}"/>
              </a:ext>
            </a:extLst>
          </p:cNvPr>
          <p:cNvSpPr>
            <a:spLocks noGrp="1"/>
          </p:cNvSpPr>
          <p:nvPr>
            <p:ph type="body" sz="quarter" idx="11"/>
          </p:nvPr>
        </p:nvSpPr>
        <p:spPr>
          <a:xfrm>
            <a:off x="429288" y="4953565"/>
            <a:ext cx="9986720" cy="865487"/>
          </a:xfrm>
        </p:spPr>
        <p:txBody>
          <a:bodyPr/>
          <a:lstStyle/>
          <a:p>
            <a:r>
              <a:rPr lang="en-US" sz="4800" dirty="0"/>
              <a:t>Pharmacy Benefits</a:t>
            </a:r>
          </a:p>
          <a:p>
            <a:endParaRPr lang="en-US" dirty="0"/>
          </a:p>
        </p:txBody>
      </p:sp>
      <p:pic>
        <p:nvPicPr>
          <p:cNvPr id="4" name="Picture 3">
            <a:extLst>
              <a:ext uri="{FF2B5EF4-FFF2-40B4-BE49-F238E27FC236}">
                <a16:creationId xmlns:a16="http://schemas.microsoft.com/office/drawing/2014/main" xmlns="" id="{B1AC2921-E96D-45AD-8C7C-FDE071CCE7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2689" y="4941285"/>
            <a:ext cx="3759140" cy="425242"/>
          </a:xfrm>
          <a:prstGeom prst="rect">
            <a:avLst/>
          </a:prstGeom>
        </p:spPr>
      </p:pic>
    </p:spTree>
    <p:extLst>
      <p:ext uri="{BB962C8B-B14F-4D97-AF65-F5344CB8AC3E}">
        <p14:creationId xmlns:p14="http://schemas.microsoft.com/office/powerpoint/2010/main" val="150034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ctr" defTabSz="457063" rtl="0" eaLnBrk="1" fontAlgn="auto" latinLnBrk="0" hangingPunct="1">
              <a:lnSpc>
                <a:spcPct val="100000"/>
              </a:lnSpc>
              <a:spcBef>
                <a:spcPts val="0"/>
              </a:spcBef>
              <a:spcAft>
                <a:spcPts val="0"/>
              </a:spcAft>
              <a:buClrTx/>
              <a:buSzTx/>
              <a:buFontTx/>
              <a:buNone/>
              <a:tabLst/>
              <a:defRPr/>
            </a:pPr>
            <a:fld id="{4D467D88-DCFD-354C-96A5-D863D5E9364D}" type="slidenum">
              <a:rPr kumimoji="0" lang="en-US" sz="900" b="0" i="0" u="none" strike="noStrike" kern="1200" cap="none" spc="0" normalizeH="0" baseline="0" noProof="0">
                <a:ln>
                  <a:noFill/>
                </a:ln>
                <a:solidFill>
                  <a:prstClr val="black">
                    <a:lumMod val="75000"/>
                    <a:lumOff val="25000"/>
                  </a:prstClr>
                </a:solidFill>
                <a:effectLst/>
                <a:uLnTx/>
                <a:uFillTx/>
                <a:latin typeface="Arial"/>
                <a:ea typeface="+mn-ea"/>
                <a:cs typeface="+mn-cs"/>
              </a:rPr>
              <a:pPr marL="0" marR="0" lvl="0" indent="0" algn="ctr" defTabSz="457063"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dirty="0">
              <a:ln>
                <a:noFill/>
              </a:ln>
              <a:solidFill>
                <a:prstClr val="black">
                  <a:lumMod val="75000"/>
                  <a:lumOff val="25000"/>
                </a:prstClr>
              </a:solidFill>
              <a:effectLst/>
              <a:uLnTx/>
              <a:uFillTx/>
              <a:latin typeface="Arial"/>
              <a:ea typeface="+mn-ea"/>
              <a:cs typeface="+mn-cs"/>
            </a:endParaRPr>
          </a:p>
        </p:txBody>
      </p:sp>
      <p:sp>
        <p:nvSpPr>
          <p:cNvPr id="6" name="Title 1"/>
          <p:cNvSpPr>
            <a:spLocks noGrp="1"/>
          </p:cNvSpPr>
          <p:nvPr>
            <p:ph type="title"/>
          </p:nvPr>
        </p:nvSpPr>
        <p:spPr>
          <a:xfrm>
            <a:off x="457202" y="408449"/>
            <a:ext cx="10127671" cy="1377695"/>
          </a:xfrm>
        </p:spPr>
        <p:txBody>
          <a:bodyPr/>
          <a:lstStyle/>
          <a:p>
            <a:r>
              <a:rPr lang="en-US" dirty="0">
                <a:latin typeface="Arial Narrow" panose="020B0606020202030204" pitchFamily="34" charset="0"/>
              </a:rPr>
              <a:t>TRS Prescription Drug Plan Deductibles/Maximum Out-of-Pockets</a:t>
            </a:r>
          </a:p>
        </p:txBody>
      </p:sp>
      <p:sp>
        <p:nvSpPr>
          <p:cNvPr id="3" name="Footer Placeholder 2"/>
          <p:cNvSpPr>
            <a:spLocks noGrp="1"/>
          </p:cNvSpPr>
          <p:nvPr>
            <p:ph type="ftr" sz="quarter" idx="14"/>
          </p:nvPr>
        </p:nvSpPr>
        <p:spPr/>
        <p: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prstClr val="black">
                    <a:lumMod val="50000"/>
                    <a:lumOff val="50000"/>
                  </a:prstClr>
                </a:solidFill>
                <a:effectLst/>
                <a:uLnTx/>
                <a:uFillTx/>
                <a:latin typeface="Arial"/>
                <a:ea typeface="+mn-ea"/>
                <a:cs typeface="+mn-cs"/>
              </a:rPr>
              <a:t>©2019  CVS Health and/or one of its affiliates: Confidential &amp; Proprietary</a:t>
            </a:r>
          </a:p>
        </p:txBody>
      </p:sp>
      <p:sp>
        <p:nvSpPr>
          <p:cNvPr id="12" name="Freeform 105"/>
          <p:cNvSpPr>
            <a:spLocks noChangeAspect="1" noEditPoints="1"/>
          </p:cNvSpPr>
          <p:nvPr/>
        </p:nvSpPr>
        <p:spPr bwMode="auto">
          <a:xfrm>
            <a:off x="11058651" y="5314528"/>
            <a:ext cx="799732" cy="1089162"/>
          </a:xfrm>
          <a:custGeom>
            <a:avLst/>
            <a:gdLst>
              <a:gd name="T0" fmla="*/ 811 w 3804"/>
              <a:gd name="T1" fmla="*/ 5181 h 5181"/>
              <a:gd name="T2" fmla="*/ 359 w 3804"/>
              <a:gd name="T3" fmla="*/ 1150 h 5181"/>
              <a:gd name="T4" fmla="*/ 0 w 3804"/>
              <a:gd name="T5" fmla="*/ 377 h 5181"/>
              <a:gd name="T6" fmla="*/ 359 w 3804"/>
              <a:gd name="T7" fmla="*/ 0 h 5181"/>
              <a:gd name="T8" fmla="*/ 3445 w 3804"/>
              <a:gd name="T9" fmla="*/ 377 h 5181"/>
              <a:gd name="T10" fmla="*/ 3804 w 3804"/>
              <a:gd name="T11" fmla="*/ 1150 h 5181"/>
              <a:gd name="T12" fmla="*/ 3445 w 3804"/>
              <a:gd name="T13" fmla="*/ 4729 h 5181"/>
              <a:gd name="T14" fmla="*/ 590 w 3804"/>
              <a:gd name="T15" fmla="*/ 1150 h 5181"/>
              <a:gd name="T16" fmla="*/ 811 w 3804"/>
              <a:gd name="T17" fmla="*/ 4949 h 5181"/>
              <a:gd name="T18" fmla="*/ 3214 w 3804"/>
              <a:gd name="T19" fmla="*/ 4729 h 5181"/>
              <a:gd name="T20" fmla="*/ 1459 w 3804"/>
              <a:gd name="T21" fmla="*/ 4569 h 5181"/>
              <a:gd name="T22" fmla="*/ 1006 w 3804"/>
              <a:gd name="T23" fmla="*/ 1991 h 5181"/>
              <a:gd name="T24" fmla="*/ 3214 w 3804"/>
              <a:gd name="T25" fmla="*/ 1538 h 5181"/>
              <a:gd name="T26" fmla="*/ 590 w 3804"/>
              <a:gd name="T27" fmla="*/ 1150 h 5181"/>
              <a:gd name="T28" fmla="*/ 1238 w 3804"/>
              <a:gd name="T29" fmla="*/ 1991 h 5181"/>
              <a:gd name="T30" fmla="*/ 1459 w 3804"/>
              <a:gd name="T31" fmla="*/ 4337 h 5181"/>
              <a:gd name="T32" fmla="*/ 3214 w 3804"/>
              <a:gd name="T33" fmla="*/ 1769 h 5181"/>
              <a:gd name="T34" fmla="*/ 3214 w 3804"/>
              <a:gd name="T35" fmla="*/ 918 h 5181"/>
              <a:gd name="T36" fmla="*/ 3572 w 3804"/>
              <a:gd name="T37" fmla="*/ 609 h 5181"/>
              <a:gd name="T38" fmla="*/ 3214 w 3804"/>
              <a:gd name="T39" fmla="*/ 231 h 5181"/>
              <a:gd name="T40" fmla="*/ 2810 w 3804"/>
              <a:gd name="T41" fmla="*/ 610 h 5181"/>
              <a:gd name="T42" fmla="*/ 2578 w 3804"/>
              <a:gd name="T43" fmla="*/ 231 h 5181"/>
              <a:gd name="T44" fmla="*/ 2022 w 3804"/>
              <a:gd name="T45" fmla="*/ 610 h 5181"/>
              <a:gd name="T46" fmla="*/ 1790 w 3804"/>
              <a:gd name="T47" fmla="*/ 231 h 5181"/>
              <a:gd name="T48" fmla="*/ 1234 w 3804"/>
              <a:gd name="T49" fmla="*/ 610 h 5181"/>
              <a:gd name="T50" fmla="*/ 1002 w 3804"/>
              <a:gd name="T51" fmla="*/ 231 h 5181"/>
              <a:gd name="T52" fmla="*/ 590 w 3804"/>
              <a:gd name="T53" fmla="*/ 609 h 5181"/>
              <a:gd name="T54" fmla="*/ 232 w 3804"/>
              <a:gd name="T55" fmla="*/ 918 h 5181"/>
              <a:gd name="T56" fmla="*/ 2822 w 3804"/>
              <a:gd name="T57" fmla="*/ 3973 h 5181"/>
              <a:gd name="T58" fmla="*/ 2280 w 3804"/>
              <a:gd name="T59" fmla="*/ 3973 h 5181"/>
              <a:gd name="T60" fmla="*/ 2387 w 3804"/>
              <a:gd name="T61" fmla="*/ 3538 h 5181"/>
              <a:gd name="T62" fmla="*/ 1768 w 3804"/>
              <a:gd name="T63" fmla="*/ 3109 h 5181"/>
              <a:gd name="T64" fmla="*/ 1536 w 3804"/>
              <a:gd name="T65" fmla="*/ 3538 h 5181"/>
              <a:gd name="T66" fmla="*/ 2024 w 3804"/>
              <a:gd name="T67" fmla="*/ 2133 h 5181"/>
              <a:gd name="T68" fmla="*/ 2237 w 3804"/>
              <a:gd name="T69" fmla="*/ 3060 h 5181"/>
              <a:gd name="T70" fmla="*/ 2822 w 3804"/>
              <a:gd name="T71" fmla="*/ 3103 h 5181"/>
              <a:gd name="T72" fmla="*/ 2715 w 3804"/>
              <a:gd name="T73" fmla="*/ 3538 h 5181"/>
              <a:gd name="T74" fmla="*/ 2822 w 3804"/>
              <a:gd name="T75" fmla="*/ 3973 h 5181"/>
              <a:gd name="T76" fmla="*/ 2024 w 3804"/>
              <a:gd name="T77" fmla="*/ 2877 h 5181"/>
              <a:gd name="T78" fmla="*/ 2024 w 3804"/>
              <a:gd name="T79" fmla="*/ 2365 h 5181"/>
              <a:gd name="T80" fmla="*/ 1768 w 3804"/>
              <a:gd name="T81" fmla="*/ 2877 h 5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5181">
                <a:moveTo>
                  <a:pt x="2994" y="5181"/>
                </a:moveTo>
                <a:cubicBezTo>
                  <a:pt x="811" y="5181"/>
                  <a:pt x="811" y="5181"/>
                  <a:pt x="811" y="5181"/>
                </a:cubicBezTo>
                <a:cubicBezTo>
                  <a:pt x="561" y="5181"/>
                  <a:pt x="358" y="4978"/>
                  <a:pt x="359" y="4729"/>
                </a:cubicBezTo>
                <a:cubicBezTo>
                  <a:pt x="359" y="1150"/>
                  <a:pt x="359" y="1150"/>
                  <a:pt x="359" y="1150"/>
                </a:cubicBezTo>
                <a:cubicBezTo>
                  <a:pt x="0" y="1150"/>
                  <a:pt x="0" y="1150"/>
                  <a:pt x="0" y="1150"/>
                </a:cubicBezTo>
                <a:cubicBezTo>
                  <a:pt x="0" y="377"/>
                  <a:pt x="0" y="377"/>
                  <a:pt x="0" y="377"/>
                </a:cubicBezTo>
                <a:cubicBezTo>
                  <a:pt x="359" y="377"/>
                  <a:pt x="359" y="377"/>
                  <a:pt x="359" y="377"/>
                </a:cubicBezTo>
                <a:cubicBezTo>
                  <a:pt x="359" y="0"/>
                  <a:pt x="359" y="0"/>
                  <a:pt x="359" y="0"/>
                </a:cubicBezTo>
                <a:cubicBezTo>
                  <a:pt x="3445" y="0"/>
                  <a:pt x="3445" y="0"/>
                  <a:pt x="3445" y="0"/>
                </a:cubicBezTo>
                <a:cubicBezTo>
                  <a:pt x="3445" y="377"/>
                  <a:pt x="3445" y="377"/>
                  <a:pt x="3445" y="377"/>
                </a:cubicBezTo>
                <a:cubicBezTo>
                  <a:pt x="3804" y="377"/>
                  <a:pt x="3804" y="377"/>
                  <a:pt x="3804" y="377"/>
                </a:cubicBezTo>
                <a:cubicBezTo>
                  <a:pt x="3804" y="1150"/>
                  <a:pt x="3804" y="1150"/>
                  <a:pt x="3804" y="1150"/>
                </a:cubicBezTo>
                <a:cubicBezTo>
                  <a:pt x="3445" y="1150"/>
                  <a:pt x="3445" y="1150"/>
                  <a:pt x="3445" y="1150"/>
                </a:cubicBezTo>
                <a:cubicBezTo>
                  <a:pt x="3445" y="4729"/>
                  <a:pt x="3445" y="4729"/>
                  <a:pt x="3445" y="4729"/>
                </a:cubicBezTo>
                <a:cubicBezTo>
                  <a:pt x="3446" y="4978"/>
                  <a:pt x="3243" y="5181"/>
                  <a:pt x="2994" y="5181"/>
                </a:cubicBezTo>
                <a:close/>
                <a:moveTo>
                  <a:pt x="590" y="1150"/>
                </a:moveTo>
                <a:cubicBezTo>
                  <a:pt x="590" y="4729"/>
                  <a:pt x="590" y="4729"/>
                  <a:pt x="590" y="4729"/>
                </a:cubicBezTo>
                <a:cubicBezTo>
                  <a:pt x="590" y="4850"/>
                  <a:pt x="689" y="4949"/>
                  <a:pt x="811" y="4949"/>
                </a:cubicBezTo>
                <a:cubicBezTo>
                  <a:pt x="2993" y="4949"/>
                  <a:pt x="2993" y="4949"/>
                  <a:pt x="2993" y="4949"/>
                </a:cubicBezTo>
                <a:cubicBezTo>
                  <a:pt x="3115" y="4949"/>
                  <a:pt x="3214" y="4850"/>
                  <a:pt x="3214" y="4729"/>
                </a:cubicBezTo>
                <a:cubicBezTo>
                  <a:pt x="3214" y="4569"/>
                  <a:pt x="3214" y="4569"/>
                  <a:pt x="3214" y="4569"/>
                </a:cubicBezTo>
                <a:cubicBezTo>
                  <a:pt x="1459" y="4569"/>
                  <a:pt x="1459" y="4569"/>
                  <a:pt x="1459" y="4569"/>
                </a:cubicBezTo>
                <a:cubicBezTo>
                  <a:pt x="1209" y="4569"/>
                  <a:pt x="1006" y="4366"/>
                  <a:pt x="1006" y="4116"/>
                </a:cubicBezTo>
                <a:cubicBezTo>
                  <a:pt x="1006" y="1991"/>
                  <a:pt x="1006" y="1991"/>
                  <a:pt x="1006" y="1991"/>
                </a:cubicBezTo>
                <a:cubicBezTo>
                  <a:pt x="1006" y="1741"/>
                  <a:pt x="1209" y="1538"/>
                  <a:pt x="1459" y="1538"/>
                </a:cubicBezTo>
                <a:cubicBezTo>
                  <a:pt x="3214" y="1538"/>
                  <a:pt x="3214" y="1538"/>
                  <a:pt x="3214" y="1538"/>
                </a:cubicBezTo>
                <a:cubicBezTo>
                  <a:pt x="3214" y="1150"/>
                  <a:pt x="3214" y="1150"/>
                  <a:pt x="3214" y="1150"/>
                </a:cubicBezTo>
                <a:cubicBezTo>
                  <a:pt x="590" y="1150"/>
                  <a:pt x="590" y="1150"/>
                  <a:pt x="590" y="1150"/>
                </a:cubicBezTo>
                <a:close/>
                <a:moveTo>
                  <a:pt x="1459" y="1769"/>
                </a:moveTo>
                <a:cubicBezTo>
                  <a:pt x="1337" y="1769"/>
                  <a:pt x="1238" y="1869"/>
                  <a:pt x="1238" y="1991"/>
                </a:cubicBezTo>
                <a:cubicBezTo>
                  <a:pt x="1238" y="4116"/>
                  <a:pt x="1238" y="4116"/>
                  <a:pt x="1238" y="4116"/>
                </a:cubicBezTo>
                <a:cubicBezTo>
                  <a:pt x="1238" y="4238"/>
                  <a:pt x="1337" y="4337"/>
                  <a:pt x="1459" y="4337"/>
                </a:cubicBezTo>
                <a:cubicBezTo>
                  <a:pt x="3214" y="4337"/>
                  <a:pt x="3214" y="4337"/>
                  <a:pt x="3214" y="4337"/>
                </a:cubicBezTo>
                <a:cubicBezTo>
                  <a:pt x="3214" y="1769"/>
                  <a:pt x="3214" y="1769"/>
                  <a:pt x="3214" y="1769"/>
                </a:cubicBezTo>
                <a:cubicBezTo>
                  <a:pt x="1459" y="1769"/>
                  <a:pt x="1459" y="1769"/>
                  <a:pt x="1459" y="1769"/>
                </a:cubicBezTo>
                <a:close/>
                <a:moveTo>
                  <a:pt x="3214" y="918"/>
                </a:moveTo>
                <a:cubicBezTo>
                  <a:pt x="3572" y="918"/>
                  <a:pt x="3572" y="918"/>
                  <a:pt x="3572" y="918"/>
                </a:cubicBezTo>
                <a:cubicBezTo>
                  <a:pt x="3572" y="609"/>
                  <a:pt x="3572" y="609"/>
                  <a:pt x="3572" y="609"/>
                </a:cubicBezTo>
                <a:cubicBezTo>
                  <a:pt x="3214" y="609"/>
                  <a:pt x="3214" y="609"/>
                  <a:pt x="3214" y="609"/>
                </a:cubicBezTo>
                <a:cubicBezTo>
                  <a:pt x="3214" y="231"/>
                  <a:pt x="3214" y="231"/>
                  <a:pt x="3214" y="231"/>
                </a:cubicBezTo>
                <a:cubicBezTo>
                  <a:pt x="2810" y="231"/>
                  <a:pt x="2810" y="231"/>
                  <a:pt x="2810" y="231"/>
                </a:cubicBezTo>
                <a:cubicBezTo>
                  <a:pt x="2810" y="610"/>
                  <a:pt x="2810" y="610"/>
                  <a:pt x="2810" y="610"/>
                </a:cubicBezTo>
                <a:cubicBezTo>
                  <a:pt x="2578" y="610"/>
                  <a:pt x="2578" y="610"/>
                  <a:pt x="2578" y="610"/>
                </a:cubicBezTo>
                <a:cubicBezTo>
                  <a:pt x="2578" y="231"/>
                  <a:pt x="2578" y="231"/>
                  <a:pt x="2578" y="231"/>
                </a:cubicBezTo>
                <a:cubicBezTo>
                  <a:pt x="2022" y="231"/>
                  <a:pt x="2022" y="231"/>
                  <a:pt x="2022" y="231"/>
                </a:cubicBezTo>
                <a:cubicBezTo>
                  <a:pt x="2022" y="610"/>
                  <a:pt x="2022" y="610"/>
                  <a:pt x="2022" y="610"/>
                </a:cubicBezTo>
                <a:cubicBezTo>
                  <a:pt x="1790" y="610"/>
                  <a:pt x="1790" y="610"/>
                  <a:pt x="1790" y="610"/>
                </a:cubicBezTo>
                <a:cubicBezTo>
                  <a:pt x="1790" y="231"/>
                  <a:pt x="1790" y="231"/>
                  <a:pt x="1790" y="231"/>
                </a:cubicBezTo>
                <a:cubicBezTo>
                  <a:pt x="1234" y="231"/>
                  <a:pt x="1234" y="231"/>
                  <a:pt x="1234" y="231"/>
                </a:cubicBezTo>
                <a:cubicBezTo>
                  <a:pt x="1234" y="610"/>
                  <a:pt x="1234" y="610"/>
                  <a:pt x="1234" y="610"/>
                </a:cubicBezTo>
                <a:cubicBezTo>
                  <a:pt x="1002" y="610"/>
                  <a:pt x="1002" y="610"/>
                  <a:pt x="1002" y="610"/>
                </a:cubicBezTo>
                <a:cubicBezTo>
                  <a:pt x="1002" y="231"/>
                  <a:pt x="1002" y="231"/>
                  <a:pt x="1002" y="231"/>
                </a:cubicBezTo>
                <a:cubicBezTo>
                  <a:pt x="590" y="231"/>
                  <a:pt x="590" y="231"/>
                  <a:pt x="590" y="231"/>
                </a:cubicBezTo>
                <a:cubicBezTo>
                  <a:pt x="590" y="609"/>
                  <a:pt x="590" y="609"/>
                  <a:pt x="590" y="609"/>
                </a:cubicBezTo>
                <a:cubicBezTo>
                  <a:pt x="232" y="609"/>
                  <a:pt x="232" y="609"/>
                  <a:pt x="232" y="609"/>
                </a:cubicBezTo>
                <a:cubicBezTo>
                  <a:pt x="232" y="918"/>
                  <a:pt x="232" y="918"/>
                  <a:pt x="232" y="918"/>
                </a:cubicBezTo>
                <a:cubicBezTo>
                  <a:pt x="3214" y="918"/>
                  <a:pt x="3214" y="918"/>
                  <a:pt x="3214" y="918"/>
                </a:cubicBezTo>
                <a:close/>
                <a:moveTo>
                  <a:pt x="2822" y="3973"/>
                </a:moveTo>
                <a:cubicBezTo>
                  <a:pt x="2551" y="3702"/>
                  <a:pt x="2551" y="3702"/>
                  <a:pt x="2551" y="3702"/>
                </a:cubicBezTo>
                <a:cubicBezTo>
                  <a:pt x="2280" y="3973"/>
                  <a:pt x="2280" y="3973"/>
                  <a:pt x="2280" y="3973"/>
                </a:cubicBezTo>
                <a:cubicBezTo>
                  <a:pt x="2116" y="3809"/>
                  <a:pt x="2116" y="3809"/>
                  <a:pt x="2116" y="3809"/>
                </a:cubicBezTo>
                <a:cubicBezTo>
                  <a:pt x="2387" y="3538"/>
                  <a:pt x="2387" y="3538"/>
                  <a:pt x="2387" y="3538"/>
                </a:cubicBezTo>
                <a:cubicBezTo>
                  <a:pt x="1958" y="3109"/>
                  <a:pt x="1958" y="3109"/>
                  <a:pt x="1958" y="3109"/>
                </a:cubicBezTo>
                <a:cubicBezTo>
                  <a:pt x="1768" y="3109"/>
                  <a:pt x="1768" y="3109"/>
                  <a:pt x="1768" y="3109"/>
                </a:cubicBezTo>
                <a:cubicBezTo>
                  <a:pt x="1768" y="3538"/>
                  <a:pt x="1768" y="3538"/>
                  <a:pt x="1768" y="3538"/>
                </a:cubicBezTo>
                <a:cubicBezTo>
                  <a:pt x="1536" y="3538"/>
                  <a:pt x="1536" y="3538"/>
                  <a:pt x="1536" y="3538"/>
                </a:cubicBezTo>
                <a:cubicBezTo>
                  <a:pt x="1536" y="2133"/>
                  <a:pt x="1536" y="2133"/>
                  <a:pt x="1536" y="2133"/>
                </a:cubicBezTo>
                <a:cubicBezTo>
                  <a:pt x="2024" y="2133"/>
                  <a:pt x="2024" y="2133"/>
                  <a:pt x="2024" y="2133"/>
                </a:cubicBezTo>
                <a:cubicBezTo>
                  <a:pt x="2293" y="2133"/>
                  <a:pt x="2512" y="2352"/>
                  <a:pt x="2512" y="2621"/>
                </a:cubicBezTo>
                <a:cubicBezTo>
                  <a:pt x="2512" y="2814"/>
                  <a:pt x="2400" y="2981"/>
                  <a:pt x="2237" y="3060"/>
                </a:cubicBezTo>
                <a:cubicBezTo>
                  <a:pt x="2551" y="3374"/>
                  <a:pt x="2551" y="3374"/>
                  <a:pt x="2551" y="3374"/>
                </a:cubicBezTo>
                <a:cubicBezTo>
                  <a:pt x="2822" y="3103"/>
                  <a:pt x="2822" y="3103"/>
                  <a:pt x="2822" y="3103"/>
                </a:cubicBezTo>
                <a:cubicBezTo>
                  <a:pt x="2986" y="3267"/>
                  <a:pt x="2986" y="3267"/>
                  <a:pt x="2986" y="3267"/>
                </a:cubicBezTo>
                <a:cubicBezTo>
                  <a:pt x="2715" y="3538"/>
                  <a:pt x="2715" y="3538"/>
                  <a:pt x="2715" y="3538"/>
                </a:cubicBezTo>
                <a:cubicBezTo>
                  <a:pt x="2986" y="3809"/>
                  <a:pt x="2986" y="3809"/>
                  <a:pt x="2986" y="3809"/>
                </a:cubicBezTo>
                <a:cubicBezTo>
                  <a:pt x="2822" y="3973"/>
                  <a:pt x="2822" y="3973"/>
                  <a:pt x="2822" y="3973"/>
                </a:cubicBezTo>
                <a:close/>
                <a:moveTo>
                  <a:pt x="1768" y="2877"/>
                </a:moveTo>
                <a:cubicBezTo>
                  <a:pt x="2024" y="2877"/>
                  <a:pt x="2024" y="2877"/>
                  <a:pt x="2024" y="2877"/>
                </a:cubicBezTo>
                <a:cubicBezTo>
                  <a:pt x="2165" y="2877"/>
                  <a:pt x="2280" y="2762"/>
                  <a:pt x="2280" y="2621"/>
                </a:cubicBezTo>
                <a:cubicBezTo>
                  <a:pt x="2280" y="2480"/>
                  <a:pt x="2165" y="2365"/>
                  <a:pt x="2024" y="2365"/>
                </a:cubicBezTo>
                <a:cubicBezTo>
                  <a:pt x="1768" y="2365"/>
                  <a:pt x="1768" y="2365"/>
                  <a:pt x="1768" y="2365"/>
                </a:cubicBezTo>
                <a:cubicBezTo>
                  <a:pt x="1768" y="2877"/>
                  <a:pt x="1768" y="2877"/>
                  <a:pt x="1768" y="28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7" name="Group 189">
            <a:extLst>
              <a:ext uri="{FF2B5EF4-FFF2-40B4-BE49-F238E27FC236}">
                <a16:creationId xmlns:a16="http://schemas.microsoft.com/office/drawing/2014/main" xmlns="" id="{728F5B41-BC6C-4BA1-8E33-C77B42AA2DCD}"/>
              </a:ext>
            </a:extLst>
          </p:cNvPr>
          <p:cNvGraphicFramePr>
            <a:graphicFrameLocks noGrp="1" noChangeAspect="1"/>
          </p:cNvGraphicFramePr>
          <p:nvPr>
            <p:extLst>
              <p:ext uri="{D42A27DB-BD31-4B8C-83A1-F6EECF244321}">
                <p14:modId xmlns:p14="http://schemas.microsoft.com/office/powerpoint/2010/main" val="1651670372"/>
              </p:ext>
            </p:extLst>
          </p:nvPr>
        </p:nvGraphicFramePr>
        <p:xfrm>
          <a:off x="55376" y="2138077"/>
          <a:ext cx="12045090" cy="2471825"/>
        </p:xfrm>
        <a:graphic>
          <a:graphicData uri="http://schemas.openxmlformats.org/drawingml/2006/table">
            <a:tbl>
              <a:tblPr>
                <a:effectLst>
                  <a:outerShdw blurRad="50800" dist="38100" dir="2700000" algn="tl" rotWithShape="0">
                    <a:prstClr val="black">
                      <a:alpha val="40000"/>
                    </a:prstClr>
                  </a:outerShdw>
                </a:effectLst>
              </a:tblPr>
              <a:tblGrid>
                <a:gridCol w="1949824">
                  <a:extLst>
                    <a:ext uri="{9D8B030D-6E8A-4147-A177-3AD203B41FA5}">
                      <a16:colId xmlns:a16="http://schemas.microsoft.com/office/drawing/2014/main" xmlns="" val="20000"/>
                    </a:ext>
                  </a:extLst>
                </a:gridCol>
                <a:gridCol w="2501153">
                  <a:extLst>
                    <a:ext uri="{9D8B030D-6E8A-4147-A177-3AD203B41FA5}">
                      <a16:colId xmlns:a16="http://schemas.microsoft.com/office/drawing/2014/main" xmlns="" val="20001"/>
                    </a:ext>
                  </a:extLst>
                </a:gridCol>
                <a:gridCol w="2501153">
                  <a:extLst>
                    <a:ext uri="{9D8B030D-6E8A-4147-A177-3AD203B41FA5}">
                      <a16:colId xmlns:a16="http://schemas.microsoft.com/office/drawing/2014/main" xmlns="" val="20002"/>
                    </a:ext>
                  </a:extLst>
                </a:gridCol>
                <a:gridCol w="2590389">
                  <a:extLst>
                    <a:ext uri="{9D8B030D-6E8A-4147-A177-3AD203B41FA5}">
                      <a16:colId xmlns:a16="http://schemas.microsoft.com/office/drawing/2014/main" xmlns="" val="20003"/>
                    </a:ext>
                  </a:extLst>
                </a:gridCol>
                <a:gridCol w="2502571">
                  <a:extLst>
                    <a:ext uri="{9D8B030D-6E8A-4147-A177-3AD203B41FA5}">
                      <a16:colId xmlns:a16="http://schemas.microsoft.com/office/drawing/2014/main" xmlns="" val="20004"/>
                    </a:ext>
                  </a:extLst>
                </a:gridCol>
              </a:tblGrid>
              <a:tr h="514158">
                <a:tc>
                  <a:txBody>
                    <a:bodyPr/>
                    <a:lstStyle/>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Open Sans Light"/>
                        </a:rPr>
                        <a:t>Benefit</a:t>
                      </a:r>
                    </a:p>
                  </a:txBody>
                  <a:tcPr marL="91416" marR="91416" marT="45685" marB="45685" anchor="ctr" horzOverflow="overflow">
                    <a:lnL w="12700" cap="flat" cmpd="sng" algn="ctr">
                      <a:solidFill>
                        <a:prstClr val="white">
                          <a:lumMod val="65000"/>
                        </a:prst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bg2">
                        <a:lumMod val="50000"/>
                      </a:schemeClr>
                    </a:solidFill>
                  </a:tcPr>
                </a:tc>
                <a:tc>
                  <a:txBody>
                    <a:bodyPr/>
                    <a:lstStyle/>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chemeClr val="bg1">
                              <a:lumMod val="95000"/>
                            </a:schemeClr>
                          </a:solidFill>
                          <a:effectLst/>
                          <a:latin typeface="Open Sans Light"/>
                          <a:cs typeface="Times New Roman" pitchFamily="18" charset="0"/>
                        </a:rPr>
                        <a:t>TRS-ActiveCare Primary</a:t>
                      </a:r>
                      <a:endParaRPr kumimoji="0" lang="en-US" sz="1600" b="1" i="0" u="none" strike="noStrike" cap="none" normalizeH="0" baseline="0" dirty="0">
                        <a:ln>
                          <a:noFill/>
                        </a:ln>
                        <a:solidFill>
                          <a:schemeClr val="bg1">
                            <a:lumMod val="95000"/>
                          </a:schemeClr>
                        </a:solidFill>
                        <a:effectLst/>
                        <a:latin typeface="Open Sans Light"/>
                      </a:endParaRP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3"/>
                    </a:solidFill>
                  </a:tcPr>
                </a:tc>
                <a:tc>
                  <a:txBody>
                    <a:bodyPr/>
                    <a:lstStyle/>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chemeClr val="bg1">
                              <a:lumMod val="95000"/>
                            </a:schemeClr>
                          </a:solidFill>
                          <a:effectLst/>
                          <a:latin typeface="Open Sans Light"/>
                          <a:cs typeface="Times New Roman" pitchFamily="18" charset="0"/>
                        </a:rPr>
                        <a:t>TRS- ActiveCare HD</a:t>
                      </a:r>
                      <a:endParaRPr kumimoji="0" lang="en-US" sz="1600" b="1" i="0" u="none" strike="noStrike" cap="none" normalizeH="0" baseline="0" dirty="0">
                        <a:ln>
                          <a:noFill/>
                        </a:ln>
                        <a:solidFill>
                          <a:schemeClr val="bg1">
                            <a:lumMod val="95000"/>
                          </a:schemeClr>
                        </a:solidFill>
                        <a:effectLst/>
                        <a:latin typeface="Open Sans Light"/>
                      </a:endParaRP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chemeClr val="bg1">
                              <a:lumMod val="95000"/>
                            </a:schemeClr>
                          </a:solidFill>
                          <a:effectLst/>
                          <a:latin typeface="Open Sans Light"/>
                          <a:cs typeface="Times New Roman" pitchFamily="18" charset="0"/>
                        </a:rPr>
                        <a:t>TRS-ActiveCare</a:t>
                      </a:r>
                    </a:p>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chemeClr val="bg1">
                              <a:lumMod val="95000"/>
                            </a:schemeClr>
                          </a:solidFill>
                          <a:effectLst/>
                          <a:latin typeface="Open Sans Light"/>
                          <a:cs typeface="Times New Roman" pitchFamily="18" charset="0"/>
                        </a:rPr>
                        <a:t>Primary+</a:t>
                      </a:r>
                      <a:endParaRPr kumimoji="0" lang="en-US" sz="1600" b="1" i="0" u="none" strike="noStrike" cap="none" normalizeH="0" baseline="0" dirty="0">
                        <a:ln>
                          <a:noFill/>
                        </a:ln>
                        <a:solidFill>
                          <a:schemeClr val="bg1">
                            <a:lumMod val="95000"/>
                          </a:schemeClr>
                        </a:solidFill>
                        <a:effectLst/>
                        <a:latin typeface="Open Sans Light"/>
                      </a:endParaRP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06C03"/>
                    </a:solidFill>
                  </a:tcPr>
                </a:tc>
                <a:tc>
                  <a:txBody>
                    <a:bodyPr/>
                    <a:lstStyle/>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chemeClr val="bg1">
                              <a:lumMod val="95000"/>
                            </a:schemeClr>
                          </a:solidFill>
                          <a:effectLst/>
                          <a:latin typeface="Open Sans Light"/>
                        </a:rPr>
                        <a:t>TRS-ActiveCare 2</a:t>
                      </a: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tx1">
                        <a:lumMod val="90000"/>
                        <a:lumOff val="10000"/>
                      </a:schemeClr>
                    </a:solidFill>
                  </a:tcPr>
                </a:tc>
                <a:extLst>
                  <a:ext uri="{0D108BD9-81ED-4DB2-BD59-A6C34878D82A}">
                    <a16:rowId xmlns:a16="http://schemas.microsoft.com/office/drawing/2014/main" xmlns="" val="10000"/>
                  </a:ext>
                </a:extLst>
              </a:tr>
              <a:tr h="859776">
                <a:tc>
                  <a:txBody>
                    <a:bodyPr/>
                    <a:lstStyle/>
                    <a:p>
                      <a:pPr marL="285750" marR="0" lvl="0" indent="-285750" algn="l" defTabSz="914400" rtl="0" eaLnBrk="1" fontAlgn="base" latinLnBrk="0" hangingPunct="1">
                        <a:lnSpc>
                          <a:spcPct val="9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Open Sans Light"/>
                        <a:cs typeface="Times New Roman" pitchFamily="18" charset="0"/>
                      </a:endParaRPr>
                    </a:p>
                  </a:txBody>
                  <a:tcPr marL="91416" marR="91416" marT="45685" marB="45685" anchor="ctr" horzOverflow="overflow">
                    <a:lnL w="12700" cap="flat" cmpd="sng" algn="ctr">
                      <a:solidFill>
                        <a:prstClr val="white">
                          <a:lumMod val="65000"/>
                        </a:prst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endParaRPr lang="en-US" dirty="0"/>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285750" marR="0" lvl="0" indent="-285750" algn="l" defTabSz="914400" rtl="0" eaLnBrk="1" fontAlgn="base" latinLnBrk="0" hangingPunct="1">
                        <a:lnSpc>
                          <a:spcPct val="9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Open Sans Light"/>
                        <a:cs typeface="Times New Roman" pitchFamily="18" charset="0"/>
                      </a:endParaRPr>
                    </a:p>
                    <a:p>
                      <a:pPr marL="285750" marR="0" lvl="0" indent="-285750" algn="l" defTabSz="914400" rtl="0" eaLnBrk="1" fontAlgn="base" latinLnBrk="0" hangingPunct="1">
                        <a:lnSpc>
                          <a:spcPct val="9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Open Sans Light"/>
                      </a:endParaRP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endParaRPr lang="en-US" dirty="0"/>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CFA8"/>
                    </a:solidFill>
                  </a:tcPr>
                </a:tc>
                <a:tc>
                  <a:txBody>
                    <a:bodyPr/>
                    <a:lstStyle/>
                    <a:p>
                      <a:pPr marL="285750" marR="0" lvl="0" indent="-285750" algn="l" defTabSz="914400" rtl="0" eaLnBrk="1" fontAlgn="base" latinLnBrk="0" hangingPunct="1">
                        <a:lnSpc>
                          <a:spcPct val="9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Open Sans Light"/>
                      </a:endParaRP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xmlns="" val="10001"/>
                  </a:ext>
                </a:extLst>
              </a:tr>
              <a:tr h="1081767">
                <a:tc>
                  <a:txBody>
                    <a:bodyPr/>
                    <a:lstStyle/>
                    <a:p>
                      <a:pPr marL="457200" marR="0" lvl="1" indent="0" algn="l" defTabSz="914400" rtl="0" eaLnBrk="0" fontAlgn="base" latinLnBrk="0" hangingPunct="0">
                        <a:lnSpc>
                          <a:spcPct val="90000"/>
                        </a:lnSpc>
                        <a:spcBef>
                          <a:spcPct val="0"/>
                        </a:spcBef>
                        <a:spcAft>
                          <a:spcPct val="0"/>
                        </a:spcAft>
                        <a:buClrTx/>
                        <a:buSzTx/>
                        <a:buFont typeface="Arial" pitchFamily="34" charset="0"/>
                        <a:buNone/>
                        <a:tabLst/>
                      </a:pPr>
                      <a:endParaRPr kumimoji="0" lang="en-US" sz="1200" b="0" i="0" u="none" strike="noStrike" cap="none" normalizeH="0" baseline="0" dirty="0">
                        <a:ln>
                          <a:noFill/>
                        </a:ln>
                        <a:solidFill>
                          <a:schemeClr val="tx1"/>
                        </a:solidFill>
                        <a:effectLst/>
                        <a:latin typeface="Open Sans Light"/>
                        <a:cs typeface="Times New Roman" pitchFamily="18" charset="0"/>
                      </a:endParaRPr>
                    </a:p>
                  </a:txBody>
                  <a:tcPr marL="91416" marR="91416" marT="45685" marB="45685" anchor="b" horzOverflow="overflow">
                    <a:lnL w="12700" cap="flat" cmpd="sng" algn="ctr">
                      <a:solidFill>
                        <a:prstClr val="white">
                          <a:lumMod val="65000"/>
                        </a:prst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200" b="0" i="0" u="none" strike="noStrike" cap="none" normalizeH="0" baseline="0" dirty="0">
                        <a:ln>
                          <a:noFill/>
                        </a:ln>
                        <a:solidFill>
                          <a:schemeClr val="tx1"/>
                        </a:solidFill>
                        <a:effectLst/>
                        <a:latin typeface="Open Sans Light"/>
                        <a:cs typeface="Times New Roman" pitchFamily="18" charset="0"/>
                      </a:endParaRP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endParaRPr lang="en-US" dirty="0"/>
                    </a:p>
                  </a:txBody>
                  <a:tcPr marL="91416" marR="91416" marT="45685" marB="45685" anchor="b"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endParaRPr lang="en-US" dirty="0"/>
                    </a:p>
                  </a:txBody>
                  <a:tcPr marL="91416" marR="91416" marT="45685" marB="45685" anchor="b"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CFA8"/>
                    </a:solidFill>
                  </a:tcPr>
                </a:tc>
                <a:tc>
                  <a:txBody>
                    <a:bodyPr/>
                    <a:lstStyle/>
                    <a:p>
                      <a:pPr marL="285750" marR="0" lvl="0" indent="-285750" algn="l" defTabSz="914400" rtl="0" eaLnBrk="1" fontAlgn="base" latinLnBrk="0" hangingPunct="1">
                        <a:lnSpc>
                          <a:spcPct val="9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Open Sans Light"/>
                      </a:endParaRPr>
                    </a:p>
                  </a:txBody>
                  <a:tcPr marL="91416" marR="91416" marT="45685" marB="45685" anchor="b"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xmlns="" val="10003"/>
                  </a:ext>
                </a:extLst>
              </a:tr>
            </a:tbl>
          </a:graphicData>
        </a:graphic>
      </p:graphicFrame>
      <p:sp>
        <p:nvSpPr>
          <p:cNvPr id="8" name="TextBox 7">
            <a:extLst>
              <a:ext uri="{FF2B5EF4-FFF2-40B4-BE49-F238E27FC236}">
                <a16:creationId xmlns:a16="http://schemas.microsoft.com/office/drawing/2014/main" xmlns="" id="{A7BCD81B-2A96-44B5-A993-E6C901B169FA}"/>
              </a:ext>
            </a:extLst>
          </p:cNvPr>
          <p:cNvSpPr txBox="1"/>
          <p:nvPr/>
        </p:nvSpPr>
        <p:spPr>
          <a:xfrm>
            <a:off x="-321587" y="3950355"/>
            <a:ext cx="2407469" cy="332399"/>
          </a:xfrm>
          <a:prstGeom prst="rect">
            <a:avLst/>
          </a:prstGeom>
          <a:noFill/>
        </p:spPr>
        <p:txBody>
          <a:bodyPr wrap="square" lIns="0" tIns="0" rIns="0" bIns="0" rtlCol="0">
            <a:spAutoFit/>
          </a:bodyPr>
          <a:lstStyle/>
          <a:p>
            <a:pPr marL="457063" marR="0" lvl="1" indent="0" algn="l" defTabSz="914126" rtl="0" eaLnBrk="0" fontAlgn="base" latinLnBrk="0" hangingPunct="0">
              <a:lnSpc>
                <a:spcPct val="9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E1E1E"/>
                </a:solidFill>
                <a:effectLst/>
                <a:uLnTx/>
                <a:uFillTx/>
                <a:latin typeface="Open Sans Light"/>
                <a:ea typeface="+mn-ea"/>
                <a:cs typeface="Times New Roman" pitchFamily="18" charset="0"/>
              </a:rPr>
              <a:t>Maximum Out-of-Pocket</a:t>
            </a:r>
          </a:p>
          <a:p>
            <a:pPr marL="457063" marR="0" lvl="1" indent="0" algn="l" defTabSz="914126" rtl="0" eaLnBrk="0" fontAlgn="base" latinLnBrk="0" hangingPunct="0">
              <a:lnSpc>
                <a:spcPct val="9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Open Sans Light"/>
              <a:ea typeface="+mn-ea"/>
              <a:cs typeface="Times New Roman" pitchFamily="18" charset="0"/>
            </a:endParaRPr>
          </a:p>
        </p:txBody>
      </p:sp>
      <p:sp>
        <p:nvSpPr>
          <p:cNvPr id="9" name="TextBox 8">
            <a:extLst>
              <a:ext uri="{FF2B5EF4-FFF2-40B4-BE49-F238E27FC236}">
                <a16:creationId xmlns:a16="http://schemas.microsoft.com/office/drawing/2014/main" xmlns="" id="{A7BCD81B-2A96-44B5-A993-E6C901B169FA}"/>
              </a:ext>
            </a:extLst>
          </p:cNvPr>
          <p:cNvSpPr txBox="1"/>
          <p:nvPr/>
        </p:nvSpPr>
        <p:spPr>
          <a:xfrm>
            <a:off x="143623" y="2951894"/>
            <a:ext cx="1854015" cy="332399"/>
          </a:xfrm>
          <a:prstGeom prst="rect">
            <a:avLst/>
          </a:prstGeom>
          <a:noFill/>
        </p:spPr>
        <p:txBody>
          <a:bodyPr wrap="square" lIns="0" tIns="0" rIns="0" bIns="0" rtlCol="0">
            <a:spAutoFit/>
          </a:bodyPr>
          <a:lstStyle/>
          <a:p>
            <a:pPr marL="285750" marR="0" lvl="0" indent="-285750" algn="l" defTabSz="914400" rtl="0" eaLnBrk="1" fontAlgn="base" latinLnBrk="0" hangingPunct="1">
              <a:lnSpc>
                <a:spcPct val="9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E1E1E"/>
                </a:solidFill>
                <a:effectLst/>
                <a:uLnTx/>
                <a:uFillTx/>
                <a:latin typeface="Open Sans Light"/>
                <a:ea typeface="+mn-ea"/>
                <a:cs typeface="Times New Roman" pitchFamily="18" charset="0"/>
              </a:rPr>
              <a:t>Drug Deductible </a:t>
            </a:r>
          </a:p>
          <a:p>
            <a:pPr marL="285750" marR="0" lvl="0" indent="-28575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E1E1E"/>
                </a:solidFill>
                <a:effectLst/>
                <a:uLnTx/>
                <a:uFillTx/>
                <a:latin typeface="Open Sans Light"/>
                <a:ea typeface="+mn-ea"/>
                <a:cs typeface="Times New Roman" pitchFamily="18" charset="0"/>
              </a:rPr>
              <a:t>(per person, per plan year)</a:t>
            </a:r>
          </a:p>
        </p:txBody>
      </p:sp>
      <p:sp>
        <p:nvSpPr>
          <p:cNvPr id="11" name="TextBox 10"/>
          <p:cNvSpPr txBox="1"/>
          <p:nvPr/>
        </p:nvSpPr>
        <p:spPr>
          <a:xfrm>
            <a:off x="4615369" y="3018064"/>
            <a:ext cx="2418791" cy="200055"/>
          </a:xfrm>
          <a:prstGeom prst="rect">
            <a:avLst/>
          </a:prstGeom>
          <a:noFill/>
        </p:spPr>
        <p:txBody>
          <a:bodyPr wrap="square" lIns="0" tIns="0" rIns="0" bIns="0" rtlCol="0">
            <a:spAutoFit/>
          </a:bodyPr>
          <a:lstStyle/>
          <a:p>
            <a:pPr marL="0" marR="0" lvl="0" indent="0" algn="l" defTabSz="45706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C00000"/>
                </a:solidFill>
                <a:effectLst/>
                <a:uLnTx/>
                <a:uFillTx/>
                <a:latin typeface="Open Sans Light"/>
                <a:ea typeface="+mn-ea"/>
                <a:cs typeface="+mn-cs"/>
              </a:rPr>
              <a:t>$2,800 individual, $5,600 family</a:t>
            </a:r>
          </a:p>
        </p:txBody>
      </p:sp>
      <p:sp>
        <p:nvSpPr>
          <p:cNvPr id="13" name="TextBox 12"/>
          <p:cNvSpPr txBox="1"/>
          <p:nvPr/>
        </p:nvSpPr>
        <p:spPr>
          <a:xfrm>
            <a:off x="4573589" y="3914423"/>
            <a:ext cx="2418791" cy="200055"/>
          </a:xfrm>
          <a:prstGeom prst="rect">
            <a:avLst/>
          </a:prstGeom>
          <a:noFill/>
        </p:spPr>
        <p:txBody>
          <a:bodyPr wrap="square" lIns="0" tIns="0" rIns="0" bIns="0" rtlCol="0">
            <a:spAutoFit/>
          </a:bodyPr>
          <a:lstStyle/>
          <a:p>
            <a:pPr marL="0" marR="0" lvl="0" indent="0" algn="l" defTabSz="45706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C00000"/>
                </a:solidFill>
                <a:effectLst/>
                <a:uLnTx/>
                <a:uFillTx/>
                <a:latin typeface="Open Sans Light"/>
                <a:ea typeface="+mn-ea"/>
                <a:cs typeface="+mn-cs"/>
              </a:rPr>
              <a:t>$6,900 individual, $13,800 family</a:t>
            </a:r>
          </a:p>
        </p:txBody>
      </p:sp>
      <p:sp>
        <p:nvSpPr>
          <p:cNvPr id="14" name="TextBox 13"/>
          <p:cNvSpPr txBox="1"/>
          <p:nvPr/>
        </p:nvSpPr>
        <p:spPr>
          <a:xfrm>
            <a:off x="2123995" y="3018065"/>
            <a:ext cx="2418791" cy="200055"/>
          </a:xfrm>
          <a:prstGeom prst="rect">
            <a:avLst/>
          </a:prstGeom>
          <a:noFill/>
        </p:spPr>
        <p:txBody>
          <a:bodyPr wrap="square" lIns="0" tIns="0" rIns="0" bIns="0" rtlCol="0">
            <a:spAutoFit/>
          </a:bodyPr>
          <a:lstStyle/>
          <a:p>
            <a:pPr marL="0" marR="0" lvl="0" indent="0" algn="l" defTabSz="45706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C00000"/>
                </a:solidFill>
                <a:effectLst/>
                <a:uLnTx/>
                <a:uFillTx/>
                <a:latin typeface="Open Sans Light"/>
                <a:ea typeface="+mn-ea"/>
                <a:cs typeface="+mn-cs"/>
              </a:rPr>
              <a:t>$2,500 individual, $5,000 family</a:t>
            </a:r>
          </a:p>
        </p:txBody>
      </p:sp>
      <p:sp>
        <p:nvSpPr>
          <p:cNvPr id="15" name="TextBox 14"/>
          <p:cNvSpPr txBox="1"/>
          <p:nvPr/>
        </p:nvSpPr>
        <p:spPr>
          <a:xfrm>
            <a:off x="2085883" y="3908358"/>
            <a:ext cx="2418791" cy="200055"/>
          </a:xfrm>
          <a:prstGeom prst="rect">
            <a:avLst/>
          </a:prstGeom>
          <a:noFill/>
        </p:spPr>
        <p:txBody>
          <a:bodyPr wrap="square" lIns="0" tIns="0" rIns="0" bIns="0" rtlCol="0">
            <a:spAutoFit/>
          </a:bodyPr>
          <a:lstStyle/>
          <a:p>
            <a:pPr marL="0" marR="0" lvl="0" indent="0" algn="l" defTabSz="45706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C00000"/>
                </a:solidFill>
                <a:effectLst/>
                <a:uLnTx/>
                <a:uFillTx/>
                <a:latin typeface="Open Sans Light"/>
                <a:ea typeface="+mn-ea"/>
                <a:cs typeface="+mn-cs"/>
              </a:rPr>
              <a:t>$8,150 individual, $16,300 family</a:t>
            </a:r>
          </a:p>
        </p:txBody>
      </p:sp>
      <p:sp>
        <p:nvSpPr>
          <p:cNvPr id="16" name="TextBox 15"/>
          <p:cNvSpPr txBox="1"/>
          <p:nvPr/>
        </p:nvSpPr>
        <p:spPr>
          <a:xfrm>
            <a:off x="7190302" y="3010461"/>
            <a:ext cx="2418791" cy="200055"/>
          </a:xfrm>
          <a:prstGeom prst="rect">
            <a:avLst/>
          </a:prstGeom>
          <a:noFill/>
        </p:spPr>
        <p:txBody>
          <a:bodyPr wrap="square" lIns="0" tIns="0" rIns="0" bIns="0" rtlCol="0">
            <a:spAutoFit/>
          </a:bodyPr>
          <a:lstStyle/>
          <a:p>
            <a:pPr marL="0" marR="0" lvl="0" indent="0" algn="l" defTabSz="45706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Open Sans Light"/>
                <a:ea typeface="+mn-ea"/>
                <a:cs typeface="+mn-cs"/>
              </a:rPr>
              <a:t>$0 generic; $200 brand only Rx </a:t>
            </a:r>
          </a:p>
        </p:txBody>
      </p:sp>
      <p:sp>
        <p:nvSpPr>
          <p:cNvPr id="17" name="TextBox 16"/>
          <p:cNvSpPr txBox="1"/>
          <p:nvPr/>
        </p:nvSpPr>
        <p:spPr>
          <a:xfrm>
            <a:off x="9681675" y="3916499"/>
            <a:ext cx="2418791" cy="200055"/>
          </a:xfrm>
          <a:prstGeom prst="rect">
            <a:avLst/>
          </a:prstGeom>
          <a:noFill/>
        </p:spPr>
        <p:txBody>
          <a:bodyPr wrap="square" lIns="0" tIns="0" rIns="0" bIns="0" rtlCol="0">
            <a:spAutoFit/>
          </a:bodyPr>
          <a:lstStyle/>
          <a:p>
            <a:pPr marL="0" marR="0" lvl="0" indent="0" algn="l" defTabSz="45706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Open Sans Light"/>
                <a:ea typeface="+mn-ea"/>
                <a:cs typeface="+mn-cs"/>
              </a:rPr>
              <a:t>$7,900 individual, $15,800 family</a:t>
            </a:r>
          </a:p>
        </p:txBody>
      </p:sp>
      <p:sp>
        <p:nvSpPr>
          <p:cNvPr id="18" name="TextBox 17"/>
          <p:cNvSpPr txBox="1"/>
          <p:nvPr/>
        </p:nvSpPr>
        <p:spPr>
          <a:xfrm>
            <a:off x="9681676" y="3018065"/>
            <a:ext cx="2418791" cy="200055"/>
          </a:xfrm>
          <a:prstGeom prst="rect">
            <a:avLst/>
          </a:prstGeom>
          <a:noFill/>
        </p:spPr>
        <p:txBody>
          <a:bodyPr wrap="square" lIns="0" tIns="0" rIns="0" bIns="0" rtlCol="0">
            <a:spAutoFit/>
          </a:bodyPr>
          <a:lstStyle/>
          <a:p>
            <a:pPr marL="0" marR="0" lvl="0" indent="0" algn="l" defTabSz="45706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Open Sans Light"/>
                <a:ea typeface="+mn-ea"/>
                <a:cs typeface="+mn-cs"/>
              </a:rPr>
              <a:t>$0 generic; $200 brand only Rx </a:t>
            </a:r>
          </a:p>
        </p:txBody>
      </p:sp>
      <p:sp>
        <p:nvSpPr>
          <p:cNvPr id="19" name="TextBox 18"/>
          <p:cNvSpPr txBox="1"/>
          <p:nvPr/>
        </p:nvSpPr>
        <p:spPr>
          <a:xfrm>
            <a:off x="7110401" y="3918086"/>
            <a:ext cx="2418791" cy="200055"/>
          </a:xfrm>
          <a:prstGeom prst="rect">
            <a:avLst/>
          </a:prstGeom>
          <a:noFill/>
        </p:spPr>
        <p:txBody>
          <a:bodyPr wrap="square" lIns="0" tIns="0" rIns="0" bIns="0" rtlCol="0">
            <a:spAutoFit/>
          </a:bodyPr>
          <a:lstStyle/>
          <a:p>
            <a:pPr marL="0" marR="0" lvl="0" indent="0" algn="l" defTabSz="45706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C00000"/>
                </a:solidFill>
                <a:effectLst/>
                <a:uLnTx/>
                <a:uFillTx/>
                <a:latin typeface="Open Sans Light"/>
                <a:ea typeface="+mn-ea"/>
                <a:cs typeface="+mn-cs"/>
              </a:rPr>
              <a:t>$6,900 individual, $13,800 family</a:t>
            </a:r>
          </a:p>
        </p:txBody>
      </p:sp>
    </p:spTree>
    <p:extLst>
      <p:ext uri="{BB962C8B-B14F-4D97-AF65-F5344CB8AC3E}">
        <p14:creationId xmlns:p14="http://schemas.microsoft.com/office/powerpoint/2010/main" val="3839275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marL="0" marR="0" lvl="0" indent="0" algn="ctr" defTabSz="457063" rtl="0" eaLnBrk="1" fontAlgn="auto" latinLnBrk="0" hangingPunct="1">
              <a:lnSpc>
                <a:spcPct val="100000"/>
              </a:lnSpc>
              <a:spcBef>
                <a:spcPts val="0"/>
              </a:spcBef>
              <a:spcAft>
                <a:spcPts val="0"/>
              </a:spcAft>
              <a:buClrTx/>
              <a:buSzTx/>
              <a:buFontTx/>
              <a:buNone/>
              <a:tabLst/>
              <a:defRPr/>
            </a:pPr>
            <a:fld id="{4D467D88-DCFD-354C-96A5-D863D5E9364D}" type="slidenum">
              <a:rPr kumimoji="0" lang="en-US" sz="900" b="0" i="0" u="none" strike="noStrike" kern="1200" cap="none" spc="0" normalizeH="0" baseline="0" noProof="0">
                <a:ln>
                  <a:noFill/>
                </a:ln>
                <a:solidFill>
                  <a:prstClr val="black">
                    <a:lumMod val="75000"/>
                    <a:lumOff val="25000"/>
                  </a:prstClr>
                </a:solidFill>
                <a:effectLst/>
                <a:uLnTx/>
                <a:uFillTx/>
                <a:latin typeface="Arial"/>
                <a:ea typeface="+mn-ea"/>
                <a:cs typeface="+mn-cs"/>
              </a:rPr>
              <a:pPr marL="0" marR="0" lvl="0" indent="0" algn="ctr" defTabSz="457063"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dirty="0">
              <a:ln>
                <a:noFill/>
              </a:ln>
              <a:solidFill>
                <a:prstClr val="black">
                  <a:lumMod val="75000"/>
                  <a:lumOff val="25000"/>
                </a:prstClr>
              </a:solidFill>
              <a:effectLst/>
              <a:uLnTx/>
              <a:uFillTx/>
              <a:latin typeface="Arial"/>
              <a:ea typeface="+mn-ea"/>
              <a:cs typeface="+mn-cs"/>
            </a:endParaRPr>
          </a:p>
        </p:txBody>
      </p:sp>
      <p:sp>
        <p:nvSpPr>
          <p:cNvPr id="4" name="Title 3"/>
          <p:cNvSpPr>
            <a:spLocks noGrp="1"/>
          </p:cNvSpPr>
          <p:nvPr>
            <p:ph type="title"/>
          </p:nvPr>
        </p:nvSpPr>
        <p:spPr/>
        <p:txBody>
          <a:bodyPr/>
          <a:lstStyle/>
          <a:p>
            <a:r>
              <a:rPr lang="en-US" dirty="0">
                <a:latin typeface="Arial Narrow" panose="020B0606020202030204" pitchFamily="34" charset="0"/>
              </a:rPr>
              <a:t>TRS-ActiveCare Primary &amp; HD Plans: No Cost Generic Preventive Medications </a:t>
            </a:r>
          </a:p>
        </p:txBody>
      </p:sp>
      <p:sp>
        <p:nvSpPr>
          <p:cNvPr id="2" name="Footer Placeholder 1"/>
          <p:cNvSpPr>
            <a:spLocks noGrp="1"/>
          </p:cNvSpPr>
          <p:nvPr>
            <p:ph type="ftr" sz="quarter" idx="14"/>
          </p:nvPr>
        </p:nvSpPr>
        <p:spPr/>
        <p: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prstClr val="black">
                    <a:lumMod val="50000"/>
                    <a:lumOff val="50000"/>
                  </a:prstClr>
                </a:solidFill>
                <a:effectLst/>
                <a:uLnTx/>
                <a:uFillTx/>
                <a:latin typeface="Arial"/>
                <a:ea typeface="+mn-ea"/>
                <a:cs typeface="+mn-cs"/>
              </a:rPr>
              <a:t>©2019 CVS Health and/or one of its affiliates: Confidential &amp; Proprietary</a:t>
            </a:r>
          </a:p>
        </p:txBody>
      </p:sp>
      <p:sp>
        <p:nvSpPr>
          <p:cNvPr id="11" name="TextBox 10"/>
          <p:cNvSpPr txBox="1"/>
          <p:nvPr/>
        </p:nvSpPr>
        <p:spPr>
          <a:xfrm>
            <a:off x="747336" y="1488900"/>
            <a:ext cx="11214537" cy="1446550"/>
          </a:xfrm>
          <a:prstGeom prst="rect">
            <a:avLst/>
          </a:prstGeom>
          <a:noFill/>
        </p:spPr>
        <p:txBody>
          <a:bodyPr wrap="square" lIns="0" tIns="0" rIns="0" bIns="0"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Certain generic medications classified as “preventive,” such as a prescription medication used for hypertension or depression, may be available at no cost to TRS-ActiveCare Primary &amp; TRS-ActiveCare HD participants.</a:t>
            </a: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TRS waives the Primary &amp; HD plan deductible for generic preventive medications on the Generic Preventative Drug list.</a:t>
            </a: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Rectangle 11"/>
          <p:cNvSpPr/>
          <p:nvPr/>
        </p:nvSpPr>
        <p:spPr>
          <a:xfrm>
            <a:off x="1605696" y="2627472"/>
            <a:ext cx="8980609" cy="1107996"/>
          </a:xfrm>
          <a:prstGeom prst="rect">
            <a:avLst/>
          </a:prstGeom>
        </p:spPr>
        <p:txBody>
          <a:bodyPr wrap="square">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Find the Generic Preventive Drug list by visiting: </a:t>
            </a: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www.</a:t>
            </a:r>
            <a:r>
              <a:rPr kumimoji="0" lang="en-US" sz="1600" b="1" i="0" u="none" strike="noStrike" kern="1200" cap="none" spc="0" normalizeH="0" baseline="0" noProof="0" dirty="0">
                <a:ln>
                  <a:noFill/>
                </a:ln>
                <a:solidFill>
                  <a:srgbClr val="1E1E1E"/>
                </a:solidFill>
                <a:effectLst/>
                <a:uLnTx/>
                <a:uFillTx/>
                <a:latin typeface="Arial" panose="020B0604020202020204"/>
                <a:ea typeface="+mn-ea"/>
                <a:cs typeface="+mn-cs"/>
              </a:rPr>
              <a:t>info.caremark.com/trsactivecare</a:t>
            </a: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Or</a:t>
            </a: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Call CVS Caremark at </a:t>
            </a:r>
            <a:r>
              <a:rPr kumimoji="0" lang="en-US" sz="1600" b="1" i="0" u="none" strike="noStrike" kern="1200" cap="none" spc="0" normalizeH="0" baseline="0" noProof="0" dirty="0">
                <a:ln>
                  <a:noFill/>
                </a:ln>
                <a:solidFill>
                  <a:srgbClr val="FF0000"/>
                </a:solidFill>
                <a:effectLst/>
                <a:uLnTx/>
                <a:uFillTx/>
                <a:latin typeface="Open Sans Light"/>
                <a:ea typeface="+mn-ea"/>
                <a:cs typeface="Open Sans Light"/>
              </a:rPr>
              <a:t>1-866-355-5999</a:t>
            </a:r>
            <a:endParaRPr kumimoji="0" lang="en-US" sz="2000" b="1" i="0" u="none" strike="noStrike" kern="1200" cap="none" spc="0" normalizeH="0" baseline="0" noProof="0" dirty="0">
              <a:ln>
                <a:noFill/>
              </a:ln>
              <a:solidFill>
                <a:srgbClr val="FF0000"/>
              </a:solidFill>
              <a:effectLst/>
              <a:uLnTx/>
              <a:uFillTx/>
              <a:latin typeface="Open Sans Light"/>
              <a:ea typeface="+mn-ea"/>
              <a:cs typeface="+mn-cs"/>
            </a:endParaRP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
        <p:nvSpPr>
          <p:cNvPr id="13" name="Oval 12"/>
          <p:cNvSpPr>
            <a:spLocks noChangeAspect="1"/>
          </p:cNvSpPr>
          <p:nvPr/>
        </p:nvSpPr>
        <p:spPr bwMode="gray">
          <a:xfrm>
            <a:off x="4525132" y="3504520"/>
            <a:ext cx="1270600" cy="1270600"/>
          </a:xfrm>
          <a:prstGeom prst="ellipse">
            <a:avLst/>
          </a:prstGeom>
          <a:solidFill>
            <a:schemeClr val="accent2"/>
          </a:solidFill>
          <a:ln w="101600">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pen Sans Light"/>
                <a:ea typeface="+mn-ea"/>
                <a:cs typeface="+mn-cs"/>
              </a:rPr>
              <a:t>75.4% last year</a:t>
            </a:r>
          </a:p>
        </p:txBody>
      </p:sp>
      <p:sp>
        <p:nvSpPr>
          <p:cNvPr id="14" name="Oval 13"/>
          <p:cNvSpPr>
            <a:spLocks noChangeAspect="1"/>
          </p:cNvSpPr>
          <p:nvPr/>
        </p:nvSpPr>
        <p:spPr bwMode="gray">
          <a:xfrm>
            <a:off x="2319601" y="4139820"/>
            <a:ext cx="2405159" cy="2194038"/>
          </a:xfrm>
          <a:prstGeom prst="ellipse">
            <a:avLst/>
          </a:prstGeom>
          <a:solidFill>
            <a:schemeClr val="accent3"/>
          </a:solidFill>
          <a:ln w="101600">
            <a:solidFill>
              <a:schemeClr val="accent3"/>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pen Sans Light"/>
                <a:ea typeface="+mn-ea"/>
                <a:cs typeface="+mn-cs"/>
              </a:rPr>
              <a:t>Percentage of participants who utilized the Generic Preventive Medication List </a:t>
            </a:r>
          </a:p>
        </p:txBody>
      </p:sp>
      <p:sp>
        <p:nvSpPr>
          <p:cNvPr id="15" name="Oval 14"/>
          <p:cNvSpPr>
            <a:spLocks noChangeAspect="1"/>
          </p:cNvSpPr>
          <p:nvPr/>
        </p:nvSpPr>
        <p:spPr bwMode="gray">
          <a:xfrm>
            <a:off x="9128058" y="3531078"/>
            <a:ext cx="1458247" cy="1270600"/>
          </a:xfrm>
          <a:prstGeom prst="ellipse">
            <a:avLst/>
          </a:prstGeom>
          <a:solidFill>
            <a:schemeClr val="bg2"/>
          </a:solidFill>
          <a:ln w="101600">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Open Sans Light"/>
                <a:ea typeface="+mn-ea"/>
                <a:cs typeface="+mn-cs"/>
              </a:rPr>
              <a:t>$11.85 million annually</a:t>
            </a:r>
          </a:p>
        </p:txBody>
      </p:sp>
      <p:sp>
        <p:nvSpPr>
          <p:cNvPr id="16" name="Oval 15"/>
          <p:cNvSpPr>
            <a:spLocks noChangeAspect="1"/>
          </p:cNvSpPr>
          <p:nvPr/>
        </p:nvSpPr>
        <p:spPr bwMode="gray">
          <a:xfrm>
            <a:off x="6926839" y="4139821"/>
            <a:ext cx="2329687" cy="2194038"/>
          </a:xfrm>
          <a:prstGeom prst="ellipse">
            <a:avLst/>
          </a:prstGeom>
          <a:solidFill>
            <a:schemeClr val="accent1"/>
          </a:solidFill>
          <a:ln w="1016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pen Sans Light"/>
                <a:ea typeface="+mn-ea"/>
                <a:cs typeface="+mn-cs"/>
              </a:rPr>
              <a:t>Amount those who utilized the Generic Preventive Medication List saved</a:t>
            </a:r>
          </a:p>
        </p:txBody>
      </p:sp>
    </p:spTree>
    <p:extLst>
      <p:ext uri="{BB962C8B-B14F-4D97-AF65-F5344CB8AC3E}">
        <p14:creationId xmlns:p14="http://schemas.microsoft.com/office/powerpoint/2010/main" val="786258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bwMode="gray">
          <a:prstGeom prst="rect">
            <a:avLst/>
          </a:prstGeom>
        </p:spPr>
        <p:txBody>
          <a:bodyPr vert="horz" wrap="none" lIns="0" tIns="0" rIns="0" bIns="0" rtlCol="0" anchor="t" anchorCtr="0"/>
          <a:lstStyle>
            <a:defPPr>
              <a:defRPr lang="en-US"/>
            </a:defPPr>
            <a:lvl1pPr marL="0" algn="l" defTabSz="914400" rtl="0" eaLnBrk="1" latinLnBrk="0" hangingPunct="1">
              <a:defRPr sz="10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fld id="{4D467D88-DCFD-354C-96A5-D863D5E9364D}" type="slidenum">
              <a:rPr lang="en-US">
                <a:solidFill>
                  <a:srgbClr val="1E1E1E">
                    <a:lumMod val="75000"/>
                    <a:lumOff val="25000"/>
                  </a:srgbClr>
                </a:solidFill>
                <a:latin typeface="Arial" panose="020B0604020202020204"/>
              </a:rPr>
              <a:pPr defTabSz="457063"/>
              <a:t>46</a:t>
            </a:fld>
            <a:endParaRPr lang="en-US" dirty="0">
              <a:solidFill>
                <a:prstClr val="black">
                  <a:lumMod val="75000"/>
                  <a:lumOff val="25000"/>
                </a:prstClr>
              </a:solidFill>
              <a:latin typeface="Arial"/>
            </a:endParaRPr>
          </a:p>
        </p:txBody>
      </p:sp>
      <p:sp>
        <p:nvSpPr>
          <p:cNvPr id="2" name="Footer Placeholder 1"/>
          <p:cNvSpPr>
            <a:spLocks noGrp="1"/>
          </p:cNvSpPr>
          <p:nvPr>
            <p:ph type="ftr" sz="quarter" idx="14"/>
          </p:nvPr>
        </p:nvSpPr>
        <p:spPr bwMode="gray">
          <a:xfrm>
            <a:off x="385884" y="6685834"/>
            <a:ext cx="4114800" cy="378925"/>
          </a:xfrm>
          <a:prstGeom prst="rect">
            <a:avLst/>
          </a:prstGeom>
        </p:spPr>
        <p:txBody>
          <a:bodyPr vert="horz" lIns="0" tIns="45720" rIns="0" bIns="45720" rtlCol="0" anchor="ctr"/>
          <a:lstStyle>
            <a:defPPr>
              <a:defRPr lang="en-US"/>
            </a:defPPr>
            <a:lvl1pPr marL="0" algn="l"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r>
              <a:rPr lang="en-US" dirty="0">
                <a:solidFill>
                  <a:srgbClr val="1E1E1E">
                    <a:lumMod val="50000"/>
                    <a:lumOff val="50000"/>
                  </a:srgbClr>
                </a:solidFill>
                <a:latin typeface="Arial" panose="020B0604020202020204"/>
              </a:rPr>
              <a:t>©2019 CVS Health and/or one of its affiliates: Confidential &amp; Proprietary</a:t>
            </a:r>
            <a:endParaRPr lang="en-US" dirty="0">
              <a:solidFill>
                <a:prstClr val="black">
                  <a:lumMod val="50000"/>
                  <a:lumOff val="50000"/>
                </a:prstClr>
              </a:solidFill>
              <a:latin typeface="Arial"/>
            </a:endParaRPr>
          </a:p>
        </p:txBody>
      </p:sp>
      <p:graphicFrame>
        <p:nvGraphicFramePr>
          <p:cNvPr id="20" name="Group 189">
            <a:extLst>
              <a:ext uri="{FF2B5EF4-FFF2-40B4-BE49-F238E27FC236}">
                <a16:creationId xmlns:a16="http://schemas.microsoft.com/office/drawing/2014/main" xmlns="" id="{728F5B41-BC6C-4BA1-8E33-C77B42AA2DCD}"/>
              </a:ext>
            </a:extLst>
          </p:cNvPr>
          <p:cNvGraphicFramePr>
            <a:graphicFrameLocks noGrp="1" noChangeAspect="1"/>
          </p:cNvGraphicFramePr>
          <p:nvPr>
            <p:extLst/>
          </p:nvPr>
        </p:nvGraphicFramePr>
        <p:xfrm>
          <a:off x="73455" y="1300067"/>
          <a:ext cx="12045090" cy="5173500"/>
        </p:xfrm>
        <a:graphic>
          <a:graphicData uri="http://schemas.openxmlformats.org/drawingml/2006/table">
            <a:tbl>
              <a:tblPr>
                <a:effectLst>
                  <a:outerShdw blurRad="50800" dist="38100" dir="2700000" algn="tl" rotWithShape="0">
                    <a:prstClr val="black">
                      <a:alpha val="40000"/>
                    </a:prstClr>
                  </a:outerShdw>
                </a:effectLst>
              </a:tblPr>
              <a:tblGrid>
                <a:gridCol w="2017059">
                  <a:extLst>
                    <a:ext uri="{9D8B030D-6E8A-4147-A177-3AD203B41FA5}">
                      <a16:colId xmlns:a16="http://schemas.microsoft.com/office/drawing/2014/main" xmlns="" val="20000"/>
                    </a:ext>
                  </a:extLst>
                </a:gridCol>
                <a:gridCol w="2326341">
                  <a:extLst>
                    <a:ext uri="{9D8B030D-6E8A-4147-A177-3AD203B41FA5}">
                      <a16:colId xmlns:a16="http://schemas.microsoft.com/office/drawing/2014/main" xmlns="" val="20001"/>
                    </a:ext>
                  </a:extLst>
                </a:gridCol>
                <a:gridCol w="2366683">
                  <a:extLst>
                    <a:ext uri="{9D8B030D-6E8A-4147-A177-3AD203B41FA5}">
                      <a16:colId xmlns:a16="http://schemas.microsoft.com/office/drawing/2014/main" xmlns="" val="20002"/>
                    </a:ext>
                  </a:extLst>
                </a:gridCol>
                <a:gridCol w="2447775">
                  <a:extLst>
                    <a:ext uri="{9D8B030D-6E8A-4147-A177-3AD203B41FA5}">
                      <a16:colId xmlns:a16="http://schemas.microsoft.com/office/drawing/2014/main" xmlns="" val="20003"/>
                    </a:ext>
                  </a:extLst>
                </a:gridCol>
                <a:gridCol w="2887232">
                  <a:extLst>
                    <a:ext uri="{9D8B030D-6E8A-4147-A177-3AD203B41FA5}">
                      <a16:colId xmlns:a16="http://schemas.microsoft.com/office/drawing/2014/main" xmlns="" val="20004"/>
                    </a:ext>
                  </a:extLst>
                </a:gridCol>
              </a:tblGrid>
              <a:tr h="162030">
                <a:tc>
                  <a:txBody>
                    <a:bodyPr/>
                    <a:lstStyle/>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Open Sans Light"/>
                        </a:rPr>
                        <a:t>Benefit</a:t>
                      </a:r>
                    </a:p>
                  </a:txBody>
                  <a:tcPr marL="91416" marR="91416" marT="45685" marB="45685" anchor="ctr" horzOverflow="overflow">
                    <a:lnL w="12700" cap="flat" cmpd="sng" algn="ctr">
                      <a:solidFill>
                        <a:prstClr val="white">
                          <a:lumMod val="65000"/>
                        </a:prst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bg2">
                        <a:lumMod val="75000"/>
                      </a:schemeClr>
                    </a:solidFill>
                  </a:tcPr>
                </a:tc>
                <a:tc>
                  <a:txBody>
                    <a:bodyPr/>
                    <a:lstStyle/>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chemeClr val="bg1">
                              <a:lumMod val="95000"/>
                            </a:schemeClr>
                          </a:solidFill>
                          <a:effectLst/>
                          <a:latin typeface="Open Sans Light"/>
                          <a:cs typeface="Times New Roman" pitchFamily="18" charset="0"/>
                        </a:rPr>
                        <a:t>TRS-ActiveCare</a:t>
                      </a:r>
                    </a:p>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chemeClr val="bg1">
                              <a:lumMod val="95000"/>
                            </a:schemeClr>
                          </a:solidFill>
                          <a:effectLst/>
                          <a:latin typeface="Open Sans Light"/>
                          <a:cs typeface="Times New Roman" pitchFamily="18" charset="0"/>
                        </a:rPr>
                        <a:t>Primary</a:t>
                      </a:r>
                      <a:endParaRPr kumimoji="0" lang="en-US" sz="1600" b="1" i="0" u="none" strike="noStrike" cap="none" normalizeH="0" baseline="0" dirty="0">
                        <a:ln>
                          <a:noFill/>
                        </a:ln>
                        <a:solidFill>
                          <a:schemeClr val="bg1">
                            <a:lumMod val="95000"/>
                          </a:schemeClr>
                        </a:solidFill>
                        <a:effectLst/>
                        <a:latin typeface="Open Sans Light"/>
                      </a:endParaRP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3"/>
                    </a:solidFill>
                  </a:tcPr>
                </a:tc>
                <a:tc>
                  <a:txBody>
                    <a:bodyPr/>
                    <a:lstStyle/>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chemeClr val="bg1">
                              <a:lumMod val="95000"/>
                            </a:schemeClr>
                          </a:solidFill>
                          <a:effectLst/>
                          <a:latin typeface="Open Sans Light"/>
                        </a:rPr>
                        <a:t>TRS-ActiveCare HD</a:t>
                      </a: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chemeClr val="bg1">
                              <a:lumMod val="95000"/>
                            </a:schemeClr>
                          </a:solidFill>
                          <a:effectLst/>
                          <a:latin typeface="Open Sans Light"/>
                          <a:cs typeface="Times New Roman" pitchFamily="18" charset="0"/>
                        </a:rPr>
                        <a:t>TRS-ActiveCare</a:t>
                      </a:r>
                    </a:p>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chemeClr val="bg1">
                              <a:lumMod val="95000"/>
                            </a:schemeClr>
                          </a:solidFill>
                          <a:effectLst/>
                          <a:latin typeface="Open Sans Light"/>
                          <a:cs typeface="Times New Roman" pitchFamily="18" charset="0"/>
                        </a:rPr>
                        <a:t>Primary+</a:t>
                      </a:r>
                      <a:endParaRPr kumimoji="0" lang="en-US" sz="1600" b="1" i="0" u="none" strike="noStrike" cap="none" normalizeH="0" baseline="0" dirty="0">
                        <a:ln>
                          <a:noFill/>
                        </a:ln>
                        <a:solidFill>
                          <a:schemeClr val="bg1">
                            <a:lumMod val="95000"/>
                          </a:schemeClr>
                        </a:solidFill>
                        <a:effectLst/>
                        <a:latin typeface="Open Sans Light"/>
                      </a:endParaRP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06C03"/>
                    </a:solidFill>
                  </a:tcPr>
                </a:tc>
                <a:tc>
                  <a:txBody>
                    <a:bodyPr/>
                    <a:lstStyle/>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dirty="0">
                          <a:ln>
                            <a:noFill/>
                          </a:ln>
                          <a:solidFill>
                            <a:schemeClr val="bg1">
                              <a:lumMod val="95000"/>
                            </a:schemeClr>
                          </a:solidFill>
                          <a:effectLst/>
                          <a:latin typeface="Open Sans Light"/>
                        </a:rPr>
                        <a:t>TRS-ActiveCare 2</a:t>
                      </a: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tx1">
                        <a:lumMod val="90000"/>
                        <a:lumOff val="10000"/>
                      </a:schemeClr>
                    </a:solidFill>
                  </a:tcPr>
                </a:tc>
                <a:extLst>
                  <a:ext uri="{0D108BD9-81ED-4DB2-BD59-A6C34878D82A}">
                    <a16:rowId xmlns:a16="http://schemas.microsoft.com/office/drawing/2014/main" xmlns="" val="10000"/>
                  </a:ext>
                </a:extLst>
              </a:tr>
              <a:tr h="859776">
                <a:tc>
                  <a:txBody>
                    <a:bodyPr/>
                    <a:lstStyle/>
                    <a:p>
                      <a:pPr marL="285750" marR="0" lvl="0" indent="-285750" algn="l"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Open Sans Light"/>
                          <a:cs typeface="Times New Roman" pitchFamily="18" charset="0"/>
                        </a:rPr>
                        <a:t>Drug Deductible </a:t>
                      </a:r>
                    </a:p>
                    <a:p>
                      <a:pPr marL="285750" marR="0" lvl="0" indent="-285750" algn="l" defTabSz="9144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Open Sans Light"/>
                          <a:cs typeface="Times New Roman" pitchFamily="18" charset="0"/>
                        </a:rPr>
                        <a:t>(per person, per plan year)</a:t>
                      </a:r>
                    </a:p>
                    <a:p>
                      <a:pPr marL="285750" marR="0" lvl="0" indent="-285750" algn="l" defTabSz="914400" rtl="0" eaLnBrk="1" fontAlgn="base" latinLnBrk="0" hangingPunct="1">
                        <a:lnSpc>
                          <a:spcPct val="9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Open Sans Light"/>
                        <a:cs typeface="Times New Roman" pitchFamily="18" charset="0"/>
                      </a:endParaRPr>
                    </a:p>
                    <a:p>
                      <a:pPr marL="285750" marR="0" lvl="0" indent="-285750" algn="l"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Open Sans Light"/>
                          <a:cs typeface="Times New Roman" pitchFamily="18" charset="0"/>
                        </a:rPr>
                        <a:t>Maximum Out of Pocket</a:t>
                      </a:r>
                    </a:p>
                  </a:txBody>
                  <a:tcPr marL="91416" marR="91416" marT="45685" marB="45685" anchor="ctr" horzOverflow="overflow">
                    <a:lnL w="12700" cap="flat" cmpd="sng" algn="ctr">
                      <a:solidFill>
                        <a:prstClr val="white">
                          <a:lumMod val="65000"/>
                        </a:prst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endParaRPr lang="en-US" dirty="0"/>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285750" marR="0" lvl="0" indent="-285750" algn="l" defTabSz="914400" rtl="0" eaLnBrk="1" fontAlgn="base" latinLnBrk="0" hangingPunct="1">
                        <a:lnSpc>
                          <a:spcPct val="9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Open Sans Light"/>
                        <a:cs typeface="Times New Roman" pitchFamily="18" charset="0"/>
                      </a:endParaRPr>
                    </a:p>
                    <a:p>
                      <a:pPr marL="285750" marR="0" lvl="0" indent="-285750" algn="l" defTabSz="914400" rtl="0" eaLnBrk="1" fontAlgn="base" latinLnBrk="0" hangingPunct="1">
                        <a:lnSpc>
                          <a:spcPct val="9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Open Sans Light"/>
                      </a:endParaRP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endParaRPr lang="en-US" dirty="0"/>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CFA8"/>
                    </a:solidFill>
                  </a:tcPr>
                </a:tc>
                <a:tc>
                  <a:txBody>
                    <a:bodyPr/>
                    <a:lstStyle/>
                    <a:p>
                      <a:pPr marL="285750" marR="0" lvl="0" indent="-285750" algn="l" defTabSz="914400" rtl="0" eaLnBrk="1" fontAlgn="base" latinLnBrk="0" hangingPunct="1">
                        <a:lnSpc>
                          <a:spcPct val="9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Open Sans Light"/>
                      </a:endParaRP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xmlns="" val="10001"/>
                  </a:ext>
                </a:extLst>
              </a:tr>
              <a:tr h="284209">
                <a:tc gridSpan="4">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1" i="0" u="none" strike="noStrike" kern="1200" cap="none" normalizeH="0" baseline="0" dirty="0">
                          <a:ln>
                            <a:noFill/>
                          </a:ln>
                          <a:solidFill>
                            <a:schemeClr val="bg1">
                              <a:lumMod val="95000"/>
                            </a:schemeClr>
                          </a:solidFill>
                          <a:effectLst/>
                          <a:latin typeface="Open Sans Light"/>
                          <a:ea typeface="+mn-ea"/>
                          <a:cs typeface="Times New Roman" pitchFamily="18" charset="0"/>
                        </a:rPr>
                        <a:t>Short-Term Supply at a Retail Location </a:t>
                      </a:r>
                      <a:r>
                        <a:rPr kumimoji="0" lang="en-US" sz="1400" b="0" i="0" u="none" strike="noStrike" kern="1200" cap="none" normalizeH="0" baseline="0" dirty="0">
                          <a:ln>
                            <a:noFill/>
                          </a:ln>
                          <a:solidFill>
                            <a:schemeClr val="bg1">
                              <a:lumMod val="95000"/>
                            </a:schemeClr>
                          </a:solidFill>
                          <a:effectLst/>
                          <a:latin typeface="Open Sans Light"/>
                          <a:ea typeface="+mn-ea"/>
                          <a:cs typeface="Times New Roman" pitchFamily="18" charset="0"/>
                        </a:rPr>
                        <a:t>(up to a 31-day supply limit)</a:t>
                      </a:r>
                    </a:p>
                  </a:txBody>
                  <a:tcPr marL="91416" marR="91416" marT="45685" marB="45685"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tx1">
                        <a:lumMod val="85000"/>
                        <a:lumOff val="1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kern="1200" cap="none" normalizeH="0" baseline="0" dirty="0">
                        <a:ln>
                          <a:noFill/>
                        </a:ln>
                        <a:solidFill>
                          <a:schemeClr val="bg1">
                            <a:lumMod val="95000"/>
                          </a:schemeClr>
                        </a:solidFill>
                        <a:effectLst/>
                        <a:latin typeface="Open Sans Light"/>
                        <a:ea typeface="+mn-ea"/>
                        <a:cs typeface="Times New Roman" pitchFamily="18" charset="0"/>
                      </a:endParaRPr>
                    </a:p>
                  </a:txBody>
                  <a:tcPr marL="91416" marR="91416" marT="45685" marB="45685" anchor="ctr" horzOverflow="overflow">
                    <a:lnL w="12700" cap="flat" cmpd="sng" algn="ctr">
                      <a:solidFill>
                        <a:prstClr val="white">
                          <a:lumMod val="65000"/>
                        </a:prst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xmlns="" val="10002"/>
                  </a:ext>
                </a:extLst>
              </a:tr>
              <a:tr h="1081767">
                <a:tc>
                  <a:txBody>
                    <a:bodyPr/>
                    <a:lstStyle/>
                    <a:p>
                      <a:pPr marL="457200" marR="0" lvl="1" indent="0" algn="l" defTabSz="914400" rtl="0" eaLnBrk="0" fontAlgn="base" latinLnBrk="0" hangingPunct="0">
                        <a:lnSpc>
                          <a:spcPct val="90000"/>
                        </a:lnSpc>
                        <a:spcBef>
                          <a:spcPct val="0"/>
                        </a:spcBef>
                        <a:spcAft>
                          <a:spcPct val="0"/>
                        </a:spcAft>
                        <a:buClrTx/>
                        <a:buSzTx/>
                        <a:buFont typeface="Arial" pitchFamily="34" charset="0"/>
                        <a:buNone/>
                        <a:tabLst/>
                      </a:pPr>
                      <a:endParaRPr kumimoji="0" lang="en-US" sz="1200" b="0" i="0" u="none" strike="noStrike" cap="none" normalizeH="0" baseline="0" dirty="0">
                        <a:ln>
                          <a:noFill/>
                        </a:ln>
                        <a:solidFill>
                          <a:schemeClr val="tx1"/>
                        </a:solidFill>
                        <a:effectLst/>
                        <a:latin typeface="Open Sans Light"/>
                        <a:cs typeface="Times New Roman" pitchFamily="18" charset="0"/>
                      </a:endParaRPr>
                    </a:p>
                  </a:txBody>
                  <a:tcPr marL="91416" marR="91416" marT="45685" marB="45685" anchor="b" horzOverflow="overflow">
                    <a:lnL w="12700" cap="flat" cmpd="sng" algn="ctr">
                      <a:solidFill>
                        <a:prstClr val="white">
                          <a:lumMod val="65000"/>
                        </a:prst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200" b="0" i="0" u="none" strike="noStrike" cap="none" normalizeH="0" baseline="0" dirty="0">
                        <a:ln>
                          <a:noFill/>
                        </a:ln>
                        <a:solidFill>
                          <a:schemeClr val="tx1"/>
                        </a:solidFill>
                        <a:effectLst/>
                        <a:latin typeface="Open Sans Light"/>
                        <a:cs typeface="Times New Roman" pitchFamily="18" charset="0"/>
                      </a:endParaRP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endParaRPr lang="en-US" dirty="0"/>
                    </a:p>
                  </a:txBody>
                  <a:tcPr marL="91416" marR="91416" marT="45685" marB="45685" anchor="b"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endParaRPr lang="en-US" dirty="0"/>
                    </a:p>
                  </a:txBody>
                  <a:tcPr marL="91416" marR="91416" marT="45685" marB="45685" anchor="b"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CFA8"/>
                    </a:solidFill>
                  </a:tcPr>
                </a:tc>
                <a:tc>
                  <a:txBody>
                    <a:bodyPr/>
                    <a:lstStyle/>
                    <a:p>
                      <a:pPr marL="285750" marR="0" lvl="0" indent="-285750" algn="l" defTabSz="914400" rtl="0" eaLnBrk="1" fontAlgn="base" latinLnBrk="0" hangingPunct="1">
                        <a:lnSpc>
                          <a:spcPct val="9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Open Sans Light"/>
                      </a:endParaRPr>
                    </a:p>
                  </a:txBody>
                  <a:tcPr marL="91416" marR="91416" marT="45685" marB="45685" anchor="b"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xmlns="" val="10003"/>
                  </a:ext>
                </a:extLst>
              </a:tr>
              <a:tr h="284209">
                <a:tc gridSpan="4">
                  <a:txBody>
                    <a:bodyPr/>
                    <a:lstStyle/>
                    <a:p>
                      <a:pPr marL="285750" marR="0" lvl="0" indent="-285750" algn="l" defTabSz="914400" rtl="0" eaLnBrk="1" fontAlgn="base" latinLnBrk="0" hangingPunct="1">
                        <a:lnSpc>
                          <a:spcPct val="90000"/>
                        </a:lnSpc>
                        <a:spcBef>
                          <a:spcPct val="0"/>
                        </a:spcBef>
                        <a:spcAft>
                          <a:spcPct val="0"/>
                        </a:spcAft>
                        <a:buClrTx/>
                        <a:buSzTx/>
                        <a:buFontTx/>
                        <a:buNone/>
                        <a:tabLst/>
                        <a:defRPr/>
                      </a:pPr>
                      <a:r>
                        <a:rPr kumimoji="0" lang="en-US" sz="1400" b="1" i="0" u="none" strike="noStrike" kern="1200" cap="none" normalizeH="0" baseline="0" dirty="0">
                          <a:ln>
                            <a:noFill/>
                          </a:ln>
                          <a:solidFill>
                            <a:schemeClr val="bg1">
                              <a:lumMod val="95000"/>
                            </a:schemeClr>
                          </a:solidFill>
                          <a:effectLst/>
                          <a:latin typeface="Open Sans Light"/>
                          <a:ea typeface="+mn-ea"/>
                          <a:cs typeface="Times New Roman" pitchFamily="18" charset="0"/>
                        </a:rPr>
                        <a:t>Extended-Day Supply at Mail Order or Retail-</a:t>
                      </a:r>
                      <a:r>
                        <a:rPr kumimoji="0" lang="en-US" sz="1400" b="1" i="1" u="none" strike="noStrike" kern="1200" cap="none" normalizeH="0" baseline="0" dirty="0">
                          <a:ln>
                            <a:noFill/>
                          </a:ln>
                          <a:solidFill>
                            <a:schemeClr val="bg1">
                              <a:lumMod val="95000"/>
                            </a:schemeClr>
                          </a:solidFill>
                          <a:effectLst/>
                          <a:latin typeface="Open Sans Light"/>
                          <a:ea typeface="+mn-ea"/>
                          <a:cs typeface="Times New Roman" pitchFamily="18" charset="0"/>
                        </a:rPr>
                        <a:t>Plus </a:t>
                      </a:r>
                      <a:r>
                        <a:rPr kumimoji="0" lang="en-US" sz="1400" b="1" i="0" u="none" strike="noStrike" kern="1200" cap="none" normalizeH="0" baseline="0" dirty="0">
                          <a:ln>
                            <a:noFill/>
                          </a:ln>
                          <a:solidFill>
                            <a:schemeClr val="bg1">
                              <a:lumMod val="95000"/>
                            </a:schemeClr>
                          </a:solidFill>
                          <a:effectLst/>
                          <a:latin typeface="Open Sans Light"/>
                          <a:ea typeface="+mn-ea"/>
                          <a:cs typeface="Times New Roman" pitchFamily="18" charset="0"/>
                        </a:rPr>
                        <a:t>Pharmacy Location </a:t>
                      </a:r>
                      <a:r>
                        <a:rPr kumimoji="0" lang="en-US" sz="1400" b="0" i="0" u="none" strike="noStrike" kern="1200" cap="none" normalizeH="0" baseline="0" dirty="0">
                          <a:ln>
                            <a:noFill/>
                          </a:ln>
                          <a:solidFill>
                            <a:schemeClr val="bg1">
                              <a:lumMod val="95000"/>
                            </a:schemeClr>
                          </a:solidFill>
                          <a:effectLst/>
                          <a:latin typeface="Open Sans Light"/>
                          <a:ea typeface="+mn-ea"/>
                          <a:cs typeface="Times New Roman" pitchFamily="18" charset="0"/>
                        </a:rPr>
                        <a:t>(60- to 90-day supply) </a:t>
                      </a:r>
                    </a:p>
                  </a:txBody>
                  <a:tcPr marL="91416" marR="91416" marT="45685" marB="45685"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tx1">
                        <a:lumMod val="85000"/>
                        <a:lumOff val="1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285750" marR="0" lvl="0" indent="-285750" algn="l" defTabSz="914400"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normalizeH="0" baseline="0" dirty="0">
                        <a:ln>
                          <a:noFill/>
                        </a:ln>
                        <a:solidFill>
                          <a:schemeClr val="bg1">
                            <a:lumMod val="95000"/>
                          </a:schemeClr>
                        </a:solidFill>
                        <a:effectLst/>
                        <a:latin typeface="Open Sans Light"/>
                        <a:ea typeface="+mn-ea"/>
                        <a:cs typeface="Times New Roman" pitchFamily="18" charset="0"/>
                      </a:endParaRPr>
                    </a:p>
                  </a:txBody>
                  <a:tcPr marL="91416" marR="91416" marT="45685" marB="45685" anchor="ctr" horzOverflow="overflow">
                    <a:lnL w="12700" cap="flat" cmpd="sng" algn="ctr">
                      <a:solidFill>
                        <a:prstClr val="white">
                          <a:lumMod val="65000"/>
                        </a:prst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xmlns="" val="10004"/>
                  </a:ext>
                </a:extLst>
              </a:tr>
              <a:tr h="1081767">
                <a:tc>
                  <a:txBody>
                    <a:bodyPr/>
                    <a:lstStyle/>
                    <a:p>
                      <a:pPr marL="457200" marR="0" lvl="1" indent="0" algn="l" defTabSz="914400" rtl="0" eaLnBrk="0" fontAlgn="base" latinLnBrk="0" hangingPunct="0">
                        <a:lnSpc>
                          <a:spcPct val="90000"/>
                        </a:lnSpc>
                        <a:spcBef>
                          <a:spcPct val="0"/>
                        </a:spcBef>
                        <a:spcAft>
                          <a:spcPct val="0"/>
                        </a:spcAft>
                        <a:buClrTx/>
                        <a:buSzTx/>
                        <a:buFont typeface="Arial" pitchFamily="34" charset="0"/>
                        <a:buNone/>
                        <a:tabLst/>
                      </a:pPr>
                      <a:endParaRPr kumimoji="0" lang="en-US" sz="1200" b="0" i="0" u="none" strike="noStrike" cap="none" normalizeH="0" baseline="0" dirty="0">
                        <a:ln>
                          <a:noFill/>
                        </a:ln>
                        <a:solidFill>
                          <a:schemeClr val="tx1"/>
                        </a:solidFill>
                        <a:effectLst/>
                        <a:latin typeface="Open Sans Light"/>
                      </a:endParaRPr>
                    </a:p>
                  </a:txBody>
                  <a:tcPr marL="91416" marR="91416" marT="45685" marB="45685" anchor="b" horzOverflow="overflow">
                    <a:lnL w="12700" cap="flat" cmpd="sng" algn="ctr">
                      <a:solidFill>
                        <a:prstClr val="white">
                          <a:lumMod val="65000"/>
                        </a:prst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endParaRPr lang="en-US" dirty="0"/>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endParaRPr lang="en-US" dirty="0"/>
                    </a:p>
                  </a:txBody>
                  <a:tcPr marL="91416" marR="91416" marT="45685" marB="45685" anchor="b"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endParaRPr lang="en-US" dirty="0"/>
                    </a:p>
                  </a:txBody>
                  <a:tcPr marL="91416" marR="91416" marT="45685" marB="45685" anchor="b"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CFA8"/>
                    </a:solidFill>
                  </a:tcPr>
                </a:tc>
                <a:tc>
                  <a:txBody>
                    <a:bodyPr/>
                    <a:lstStyle/>
                    <a:p>
                      <a:pPr marL="285750" marR="0" lvl="0" indent="-285750" algn="l" defTabSz="914400" rtl="0" eaLnBrk="1" fontAlgn="base" latinLnBrk="0" hangingPunct="1">
                        <a:lnSpc>
                          <a:spcPct val="90000"/>
                        </a:lnSpc>
                        <a:spcBef>
                          <a:spcPct val="0"/>
                        </a:spcBef>
                        <a:spcAft>
                          <a:spcPct val="0"/>
                        </a:spcAft>
                        <a:buClrTx/>
                        <a:buSzTx/>
                        <a:buFontTx/>
                        <a:buNone/>
                        <a:tabLst/>
                        <a:defRPr/>
                      </a:pPr>
                      <a:endParaRPr kumimoji="0" lang="en-US" sz="1200" b="1" i="0" u="sng" strike="noStrike" cap="none" normalizeH="0" baseline="0" dirty="0">
                        <a:ln>
                          <a:noFill/>
                        </a:ln>
                        <a:solidFill>
                          <a:schemeClr val="tx2">
                            <a:lumMod val="75000"/>
                          </a:schemeClr>
                        </a:solidFill>
                        <a:effectLst/>
                        <a:latin typeface="Open Sans Light"/>
                      </a:endParaRPr>
                    </a:p>
                  </a:txBody>
                  <a:tcPr marL="91416" marR="91416" marT="45685" marB="45685" anchor="b"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xmlns="" val="10005"/>
                  </a:ext>
                </a:extLst>
              </a:tr>
              <a:tr h="760790">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Open Sans Light"/>
                        <a:cs typeface="Times New Roman" pitchFamily="18" charset="0"/>
                      </a:endParaRPr>
                    </a:p>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Open Sans Light"/>
                          <a:cs typeface="Times New Roman" pitchFamily="18" charset="0"/>
                        </a:rPr>
                        <a:t>Specialty Medications</a:t>
                      </a:r>
                    </a:p>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Open Sans Light"/>
                          <a:cs typeface="Times New Roman" pitchFamily="18" charset="0"/>
                        </a:rPr>
                        <a:t>31-Day Supply Limit </a:t>
                      </a:r>
                    </a:p>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Open Sans Light"/>
                          <a:cs typeface="Times New Roman" pitchFamily="18" charset="0"/>
                        </a:rPr>
                        <a:t/>
                      </a:r>
                      <a:br>
                        <a:rPr kumimoji="0" lang="en-US" sz="1400" b="1" i="0" u="none" strike="noStrike" cap="none" normalizeH="0" baseline="0" dirty="0">
                          <a:ln>
                            <a:noFill/>
                          </a:ln>
                          <a:solidFill>
                            <a:schemeClr val="tx1"/>
                          </a:solidFill>
                          <a:effectLst/>
                          <a:latin typeface="Open Sans Light"/>
                          <a:cs typeface="Times New Roman" pitchFamily="18" charset="0"/>
                        </a:rPr>
                      </a:br>
                      <a:endParaRPr kumimoji="0" lang="en-US" sz="1400" b="0" i="0" u="none" strike="noStrike" cap="none" normalizeH="0" baseline="0" dirty="0">
                        <a:ln>
                          <a:noFill/>
                        </a:ln>
                        <a:solidFill>
                          <a:schemeClr val="tx1"/>
                        </a:solidFill>
                        <a:effectLst/>
                        <a:latin typeface="Open Sans Light"/>
                      </a:endParaRPr>
                    </a:p>
                  </a:txBody>
                  <a:tcPr marL="91416" marR="91416" marT="45685" marB="45685" anchor="ctr" horzOverflow="overflow">
                    <a:lnL w="12700" cap="flat" cmpd="sng" algn="ctr">
                      <a:solidFill>
                        <a:prstClr val="white">
                          <a:lumMod val="65000"/>
                        </a:prst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Open Sans Light"/>
                      </a:endParaRP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endParaRPr lang="en-US" dirty="0"/>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Open Sans Light"/>
                          <a:cs typeface="Times New Roman" pitchFamily="18" charset="0"/>
                        </a:rPr>
                        <a:t> </a:t>
                      </a:r>
                      <a:endParaRPr kumimoji="0" lang="en-US" sz="1200" b="0" i="0" u="none" strike="noStrike" cap="none" normalizeH="0" baseline="0" dirty="0">
                        <a:ln>
                          <a:noFill/>
                        </a:ln>
                        <a:solidFill>
                          <a:schemeClr val="tx1"/>
                        </a:solidFill>
                        <a:effectLst/>
                        <a:latin typeface="Open Sans Light"/>
                      </a:endParaRP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FECFA8"/>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Open Sans Light"/>
                      </a:endParaRP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xmlns="" val="10006"/>
                  </a:ext>
                </a:extLst>
              </a:tr>
            </a:tbl>
          </a:graphicData>
        </a:graphic>
      </p:graphicFrame>
      <p:sp>
        <p:nvSpPr>
          <p:cNvPr id="21" name="TextBox 20">
            <a:extLst>
              <a:ext uri="{FF2B5EF4-FFF2-40B4-BE49-F238E27FC236}">
                <a16:creationId xmlns:a16="http://schemas.microsoft.com/office/drawing/2014/main" xmlns="" id="{A7BCD81B-2A96-44B5-A993-E6C901B169FA}"/>
              </a:ext>
            </a:extLst>
          </p:cNvPr>
          <p:cNvSpPr txBox="1"/>
          <p:nvPr/>
        </p:nvSpPr>
        <p:spPr>
          <a:xfrm>
            <a:off x="-309986" y="3117345"/>
            <a:ext cx="2407469" cy="830997"/>
          </a:xfrm>
          <a:prstGeom prst="rect">
            <a:avLst/>
          </a:prstGeom>
          <a:noFill/>
        </p:spPr>
        <p:txBody>
          <a:bodyPr wrap="square" lIns="0" tIns="0" rIns="0" bIns="0" rtlCol="0">
            <a:spAutoFit/>
          </a:bodyPr>
          <a:lstStyle/>
          <a:p>
            <a:pPr marL="457063" lvl="1" defTabSz="914126" eaLnBrk="0" fontAlgn="base" hangingPunct="0">
              <a:lnSpc>
                <a:spcPct val="90000"/>
              </a:lnSpc>
              <a:spcBef>
                <a:spcPct val="0"/>
              </a:spcBef>
              <a:spcAft>
                <a:spcPct val="0"/>
              </a:spcAft>
            </a:pPr>
            <a:r>
              <a:rPr lang="en-US" sz="1200" dirty="0">
                <a:solidFill>
                  <a:prstClr val="black"/>
                </a:solidFill>
                <a:latin typeface="Open Sans Light"/>
                <a:cs typeface="Times New Roman" pitchFamily="18" charset="0"/>
              </a:rPr>
              <a:t>Tier 1 - Generic</a:t>
            </a:r>
          </a:p>
          <a:p>
            <a:pPr marL="457063" lvl="1" defTabSz="914126" eaLnBrk="0" fontAlgn="base" hangingPunct="0">
              <a:lnSpc>
                <a:spcPct val="90000"/>
              </a:lnSpc>
              <a:spcBef>
                <a:spcPct val="0"/>
              </a:spcBef>
              <a:spcAft>
                <a:spcPct val="0"/>
              </a:spcAft>
            </a:pPr>
            <a:endParaRPr lang="en-US" sz="1200" dirty="0">
              <a:solidFill>
                <a:prstClr val="black"/>
              </a:solidFill>
              <a:latin typeface="Open Sans Light"/>
              <a:cs typeface="Times New Roman" pitchFamily="18" charset="0"/>
            </a:endParaRPr>
          </a:p>
          <a:p>
            <a:pPr marL="457063" lvl="1" defTabSz="914126" eaLnBrk="0" fontAlgn="base" hangingPunct="0">
              <a:lnSpc>
                <a:spcPct val="90000"/>
              </a:lnSpc>
              <a:spcBef>
                <a:spcPct val="0"/>
              </a:spcBef>
              <a:spcAft>
                <a:spcPct val="0"/>
              </a:spcAft>
            </a:pPr>
            <a:r>
              <a:rPr lang="en-US" sz="1200" dirty="0">
                <a:solidFill>
                  <a:prstClr val="black"/>
                </a:solidFill>
                <a:latin typeface="Open Sans Light"/>
                <a:cs typeface="Times New Roman" pitchFamily="18" charset="0"/>
              </a:rPr>
              <a:t>Tier 2 – Preferred Brand</a:t>
            </a:r>
          </a:p>
          <a:p>
            <a:pPr marL="457063" lvl="1" defTabSz="914126" eaLnBrk="0" fontAlgn="base" hangingPunct="0">
              <a:lnSpc>
                <a:spcPct val="90000"/>
              </a:lnSpc>
              <a:spcBef>
                <a:spcPct val="0"/>
              </a:spcBef>
              <a:spcAft>
                <a:spcPct val="0"/>
              </a:spcAft>
            </a:pPr>
            <a:endParaRPr lang="en-US" sz="1200" dirty="0">
              <a:solidFill>
                <a:prstClr val="black"/>
              </a:solidFill>
              <a:latin typeface="Open Sans Light"/>
              <a:cs typeface="Times New Roman" pitchFamily="18" charset="0"/>
            </a:endParaRPr>
          </a:p>
          <a:p>
            <a:pPr marL="457063" lvl="1" defTabSz="914126" eaLnBrk="0" fontAlgn="base" hangingPunct="0">
              <a:lnSpc>
                <a:spcPct val="90000"/>
              </a:lnSpc>
              <a:spcBef>
                <a:spcPct val="0"/>
              </a:spcBef>
              <a:spcAft>
                <a:spcPct val="0"/>
              </a:spcAft>
            </a:pPr>
            <a:r>
              <a:rPr lang="en-US" sz="1200" dirty="0">
                <a:solidFill>
                  <a:prstClr val="black"/>
                </a:solidFill>
                <a:latin typeface="Open Sans Light"/>
                <a:cs typeface="Times New Roman" pitchFamily="18" charset="0"/>
              </a:rPr>
              <a:t>Tier 3 - Non-Preferred Brand</a:t>
            </a:r>
          </a:p>
        </p:txBody>
      </p:sp>
      <p:sp>
        <p:nvSpPr>
          <p:cNvPr id="22" name="TextBox 21">
            <a:extLst>
              <a:ext uri="{FF2B5EF4-FFF2-40B4-BE49-F238E27FC236}">
                <a16:creationId xmlns:a16="http://schemas.microsoft.com/office/drawing/2014/main" xmlns="" id="{1EA75E47-8806-4E61-9A53-4629F8A10D94}"/>
              </a:ext>
            </a:extLst>
          </p:cNvPr>
          <p:cNvSpPr txBox="1"/>
          <p:nvPr/>
        </p:nvSpPr>
        <p:spPr>
          <a:xfrm>
            <a:off x="-309986" y="4507679"/>
            <a:ext cx="2407469" cy="830997"/>
          </a:xfrm>
          <a:prstGeom prst="rect">
            <a:avLst/>
          </a:prstGeom>
          <a:noFill/>
        </p:spPr>
        <p:txBody>
          <a:bodyPr wrap="square" lIns="0" tIns="0" rIns="0" bIns="0" rtlCol="0">
            <a:spAutoFit/>
          </a:bodyPr>
          <a:lstStyle/>
          <a:p>
            <a:pPr marL="457063" lvl="1" defTabSz="914126" eaLnBrk="0" fontAlgn="base" hangingPunct="0">
              <a:lnSpc>
                <a:spcPct val="90000"/>
              </a:lnSpc>
              <a:spcBef>
                <a:spcPct val="0"/>
              </a:spcBef>
              <a:spcAft>
                <a:spcPct val="0"/>
              </a:spcAft>
            </a:pPr>
            <a:r>
              <a:rPr lang="en-US" sz="1200" dirty="0">
                <a:solidFill>
                  <a:prstClr val="black"/>
                </a:solidFill>
                <a:latin typeface="Open Sans Light"/>
                <a:cs typeface="Times New Roman" pitchFamily="18" charset="0"/>
              </a:rPr>
              <a:t>Tier 1 – Generic</a:t>
            </a:r>
          </a:p>
          <a:p>
            <a:pPr marL="457063" lvl="1" defTabSz="914126" eaLnBrk="0" fontAlgn="base" hangingPunct="0">
              <a:lnSpc>
                <a:spcPct val="90000"/>
              </a:lnSpc>
              <a:spcBef>
                <a:spcPct val="0"/>
              </a:spcBef>
              <a:spcAft>
                <a:spcPct val="0"/>
              </a:spcAft>
            </a:pPr>
            <a:r>
              <a:rPr lang="en-US" sz="1200" dirty="0">
                <a:solidFill>
                  <a:prstClr val="black"/>
                </a:solidFill>
                <a:latin typeface="Open Sans Light"/>
                <a:cs typeface="Times New Roman" pitchFamily="18" charset="0"/>
              </a:rPr>
              <a:t/>
            </a:r>
            <a:br>
              <a:rPr lang="en-US" sz="1200" dirty="0">
                <a:solidFill>
                  <a:prstClr val="black"/>
                </a:solidFill>
                <a:latin typeface="Open Sans Light"/>
                <a:cs typeface="Times New Roman" pitchFamily="18" charset="0"/>
              </a:rPr>
            </a:br>
            <a:r>
              <a:rPr lang="en-US" sz="1200" dirty="0">
                <a:solidFill>
                  <a:prstClr val="black"/>
                </a:solidFill>
                <a:latin typeface="Open Sans Light"/>
                <a:cs typeface="Times New Roman" pitchFamily="18" charset="0"/>
              </a:rPr>
              <a:t>Tier 2 - Preferred Brand</a:t>
            </a:r>
          </a:p>
          <a:p>
            <a:pPr marL="457063" lvl="1" defTabSz="914126" eaLnBrk="0" fontAlgn="base" hangingPunct="0">
              <a:lnSpc>
                <a:spcPct val="90000"/>
              </a:lnSpc>
              <a:spcBef>
                <a:spcPct val="0"/>
              </a:spcBef>
              <a:spcAft>
                <a:spcPct val="0"/>
              </a:spcAft>
            </a:pPr>
            <a:r>
              <a:rPr lang="en-US" sz="1200" dirty="0">
                <a:solidFill>
                  <a:prstClr val="black"/>
                </a:solidFill>
                <a:latin typeface="Open Sans Light"/>
                <a:cs typeface="Times New Roman" pitchFamily="18" charset="0"/>
              </a:rPr>
              <a:t/>
            </a:r>
            <a:br>
              <a:rPr lang="en-US" sz="1200" dirty="0">
                <a:solidFill>
                  <a:prstClr val="black"/>
                </a:solidFill>
                <a:latin typeface="Open Sans Light"/>
                <a:cs typeface="Times New Roman" pitchFamily="18" charset="0"/>
              </a:rPr>
            </a:br>
            <a:r>
              <a:rPr lang="en-US" sz="1200" dirty="0">
                <a:solidFill>
                  <a:prstClr val="black"/>
                </a:solidFill>
                <a:latin typeface="Open Sans Light"/>
                <a:cs typeface="Times New Roman" pitchFamily="18" charset="0"/>
              </a:rPr>
              <a:t>Tier 3 - Non-Preferred Brand</a:t>
            </a:r>
          </a:p>
        </p:txBody>
      </p:sp>
      <p:sp>
        <p:nvSpPr>
          <p:cNvPr id="23" name="TextBox 22">
            <a:extLst>
              <a:ext uri="{FF2B5EF4-FFF2-40B4-BE49-F238E27FC236}">
                <a16:creationId xmlns:a16="http://schemas.microsoft.com/office/drawing/2014/main" xmlns="" id="{9F05341B-1C97-4D29-A27B-BF8EBE0F0A8E}"/>
              </a:ext>
            </a:extLst>
          </p:cNvPr>
          <p:cNvSpPr txBox="1"/>
          <p:nvPr/>
        </p:nvSpPr>
        <p:spPr>
          <a:xfrm>
            <a:off x="2169364" y="4415345"/>
            <a:ext cx="1693181" cy="923330"/>
          </a:xfrm>
          <a:prstGeom prst="rect">
            <a:avLst/>
          </a:prstGeom>
          <a:noFill/>
        </p:spPr>
        <p:txBody>
          <a:bodyPr wrap="square" lIns="0" tIns="0" rIns="0" bIns="0" rtlCol="0">
            <a:spAutoFit/>
          </a:bodyPr>
          <a:lstStyle/>
          <a:p>
            <a:pPr defTabSz="914126">
              <a:defRPr/>
            </a:pPr>
            <a:r>
              <a:rPr lang="en-US" sz="1200" dirty="0">
                <a:solidFill>
                  <a:srgbClr val="FF0000"/>
                </a:solidFill>
                <a:latin typeface="Open Sans Light"/>
                <a:cs typeface="Times New Roman" pitchFamily="18" charset="0"/>
              </a:rPr>
              <a:t>$45 copay</a:t>
            </a:r>
            <a:br>
              <a:rPr lang="en-US" sz="1200" dirty="0">
                <a:solidFill>
                  <a:srgbClr val="FF0000"/>
                </a:solidFill>
                <a:latin typeface="Open Sans Light"/>
                <a:cs typeface="Times New Roman" pitchFamily="18" charset="0"/>
              </a:rPr>
            </a:br>
            <a:endParaRPr lang="en-US" sz="1200" dirty="0">
              <a:solidFill>
                <a:srgbClr val="FF0000"/>
              </a:solidFill>
              <a:latin typeface="Open Sans Light"/>
              <a:cs typeface="Times New Roman" pitchFamily="18" charset="0"/>
            </a:endParaRPr>
          </a:p>
          <a:p>
            <a:pPr defTabSz="914126">
              <a:defRPr/>
            </a:pPr>
            <a:r>
              <a:rPr lang="en-US" sz="1200" dirty="0">
                <a:solidFill>
                  <a:srgbClr val="FF0000"/>
                </a:solidFill>
                <a:latin typeface="Open Sans Light"/>
                <a:cs typeface="Times New Roman" pitchFamily="18" charset="0"/>
              </a:rPr>
              <a:t>30% coinsurance</a:t>
            </a:r>
          </a:p>
          <a:p>
            <a:pPr defTabSz="914126">
              <a:defRPr/>
            </a:pPr>
            <a:endParaRPr lang="en-US" sz="1200" b="1" u="sng" dirty="0">
              <a:solidFill>
                <a:srgbClr val="FF0000"/>
              </a:solidFill>
              <a:latin typeface="Open Sans Light"/>
              <a:cs typeface="Times New Roman" pitchFamily="18" charset="0"/>
            </a:endParaRPr>
          </a:p>
          <a:p>
            <a:pPr defTabSz="914126">
              <a:defRPr/>
            </a:pPr>
            <a:r>
              <a:rPr lang="en-US" sz="1200" dirty="0">
                <a:solidFill>
                  <a:srgbClr val="FF0000"/>
                </a:solidFill>
                <a:latin typeface="Open Sans Light"/>
                <a:cs typeface="Times New Roman" pitchFamily="18" charset="0"/>
              </a:rPr>
              <a:t>50% coinsurance</a:t>
            </a:r>
            <a:endParaRPr lang="en-US" sz="1200" dirty="0">
              <a:solidFill>
                <a:srgbClr val="FF0000"/>
              </a:solidFill>
              <a:latin typeface="Open Sans Light"/>
            </a:endParaRPr>
          </a:p>
        </p:txBody>
      </p:sp>
      <p:sp>
        <p:nvSpPr>
          <p:cNvPr id="24" name="TextBox 23">
            <a:extLst>
              <a:ext uri="{FF2B5EF4-FFF2-40B4-BE49-F238E27FC236}">
                <a16:creationId xmlns:a16="http://schemas.microsoft.com/office/drawing/2014/main" xmlns="" id="{83D01CFC-F57E-4727-B2BE-2DB128DFEC80}"/>
              </a:ext>
            </a:extLst>
          </p:cNvPr>
          <p:cNvSpPr txBox="1"/>
          <p:nvPr/>
        </p:nvSpPr>
        <p:spPr>
          <a:xfrm>
            <a:off x="9344767" y="2929059"/>
            <a:ext cx="2663833" cy="997196"/>
          </a:xfrm>
          <a:prstGeom prst="rect">
            <a:avLst/>
          </a:prstGeom>
          <a:noFill/>
        </p:spPr>
        <p:txBody>
          <a:bodyPr wrap="square" lIns="0" tIns="0" rIns="0" bIns="0" rtlCol="0">
            <a:spAutoFit/>
          </a:bodyPr>
          <a:lstStyle/>
          <a:p>
            <a:pPr marL="285664" indent="-285664" defTabSz="914126" fontAlgn="base">
              <a:lnSpc>
                <a:spcPct val="90000"/>
              </a:lnSpc>
              <a:spcBef>
                <a:spcPct val="0"/>
              </a:spcBef>
              <a:spcAft>
                <a:spcPct val="0"/>
              </a:spcAft>
              <a:defRPr/>
            </a:pPr>
            <a:endParaRPr lang="en-US" sz="1200" u="sng" dirty="0">
              <a:solidFill>
                <a:srgbClr val="1E1E1E"/>
              </a:solidFill>
              <a:latin typeface="Open Sans Light"/>
              <a:cs typeface="Times New Roman" pitchFamily="18" charset="0"/>
            </a:endParaRPr>
          </a:p>
          <a:p>
            <a:pPr marL="285664" indent="-285664" defTabSz="914126" fontAlgn="base">
              <a:lnSpc>
                <a:spcPct val="90000"/>
              </a:lnSpc>
              <a:spcBef>
                <a:spcPct val="0"/>
              </a:spcBef>
              <a:spcAft>
                <a:spcPct val="0"/>
              </a:spcAft>
              <a:defRPr/>
            </a:pPr>
            <a:r>
              <a:rPr lang="en-US" sz="1200" dirty="0">
                <a:solidFill>
                  <a:srgbClr val="1E1E1E"/>
                </a:solidFill>
                <a:latin typeface="Open Sans Light"/>
                <a:cs typeface="Times New Roman" pitchFamily="18" charset="0"/>
              </a:rPr>
              <a:t>$20 copay</a:t>
            </a:r>
          </a:p>
          <a:p>
            <a:pPr marL="285664" indent="-285664" defTabSz="914126" fontAlgn="base">
              <a:lnSpc>
                <a:spcPct val="90000"/>
              </a:lnSpc>
              <a:spcBef>
                <a:spcPct val="0"/>
              </a:spcBef>
              <a:spcAft>
                <a:spcPct val="0"/>
              </a:spcAft>
              <a:defRPr/>
            </a:pPr>
            <a:endParaRPr lang="en-US" sz="1200" dirty="0">
              <a:solidFill>
                <a:srgbClr val="1E1E1E"/>
              </a:solidFill>
              <a:latin typeface="Open Sans Light"/>
              <a:cs typeface="Times New Roman" pitchFamily="18" charset="0"/>
            </a:endParaRPr>
          </a:p>
          <a:p>
            <a:pPr marL="285664" indent="-285664" defTabSz="914126" eaLnBrk="0" fontAlgn="base" hangingPunct="0">
              <a:lnSpc>
                <a:spcPct val="90000"/>
              </a:lnSpc>
              <a:spcBef>
                <a:spcPct val="0"/>
              </a:spcBef>
              <a:spcAft>
                <a:spcPct val="0"/>
              </a:spcAft>
              <a:defRPr/>
            </a:pPr>
            <a:r>
              <a:rPr lang="en-US" sz="1200" dirty="0">
                <a:solidFill>
                  <a:srgbClr val="1E1E1E"/>
                </a:solidFill>
                <a:latin typeface="Open Sans Light"/>
                <a:cs typeface="Times New Roman" pitchFamily="18" charset="0"/>
              </a:rPr>
              <a:t>25% coinsurance (Min $40/ Max $80)</a:t>
            </a:r>
          </a:p>
          <a:p>
            <a:pPr marL="285664" indent="-285664" defTabSz="457063" eaLnBrk="0" fontAlgn="base" hangingPunct="0">
              <a:lnSpc>
                <a:spcPct val="90000"/>
              </a:lnSpc>
              <a:spcBef>
                <a:spcPct val="0"/>
              </a:spcBef>
              <a:spcAft>
                <a:spcPct val="0"/>
              </a:spcAft>
              <a:defRPr/>
            </a:pPr>
            <a:endParaRPr lang="en-US" sz="1200" u="sng" dirty="0">
              <a:solidFill>
                <a:srgbClr val="1E1E1E"/>
              </a:solidFill>
              <a:latin typeface="Open Sans Light"/>
              <a:cs typeface="Times New Roman" pitchFamily="18" charset="0"/>
            </a:endParaRPr>
          </a:p>
          <a:p>
            <a:pPr defTabSz="914126" eaLnBrk="0" fontAlgn="base" hangingPunct="0">
              <a:lnSpc>
                <a:spcPct val="90000"/>
              </a:lnSpc>
              <a:spcBef>
                <a:spcPct val="0"/>
              </a:spcBef>
              <a:spcAft>
                <a:spcPct val="0"/>
              </a:spcAft>
            </a:pPr>
            <a:r>
              <a:rPr lang="en-US" sz="1200" dirty="0">
                <a:solidFill>
                  <a:srgbClr val="1E1E1E"/>
                </a:solidFill>
                <a:latin typeface="Open Sans Light"/>
                <a:cs typeface="Times New Roman" pitchFamily="18" charset="0"/>
              </a:rPr>
              <a:t>50% coinsurance (Min $100/ Max $200)</a:t>
            </a:r>
            <a:endParaRPr lang="en-US" sz="1200" dirty="0">
              <a:solidFill>
                <a:srgbClr val="1E1E1E"/>
              </a:solidFill>
              <a:latin typeface="Open Sans Light"/>
            </a:endParaRPr>
          </a:p>
        </p:txBody>
      </p:sp>
      <p:sp>
        <p:nvSpPr>
          <p:cNvPr id="25" name="TextBox 24">
            <a:extLst>
              <a:ext uri="{FF2B5EF4-FFF2-40B4-BE49-F238E27FC236}">
                <a16:creationId xmlns:a16="http://schemas.microsoft.com/office/drawing/2014/main" xmlns="" id="{77B5041B-B7EE-4E06-AF44-DAE9719BBD9D}"/>
              </a:ext>
            </a:extLst>
          </p:cNvPr>
          <p:cNvSpPr txBox="1"/>
          <p:nvPr/>
        </p:nvSpPr>
        <p:spPr>
          <a:xfrm>
            <a:off x="6863211" y="4451028"/>
            <a:ext cx="1443959" cy="830997"/>
          </a:xfrm>
          <a:prstGeom prst="rect">
            <a:avLst/>
          </a:prstGeom>
          <a:noFill/>
        </p:spPr>
        <p:txBody>
          <a:bodyPr wrap="square" lIns="0" tIns="0" rIns="0" bIns="0" rtlCol="0">
            <a:spAutoFit/>
          </a:bodyPr>
          <a:lstStyle/>
          <a:p>
            <a:pPr marL="285664" indent="-285664" defTabSz="914126" fontAlgn="base">
              <a:lnSpc>
                <a:spcPct val="90000"/>
              </a:lnSpc>
              <a:spcBef>
                <a:spcPct val="0"/>
              </a:spcBef>
              <a:spcAft>
                <a:spcPct val="0"/>
              </a:spcAft>
            </a:pPr>
            <a:r>
              <a:rPr lang="en-US" sz="1200" dirty="0">
                <a:solidFill>
                  <a:prstClr val="black"/>
                </a:solidFill>
                <a:latin typeface="Open Sans Light"/>
                <a:cs typeface="Times New Roman" pitchFamily="18" charset="0"/>
              </a:rPr>
              <a:t>$45 copay</a:t>
            </a:r>
          </a:p>
          <a:p>
            <a:pPr marL="285664" indent="-285664" defTabSz="914126" fontAlgn="base">
              <a:lnSpc>
                <a:spcPct val="90000"/>
              </a:lnSpc>
              <a:spcBef>
                <a:spcPct val="0"/>
              </a:spcBef>
              <a:spcAft>
                <a:spcPct val="0"/>
              </a:spcAft>
            </a:pPr>
            <a:endParaRPr lang="en-US" sz="1200" dirty="0">
              <a:solidFill>
                <a:prstClr val="black"/>
              </a:solidFill>
              <a:latin typeface="Open Sans Light"/>
              <a:cs typeface="Times New Roman" pitchFamily="18" charset="0"/>
            </a:endParaRPr>
          </a:p>
          <a:p>
            <a:pPr marL="285664" indent="-285664" defTabSz="457063" eaLnBrk="0" fontAlgn="base" hangingPunct="0">
              <a:lnSpc>
                <a:spcPct val="90000"/>
              </a:lnSpc>
              <a:spcBef>
                <a:spcPct val="0"/>
              </a:spcBef>
              <a:spcAft>
                <a:spcPct val="0"/>
              </a:spcAft>
              <a:defRPr/>
            </a:pPr>
            <a:r>
              <a:rPr lang="en-US" sz="1200" dirty="0">
                <a:solidFill>
                  <a:srgbClr val="1E1E1E"/>
                </a:solidFill>
                <a:latin typeface="Open Sans Light"/>
                <a:cs typeface="Times New Roman" pitchFamily="18" charset="0"/>
              </a:rPr>
              <a:t>25% coinsurance</a:t>
            </a:r>
          </a:p>
          <a:p>
            <a:pPr marL="285664" indent="-285664" defTabSz="457063" eaLnBrk="0" fontAlgn="base" hangingPunct="0">
              <a:lnSpc>
                <a:spcPct val="90000"/>
              </a:lnSpc>
              <a:spcBef>
                <a:spcPct val="0"/>
              </a:spcBef>
              <a:spcAft>
                <a:spcPct val="0"/>
              </a:spcAft>
              <a:defRPr/>
            </a:pPr>
            <a:endParaRPr lang="en-US" sz="1200" b="1" u="sng" dirty="0">
              <a:solidFill>
                <a:srgbClr val="CC0000">
                  <a:lumMod val="75000"/>
                </a:srgbClr>
              </a:solidFill>
              <a:latin typeface="Open Sans Light"/>
              <a:cs typeface="Times New Roman" pitchFamily="18" charset="0"/>
            </a:endParaRPr>
          </a:p>
          <a:p>
            <a:pPr defTabSz="914126" eaLnBrk="0" fontAlgn="base" hangingPunct="0">
              <a:lnSpc>
                <a:spcPct val="90000"/>
              </a:lnSpc>
              <a:spcBef>
                <a:spcPct val="0"/>
              </a:spcBef>
              <a:spcAft>
                <a:spcPct val="0"/>
              </a:spcAft>
            </a:pPr>
            <a:r>
              <a:rPr lang="en-US" sz="1200" dirty="0">
                <a:solidFill>
                  <a:prstClr val="black"/>
                </a:solidFill>
                <a:latin typeface="Open Sans Light"/>
                <a:cs typeface="Times New Roman" pitchFamily="18" charset="0"/>
              </a:rPr>
              <a:t>50% coinsurance</a:t>
            </a:r>
            <a:endParaRPr lang="en-US" sz="1200" dirty="0">
              <a:solidFill>
                <a:prstClr val="black"/>
              </a:solidFill>
              <a:latin typeface="Open Sans Light"/>
            </a:endParaRPr>
          </a:p>
        </p:txBody>
      </p:sp>
      <p:sp>
        <p:nvSpPr>
          <p:cNvPr id="26" name="TextBox 25">
            <a:extLst>
              <a:ext uri="{FF2B5EF4-FFF2-40B4-BE49-F238E27FC236}">
                <a16:creationId xmlns:a16="http://schemas.microsoft.com/office/drawing/2014/main" xmlns="" id="{5D24162C-EA45-4CA4-A56E-4F5BA05EE0D6}"/>
              </a:ext>
            </a:extLst>
          </p:cNvPr>
          <p:cNvSpPr txBox="1"/>
          <p:nvPr/>
        </p:nvSpPr>
        <p:spPr>
          <a:xfrm>
            <a:off x="4500685" y="5888751"/>
            <a:ext cx="1407827" cy="166199"/>
          </a:xfrm>
          <a:prstGeom prst="rect">
            <a:avLst/>
          </a:prstGeom>
          <a:noFill/>
        </p:spPr>
        <p:txBody>
          <a:bodyPr wrap="square" lIns="0" tIns="0" rIns="0" bIns="0" rtlCol="0">
            <a:spAutoFit/>
          </a:bodyPr>
          <a:lstStyle/>
          <a:p>
            <a:pPr marL="285664" indent="-285664" defTabSz="914126" fontAlgn="base">
              <a:lnSpc>
                <a:spcPct val="90000"/>
              </a:lnSpc>
              <a:spcBef>
                <a:spcPct val="0"/>
              </a:spcBef>
              <a:spcAft>
                <a:spcPct val="0"/>
              </a:spcAft>
            </a:pPr>
            <a:r>
              <a:rPr lang="en-US" sz="1200" dirty="0">
                <a:solidFill>
                  <a:srgbClr val="1E1E1E"/>
                </a:solidFill>
                <a:latin typeface="Open Sans Light"/>
                <a:cs typeface="Times New Roman" pitchFamily="18" charset="0"/>
              </a:rPr>
              <a:t>20% coinsurance </a:t>
            </a:r>
            <a:endParaRPr lang="en-US" sz="1200" dirty="0">
              <a:solidFill>
                <a:srgbClr val="1E1E1E"/>
              </a:solidFill>
              <a:latin typeface="Open Sans Light"/>
            </a:endParaRPr>
          </a:p>
        </p:txBody>
      </p:sp>
      <p:sp>
        <p:nvSpPr>
          <p:cNvPr id="27" name="TextBox 26">
            <a:extLst>
              <a:ext uri="{FF2B5EF4-FFF2-40B4-BE49-F238E27FC236}">
                <a16:creationId xmlns:a16="http://schemas.microsoft.com/office/drawing/2014/main" xmlns="" id="{73761E96-7506-4BD8-AA5D-F1EF3F3CA285}"/>
              </a:ext>
            </a:extLst>
          </p:cNvPr>
          <p:cNvSpPr txBox="1"/>
          <p:nvPr/>
        </p:nvSpPr>
        <p:spPr>
          <a:xfrm>
            <a:off x="6901875" y="3095259"/>
            <a:ext cx="1697681" cy="830997"/>
          </a:xfrm>
          <a:prstGeom prst="rect">
            <a:avLst/>
          </a:prstGeom>
          <a:noFill/>
        </p:spPr>
        <p:txBody>
          <a:bodyPr wrap="square" lIns="0" tIns="0" rIns="0" bIns="0" rtlCol="0">
            <a:spAutoFit/>
          </a:bodyPr>
          <a:lstStyle/>
          <a:p>
            <a:pPr marL="285664" indent="-285664" defTabSz="914126" fontAlgn="base">
              <a:lnSpc>
                <a:spcPct val="90000"/>
              </a:lnSpc>
              <a:spcBef>
                <a:spcPct val="0"/>
              </a:spcBef>
              <a:spcAft>
                <a:spcPct val="0"/>
              </a:spcAft>
            </a:pPr>
            <a:r>
              <a:rPr lang="en-US" sz="1200" dirty="0">
                <a:solidFill>
                  <a:srgbClr val="FF0000"/>
                </a:solidFill>
                <a:latin typeface="Open Sans Light"/>
                <a:cs typeface="Times New Roman" pitchFamily="18" charset="0"/>
              </a:rPr>
              <a:t>$15 copay</a:t>
            </a:r>
          </a:p>
          <a:p>
            <a:pPr marL="285664" indent="-285664" defTabSz="914126" fontAlgn="base">
              <a:lnSpc>
                <a:spcPct val="90000"/>
              </a:lnSpc>
              <a:spcBef>
                <a:spcPct val="0"/>
              </a:spcBef>
              <a:spcAft>
                <a:spcPct val="0"/>
              </a:spcAft>
            </a:pPr>
            <a:endParaRPr lang="en-US" sz="1200" dirty="0">
              <a:solidFill>
                <a:srgbClr val="1E1E1E"/>
              </a:solidFill>
              <a:latin typeface="Open Sans Light"/>
              <a:cs typeface="Times New Roman" pitchFamily="18" charset="0"/>
            </a:endParaRPr>
          </a:p>
          <a:p>
            <a:pPr marL="285664" indent="-285664" defTabSz="914126" eaLnBrk="0" fontAlgn="base" hangingPunct="0">
              <a:lnSpc>
                <a:spcPct val="90000"/>
              </a:lnSpc>
              <a:spcBef>
                <a:spcPct val="0"/>
              </a:spcBef>
              <a:spcAft>
                <a:spcPct val="0"/>
              </a:spcAft>
              <a:defRPr/>
            </a:pPr>
            <a:r>
              <a:rPr lang="en-US" sz="1200" dirty="0">
                <a:solidFill>
                  <a:srgbClr val="1E1E1E"/>
                </a:solidFill>
                <a:latin typeface="Open Sans Light"/>
                <a:cs typeface="Times New Roman" pitchFamily="18" charset="0"/>
              </a:rPr>
              <a:t>25% coinsurance</a:t>
            </a:r>
          </a:p>
          <a:p>
            <a:pPr marL="285664" indent="-285664" defTabSz="914126" eaLnBrk="0" fontAlgn="base" hangingPunct="0">
              <a:lnSpc>
                <a:spcPct val="90000"/>
              </a:lnSpc>
              <a:spcBef>
                <a:spcPct val="0"/>
              </a:spcBef>
              <a:spcAft>
                <a:spcPct val="0"/>
              </a:spcAft>
              <a:defRPr/>
            </a:pPr>
            <a:endParaRPr lang="en-US" sz="1200" u="sng" dirty="0">
              <a:solidFill>
                <a:srgbClr val="1E1E1E"/>
              </a:solidFill>
              <a:latin typeface="Open Sans Light"/>
              <a:cs typeface="Times New Roman" pitchFamily="18" charset="0"/>
            </a:endParaRPr>
          </a:p>
          <a:p>
            <a:pPr marL="285664" indent="-285664" defTabSz="914126" eaLnBrk="0" fontAlgn="base" hangingPunct="0">
              <a:lnSpc>
                <a:spcPct val="90000"/>
              </a:lnSpc>
              <a:spcBef>
                <a:spcPct val="0"/>
              </a:spcBef>
              <a:spcAft>
                <a:spcPct val="0"/>
              </a:spcAft>
              <a:defRPr/>
            </a:pPr>
            <a:r>
              <a:rPr lang="en-US" sz="1200" dirty="0">
                <a:solidFill>
                  <a:srgbClr val="1E1E1E"/>
                </a:solidFill>
                <a:latin typeface="Open Sans Light"/>
                <a:cs typeface="Times New Roman" pitchFamily="18" charset="0"/>
              </a:rPr>
              <a:t>50% coinsurance</a:t>
            </a:r>
            <a:endParaRPr lang="en-US" sz="1200" dirty="0">
              <a:solidFill>
                <a:srgbClr val="1E1E1E"/>
              </a:solidFill>
              <a:latin typeface="Open Sans Light"/>
            </a:endParaRPr>
          </a:p>
        </p:txBody>
      </p:sp>
      <p:sp>
        <p:nvSpPr>
          <p:cNvPr id="5" name="TextBox 4"/>
          <p:cNvSpPr txBox="1"/>
          <p:nvPr/>
        </p:nvSpPr>
        <p:spPr>
          <a:xfrm>
            <a:off x="6863211" y="5872967"/>
            <a:ext cx="1697681" cy="332399"/>
          </a:xfrm>
          <a:prstGeom prst="rect">
            <a:avLst/>
          </a:prstGeom>
          <a:noFill/>
        </p:spPr>
        <p:txBody>
          <a:bodyPr wrap="square" lIns="0" tIns="0" rIns="0" bIns="0" rtlCol="0">
            <a:spAutoFit/>
          </a:bodyPr>
          <a:lstStyle/>
          <a:p>
            <a:pPr defTabSz="914240" fontAlgn="base">
              <a:lnSpc>
                <a:spcPct val="90000"/>
              </a:lnSpc>
              <a:spcBef>
                <a:spcPct val="0"/>
              </a:spcBef>
              <a:spcAft>
                <a:spcPct val="0"/>
              </a:spcAft>
            </a:pPr>
            <a:r>
              <a:rPr lang="en-US" sz="1200" dirty="0">
                <a:solidFill>
                  <a:srgbClr val="1E1E1E"/>
                </a:solidFill>
                <a:latin typeface="Open Sans Light"/>
                <a:cs typeface="Times New Roman" pitchFamily="18" charset="0"/>
              </a:rPr>
              <a:t>20% coinsurance </a:t>
            </a:r>
          </a:p>
          <a:p>
            <a:pPr defTabSz="914240" fontAlgn="base">
              <a:lnSpc>
                <a:spcPct val="90000"/>
              </a:lnSpc>
              <a:spcBef>
                <a:spcPct val="0"/>
              </a:spcBef>
              <a:spcAft>
                <a:spcPct val="0"/>
              </a:spcAft>
            </a:pPr>
            <a:endParaRPr lang="en-US" sz="1200" dirty="0">
              <a:solidFill>
                <a:srgbClr val="1E1E1E"/>
              </a:solidFill>
              <a:latin typeface="Open Sans Light"/>
              <a:cs typeface="Times New Roman" pitchFamily="18" charset="0"/>
            </a:endParaRPr>
          </a:p>
        </p:txBody>
      </p:sp>
      <p:sp>
        <p:nvSpPr>
          <p:cNvPr id="6" name="TextBox 5"/>
          <p:cNvSpPr txBox="1"/>
          <p:nvPr/>
        </p:nvSpPr>
        <p:spPr>
          <a:xfrm>
            <a:off x="9362163" y="4451027"/>
            <a:ext cx="2756383" cy="830997"/>
          </a:xfrm>
          <a:prstGeom prst="rect">
            <a:avLst/>
          </a:prstGeom>
          <a:noFill/>
        </p:spPr>
        <p:txBody>
          <a:bodyPr wrap="square" lIns="0" tIns="0" rIns="0" bIns="0" rtlCol="0">
            <a:spAutoFit/>
          </a:bodyPr>
          <a:lstStyle/>
          <a:p>
            <a:pPr marL="285750" indent="-285750" defTabSz="914240" fontAlgn="base">
              <a:lnSpc>
                <a:spcPct val="90000"/>
              </a:lnSpc>
              <a:spcBef>
                <a:spcPct val="0"/>
              </a:spcBef>
              <a:spcAft>
                <a:spcPct val="0"/>
              </a:spcAft>
              <a:defRPr/>
            </a:pPr>
            <a:r>
              <a:rPr lang="en-US" sz="1200" dirty="0">
                <a:solidFill>
                  <a:srgbClr val="1E1E1E"/>
                </a:solidFill>
                <a:latin typeface="Open Sans Light"/>
                <a:cs typeface="Times New Roman" pitchFamily="18" charset="0"/>
              </a:rPr>
              <a:t>$45 copay</a:t>
            </a:r>
          </a:p>
          <a:p>
            <a:pPr marL="285750" indent="-285750" defTabSz="914240" fontAlgn="base">
              <a:lnSpc>
                <a:spcPct val="90000"/>
              </a:lnSpc>
              <a:spcBef>
                <a:spcPct val="0"/>
              </a:spcBef>
              <a:spcAft>
                <a:spcPct val="0"/>
              </a:spcAft>
              <a:defRPr/>
            </a:pPr>
            <a:endParaRPr lang="en-US" sz="1200" dirty="0">
              <a:solidFill>
                <a:srgbClr val="1E1E1E"/>
              </a:solidFill>
              <a:latin typeface="Open Sans Light"/>
              <a:cs typeface="Times New Roman" pitchFamily="18" charset="0"/>
            </a:endParaRPr>
          </a:p>
          <a:p>
            <a:pPr marL="285750" indent="-285750" defTabSz="914240" eaLnBrk="0" fontAlgn="base" hangingPunct="0">
              <a:lnSpc>
                <a:spcPct val="90000"/>
              </a:lnSpc>
              <a:spcBef>
                <a:spcPct val="0"/>
              </a:spcBef>
              <a:spcAft>
                <a:spcPct val="0"/>
              </a:spcAft>
            </a:pPr>
            <a:r>
              <a:rPr lang="en-US" sz="1200" dirty="0">
                <a:solidFill>
                  <a:srgbClr val="1E1E1E"/>
                </a:solidFill>
                <a:latin typeface="Open Sans Light"/>
                <a:cs typeface="Times New Roman" pitchFamily="18" charset="0"/>
              </a:rPr>
              <a:t>25% coinsurance (Min $105/ Max $210)</a:t>
            </a:r>
          </a:p>
          <a:p>
            <a:pPr marL="285750" indent="-285750" defTabSz="914240" eaLnBrk="0" fontAlgn="base" hangingPunct="0">
              <a:lnSpc>
                <a:spcPct val="90000"/>
              </a:lnSpc>
              <a:spcBef>
                <a:spcPct val="0"/>
              </a:spcBef>
              <a:spcAft>
                <a:spcPct val="0"/>
              </a:spcAft>
            </a:pPr>
            <a:endParaRPr lang="en-US" sz="1200" dirty="0">
              <a:solidFill>
                <a:srgbClr val="1E1E1E"/>
              </a:solidFill>
              <a:latin typeface="Open Sans Light"/>
              <a:cs typeface="Times New Roman" pitchFamily="18" charset="0"/>
            </a:endParaRPr>
          </a:p>
          <a:p>
            <a:pPr marL="285750" indent="-285750" defTabSz="914240" eaLnBrk="0" fontAlgn="base" hangingPunct="0">
              <a:lnSpc>
                <a:spcPct val="90000"/>
              </a:lnSpc>
              <a:spcBef>
                <a:spcPct val="0"/>
              </a:spcBef>
              <a:spcAft>
                <a:spcPct val="0"/>
              </a:spcAft>
              <a:defRPr/>
            </a:pPr>
            <a:r>
              <a:rPr lang="en-US" sz="1200" dirty="0">
                <a:solidFill>
                  <a:srgbClr val="1E1E1E"/>
                </a:solidFill>
                <a:latin typeface="Open Sans Light"/>
                <a:cs typeface="Times New Roman" pitchFamily="18" charset="0"/>
              </a:rPr>
              <a:t>50% coinsurance </a:t>
            </a:r>
            <a:r>
              <a:rPr lang="en-US" sz="1200" dirty="0">
                <a:solidFill>
                  <a:prstClr val="black"/>
                </a:solidFill>
                <a:latin typeface="Open Sans Light"/>
                <a:cs typeface="Times New Roman" pitchFamily="18" charset="0"/>
              </a:rPr>
              <a:t>(</a:t>
            </a:r>
            <a:r>
              <a:rPr lang="en-US" sz="1200" dirty="0">
                <a:solidFill>
                  <a:srgbClr val="1E1E1E"/>
                </a:solidFill>
                <a:latin typeface="Open Sans Light"/>
                <a:cs typeface="Times New Roman" pitchFamily="18" charset="0"/>
              </a:rPr>
              <a:t>Min $215/ Max $430)</a:t>
            </a:r>
            <a:endParaRPr lang="en-US" sz="1200" dirty="0">
              <a:solidFill>
                <a:srgbClr val="1E1E1E"/>
              </a:solidFill>
              <a:latin typeface="Arial" panose="020B0604020202020204"/>
            </a:endParaRPr>
          </a:p>
        </p:txBody>
      </p:sp>
      <p:sp>
        <p:nvSpPr>
          <p:cNvPr id="7" name="TextBox 6"/>
          <p:cNvSpPr txBox="1"/>
          <p:nvPr/>
        </p:nvSpPr>
        <p:spPr>
          <a:xfrm>
            <a:off x="2172637" y="1895471"/>
            <a:ext cx="2285828" cy="738664"/>
          </a:xfrm>
          <a:prstGeom prst="rect">
            <a:avLst/>
          </a:prstGeom>
          <a:noFill/>
        </p:spPr>
        <p:txBody>
          <a:bodyPr wrap="square" lIns="0" tIns="0" rIns="0" bIns="0" rtlCol="0">
            <a:spAutoFit/>
          </a:bodyPr>
          <a:lstStyle/>
          <a:p>
            <a:pPr defTabSz="457063">
              <a:spcBef>
                <a:spcPts val="600"/>
              </a:spcBef>
            </a:pPr>
            <a:r>
              <a:rPr lang="en-US" sz="1200" dirty="0">
                <a:solidFill>
                  <a:srgbClr val="FF0000"/>
                </a:solidFill>
                <a:latin typeface="Open Sans Light"/>
              </a:rPr>
              <a:t>$2,500 individual, $5,000 family</a:t>
            </a:r>
          </a:p>
          <a:p>
            <a:pPr defTabSz="457063"/>
            <a:endParaRPr lang="en-US" sz="1200" dirty="0">
              <a:solidFill>
                <a:srgbClr val="FF0000"/>
              </a:solidFill>
              <a:latin typeface="Open Sans Light"/>
            </a:endParaRPr>
          </a:p>
          <a:p>
            <a:pPr defTabSz="457063">
              <a:defRPr/>
            </a:pPr>
            <a:r>
              <a:rPr lang="en-US" sz="1200" dirty="0">
                <a:solidFill>
                  <a:srgbClr val="FF0000"/>
                </a:solidFill>
                <a:latin typeface="Open Sans Light"/>
              </a:rPr>
              <a:t>Medical + Pharmacy Combined </a:t>
            </a:r>
          </a:p>
          <a:p>
            <a:pPr defTabSz="457063">
              <a:defRPr/>
            </a:pPr>
            <a:r>
              <a:rPr lang="en-US" sz="1200" dirty="0">
                <a:solidFill>
                  <a:srgbClr val="FF0000"/>
                </a:solidFill>
                <a:latin typeface="Open Sans Light"/>
              </a:rPr>
              <a:t>$8,150 individual, $16,300 family</a:t>
            </a:r>
          </a:p>
        </p:txBody>
      </p:sp>
      <p:sp>
        <p:nvSpPr>
          <p:cNvPr id="9" name="TextBox 8"/>
          <p:cNvSpPr txBox="1"/>
          <p:nvPr/>
        </p:nvSpPr>
        <p:spPr>
          <a:xfrm>
            <a:off x="6863210" y="1937088"/>
            <a:ext cx="2780306" cy="664797"/>
          </a:xfrm>
          <a:prstGeom prst="rect">
            <a:avLst/>
          </a:prstGeom>
          <a:noFill/>
        </p:spPr>
        <p:txBody>
          <a:bodyPr wrap="square" lIns="0" tIns="0" rIns="0" bIns="0" rtlCol="0">
            <a:spAutoFit/>
          </a:bodyPr>
          <a:lstStyle/>
          <a:p>
            <a:pPr marL="285750" indent="-285750" defTabSz="914240" fontAlgn="base">
              <a:lnSpc>
                <a:spcPct val="90000"/>
              </a:lnSpc>
              <a:spcBef>
                <a:spcPct val="0"/>
              </a:spcBef>
              <a:spcAft>
                <a:spcPct val="0"/>
              </a:spcAft>
            </a:pPr>
            <a:r>
              <a:rPr lang="en-US" sz="1200" dirty="0">
                <a:solidFill>
                  <a:srgbClr val="1E1E1E"/>
                </a:solidFill>
                <a:latin typeface="Open Sans Light"/>
                <a:cs typeface="Times New Roman" pitchFamily="18" charset="0"/>
              </a:rPr>
              <a:t>$0 generic; $200 brand only Rx</a:t>
            </a:r>
          </a:p>
          <a:p>
            <a:pPr marL="285750" indent="-285750" defTabSz="914240" fontAlgn="base">
              <a:lnSpc>
                <a:spcPct val="90000"/>
              </a:lnSpc>
              <a:spcBef>
                <a:spcPct val="0"/>
              </a:spcBef>
              <a:spcAft>
                <a:spcPct val="0"/>
              </a:spcAft>
            </a:pPr>
            <a:endParaRPr lang="en-US" sz="1200" dirty="0">
              <a:solidFill>
                <a:srgbClr val="1E1E1E"/>
              </a:solidFill>
              <a:latin typeface="Open Sans Light"/>
              <a:cs typeface="Times New Roman" pitchFamily="18" charset="0"/>
            </a:endParaRPr>
          </a:p>
          <a:p>
            <a:pPr marL="285750" indent="-285750" defTabSz="914240" fontAlgn="base">
              <a:lnSpc>
                <a:spcPct val="90000"/>
              </a:lnSpc>
              <a:spcBef>
                <a:spcPct val="0"/>
              </a:spcBef>
              <a:spcAft>
                <a:spcPct val="0"/>
              </a:spcAft>
              <a:defRPr/>
            </a:pPr>
            <a:r>
              <a:rPr lang="en-US" sz="1200" dirty="0">
                <a:solidFill>
                  <a:srgbClr val="FF0000"/>
                </a:solidFill>
                <a:latin typeface="Open Sans Light"/>
              </a:rPr>
              <a:t>Medical + Pharmacy Combined</a:t>
            </a:r>
            <a:r>
              <a:rPr lang="en-US" sz="1200" dirty="0">
                <a:solidFill>
                  <a:srgbClr val="FF0000"/>
                </a:solidFill>
                <a:latin typeface="Arial" panose="020B0604020202020204"/>
              </a:rPr>
              <a:t> </a:t>
            </a:r>
          </a:p>
          <a:p>
            <a:pPr marL="285750" indent="-285750" defTabSz="914240" fontAlgn="base">
              <a:lnSpc>
                <a:spcPct val="90000"/>
              </a:lnSpc>
              <a:spcBef>
                <a:spcPct val="0"/>
              </a:spcBef>
              <a:spcAft>
                <a:spcPct val="0"/>
              </a:spcAft>
              <a:defRPr/>
            </a:pPr>
            <a:r>
              <a:rPr lang="en-US" sz="1200" dirty="0">
                <a:solidFill>
                  <a:srgbClr val="FF0000"/>
                </a:solidFill>
                <a:latin typeface="Open Sans Bold"/>
              </a:rPr>
              <a:t>$6,900 individual, $13,800 family</a:t>
            </a:r>
          </a:p>
        </p:txBody>
      </p:sp>
      <p:sp>
        <p:nvSpPr>
          <p:cNvPr id="11" name="TextBox 10"/>
          <p:cNvSpPr txBox="1"/>
          <p:nvPr/>
        </p:nvSpPr>
        <p:spPr>
          <a:xfrm>
            <a:off x="9344767" y="1940136"/>
            <a:ext cx="2285829" cy="664797"/>
          </a:xfrm>
          <a:prstGeom prst="rect">
            <a:avLst/>
          </a:prstGeom>
          <a:noFill/>
        </p:spPr>
        <p:txBody>
          <a:bodyPr wrap="square" lIns="0" tIns="0" rIns="0" bIns="0" rtlCol="0">
            <a:spAutoFit/>
          </a:bodyPr>
          <a:lstStyle/>
          <a:p>
            <a:pPr marL="285750" indent="-285750" defTabSz="914240" fontAlgn="base">
              <a:lnSpc>
                <a:spcPct val="90000"/>
              </a:lnSpc>
              <a:spcBef>
                <a:spcPct val="0"/>
              </a:spcBef>
              <a:spcAft>
                <a:spcPct val="0"/>
              </a:spcAft>
            </a:pPr>
            <a:r>
              <a:rPr lang="en-US" sz="1200" dirty="0">
                <a:solidFill>
                  <a:srgbClr val="1E1E1E"/>
                </a:solidFill>
                <a:latin typeface="Open Sans Light"/>
                <a:cs typeface="Times New Roman" pitchFamily="18" charset="0"/>
              </a:rPr>
              <a:t>$0 generic; $200 brand only Rx </a:t>
            </a:r>
          </a:p>
          <a:p>
            <a:pPr marL="285750" indent="-285750" defTabSz="914240" fontAlgn="base">
              <a:lnSpc>
                <a:spcPct val="90000"/>
              </a:lnSpc>
              <a:spcBef>
                <a:spcPct val="0"/>
              </a:spcBef>
              <a:spcAft>
                <a:spcPct val="0"/>
              </a:spcAft>
              <a:defRPr/>
            </a:pPr>
            <a:r>
              <a:rPr lang="en-US" sz="1200" dirty="0">
                <a:solidFill>
                  <a:srgbClr val="1E1E1E"/>
                </a:solidFill>
                <a:latin typeface="Arial" panose="020B0604020202020204"/>
              </a:rPr>
              <a:t> </a:t>
            </a:r>
          </a:p>
          <a:p>
            <a:pPr marL="285750" indent="-285750" defTabSz="914240" fontAlgn="base">
              <a:lnSpc>
                <a:spcPct val="90000"/>
              </a:lnSpc>
              <a:spcBef>
                <a:spcPct val="0"/>
              </a:spcBef>
              <a:spcAft>
                <a:spcPct val="0"/>
              </a:spcAft>
              <a:defRPr/>
            </a:pPr>
            <a:r>
              <a:rPr lang="en-US" sz="1200" dirty="0">
                <a:solidFill>
                  <a:srgbClr val="1E1E1E"/>
                </a:solidFill>
                <a:latin typeface="Open Sans Light"/>
              </a:rPr>
              <a:t>Medical + Pharmacy Combined</a:t>
            </a:r>
          </a:p>
          <a:p>
            <a:pPr marL="285750" indent="-285750" defTabSz="914240" fontAlgn="base">
              <a:lnSpc>
                <a:spcPct val="90000"/>
              </a:lnSpc>
              <a:spcBef>
                <a:spcPct val="0"/>
              </a:spcBef>
              <a:spcAft>
                <a:spcPct val="0"/>
              </a:spcAft>
              <a:defRPr/>
            </a:pPr>
            <a:r>
              <a:rPr lang="en-US" sz="1200" dirty="0">
                <a:solidFill>
                  <a:srgbClr val="1E1E1E"/>
                </a:solidFill>
                <a:latin typeface="Open Sans Light"/>
              </a:rPr>
              <a:t>$7,900 individual, $15,800 family</a:t>
            </a:r>
          </a:p>
        </p:txBody>
      </p:sp>
      <p:sp>
        <p:nvSpPr>
          <p:cNvPr id="18" name="TextBox 17"/>
          <p:cNvSpPr txBox="1"/>
          <p:nvPr/>
        </p:nvSpPr>
        <p:spPr>
          <a:xfrm>
            <a:off x="4458466" y="1903202"/>
            <a:ext cx="2197327" cy="738664"/>
          </a:xfrm>
          <a:prstGeom prst="rect">
            <a:avLst/>
          </a:prstGeom>
          <a:noFill/>
        </p:spPr>
        <p:txBody>
          <a:bodyPr wrap="square" lIns="0" tIns="0" rIns="0" bIns="0" rtlCol="0">
            <a:spAutoFit/>
          </a:bodyPr>
          <a:lstStyle/>
          <a:p>
            <a:pPr defTabSz="457063">
              <a:spcBef>
                <a:spcPts val="600"/>
              </a:spcBef>
            </a:pPr>
            <a:r>
              <a:rPr lang="en-US" sz="1200" dirty="0">
                <a:solidFill>
                  <a:srgbClr val="1E1E1E"/>
                </a:solidFill>
                <a:latin typeface="Open Sans Light"/>
              </a:rPr>
              <a:t>$2,800 individual, $5,600 family</a:t>
            </a:r>
          </a:p>
          <a:p>
            <a:pPr defTabSz="457063"/>
            <a:endParaRPr lang="en-US" sz="1200" dirty="0">
              <a:solidFill>
                <a:prstClr val="black"/>
              </a:solidFill>
              <a:latin typeface="Open Sans Light"/>
            </a:endParaRPr>
          </a:p>
          <a:p>
            <a:pPr defTabSz="457063">
              <a:defRPr/>
            </a:pPr>
            <a:r>
              <a:rPr lang="en-US" sz="1200" dirty="0">
                <a:solidFill>
                  <a:srgbClr val="C00000"/>
                </a:solidFill>
                <a:latin typeface="Open Sans Light"/>
              </a:rPr>
              <a:t>Medical + Pharmacy Combined </a:t>
            </a:r>
          </a:p>
          <a:p>
            <a:pPr defTabSz="457063">
              <a:defRPr/>
            </a:pPr>
            <a:r>
              <a:rPr lang="en-US" sz="1200" dirty="0">
                <a:solidFill>
                  <a:srgbClr val="C00000"/>
                </a:solidFill>
                <a:latin typeface="Open Sans Light"/>
              </a:rPr>
              <a:t>$6,900 individual, $13,800 family</a:t>
            </a:r>
          </a:p>
        </p:txBody>
      </p:sp>
      <p:sp>
        <p:nvSpPr>
          <p:cNvPr id="19" name="TextBox 18">
            <a:extLst>
              <a:ext uri="{FF2B5EF4-FFF2-40B4-BE49-F238E27FC236}">
                <a16:creationId xmlns:a16="http://schemas.microsoft.com/office/drawing/2014/main" xmlns="" id="{9F05341B-1C97-4D29-A27B-BF8EBE0F0A8E}"/>
              </a:ext>
            </a:extLst>
          </p:cNvPr>
          <p:cNvSpPr txBox="1"/>
          <p:nvPr/>
        </p:nvSpPr>
        <p:spPr>
          <a:xfrm>
            <a:off x="4500684" y="3063075"/>
            <a:ext cx="1295126" cy="923330"/>
          </a:xfrm>
          <a:prstGeom prst="rect">
            <a:avLst/>
          </a:prstGeom>
          <a:noFill/>
        </p:spPr>
        <p:txBody>
          <a:bodyPr wrap="square" lIns="0" tIns="0" rIns="0" bIns="0" rtlCol="0">
            <a:spAutoFit/>
          </a:bodyPr>
          <a:lstStyle/>
          <a:p>
            <a:pPr defTabSz="914126">
              <a:defRPr/>
            </a:pPr>
            <a:r>
              <a:rPr lang="en-US" sz="1200" dirty="0">
                <a:solidFill>
                  <a:srgbClr val="1E1E1E"/>
                </a:solidFill>
                <a:latin typeface="Open Sans Light"/>
                <a:cs typeface="Times New Roman" pitchFamily="18" charset="0"/>
              </a:rPr>
              <a:t>20% coinsurance</a:t>
            </a:r>
            <a:br>
              <a:rPr lang="en-US" sz="1200" dirty="0">
                <a:solidFill>
                  <a:srgbClr val="1E1E1E"/>
                </a:solidFill>
                <a:latin typeface="Open Sans Light"/>
                <a:cs typeface="Times New Roman" pitchFamily="18" charset="0"/>
              </a:rPr>
            </a:br>
            <a:endParaRPr lang="en-US" sz="1200" dirty="0">
              <a:solidFill>
                <a:srgbClr val="1E1E1E"/>
              </a:solidFill>
              <a:latin typeface="Open Sans Light"/>
              <a:cs typeface="Times New Roman" pitchFamily="18" charset="0"/>
            </a:endParaRPr>
          </a:p>
          <a:p>
            <a:pPr defTabSz="914126">
              <a:defRPr/>
            </a:pPr>
            <a:r>
              <a:rPr lang="en-US" sz="1200" dirty="0">
                <a:solidFill>
                  <a:srgbClr val="1E1E1E"/>
                </a:solidFill>
                <a:latin typeface="Open Sans Light"/>
                <a:cs typeface="Times New Roman" pitchFamily="18" charset="0"/>
              </a:rPr>
              <a:t>25% coinsurance</a:t>
            </a:r>
          </a:p>
          <a:p>
            <a:pPr defTabSz="914126">
              <a:defRPr/>
            </a:pPr>
            <a:endParaRPr lang="en-US" sz="1200" b="1" u="sng" dirty="0">
              <a:solidFill>
                <a:srgbClr val="1E1E1E"/>
              </a:solidFill>
              <a:latin typeface="Open Sans Light"/>
              <a:cs typeface="Times New Roman" pitchFamily="18" charset="0"/>
            </a:endParaRPr>
          </a:p>
          <a:p>
            <a:pPr defTabSz="914126">
              <a:defRPr/>
            </a:pPr>
            <a:r>
              <a:rPr lang="en-US" sz="1200" dirty="0">
                <a:solidFill>
                  <a:srgbClr val="1E1E1E"/>
                </a:solidFill>
                <a:latin typeface="Open Sans Light"/>
                <a:cs typeface="Times New Roman" pitchFamily="18" charset="0"/>
              </a:rPr>
              <a:t>50% coinsurance</a:t>
            </a:r>
            <a:endParaRPr lang="en-US" sz="1200" dirty="0">
              <a:solidFill>
                <a:srgbClr val="1E1E1E"/>
              </a:solidFill>
              <a:latin typeface="Open Sans Light"/>
            </a:endParaRPr>
          </a:p>
        </p:txBody>
      </p:sp>
      <p:sp>
        <p:nvSpPr>
          <p:cNvPr id="28" name="TextBox 27">
            <a:extLst>
              <a:ext uri="{FF2B5EF4-FFF2-40B4-BE49-F238E27FC236}">
                <a16:creationId xmlns:a16="http://schemas.microsoft.com/office/drawing/2014/main" xmlns="" id="{9F05341B-1C97-4D29-A27B-BF8EBE0F0A8E}"/>
              </a:ext>
            </a:extLst>
          </p:cNvPr>
          <p:cNvSpPr txBox="1"/>
          <p:nvPr/>
        </p:nvSpPr>
        <p:spPr>
          <a:xfrm>
            <a:off x="4500684" y="4404861"/>
            <a:ext cx="1980386" cy="923330"/>
          </a:xfrm>
          <a:prstGeom prst="rect">
            <a:avLst/>
          </a:prstGeom>
          <a:noFill/>
        </p:spPr>
        <p:txBody>
          <a:bodyPr wrap="square" lIns="0" tIns="0" rIns="0" bIns="0" rtlCol="0">
            <a:spAutoFit/>
          </a:bodyPr>
          <a:lstStyle/>
          <a:p>
            <a:pPr defTabSz="914126">
              <a:defRPr/>
            </a:pPr>
            <a:r>
              <a:rPr lang="en-US" sz="1200" dirty="0">
                <a:solidFill>
                  <a:srgbClr val="1E1E1E"/>
                </a:solidFill>
                <a:latin typeface="Open Sans Light"/>
                <a:cs typeface="Times New Roman" pitchFamily="18" charset="0"/>
              </a:rPr>
              <a:t>20% coinsurance</a:t>
            </a:r>
            <a:br>
              <a:rPr lang="en-US" sz="1200" dirty="0">
                <a:solidFill>
                  <a:srgbClr val="1E1E1E"/>
                </a:solidFill>
                <a:latin typeface="Open Sans Light"/>
                <a:cs typeface="Times New Roman" pitchFamily="18" charset="0"/>
              </a:rPr>
            </a:br>
            <a:endParaRPr lang="en-US" sz="1200" dirty="0">
              <a:solidFill>
                <a:srgbClr val="1E1E1E"/>
              </a:solidFill>
              <a:latin typeface="Open Sans Light"/>
              <a:cs typeface="Times New Roman" pitchFamily="18" charset="0"/>
            </a:endParaRPr>
          </a:p>
          <a:p>
            <a:pPr defTabSz="914126">
              <a:defRPr/>
            </a:pPr>
            <a:r>
              <a:rPr lang="en-US" sz="1200" dirty="0">
                <a:solidFill>
                  <a:srgbClr val="1E1E1E"/>
                </a:solidFill>
                <a:latin typeface="Open Sans Light"/>
                <a:cs typeface="Times New Roman" pitchFamily="18" charset="0"/>
              </a:rPr>
              <a:t>25% coinsurance</a:t>
            </a:r>
          </a:p>
          <a:p>
            <a:pPr defTabSz="914126">
              <a:defRPr/>
            </a:pPr>
            <a:endParaRPr lang="en-US" sz="1200" b="1" u="sng" dirty="0">
              <a:solidFill>
                <a:srgbClr val="1E1E1E"/>
              </a:solidFill>
              <a:latin typeface="Open Sans Light"/>
              <a:cs typeface="Times New Roman" pitchFamily="18" charset="0"/>
            </a:endParaRPr>
          </a:p>
          <a:p>
            <a:pPr defTabSz="914126">
              <a:defRPr/>
            </a:pPr>
            <a:r>
              <a:rPr lang="en-US" sz="1200" dirty="0">
                <a:solidFill>
                  <a:srgbClr val="1E1E1E"/>
                </a:solidFill>
                <a:latin typeface="Open Sans Light"/>
                <a:cs typeface="Times New Roman" pitchFamily="18" charset="0"/>
              </a:rPr>
              <a:t>50% coinsurance</a:t>
            </a:r>
            <a:endParaRPr lang="en-US" sz="1200" dirty="0">
              <a:solidFill>
                <a:srgbClr val="1E1E1E"/>
              </a:solidFill>
              <a:latin typeface="Open Sans Light"/>
            </a:endParaRPr>
          </a:p>
        </p:txBody>
      </p:sp>
      <p:sp>
        <p:nvSpPr>
          <p:cNvPr id="29" name="TextBox 28">
            <a:extLst>
              <a:ext uri="{FF2B5EF4-FFF2-40B4-BE49-F238E27FC236}">
                <a16:creationId xmlns:a16="http://schemas.microsoft.com/office/drawing/2014/main" xmlns="" id="{9F05341B-1C97-4D29-A27B-BF8EBE0F0A8E}"/>
              </a:ext>
            </a:extLst>
          </p:cNvPr>
          <p:cNvSpPr txBox="1"/>
          <p:nvPr/>
        </p:nvSpPr>
        <p:spPr>
          <a:xfrm>
            <a:off x="2172637" y="3063075"/>
            <a:ext cx="1580118" cy="923330"/>
          </a:xfrm>
          <a:prstGeom prst="rect">
            <a:avLst/>
          </a:prstGeom>
          <a:noFill/>
        </p:spPr>
        <p:txBody>
          <a:bodyPr wrap="square" lIns="0" tIns="0" rIns="0" bIns="0" rtlCol="0">
            <a:spAutoFit/>
          </a:bodyPr>
          <a:lstStyle/>
          <a:p>
            <a:pPr defTabSz="914126">
              <a:defRPr/>
            </a:pPr>
            <a:r>
              <a:rPr lang="en-US" sz="1200" dirty="0">
                <a:solidFill>
                  <a:srgbClr val="FF0000"/>
                </a:solidFill>
                <a:latin typeface="Open Sans Light"/>
                <a:cs typeface="Times New Roman" pitchFamily="18" charset="0"/>
              </a:rPr>
              <a:t>$15 copay</a:t>
            </a:r>
            <a:br>
              <a:rPr lang="en-US" sz="1200" dirty="0">
                <a:solidFill>
                  <a:srgbClr val="FF0000"/>
                </a:solidFill>
                <a:latin typeface="Open Sans Light"/>
                <a:cs typeface="Times New Roman" pitchFamily="18" charset="0"/>
              </a:rPr>
            </a:br>
            <a:endParaRPr lang="en-US" sz="1200" dirty="0">
              <a:solidFill>
                <a:srgbClr val="FF0000"/>
              </a:solidFill>
              <a:latin typeface="Open Sans Light"/>
              <a:cs typeface="Times New Roman" pitchFamily="18" charset="0"/>
            </a:endParaRPr>
          </a:p>
          <a:p>
            <a:pPr defTabSz="914126">
              <a:defRPr/>
            </a:pPr>
            <a:r>
              <a:rPr lang="en-US" sz="1200" dirty="0">
                <a:solidFill>
                  <a:srgbClr val="FF0000"/>
                </a:solidFill>
                <a:latin typeface="Open Sans Light"/>
                <a:cs typeface="Times New Roman" pitchFamily="18" charset="0"/>
              </a:rPr>
              <a:t>30% coinsurance</a:t>
            </a:r>
          </a:p>
          <a:p>
            <a:pPr defTabSz="914126">
              <a:defRPr/>
            </a:pPr>
            <a:endParaRPr lang="en-US" sz="1200" b="1" u="sng" dirty="0">
              <a:solidFill>
                <a:srgbClr val="FF0000"/>
              </a:solidFill>
              <a:latin typeface="Open Sans Light"/>
              <a:cs typeface="Times New Roman" pitchFamily="18" charset="0"/>
            </a:endParaRPr>
          </a:p>
          <a:p>
            <a:pPr defTabSz="914126">
              <a:defRPr/>
            </a:pPr>
            <a:r>
              <a:rPr lang="en-US" sz="1200" dirty="0">
                <a:solidFill>
                  <a:srgbClr val="FF0000"/>
                </a:solidFill>
                <a:latin typeface="Open Sans Light"/>
                <a:cs typeface="Times New Roman" pitchFamily="18" charset="0"/>
              </a:rPr>
              <a:t>50% coinsurance</a:t>
            </a:r>
            <a:endParaRPr lang="en-US" sz="1200" dirty="0">
              <a:solidFill>
                <a:srgbClr val="FF0000"/>
              </a:solidFill>
              <a:latin typeface="Open Sans Light"/>
            </a:endParaRPr>
          </a:p>
        </p:txBody>
      </p:sp>
      <p:sp>
        <p:nvSpPr>
          <p:cNvPr id="30" name="TextBox 29">
            <a:extLst>
              <a:ext uri="{FF2B5EF4-FFF2-40B4-BE49-F238E27FC236}">
                <a16:creationId xmlns:a16="http://schemas.microsoft.com/office/drawing/2014/main" xmlns="" id="{5D24162C-EA45-4CA4-A56E-4F5BA05EE0D6}"/>
              </a:ext>
            </a:extLst>
          </p:cNvPr>
          <p:cNvSpPr txBox="1"/>
          <p:nvPr/>
        </p:nvSpPr>
        <p:spPr>
          <a:xfrm>
            <a:off x="2137847" y="5872966"/>
            <a:ext cx="1407827" cy="166199"/>
          </a:xfrm>
          <a:prstGeom prst="rect">
            <a:avLst/>
          </a:prstGeom>
          <a:noFill/>
        </p:spPr>
        <p:txBody>
          <a:bodyPr wrap="square" lIns="0" tIns="0" rIns="0" bIns="0" rtlCol="0">
            <a:spAutoFit/>
          </a:bodyPr>
          <a:lstStyle/>
          <a:p>
            <a:pPr marL="285664" indent="-285664" defTabSz="914126" fontAlgn="base">
              <a:lnSpc>
                <a:spcPct val="90000"/>
              </a:lnSpc>
              <a:spcBef>
                <a:spcPct val="0"/>
              </a:spcBef>
              <a:spcAft>
                <a:spcPct val="0"/>
              </a:spcAft>
            </a:pPr>
            <a:r>
              <a:rPr lang="en-US" sz="1200" dirty="0">
                <a:solidFill>
                  <a:srgbClr val="FF0000"/>
                </a:solidFill>
                <a:latin typeface="Open Sans Light"/>
                <a:cs typeface="Times New Roman" pitchFamily="18" charset="0"/>
              </a:rPr>
              <a:t>30% coinsurance </a:t>
            </a:r>
            <a:endParaRPr lang="en-US" sz="1200" dirty="0">
              <a:solidFill>
                <a:srgbClr val="FF0000"/>
              </a:solidFill>
              <a:latin typeface="Open Sans Light"/>
            </a:endParaRPr>
          </a:p>
        </p:txBody>
      </p:sp>
      <p:sp>
        <p:nvSpPr>
          <p:cNvPr id="31" name="TextBox 30">
            <a:extLst>
              <a:ext uri="{FF2B5EF4-FFF2-40B4-BE49-F238E27FC236}">
                <a16:creationId xmlns:a16="http://schemas.microsoft.com/office/drawing/2014/main" xmlns="" id="{5D24162C-EA45-4CA4-A56E-4F5BA05EE0D6}"/>
              </a:ext>
            </a:extLst>
          </p:cNvPr>
          <p:cNvSpPr txBox="1"/>
          <p:nvPr/>
        </p:nvSpPr>
        <p:spPr>
          <a:xfrm>
            <a:off x="9315449" y="5865060"/>
            <a:ext cx="2663834" cy="332399"/>
          </a:xfrm>
          <a:prstGeom prst="rect">
            <a:avLst/>
          </a:prstGeom>
          <a:noFill/>
        </p:spPr>
        <p:txBody>
          <a:bodyPr wrap="square" lIns="0" tIns="0" rIns="0" bIns="0" rtlCol="0">
            <a:spAutoFit/>
          </a:bodyPr>
          <a:lstStyle/>
          <a:p>
            <a:pPr marL="285664" indent="-285664" defTabSz="914126" fontAlgn="base">
              <a:lnSpc>
                <a:spcPct val="90000"/>
              </a:lnSpc>
              <a:spcBef>
                <a:spcPct val="0"/>
              </a:spcBef>
              <a:spcAft>
                <a:spcPct val="0"/>
              </a:spcAft>
            </a:pPr>
            <a:r>
              <a:rPr lang="en-US" sz="1200" dirty="0">
                <a:solidFill>
                  <a:prstClr val="black"/>
                </a:solidFill>
                <a:latin typeface="Open Sans Light"/>
                <a:cs typeface="Times New Roman" pitchFamily="18" charset="0"/>
              </a:rPr>
              <a:t>20% coinsurance </a:t>
            </a:r>
            <a:r>
              <a:rPr lang="en-US" sz="1200" dirty="0">
                <a:solidFill>
                  <a:srgbClr val="1E1E1E"/>
                </a:solidFill>
                <a:latin typeface="Open Sans Light"/>
                <a:cs typeface="Times New Roman" pitchFamily="18" charset="0"/>
              </a:rPr>
              <a:t>(Min $200/ Max $900)</a:t>
            </a:r>
          </a:p>
          <a:p>
            <a:pPr marL="285664" indent="-285664" defTabSz="914126" fontAlgn="base">
              <a:lnSpc>
                <a:spcPct val="90000"/>
              </a:lnSpc>
              <a:spcBef>
                <a:spcPct val="0"/>
              </a:spcBef>
              <a:spcAft>
                <a:spcPct val="0"/>
              </a:spcAft>
            </a:pPr>
            <a:endParaRPr lang="en-US" sz="1200" dirty="0">
              <a:solidFill>
                <a:prstClr val="black"/>
              </a:solidFill>
              <a:latin typeface="Open Sans Light"/>
            </a:endParaRPr>
          </a:p>
        </p:txBody>
      </p:sp>
      <p:sp>
        <p:nvSpPr>
          <p:cNvPr id="32" name="Title 9">
            <a:extLst>
              <a:ext uri="{FF2B5EF4-FFF2-40B4-BE49-F238E27FC236}">
                <a16:creationId xmlns:a16="http://schemas.microsoft.com/office/drawing/2014/main" xmlns="" id="{EDF64012-7B11-43E6-ADB3-64D2EC230A4D}"/>
              </a:ext>
            </a:extLst>
          </p:cNvPr>
          <p:cNvSpPr txBox="1">
            <a:spLocks/>
          </p:cNvSpPr>
          <p:nvPr/>
        </p:nvSpPr>
        <p:spPr>
          <a:xfrm>
            <a:off x="226885" y="272062"/>
            <a:ext cx="10527984" cy="876300"/>
          </a:xfrm>
          <a:prstGeom prst="rect">
            <a:avLst/>
          </a:prstGeom>
        </p:spPr>
        <p:txBody>
          <a:bodyPr vert="horz" lIns="0" tIns="0" rIns="0" bIns="0" rtlCol="0" anchor="t" anchorCtr="0">
            <a:noAutofit/>
          </a:bodyPr>
          <a:lstStyle>
            <a:lvl1pPr algn="l" defTabSz="685423" rtl="0" eaLnBrk="1" latinLnBrk="0" hangingPunct="1">
              <a:lnSpc>
                <a:spcPct val="90000"/>
              </a:lnSpc>
              <a:spcBef>
                <a:spcPct val="0"/>
              </a:spcBef>
              <a:buNone/>
              <a:defRPr sz="3198" b="1" i="0" kern="600" cap="all" baseline="0">
                <a:solidFill>
                  <a:schemeClr val="accent1"/>
                </a:solidFill>
                <a:latin typeface="Arial Narrow" panose="020B0604020202020204" pitchFamily="34" charset="0"/>
                <a:ea typeface="+mj-ea"/>
                <a:cs typeface="Arial Narrow" panose="020B0604020202020204" pitchFamily="34" charset="0"/>
              </a:defRPr>
            </a:lvl1pPr>
          </a:lstStyle>
          <a:p>
            <a:r>
              <a:rPr lang="en-US" dirty="0">
                <a:latin typeface="Arial Narrow" panose="020B0606020202030204" pitchFamily="34" charset="0"/>
              </a:rPr>
              <a:t>Overview of TRS-</a:t>
            </a:r>
            <a:r>
              <a:rPr lang="en-US" dirty="0" err="1">
                <a:latin typeface="Arial Narrow" panose="020B0606020202030204" pitchFamily="34" charset="0"/>
              </a:rPr>
              <a:t>ActiveCare</a:t>
            </a:r>
            <a:r>
              <a:rPr lang="en-US" dirty="0">
                <a:latin typeface="Arial Narrow" panose="020B0606020202030204" pitchFamily="34" charset="0"/>
              </a:rPr>
              <a:t> Prescription Drug Benefits</a:t>
            </a:r>
          </a:p>
        </p:txBody>
      </p:sp>
    </p:spTree>
    <p:extLst>
      <p:ext uri="{BB962C8B-B14F-4D97-AF65-F5344CB8AC3E}">
        <p14:creationId xmlns:p14="http://schemas.microsoft.com/office/powerpoint/2010/main" val="143772902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bwMode="gray">
          <a:prstGeom prst="rect">
            <a:avLst/>
          </a:prstGeom>
        </p:spPr>
        <p:txBody>
          <a:bodyPr vert="horz" wrap="none" lIns="0" tIns="0" rIns="0" bIns="0" rtlCol="0" anchor="t" anchorCtr="0"/>
          <a:lstStyle>
            <a:defPPr>
              <a:defRPr lang="en-US"/>
            </a:defPPr>
            <a:lvl1pPr marL="0" algn="l" defTabSz="914400" rtl="0" eaLnBrk="1" latinLnBrk="0" hangingPunct="1">
              <a:defRPr sz="10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063" rtl="0" eaLnBrk="1" fontAlgn="auto" latinLnBrk="0" hangingPunct="1">
              <a:lnSpc>
                <a:spcPct val="100000"/>
              </a:lnSpc>
              <a:spcBef>
                <a:spcPts val="0"/>
              </a:spcBef>
              <a:spcAft>
                <a:spcPts val="0"/>
              </a:spcAft>
              <a:buClrTx/>
              <a:buSzTx/>
              <a:buFontTx/>
              <a:buNone/>
              <a:tabLst/>
              <a:defRPr/>
            </a:pPr>
            <a:fld id="{4D467D88-DCFD-354C-96A5-D863D5E9364D}" type="slidenum">
              <a:rPr kumimoji="0" lang="en-US" sz="1000" b="0" i="0" u="none" strike="noStrike" kern="1200" cap="none" spc="0" normalizeH="0" baseline="0" noProof="0" smtClean="0">
                <a:ln>
                  <a:noFill/>
                </a:ln>
                <a:solidFill>
                  <a:srgbClr val="1E1E1E">
                    <a:lumMod val="75000"/>
                    <a:lumOff val="25000"/>
                  </a:srgbClr>
                </a:solidFill>
                <a:effectLst/>
                <a:uLnTx/>
                <a:uFillTx/>
                <a:latin typeface="Arial" panose="020B0604020202020204"/>
                <a:ea typeface="+mn-ea"/>
                <a:cs typeface="+mn-cs"/>
              </a:rPr>
              <a:pPr marL="0" marR="0" lvl="0" indent="0" algn="l" defTabSz="457063"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dirty="0">
              <a:ln>
                <a:noFill/>
              </a:ln>
              <a:solidFill>
                <a:prstClr val="black">
                  <a:lumMod val="75000"/>
                  <a:lumOff val="25000"/>
                </a:prstClr>
              </a:solidFill>
              <a:effectLst/>
              <a:uLnTx/>
              <a:uFillTx/>
              <a:latin typeface="Arial"/>
              <a:ea typeface="+mn-ea"/>
              <a:cs typeface="+mn-cs"/>
            </a:endParaRPr>
          </a:p>
        </p:txBody>
      </p:sp>
      <p:sp>
        <p:nvSpPr>
          <p:cNvPr id="10" name="Title 9"/>
          <p:cNvSpPr>
            <a:spLocks noGrp="1"/>
          </p:cNvSpPr>
          <p:nvPr>
            <p:ph type="title"/>
          </p:nvPr>
        </p:nvSpPr>
        <p:spPr/>
        <p:txBody>
          <a:bodyPr>
            <a:normAutofit/>
          </a:bodyPr>
          <a:lstStyle/>
          <a:p>
            <a:r>
              <a:rPr lang="en-US" dirty="0">
                <a:latin typeface="Arial Narrow" panose="020B0606020202030204" pitchFamily="34" charset="0"/>
              </a:rPr>
              <a:t>Short-Term Supplies of Maintenance Medications</a:t>
            </a:r>
          </a:p>
        </p:txBody>
      </p:sp>
      <p:sp>
        <p:nvSpPr>
          <p:cNvPr id="2" name="Footer Placeholder 1"/>
          <p:cNvSpPr>
            <a:spLocks noGrp="1"/>
          </p:cNvSpPr>
          <p:nvPr>
            <p:ph type="ftr" sz="quarter" idx="14"/>
          </p:nvPr>
        </p:nvSpPr>
        <p:spPr/>
        <p: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prstClr val="black">
                    <a:lumMod val="50000"/>
                    <a:lumOff val="50000"/>
                  </a:prstClr>
                </a:solidFill>
                <a:effectLst/>
                <a:uLnTx/>
                <a:uFillTx/>
                <a:latin typeface="Arial"/>
                <a:ea typeface="+mn-ea"/>
                <a:cs typeface="+mn-cs"/>
              </a:rPr>
              <a:t>©2019 CVS Health and/or one of its affiliates: Confidential &amp; Proprietary</a:t>
            </a:r>
          </a:p>
        </p:txBody>
      </p:sp>
      <p:sp>
        <p:nvSpPr>
          <p:cNvPr id="12" name="Rectangle 11"/>
          <p:cNvSpPr/>
          <p:nvPr/>
        </p:nvSpPr>
        <p:spPr>
          <a:xfrm>
            <a:off x="611029" y="1185276"/>
            <a:ext cx="11140586" cy="961802"/>
          </a:xfrm>
          <a:prstGeom prst="rect">
            <a:avLst/>
          </a:prstGeom>
        </p:spPr>
        <p:txBody>
          <a:bodyPr wrap="square">
            <a:spAutoFit/>
          </a:bodyPr>
          <a:lstStyle/>
          <a:p>
            <a:pPr marL="0" marR="0" lvl="0" indent="0" algn="l" defTabSz="457063" rtl="0" eaLnBrk="1" fontAlgn="auto" latinLnBrk="0" hangingPunct="1">
              <a:lnSpc>
                <a:spcPct val="100000"/>
              </a:lnSpc>
              <a:spcBef>
                <a:spcPts val="700"/>
              </a:spcBef>
              <a:spcAft>
                <a:spcPts val="30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What are Maintenance Medications?</a:t>
            </a: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Maintenance medications are medications commonly used to treat conditions that are considered chronic or long-term. These conditions usually require regular, daily use of medicines. </a:t>
            </a:r>
          </a:p>
        </p:txBody>
      </p:sp>
      <p:sp>
        <p:nvSpPr>
          <p:cNvPr id="14" name="Rectangle 13"/>
          <p:cNvSpPr/>
          <p:nvPr/>
        </p:nvSpPr>
        <p:spPr>
          <a:xfrm>
            <a:off x="611029" y="2462660"/>
            <a:ext cx="11140586" cy="895630"/>
          </a:xfrm>
          <a:prstGeom prst="rect">
            <a:avLst/>
          </a:prstGeom>
        </p:spPr>
        <p:txBody>
          <a:bodyPr wrap="square">
            <a:spAutoFit/>
          </a:bodyPr>
          <a:lstStyle/>
          <a:p>
            <a:pPr marL="0" marR="0" lvl="0" indent="0" algn="l" defTabSz="914126" rtl="0" eaLnBrk="1" fontAlgn="base" latinLnBrk="0" hangingPunct="1">
              <a:lnSpc>
                <a:spcPct val="9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a:ea typeface="+mn-ea"/>
                <a:cs typeface="Times New Roman" pitchFamily="18" charset="0"/>
              </a:rPr>
              <a:t>Short-Term Supply of a Maintenance Medication at Retail Location (up to a 31-day supply)</a:t>
            </a: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Times New Roman" pitchFamily="18" charset="0"/>
              </a:rPr>
              <a:t>The second time you fill a short-term supply of a maintenance medication at a retail pharmacy, you will be charged the coinsurance and copays below. </a:t>
            </a:r>
          </a:p>
        </p:txBody>
      </p:sp>
      <p:graphicFrame>
        <p:nvGraphicFramePr>
          <p:cNvPr id="19" name="Content Placeholder 3">
            <a:extLst>
              <a:ext uri="{FF2B5EF4-FFF2-40B4-BE49-F238E27FC236}">
                <a16:creationId xmlns:a16="http://schemas.microsoft.com/office/drawing/2014/main" xmlns="" id="{C34D860C-691D-4DAC-8277-6727FA9721A6}"/>
              </a:ext>
            </a:extLst>
          </p:cNvPr>
          <p:cNvGraphicFramePr>
            <a:graphicFrameLocks/>
          </p:cNvGraphicFramePr>
          <p:nvPr>
            <p:extLst/>
          </p:nvPr>
        </p:nvGraphicFramePr>
        <p:xfrm>
          <a:off x="235824" y="3560285"/>
          <a:ext cx="11497508" cy="1976854"/>
        </p:xfrm>
        <a:graphic>
          <a:graphicData uri="http://schemas.openxmlformats.org/drawingml/2006/table">
            <a:tbl>
              <a:tblPr>
                <a:effectLst>
                  <a:outerShdw blurRad="50800" dist="38100" dir="2700000" algn="tl" rotWithShape="0">
                    <a:prstClr val="black">
                      <a:alpha val="40000"/>
                    </a:prstClr>
                  </a:outerShdw>
                </a:effectLst>
              </a:tblPr>
              <a:tblGrid>
                <a:gridCol w="216525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1943914">
                  <a:extLst>
                    <a:ext uri="{9D8B030D-6E8A-4147-A177-3AD203B41FA5}">
                      <a16:colId xmlns:a16="http://schemas.microsoft.com/office/drawing/2014/main" xmlns="" val="20002"/>
                    </a:ext>
                  </a:extLst>
                </a:gridCol>
                <a:gridCol w="2193405">
                  <a:extLst>
                    <a:ext uri="{9D8B030D-6E8A-4147-A177-3AD203B41FA5}">
                      <a16:colId xmlns:a16="http://schemas.microsoft.com/office/drawing/2014/main" xmlns="" val="20003"/>
                    </a:ext>
                  </a:extLst>
                </a:gridCol>
                <a:gridCol w="3137539">
                  <a:extLst>
                    <a:ext uri="{9D8B030D-6E8A-4147-A177-3AD203B41FA5}">
                      <a16:colId xmlns:a16="http://schemas.microsoft.com/office/drawing/2014/main" xmlns="" val="20004"/>
                    </a:ext>
                  </a:extLst>
                </a:gridCol>
              </a:tblGrid>
              <a:tr h="659247">
                <a:tc>
                  <a:txBody>
                    <a:bodyPr/>
                    <a:lstStyle/>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kern="1200" cap="none" normalizeH="0" baseline="0" dirty="0">
                          <a:ln>
                            <a:noFill/>
                          </a:ln>
                          <a:solidFill>
                            <a:schemeClr val="bg1"/>
                          </a:solidFill>
                          <a:effectLst/>
                          <a:latin typeface="Open Sans Light"/>
                          <a:ea typeface="+mn-ea"/>
                          <a:cs typeface="Times New Roman" pitchFamily="18" charset="0"/>
                        </a:rPr>
                        <a:t>Benefit</a:t>
                      </a:r>
                    </a:p>
                  </a:txBody>
                  <a:tcPr marL="91416" marR="91416" marT="45685" marB="45685" anchor="ctr" horzOverflow="overflow">
                    <a:lnL w="12700" cap="flat" cmpd="sng" algn="ctr">
                      <a:solidFill>
                        <a:prstClr val="white">
                          <a:lumMod val="65000"/>
                        </a:prst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1" i="0" u="none" strike="noStrike" kern="1200" cap="none" normalizeH="0" baseline="0" dirty="0">
                          <a:ln>
                            <a:noFill/>
                          </a:ln>
                          <a:solidFill>
                            <a:schemeClr val="bg1"/>
                          </a:solidFill>
                          <a:effectLst/>
                          <a:latin typeface="Open Sans Light"/>
                          <a:ea typeface="+mn-ea"/>
                          <a:cs typeface="Times New Roman" pitchFamily="18" charset="0"/>
                        </a:rPr>
                        <a:t>TRS-ActiveCare </a:t>
                      </a:r>
                      <a:br>
                        <a:rPr kumimoji="0" lang="en-US" sz="1600" b="1" i="0" u="none" strike="noStrike" kern="1200" cap="none" normalizeH="0" baseline="0" dirty="0">
                          <a:ln>
                            <a:noFill/>
                          </a:ln>
                          <a:solidFill>
                            <a:schemeClr val="bg1"/>
                          </a:solidFill>
                          <a:effectLst/>
                          <a:latin typeface="Open Sans Light"/>
                          <a:ea typeface="+mn-ea"/>
                          <a:cs typeface="Times New Roman" pitchFamily="18" charset="0"/>
                        </a:rPr>
                      </a:br>
                      <a:r>
                        <a:rPr kumimoji="0" lang="en-US" sz="1600" b="1" i="0" u="none" strike="noStrike" kern="1200" cap="none" normalizeH="0" baseline="0" dirty="0">
                          <a:ln>
                            <a:noFill/>
                          </a:ln>
                          <a:solidFill>
                            <a:schemeClr val="bg1"/>
                          </a:solidFill>
                          <a:effectLst/>
                          <a:latin typeface="Open Sans Light"/>
                          <a:ea typeface="+mn-ea"/>
                          <a:cs typeface="Times New Roman" pitchFamily="18" charset="0"/>
                        </a:rPr>
                        <a:t>Primary</a:t>
                      </a: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3"/>
                    </a:solidFill>
                  </a:tcPr>
                </a:tc>
                <a:tc>
                  <a:txBody>
                    <a:bodyPr/>
                    <a:lstStyle/>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kern="1200" cap="none" normalizeH="0" baseline="0" dirty="0">
                          <a:ln>
                            <a:noFill/>
                          </a:ln>
                          <a:solidFill>
                            <a:schemeClr val="bg1"/>
                          </a:solidFill>
                          <a:effectLst/>
                          <a:latin typeface="Open Sans Light"/>
                          <a:ea typeface="+mn-ea"/>
                          <a:cs typeface="Times New Roman" pitchFamily="18" charset="0"/>
                        </a:rPr>
                        <a:t>TRS-ActiveCare</a:t>
                      </a:r>
                    </a:p>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kern="1200" cap="none" normalizeH="0" baseline="0" dirty="0">
                          <a:ln>
                            <a:noFill/>
                          </a:ln>
                          <a:solidFill>
                            <a:schemeClr val="bg1"/>
                          </a:solidFill>
                          <a:effectLst/>
                          <a:latin typeface="Open Sans Light"/>
                          <a:ea typeface="+mn-ea"/>
                          <a:cs typeface="Times New Roman" pitchFamily="18" charset="0"/>
                        </a:rPr>
                        <a:t>HD</a:t>
                      </a: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kern="1200" cap="none" normalizeH="0" baseline="0" dirty="0">
                          <a:ln>
                            <a:noFill/>
                          </a:ln>
                          <a:solidFill>
                            <a:schemeClr val="bg1"/>
                          </a:solidFill>
                          <a:effectLst/>
                          <a:latin typeface="Open Sans Light"/>
                          <a:ea typeface="+mn-ea"/>
                          <a:cs typeface="Times New Roman" pitchFamily="18" charset="0"/>
                        </a:rPr>
                        <a:t>TRS-ActiveCare</a:t>
                      </a:r>
                    </a:p>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kern="1200" cap="none" normalizeH="0" baseline="0" dirty="0">
                          <a:ln>
                            <a:noFill/>
                          </a:ln>
                          <a:solidFill>
                            <a:schemeClr val="bg1"/>
                          </a:solidFill>
                          <a:effectLst/>
                          <a:latin typeface="Open Sans Light"/>
                          <a:ea typeface="+mn-ea"/>
                          <a:cs typeface="Times New Roman" pitchFamily="18" charset="0"/>
                        </a:rPr>
                        <a:t>Primary+</a:t>
                      </a: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06C03"/>
                    </a:solidFill>
                  </a:tcPr>
                </a:tc>
                <a:tc>
                  <a:txBody>
                    <a:bodyPr/>
                    <a:lstStyle/>
                    <a:p>
                      <a:pPr marL="285750" marR="0" lvl="0" indent="-285750" algn="ctr" defTabSz="914400" rtl="0" eaLnBrk="1" fontAlgn="base" latinLnBrk="0" hangingPunct="1">
                        <a:lnSpc>
                          <a:spcPct val="90000"/>
                        </a:lnSpc>
                        <a:spcBef>
                          <a:spcPct val="0"/>
                        </a:spcBef>
                        <a:spcAft>
                          <a:spcPct val="0"/>
                        </a:spcAft>
                        <a:buClrTx/>
                        <a:buSzTx/>
                        <a:buFontTx/>
                        <a:buNone/>
                        <a:tabLst/>
                      </a:pPr>
                      <a:r>
                        <a:rPr kumimoji="0" lang="en-US" sz="1600" b="1" i="0" u="none" strike="noStrike" kern="1200" cap="none" normalizeH="0" baseline="0" dirty="0">
                          <a:ln>
                            <a:noFill/>
                          </a:ln>
                          <a:solidFill>
                            <a:schemeClr val="bg1"/>
                          </a:solidFill>
                          <a:effectLst/>
                          <a:latin typeface="Open Sans Light"/>
                          <a:ea typeface="+mn-ea"/>
                          <a:cs typeface="Times New Roman" pitchFamily="18" charset="0"/>
                        </a:rPr>
                        <a:t>TRS-ActiveCare 2</a:t>
                      </a: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tx1">
                        <a:lumMod val="85000"/>
                        <a:lumOff val="15000"/>
                      </a:schemeClr>
                    </a:solidFill>
                  </a:tcPr>
                </a:tc>
                <a:extLst>
                  <a:ext uri="{0D108BD9-81ED-4DB2-BD59-A6C34878D82A}">
                    <a16:rowId xmlns:a16="http://schemas.microsoft.com/office/drawing/2014/main" xmlns="" val="10000"/>
                  </a:ext>
                </a:extLst>
              </a:tr>
              <a:tr h="1317607">
                <a:tc>
                  <a:txBody>
                    <a:bodyPr/>
                    <a:lstStyle/>
                    <a:p>
                      <a:pPr marL="457200" marR="0" lvl="1"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Open Sans Light"/>
                      </a:endParaRPr>
                    </a:p>
                  </a:txBody>
                  <a:tcPr marL="91416" marR="91416" marT="45685" marB="45685" anchor="b" horzOverflow="overflow">
                    <a:lnL w="12700" cap="flat" cmpd="sng" algn="ctr">
                      <a:solidFill>
                        <a:prstClr val="white">
                          <a:lumMod val="65000"/>
                        </a:prst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normalizeH="0" baseline="0" dirty="0">
                        <a:ln>
                          <a:noFill/>
                        </a:ln>
                        <a:solidFill>
                          <a:schemeClr val="tx1"/>
                        </a:solidFill>
                        <a:effectLst/>
                        <a:latin typeface="Open Sans Light"/>
                        <a:ea typeface="+mn-ea"/>
                        <a:cs typeface="+mn-cs"/>
                      </a:endParaRPr>
                    </a:p>
                  </a:txBody>
                  <a:tcPr marL="91416" marR="91416" marT="45685" marB="45685"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285750" marR="0" lvl="0" indent="-285750" algn="l" defTabSz="914400" rtl="0" eaLnBrk="1" fontAlgn="base" latinLnBrk="0" hangingPunct="1">
                        <a:lnSpc>
                          <a:spcPct val="9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Open Sans Light"/>
                      </a:endParaRPr>
                    </a:p>
                  </a:txBody>
                  <a:tcPr marL="91416" marR="91416" marT="45685" marB="45685" anchor="b"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285750" marR="0" lvl="0" indent="-285750" algn="l" defTabSz="914400" rtl="0" eaLnBrk="1" fontAlgn="base" latinLnBrk="0" hangingPunct="1">
                        <a:lnSpc>
                          <a:spcPct val="90000"/>
                        </a:lnSpc>
                        <a:spcBef>
                          <a:spcPct val="0"/>
                        </a:spcBef>
                        <a:spcAft>
                          <a:spcPct val="0"/>
                        </a:spcAft>
                        <a:buClrTx/>
                        <a:buSzTx/>
                        <a:buFontTx/>
                        <a:buNone/>
                        <a:tabLst/>
                      </a:pPr>
                      <a:endParaRPr kumimoji="0" lang="en-US" sz="1400" b="1" i="0" u="none" strike="noStrike" kern="1200" cap="none" normalizeH="0" baseline="0" dirty="0">
                        <a:ln>
                          <a:noFill/>
                        </a:ln>
                        <a:solidFill>
                          <a:schemeClr val="tx1"/>
                        </a:solidFill>
                        <a:effectLst/>
                        <a:latin typeface="Open Sans Light"/>
                        <a:ea typeface="+mn-ea"/>
                        <a:cs typeface="Times New Roman" pitchFamily="18" charset="0"/>
                      </a:endParaRPr>
                    </a:p>
                  </a:txBody>
                  <a:tcPr marL="91416" marR="91416" marT="45685" marB="45685" anchor="b"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FECFA8"/>
                    </a:solidFill>
                  </a:tcPr>
                </a:tc>
                <a:tc>
                  <a:txBody>
                    <a:bodyPr/>
                    <a:lstStyle/>
                    <a:p>
                      <a:pPr marL="285750" marR="0" lvl="0" indent="-285750" algn="l" defTabSz="914400" rtl="0" eaLnBrk="1" fontAlgn="base" latinLnBrk="0" hangingPunct="1">
                        <a:lnSpc>
                          <a:spcPct val="90000"/>
                        </a:lnSpc>
                        <a:spcBef>
                          <a:spcPct val="0"/>
                        </a:spcBef>
                        <a:spcAft>
                          <a:spcPct val="0"/>
                        </a:spcAft>
                        <a:buClrTx/>
                        <a:buSzTx/>
                        <a:buFontTx/>
                        <a:buNone/>
                        <a:tabLst/>
                      </a:pPr>
                      <a:endParaRPr kumimoji="0" lang="en-US" sz="1400" b="1" i="0" u="none" strike="noStrike" kern="1200" cap="none" normalizeH="0" baseline="0" dirty="0">
                        <a:ln>
                          <a:noFill/>
                        </a:ln>
                        <a:solidFill>
                          <a:schemeClr val="tx1"/>
                        </a:solidFill>
                        <a:effectLst/>
                        <a:latin typeface="Open Sans Light"/>
                        <a:ea typeface="+mn-ea"/>
                        <a:cs typeface="Times New Roman" pitchFamily="18" charset="0"/>
                      </a:endParaRPr>
                    </a:p>
                  </a:txBody>
                  <a:tcPr marL="91416" marR="91416" marT="45685" marB="45685" anchor="b"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xmlns="" val="10001"/>
                  </a:ext>
                </a:extLst>
              </a:tr>
            </a:tbl>
          </a:graphicData>
        </a:graphic>
      </p:graphicFrame>
      <p:sp>
        <p:nvSpPr>
          <p:cNvPr id="20" name="TextBox 19">
            <a:extLst>
              <a:ext uri="{FF2B5EF4-FFF2-40B4-BE49-F238E27FC236}">
                <a16:creationId xmlns:a16="http://schemas.microsoft.com/office/drawing/2014/main" xmlns="" id="{1FDA24C4-DD87-4926-A9FB-CF3268825575}"/>
              </a:ext>
            </a:extLst>
          </p:cNvPr>
          <p:cNvSpPr txBox="1"/>
          <p:nvPr/>
        </p:nvSpPr>
        <p:spPr>
          <a:xfrm>
            <a:off x="4705201" y="4287869"/>
            <a:ext cx="1569019" cy="1000274"/>
          </a:xfrm>
          <a:prstGeom prst="rect">
            <a:avLst/>
          </a:prstGeom>
          <a:noFill/>
        </p:spPr>
        <p:txBody>
          <a:bodyPr wrap="square" lIns="0" tIns="0" rIns="0" bIns="0"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rPr>
              <a:t>20% coinsurance </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rPr>
              <a:t>25% coinsurance</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rPr>
              <a:t>50% coinsurance</a:t>
            </a:r>
            <a:endParaRPr kumimoji="0" lang="en-US" sz="1300" b="0" i="0" u="none" strike="noStrike" kern="1200" cap="none" spc="0" normalizeH="0" baseline="0" noProof="0" dirty="0">
              <a:ln>
                <a:noFill/>
              </a:ln>
              <a:solidFill>
                <a:srgbClr val="1E1E1E"/>
              </a:solidFill>
              <a:effectLst/>
              <a:uLnTx/>
              <a:uFillTx/>
              <a:latin typeface="Open Sans Light"/>
              <a:ea typeface="+mn-ea"/>
              <a:cs typeface="+mn-cs"/>
            </a:endParaRPr>
          </a:p>
        </p:txBody>
      </p:sp>
      <p:sp>
        <p:nvSpPr>
          <p:cNvPr id="21" name="TextBox 20">
            <a:extLst>
              <a:ext uri="{FF2B5EF4-FFF2-40B4-BE49-F238E27FC236}">
                <a16:creationId xmlns:a16="http://schemas.microsoft.com/office/drawing/2014/main" xmlns="" id="{AEF10896-FFAE-40E6-A427-8044F08E0215}"/>
              </a:ext>
            </a:extLst>
          </p:cNvPr>
          <p:cNvSpPr txBox="1"/>
          <p:nvPr/>
        </p:nvSpPr>
        <p:spPr>
          <a:xfrm>
            <a:off x="8753407" y="4336275"/>
            <a:ext cx="3354561" cy="900246"/>
          </a:xfrm>
          <a:prstGeom prst="rect">
            <a:avLst/>
          </a:prstGeom>
          <a:noFill/>
        </p:spPr>
        <p:txBody>
          <a:bodyPr wrap="square" lIns="0" tIns="0" rIns="0" bIns="0" rtlCol="0">
            <a:spAutoFit/>
          </a:bodyPr>
          <a:lstStyle/>
          <a:p>
            <a:pPr marL="285664" marR="0" lvl="0" indent="-285664" algn="l" defTabSz="914126" rtl="0" eaLnBrk="1" fontAlgn="base" latinLnBrk="0" hangingPunct="1">
              <a:lnSpc>
                <a:spcPct val="9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rPr>
              <a:t>$35 copay</a:t>
            </a:r>
          </a:p>
          <a:p>
            <a:pPr marL="285664" marR="0" lvl="0" indent="-285664" algn="l" defTabSz="914126" rtl="0" eaLnBrk="1" fontAlgn="base" latinLnBrk="0" hangingPunct="1">
              <a:lnSpc>
                <a:spcPct val="90000"/>
              </a:lnSpc>
              <a:spcBef>
                <a:spcPct val="0"/>
              </a:spcBef>
              <a:spcAft>
                <a:spcPct val="0"/>
              </a:spcAft>
              <a:buClrTx/>
              <a:buSzTx/>
              <a:buFontTx/>
              <a:buNone/>
              <a:tabLst/>
              <a:defRPr/>
            </a:pPr>
            <a:endParaRPr kumimoji="0" lang="en-US" sz="1300" b="0" i="0" u="sng" strike="noStrike" kern="1200" cap="none" spc="0" normalizeH="0" baseline="0" noProof="0" dirty="0">
              <a:ln>
                <a:noFill/>
              </a:ln>
              <a:solidFill>
                <a:srgbClr val="1E1E1E"/>
              </a:solidFill>
              <a:effectLst/>
              <a:uLnTx/>
              <a:uFillTx/>
              <a:latin typeface="Open Sans Light"/>
              <a:ea typeface="+mn-ea"/>
              <a:cs typeface="Times New Roman" pitchFamily="18" charset="0"/>
            </a:endParaRPr>
          </a:p>
          <a:p>
            <a:pPr marL="285664" marR="0" lvl="0" indent="-285664" algn="l" defTabSz="457063" rtl="0" eaLnBrk="0" fontAlgn="base" latinLnBrk="0" hangingPunct="0">
              <a:lnSpc>
                <a:spcPct val="9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rPr>
              <a:t>25% coinsurance (Min $60/ Max $120)</a:t>
            </a:r>
          </a:p>
          <a:p>
            <a:pPr marL="285664" marR="0" lvl="0" indent="-285664" algn="l" defTabSz="457063" rtl="0" eaLnBrk="0" fontAlgn="base" latinLnBrk="0" hangingPunct="0">
              <a:lnSpc>
                <a:spcPct val="90000"/>
              </a:lnSpc>
              <a:spcBef>
                <a:spcPct val="0"/>
              </a:spcBef>
              <a:spcAft>
                <a:spcPct val="0"/>
              </a:spcAft>
              <a:buClrTx/>
              <a:buSzTx/>
              <a:buFontTx/>
              <a:buNone/>
              <a:tabLst/>
              <a:defRPr/>
            </a:pPr>
            <a:endParaRPr kumimoji="0" lang="en-US" sz="1300" b="0" i="0" u="sng" strike="noStrike" kern="1200" cap="none" spc="0" normalizeH="0" baseline="0" noProof="0" dirty="0">
              <a:ln>
                <a:noFill/>
              </a:ln>
              <a:solidFill>
                <a:srgbClr val="1E1E1E"/>
              </a:solidFill>
              <a:effectLst/>
              <a:uLnTx/>
              <a:uFillTx/>
              <a:latin typeface="Open Sans Light"/>
              <a:ea typeface="+mn-ea"/>
              <a:cs typeface="Times New Roman" pitchFamily="18" charset="0"/>
            </a:endParaRPr>
          </a:p>
          <a:p>
            <a:pPr marL="285664" marR="0" lvl="0" indent="-285664" algn="l" defTabSz="914126" rtl="0" eaLnBrk="0" fontAlgn="base" latinLnBrk="0" hangingPunct="0">
              <a:lnSpc>
                <a:spcPct val="9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rPr>
              <a:t>50% coinsurance (Min $105, Max $210)</a:t>
            </a:r>
          </a:p>
        </p:txBody>
      </p:sp>
      <p:sp>
        <p:nvSpPr>
          <p:cNvPr id="22" name="TextBox 21">
            <a:extLst>
              <a:ext uri="{FF2B5EF4-FFF2-40B4-BE49-F238E27FC236}">
                <a16:creationId xmlns:a16="http://schemas.microsoft.com/office/drawing/2014/main" xmlns="" id="{87A8D194-CACA-46EE-9E0B-7F3D4EFBD5E2}"/>
              </a:ext>
            </a:extLst>
          </p:cNvPr>
          <p:cNvSpPr txBox="1"/>
          <p:nvPr/>
        </p:nvSpPr>
        <p:spPr>
          <a:xfrm>
            <a:off x="6698588" y="4337883"/>
            <a:ext cx="2997206" cy="900246"/>
          </a:xfrm>
          <a:prstGeom prst="rect">
            <a:avLst/>
          </a:prstGeom>
          <a:noFill/>
        </p:spPr>
        <p:txBody>
          <a:bodyPr wrap="square" lIns="0" tIns="0" rIns="0" bIns="0" rtlCol="0">
            <a:spAutoFit/>
          </a:bodyPr>
          <a:lstStyle/>
          <a:p>
            <a:pPr marL="285664" marR="0" lvl="0" indent="-285664" algn="l" defTabSz="914126" rtl="0" eaLnBrk="1" fontAlgn="base" latinLnBrk="0" hangingPunct="1">
              <a:lnSpc>
                <a:spcPct val="9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rPr>
              <a:t>$30 copay</a:t>
            </a:r>
          </a:p>
          <a:p>
            <a:pPr marL="285664" marR="0" lvl="0" indent="-285664" algn="l" defTabSz="914126" rtl="0" eaLnBrk="1" fontAlgn="base" latinLnBrk="0" hangingPunct="1">
              <a:lnSpc>
                <a:spcPct val="9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endParaRPr>
          </a:p>
          <a:p>
            <a:pPr marL="285664" marR="0" lvl="0" indent="-285664" algn="l" defTabSz="457063" rtl="0" eaLnBrk="0" fontAlgn="base" latinLnBrk="0" hangingPunct="0">
              <a:lnSpc>
                <a:spcPct val="9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rPr>
              <a:t>25% coinsurance </a:t>
            </a:r>
          </a:p>
          <a:p>
            <a:pPr marL="285664" marR="0" lvl="0" indent="-285664" algn="l" defTabSz="457063" rtl="0" eaLnBrk="0" fontAlgn="base" latinLnBrk="0" hangingPunct="0">
              <a:lnSpc>
                <a:spcPct val="9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endParaRPr>
          </a:p>
          <a:p>
            <a:pPr marL="285664" marR="0" lvl="0" indent="-285664" algn="l" defTabSz="914126" rtl="0" eaLnBrk="0" fontAlgn="base" latinLnBrk="0" hangingPunct="0">
              <a:lnSpc>
                <a:spcPct val="9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rPr>
              <a:t>50% coinsurance</a:t>
            </a:r>
          </a:p>
        </p:txBody>
      </p:sp>
      <p:sp>
        <p:nvSpPr>
          <p:cNvPr id="23" name="TextBox 22">
            <a:extLst>
              <a:ext uri="{FF2B5EF4-FFF2-40B4-BE49-F238E27FC236}">
                <a16:creationId xmlns:a16="http://schemas.microsoft.com/office/drawing/2014/main" xmlns="" id="{45C9D07A-71A1-439B-A99F-23877ADFC99E}"/>
              </a:ext>
            </a:extLst>
          </p:cNvPr>
          <p:cNvSpPr txBox="1"/>
          <p:nvPr/>
        </p:nvSpPr>
        <p:spPr>
          <a:xfrm>
            <a:off x="-138812" y="4372587"/>
            <a:ext cx="2853953" cy="900246"/>
          </a:xfrm>
          <a:prstGeom prst="rect">
            <a:avLst/>
          </a:prstGeom>
          <a:noFill/>
        </p:spPr>
        <p:txBody>
          <a:bodyPr wrap="square" lIns="0" tIns="0" rIns="0" bIns="0" rtlCol="0">
            <a:spAutoFit/>
          </a:bodyPr>
          <a:lstStyle/>
          <a:p>
            <a:pPr marL="457063" marR="0" lvl="1" indent="0" algn="l" defTabSz="914126" rtl="0" eaLnBrk="0" fontAlgn="base" latinLnBrk="0" hangingPunct="0">
              <a:lnSpc>
                <a:spcPct val="9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Light"/>
                <a:ea typeface="+mn-ea"/>
                <a:cs typeface="Times New Roman" pitchFamily="18" charset="0"/>
              </a:rPr>
              <a:t>Tier 1 – Generic</a:t>
            </a:r>
          </a:p>
          <a:p>
            <a:pPr marL="457063" marR="0" lvl="1" indent="0" algn="l" defTabSz="914126" rtl="0" eaLnBrk="0" fontAlgn="base" latinLnBrk="0" hangingPunct="0">
              <a:lnSpc>
                <a:spcPct val="9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Light"/>
                <a:ea typeface="+mn-ea"/>
                <a:cs typeface="Times New Roman" pitchFamily="18" charset="0"/>
              </a:rPr>
              <a:t/>
            </a:r>
            <a:br>
              <a:rPr kumimoji="0" lang="en-US" sz="1300" b="0" i="0" u="none" strike="noStrike" kern="1200" cap="none" spc="0" normalizeH="0" baseline="0" noProof="0" dirty="0">
                <a:ln>
                  <a:noFill/>
                </a:ln>
                <a:solidFill>
                  <a:prstClr val="black"/>
                </a:solidFill>
                <a:effectLst/>
                <a:uLnTx/>
                <a:uFillTx/>
                <a:latin typeface="Open Sans Light"/>
                <a:ea typeface="+mn-ea"/>
                <a:cs typeface="Times New Roman" pitchFamily="18" charset="0"/>
              </a:rPr>
            </a:br>
            <a:r>
              <a:rPr kumimoji="0" lang="en-US" sz="1300" b="0" i="0" u="none" strike="noStrike" kern="1200" cap="none" spc="0" normalizeH="0" baseline="0" noProof="0" dirty="0">
                <a:ln>
                  <a:noFill/>
                </a:ln>
                <a:solidFill>
                  <a:prstClr val="black"/>
                </a:solidFill>
                <a:effectLst/>
                <a:uLnTx/>
                <a:uFillTx/>
                <a:latin typeface="Open Sans Light"/>
                <a:ea typeface="+mn-ea"/>
                <a:cs typeface="Times New Roman" pitchFamily="18" charset="0"/>
              </a:rPr>
              <a:t>Tier 2 - Preferred Brand</a:t>
            </a:r>
          </a:p>
          <a:p>
            <a:pPr marL="457063" marR="0" lvl="1" indent="0" algn="l" defTabSz="914126" rtl="0" eaLnBrk="0" fontAlgn="base" latinLnBrk="0" hangingPunct="0">
              <a:lnSpc>
                <a:spcPct val="9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Light"/>
                <a:ea typeface="+mn-ea"/>
                <a:cs typeface="Times New Roman" pitchFamily="18" charset="0"/>
              </a:rPr>
              <a:t/>
            </a:r>
            <a:br>
              <a:rPr kumimoji="0" lang="en-US" sz="1300" b="0" i="0" u="none" strike="noStrike" kern="1200" cap="none" spc="0" normalizeH="0" baseline="0" noProof="0" dirty="0">
                <a:ln>
                  <a:noFill/>
                </a:ln>
                <a:solidFill>
                  <a:prstClr val="black"/>
                </a:solidFill>
                <a:effectLst/>
                <a:uLnTx/>
                <a:uFillTx/>
                <a:latin typeface="Open Sans Light"/>
                <a:ea typeface="+mn-ea"/>
                <a:cs typeface="Times New Roman" pitchFamily="18" charset="0"/>
              </a:rPr>
            </a:br>
            <a:r>
              <a:rPr kumimoji="0" lang="en-US" sz="1300" b="0" i="0" u="none" strike="noStrike" kern="1200" cap="none" spc="0" normalizeH="0" baseline="0" noProof="0" dirty="0">
                <a:ln>
                  <a:noFill/>
                </a:ln>
                <a:solidFill>
                  <a:prstClr val="black"/>
                </a:solidFill>
                <a:effectLst/>
                <a:uLnTx/>
                <a:uFillTx/>
                <a:latin typeface="Open Sans Light"/>
                <a:ea typeface="+mn-ea"/>
                <a:cs typeface="Times New Roman" pitchFamily="18" charset="0"/>
              </a:rPr>
              <a:t>Tier 3 - Non-Preferred Brand</a:t>
            </a:r>
          </a:p>
        </p:txBody>
      </p:sp>
      <p:sp>
        <p:nvSpPr>
          <p:cNvPr id="13" name="TextBox 12">
            <a:extLst>
              <a:ext uri="{FF2B5EF4-FFF2-40B4-BE49-F238E27FC236}">
                <a16:creationId xmlns:a16="http://schemas.microsoft.com/office/drawing/2014/main" xmlns="" id="{1FDA24C4-DD87-4926-A9FB-CF3268825575}"/>
              </a:ext>
            </a:extLst>
          </p:cNvPr>
          <p:cNvSpPr txBox="1"/>
          <p:nvPr/>
        </p:nvSpPr>
        <p:spPr>
          <a:xfrm>
            <a:off x="2650381" y="4287869"/>
            <a:ext cx="1569019" cy="1000274"/>
          </a:xfrm>
          <a:prstGeom prst="rect">
            <a:avLst/>
          </a:prstGeom>
          <a:noFill/>
        </p:spPr>
        <p:txBody>
          <a:bodyPr wrap="square" lIns="0" tIns="0" rIns="0" bIns="0"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rPr>
              <a:t>$30 copay</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rPr>
              <a:t>30% coinsurance</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Open Sans Light"/>
                <a:ea typeface="+mn-ea"/>
                <a:cs typeface="Times New Roman" pitchFamily="18" charset="0"/>
              </a:rPr>
              <a:t>50% coinsurance</a:t>
            </a:r>
            <a:endParaRPr kumimoji="0" lang="en-US" sz="1300" b="0" i="0" u="none" strike="noStrike" kern="1200" cap="none" spc="0" normalizeH="0" baseline="0" noProof="0" dirty="0">
              <a:ln>
                <a:noFill/>
              </a:ln>
              <a:solidFill>
                <a:srgbClr val="1E1E1E"/>
              </a:solidFill>
              <a:effectLst/>
              <a:uLnTx/>
              <a:uFillTx/>
              <a:latin typeface="Open Sans Light"/>
              <a:ea typeface="+mn-ea"/>
              <a:cs typeface="+mn-cs"/>
            </a:endParaRPr>
          </a:p>
        </p:txBody>
      </p:sp>
    </p:spTree>
    <p:extLst>
      <p:ext uri="{BB962C8B-B14F-4D97-AF65-F5344CB8AC3E}">
        <p14:creationId xmlns:p14="http://schemas.microsoft.com/office/powerpoint/2010/main" val="386731179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marL="0" marR="0" lvl="0" indent="0" algn="ctr" defTabSz="457063" rtl="0" eaLnBrk="1" fontAlgn="auto" latinLnBrk="0" hangingPunct="1">
              <a:lnSpc>
                <a:spcPct val="100000"/>
              </a:lnSpc>
              <a:spcBef>
                <a:spcPts val="0"/>
              </a:spcBef>
              <a:spcAft>
                <a:spcPts val="0"/>
              </a:spcAft>
              <a:buClrTx/>
              <a:buSzTx/>
              <a:buFontTx/>
              <a:buNone/>
              <a:tabLst/>
              <a:defRPr/>
            </a:pPr>
            <a:fld id="{4D467D88-DCFD-354C-96A5-D863D5E9364D}" type="slidenum">
              <a:rPr kumimoji="0" lang="en-US" sz="900" b="0" i="0" u="none" strike="noStrike" kern="1200" cap="none" spc="0" normalizeH="0" baseline="0" noProof="0">
                <a:ln>
                  <a:noFill/>
                </a:ln>
                <a:solidFill>
                  <a:prstClr val="black">
                    <a:lumMod val="75000"/>
                    <a:lumOff val="25000"/>
                  </a:prstClr>
                </a:solidFill>
                <a:effectLst/>
                <a:uLnTx/>
                <a:uFillTx/>
                <a:latin typeface="Arial"/>
                <a:ea typeface="+mn-ea"/>
                <a:cs typeface="+mn-cs"/>
              </a:rPr>
              <a:pPr marL="0" marR="0" lvl="0" indent="0" algn="ctr" defTabSz="457063"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dirty="0">
              <a:ln>
                <a:noFill/>
              </a:ln>
              <a:solidFill>
                <a:prstClr val="black">
                  <a:lumMod val="75000"/>
                  <a:lumOff val="25000"/>
                </a:prstClr>
              </a:solidFill>
              <a:effectLst/>
              <a:uLnTx/>
              <a:uFillTx/>
              <a:latin typeface="Arial"/>
              <a:ea typeface="+mn-ea"/>
              <a:cs typeface="+mn-cs"/>
            </a:endParaRPr>
          </a:p>
        </p:txBody>
      </p:sp>
      <p:sp>
        <p:nvSpPr>
          <p:cNvPr id="9" name="Title 1"/>
          <p:cNvSpPr>
            <a:spLocks noGrp="1"/>
          </p:cNvSpPr>
          <p:nvPr>
            <p:ph type="title"/>
          </p:nvPr>
        </p:nvSpPr>
        <p:spPr/>
        <p:txBody>
          <a:bodyPr/>
          <a:lstStyle/>
          <a:p>
            <a:r>
              <a:rPr lang="en-US" dirty="0">
                <a:latin typeface="Arial Narrow" panose="020B0606020202030204" pitchFamily="34" charset="0"/>
              </a:rPr>
              <a:t>Where to fill Extended-Day Supply Prescriptions?</a:t>
            </a:r>
          </a:p>
        </p:txBody>
      </p:sp>
      <p:sp>
        <p:nvSpPr>
          <p:cNvPr id="4" name="Footer Placeholder 3"/>
          <p:cNvSpPr>
            <a:spLocks noGrp="1"/>
          </p:cNvSpPr>
          <p:nvPr>
            <p:ph type="ftr" sz="quarter" idx="14"/>
          </p:nvPr>
        </p:nvSpPr>
        <p:spPr/>
        <p: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prstClr val="black">
                    <a:lumMod val="50000"/>
                    <a:lumOff val="50000"/>
                  </a:prstClr>
                </a:solidFill>
                <a:effectLst/>
                <a:uLnTx/>
                <a:uFillTx/>
                <a:latin typeface="Arial"/>
                <a:ea typeface="+mn-ea"/>
                <a:cs typeface="+mn-cs"/>
              </a:rPr>
              <a:t>©2019 CVS Health and/or one of its affiliates: Confidential &amp; Proprietary</a:t>
            </a:r>
          </a:p>
        </p:txBody>
      </p:sp>
      <p:sp>
        <p:nvSpPr>
          <p:cNvPr id="10" name="Content Placeholder 10"/>
          <p:cNvSpPr txBox="1">
            <a:spLocks/>
          </p:cNvSpPr>
          <p:nvPr/>
        </p:nvSpPr>
        <p:spPr>
          <a:xfrm>
            <a:off x="458670" y="1487184"/>
            <a:ext cx="11109434" cy="4700596"/>
          </a:xfrm>
          <a:prstGeom prst="rect">
            <a:avLst/>
          </a:prstGeom>
        </p:spPr>
        <p:txBody>
          <a:bodyPr/>
          <a:lstStyle>
            <a:lvl1pPr marL="0" indent="0" algn="l" defTabSz="457200" rtl="0" eaLnBrk="1" latinLnBrk="0" hangingPunct="1">
              <a:spcBef>
                <a:spcPts val="1800"/>
              </a:spcBef>
              <a:buClr>
                <a:srgbClr val="37BAAB"/>
              </a:buClr>
              <a:buFont typeface="Arial"/>
              <a:buNone/>
              <a:defRPr sz="1800" b="1" kern="1200">
                <a:solidFill>
                  <a:schemeClr val="tx1"/>
                </a:solidFill>
                <a:latin typeface="+mn-lt"/>
                <a:ea typeface="+mn-ea"/>
                <a:cs typeface="+mn-cs"/>
              </a:defRPr>
            </a:lvl1pPr>
            <a:lvl2pPr marL="228600" indent="-228600" algn="l" defTabSz="457200" rtl="0" eaLnBrk="1" latinLnBrk="0" hangingPunct="1">
              <a:spcBef>
                <a:spcPts val="1200"/>
              </a:spcBef>
              <a:buClr>
                <a:srgbClr val="37BAAB"/>
              </a:buClr>
              <a:buFont typeface="Arial"/>
              <a:buChar char="•"/>
              <a:defRPr sz="1800" kern="1200">
                <a:solidFill>
                  <a:schemeClr val="tx1"/>
                </a:solidFill>
                <a:latin typeface="+mn-lt"/>
                <a:ea typeface="+mn-ea"/>
                <a:cs typeface="+mn-cs"/>
              </a:defRPr>
            </a:lvl2pPr>
            <a:lvl3pPr marL="548640" indent="-228600" algn="l" defTabSz="457200" rtl="0" eaLnBrk="1" latinLnBrk="0" hangingPunct="1">
              <a:spcBef>
                <a:spcPts val="600"/>
              </a:spcBef>
              <a:buClr>
                <a:srgbClr val="37BAAB"/>
              </a:buClr>
              <a:buFont typeface="Lucida Grande"/>
              <a:buChar char="–"/>
              <a:defRPr sz="1600" kern="1200">
                <a:solidFill>
                  <a:schemeClr val="tx1">
                    <a:lumMod val="75000"/>
                    <a:lumOff val="25000"/>
                  </a:schemeClr>
                </a:solidFill>
                <a:latin typeface="+mn-lt"/>
                <a:ea typeface="+mn-ea"/>
                <a:cs typeface="+mn-cs"/>
              </a:defRPr>
            </a:lvl3pPr>
            <a:lvl4pPr marL="914400" indent="-228600" algn="l" defTabSz="457200" rtl="0" eaLnBrk="1" latinLnBrk="0" hangingPunct="1">
              <a:spcBef>
                <a:spcPts val="600"/>
              </a:spcBef>
              <a:buClr>
                <a:srgbClr val="37BAAB"/>
              </a:buClr>
              <a:buFont typeface="Arial"/>
              <a:buChar char="•"/>
              <a:defRPr sz="1600" kern="1200">
                <a:solidFill>
                  <a:schemeClr val="tx1">
                    <a:lumMod val="75000"/>
                    <a:lumOff val="25000"/>
                  </a:schemeClr>
                </a:solidFill>
                <a:latin typeface="+mn-lt"/>
                <a:ea typeface="+mn-ea"/>
                <a:cs typeface="+mn-cs"/>
              </a:defRPr>
            </a:lvl4pPr>
            <a:lvl5pPr marL="1234440" indent="-182880" algn="l" defTabSz="457200" rtl="0" eaLnBrk="1" latinLnBrk="0" hangingPunct="1">
              <a:spcBef>
                <a:spcPts val="300"/>
              </a:spcBef>
              <a:buClr>
                <a:srgbClr val="37BAAB"/>
              </a:buClr>
              <a:buFont typeface="Arial"/>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531" marR="0" lvl="1" indent="0" algn="l" defTabSz="457063" rtl="0" eaLnBrk="1" fontAlgn="auto" latinLnBrk="0" hangingPunct="1">
              <a:lnSpc>
                <a:spcPct val="100000"/>
              </a:lnSpc>
              <a:spcBef>
                <a:spcPts val="1200"/>
              </a:spcBef>
              <a:spcAft>
                <a:spcPts val="500"/>
              </a:spcAft>
              <a:buClr>
                <a:srgbClr val="37BAAB"/>
              </a:buClr>
              <a:buSzTx/>
              <a:buFont typeface="Arial"/>
              <a:buNone/>
              <a:tabLst/>
              <a:defRPr/>
            </a:pPr>
            <a:r>
              <a:rPr kumimoji="0" lang="en-US" sz="1800" b="1" i="0" u="none" strike="noStrike" kern="1200" cap="none" spc="0" normalizeH="0" baseline="0" noProof="0" dirty="0">
                <a:ln>
                  <a:noFill/>
                </a:ln>
                <a:solidFill>
                  <a:srgbClr val="1E1E1E"/>
                </a:solidFill>
                <a:effectLst/>
                <a:uLnTx/>
                <a:uFillTx/>
                <a:latin typeface="Arial" panose="020B0604020202020204"/>
                <a:ea typeface="+mn-ea"/>
                <a:cs typeface="+mn-cs"/>
              </a:rPr>
              <a:t>You can fill a 90-day supply of prescription medication at the Caremark Mail Order pharmacy or a Retail-</a:t>
            </a:r>
            <a:r>
              <a:rPr kumimoji="0" lang="en-US" sz="1800" b="1" i="1" u="none" strike="noStrike" kern="1200" cap="none" spc="0" normalizeH="0" baseline="0" noProof="0" dirty="0">
                <a:ln>
                  <a:noFill/>
                </a:ln>
                <a:solidFill>
                  <a:srgbClr val="1E1E1E"/>
                </a:solidFill>
                <a:effectLst/>
                <a:uLnTx/>
                <a:uFillTx/>
                <a:latin typeface="Arial" panose="020B0604020202020204"/>
                <a:ea typeface="+mn-ea"/>
                <a:cs typeface="+mn-cs"/>
              </a:rPr>
              <a:t>Plus</a:t>
            </a:r>
            <a:r>
              <a:rPr kumimoji="0" lang="en-US" sz="1800" b="1" i="0" u="none" strike="noStrike" kern="1200" cap="none" spc="0" normalizeH="0" baseline="0" noProof="0" dirty="0">
                <a:ln>
                  <a:noFill/>
                </a:ln>
                <a:solidFill>
                  <a:srgbClr val="1E1E1E"/>
                </a:solidFill>
                <a:effectLst/>
                <a:uLnTx/>
                <a:uFillTx/>
                <a:latin typeface="Arial" panose="020B0604020202020204"/>
                <a:ea typeface="+mn-ea"/>
                <a:cs typeface="+mn-cs"/>
              </a:rPr>
              <a:t> pharmacy location. </a:t>
            </a:r>
          </a:p>
          <a:p>
            <a:pPr marL="684008" marR="0" lvl="2" indent="-285664" algn="l" defTabSz="457063" rtl="0" eaLnBrk="1" fontAlgn="auto" latinLnBrk="0" hangingPunct="1">
              <a:lnSpc>
                <a:spcPct val="100000"/>
              </a:lnSpc>
              <a:spcBef>
                <a:spcPts val="600"/>
              </a:spcBef>
              <a:spcAft>
                <a:spcPts val="500"/>
              </a:spcAft>
              <a:buClr>
                <a:srgbClr val="24618E"/>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You can find a Retail-</a:t>
            </a:r>
            <a:r>
              <a:rPr kumimoji="0" lang="en-US" sz="1800" b="0" i="1" u="none" strike="noStrike" kern="1200" cap="none" spc="0" normalizeH="0" baseline="0" noProof="0" dirty="0">
                <a:ln>
                  <a:noFill/>
                </a:ln>
                <a:solidFill>
                  <a:srgbClr val="1E1E1E"/>
                </a:solidFill>
                <a:effectLst/>
                <a:uLnTx/>
                <a:uFillTx/>
                <a:latin typeface="Arial" panose="020B0604020202020204"/>
                <a:ea typeface="+mn-ea"/>
                <a:cs typeface="+mn-cs"/>
              </a:rPr>
              <a:t>Plus</a:t>
            </a: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 pharmacy near you at </a:t>
            </a:r>
            <a:r>
              <a:rPr kumimoji="0" lang="en-US" sz="1800" b="1" i="0" u="none" strike="noStrike" kern="1200" cap="none" spc="0" normalizeH="0" baseline="0" noProof="0" dirty="0">
                <a:ln>
                  <a:noFill/>
                </a:ln>
                <a:solidFill>
                  <a:srgbClr val="1E1E1E"/>
                </a:solidFill>
                <a:effectLst/>
                <a:uLnTx/>
                <a:uFillTx/>
                <a:latin typeface="Arial" panose="020B0604020202020204"/>
                <a:ea typeface="+mn-ea"/>
                <a:cs typeface="+mn-cs"/>
              </a:rPr>
              <a:t>www.info.caremark.com/trsactivecare </a:t>
            </a: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or by calling Customer Care </a:t>
            </a: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Open Sans Light"/>
              </a:rPr>
              <a:t>at </a:t>
            </a:r>
            <a:r>
              <a:rPr kumimoji="0" lang="en-US" sz="1800" b="1" i="0" u="none" strike="noStrike" kern="1200" cap="none" spc="0" normalizeH="0" baseline="0" noProof="0" dirty="0">
                <a:ln>
                  <a:noFill/>
                </a:ln>
                <a:solidFill>
                  <a:srgbClr val="1E1E1E"/>
                </a:solidFill>
                <a:effectLst/>
                <a:uLnTx/>
                <a:uFillTx/>
                <a:latin typeface="Arial" panose="020B0604020202020204"/>
                <a:ea typeface="+mn-ea"/>
                <a:cs typeface="Open Sans Light"/>
              </a:rPr>
              <a:t>1-866-355-5999</a:t>
            </a: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Open Sans Light"/>
              </a:rPr>
              <a:t>.</a:t>
            </a:r>
            <a:endParaRPr kumimoji="0" lang="en-US" sz="1800" b="1" i="0" u="none" strike="noStrike" kern="1200" cap="none" spc="0" normalizeH="0" baseline="0" noProof="0" dirty="0">
              <a:ln>
                <a:noFill/>
              </a:ln>
              <a:solidFill>
                <a:srgbClr val="1E1E1E"/>
              </a:solidFill>
              <a:effectLst/>
              <a:uLnTx/>
              <a:uFillTx/>
              <a:latin typeface="Arial" panose="020B0604020202020204"/>
              <a:ea typeface="+mn-ea"/>
              <a:cs typeface="+mn-cs"/>
            </a:endParaRPr>
          </a:p>
          <a:p>
            <a:pPr marL="398344" marR="0" lvl="2" indent="0" algn="l" defTabSz="457063" rtl="0" eaLnBrk="1" fontAlgn="auto" latinLnBrk="0" hangingPunct="1">
              <a:lnSpc>
                <a:spcPct val="100000"/>
              </a:lnSpc>
              <a:spcBef>
                <a:spcPts val="600"/>
              </a:spcBef>
              <a:spcAft>
                <a:spcPts val="500"/>
              </a:spcAft>
              <a:buClr>
                <a:srgbClr val="24618E"/>
              </a:buClr>
              <a:buSzTx/>
              <a:buFont typeface="Lucida Grande"/>
              <a:buNone/>
              <a:tabLst/>
              <a:defRPr/>
            </a:pPr>
            <a:endParaRPr kumimoji="0" lang="en-US" sz="1800" b="1" i="0" u="none" strike="noStrike" kern="1200" cap="none" spc="0" normalizeH="0" baseline="0" noProof="0" dirty="0">
              <a:ln>
                <a:noFill/>
              </a:ln>
              <a:solidFill>
                <a:srgbClr val="1E1E1E"/>
              </a:solidFill>
              <a:effectLst/>
              <a:uLnTx/>
              <a:uFillTx/>
              <a:latin typeface="Arial" panose="020B0604020202020204"/>
              <a:ea typeface="+mn-ea"/>
              <a:cs typeface="+mn-cs"/>
            </a:endParaRPr>
          </a:p>
          <a:p>
            <a:pPr marL="398344" marR="0" lvl="2" indent="0" algn="l" defTabSz="457063" rtl="0" eaLnBrk="1" fontAlgn="auto" latinLnBrk="0" hangingPunct="1">
              <a:lnSpc>
                <a:spcPct val="100000"/>
              </a:lnSpc>
              <a:spcBef>
                <a:spcPts val="600"/>
              </a:spcBef>
              <a:spcAft>
                <a:spcPts val="500"/>
              </a:spcAft>
              <a:buClr>
                <a:srgbClr val="24618E"/>
              </a:buClr>
              <a:buSzTx/>
              <a:buFont typeface="Lucida Grande"/>
              <a:buNone/>
              <a:tabLst/>
              <a:defRPr/>
            </a:pPr>
            <a:r>
              <a:rPr kumimoji="0" lang="en-US" sz="1800" b="1" i="0" u="none" strike="noStrike" kern="1200" cap="none" spc="0" normalizeH="0" baseline="0" noProof="0" dirty="0">
                <a:ln>
                  <a:noFill/>
                </a:ln>
                <a:solidFill>
                  <a:srgbClr val="1E1E1E"/>
                </a:solidFill>
                <a:effectLst/>
                <a:uLnTx/>
                <a:uFillTx/>
                <a:latin typeface="Arial" panose="020B0604020202020204"/>
                <a:ea typeface="+mn-ea"/>
                <a:cs typeface="+mn-cs"/>
              </a:rPr>
              <a:t>NOTE: If you utilize Caremark’s Mail Order pharmacy, you can split payments for a 90-day supply into three payments, over three months. </a:t>
            </a:r>
          </a:p>
          <a:p>
            <a:pPr marL="741244" marR="0" lvl="2" indent="-342900" algn="l" defTabSz="457063" rtl="0" eaLnBrk="1" fontAlgn="auto" latinLnBrk="0" hangingPunct="1">
              <a:lnSpc>
                <a:spcPct val="100000"/>
              </a:lnSpc>
              <a:spcBef>
                <a:spcPts val="600"/>
              </a:spcBef>
              <a:spcAft>
                <a:spcPts val="500"/>
              </a:spcAft>
              <a:buClr>
                <a:srgbClr val="24618E"/>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You can set up a mail order prescriptions at </a:t>
            </a:r>
            <a:r>
              <a:rPr kumimoji="0" lang="en-US" sz="1800" b="1" i="0" u="none" strike="noStrike" kern="1200" cap="none" spc="0" normalizeH="0" baseline="0" noProof="0" dirty="0">
                <a:ln>
                  <a:noFill/>
                </a:ln>
                <a:solidFill>
                  <a:srgbClr val="1E1E1E"/>
                </a:solidFill>
                <a:effectLst/>
                <a:uLnTx/>
                <a:uFillTx/>
                <a:latin typeface="Arial" panose="020B0604020202020204"/>
                <a:ea typeface="+mn-ea"/>
                <a:cs typeface="+mn-cs"/>
              </a:rPr>
              <a:t>www.caremark.com </a:t>
            </a: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or by calling CVS Caremark Customer Care </a:t>
            </a: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Open Sans Light"/>
              </a:rPr>
              <a:t>at </a:t>
            </a:r>
            <a:r>
              <a:rPr kumimoji="0" lang="en-US" sz="1800" b="1" i="0" u="none" strike="noStrike" kern="1200" cap="none" spc="0" normalizeH="0" baseline="0" noProof="0" dirty="0">
                <a:ln>
                  <a:noFill/>
                </a:ln>
                <a:solidFill>
                  <a:srgbClr val="1E1E1E"/>
                </a:solidFill>
                <a:effectLst/>
                <a:uLnTx/>
                <a:uFillTx/>
                <a:latin typeface="Arial" panose="020B0604020202020204"/>
                <a:ea typeface="+mn-ea"/>
                <a:cs typeface="Open Sans Light"/>
              </a:rPr>
              <a:t>1-866-355-5999</a:t>
            </a: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Open Sans Light"/>
              </a:rPr>
              <a:t>.</a:t>
            </a:r>
            <a:endParaRPr kumimoji="0" lang="en-US" sz="1800" b="1" i="0" u="none" strike="noStrike" kern="1200" cap="none" spc="0" normalizeH="0" baseline="0" noProof="0" dirty="0">
              <a:ln>
                <a:noFill/>
              </a:ln>
              <a:solidFill>
                <a:srgbClr val="1E1E1E"/>
              </a:solidFill>
              <a:effectLst/>
              <a:uLnTx/>
              <a:uFillTx/>
              <a:latin typeface="Arial" panose="020B0604020202020204"/>
              <a:ea typeface="+mn-ea"/>
              <a:cs typeface="+mn-cs"/>
            </a:endParaRPr>
          </a:p>
          <a:p>
            <a:pPr marL="398344" marR="0" lvl="2" indent="0" algn="l" defTabSz="457063" rtl="0" eaLnBrk="1" fontAlgn="auto" latinLnBrk="0" hangingPunct="1">
              <a:lnSpc>
                <a:spcPct val="100000"/>
              </a:lnSpc>
              <a:spcBef>
                <a:spcPts val="600"/>
              </a:spcBef>
              <a:spcAft>
                <a:spcPts val="500"/>
              </a:spcAft>
              <a:buClr>
                <a:srgbClr val="37BAAB"/>
              </a:buClr>
              <a:buSzTx/>
              <a:buFont typeface="Lucida Grande"/>
              <a:buNone/>
              <a:tabLst/>
              <a:defRPr/>
            </a:pPr>
            <a:endParaRPr kumimoji="0" lang="en-US" sz="1699" b="1" i="0" u="none" strike="noStrike" kern="1200" cap="none" spc="0" normalizeH="0" baseline="0" noProof="0" dirty="0">
              <a:ln>
                <a:noFill/>
              </a:ln>
              <a:solidFill>
                <a:prstClr val="black">
                  <a:lumMod val="75000"/>
                  <a:lumOff val="25000"/>
                </a:prstClr>
              </a:solidFill>
              <a:effectLst/>
              <a:uLnTx/>
              <a:uFillTx/>
              <a:latin typeface="Open Sans Light"/>
              <a:ea typeface="+mn-ea"/>
              <a:cs typeface="+mn-cs"/>
            </a:endParaRPr>
          </a:p>
          <a:p>
            <a:pPr marL="398344" marR="0" lvl="2" indent="0" algn="l" defTabSz="457063" rtl="0" eaLnBrk="1" fontAlgn="auto" latinLnBrk="0" hangingPunct="1">
              <a:lnSpc>
                <a:spcPct val="100000"/>
              </a:lnSpc>
              <a:spcBef>
                <a:spcPts val="600"/>
              </a:spcBef>
              <a:spcAft>
                <a:spcPts val="500"/>
              </a:spcAft>
              <a:buClr>
                <a:srgbClr val="37BAAB"/>
              </a:buClr>
              <a:buSzTx/>
              <a:buFont typeface="Lucida Grande"/>
              <a:buNone/>
              <a:tabLst/>
              <a:defRPr/>
            </a:pPr>
            <a:endParaRPr kumimoji="0" lang="en-US" sz="1699" b="1" i="0" u="none" strike="noStrike" kern="1200" cap="none" spc="0" normalizeH="0" baseline="0" noProof="0" dirty="0">
              <a:ln>
                <a:noFill/>
              </a:ln>
              <a:solidFill>
                <a:prstClr val="black">
                  <a:lumMod val="75000"/>
                  <a:lumOff val="25000"/>
                </a:prstClr>
              </a:solidFill>
              <a:effectLst/>
              <a:uLnTx/>
              <a:uFillTx/>
              <a:latin typeface="Open Sans Light"/>
              <a:ea typeface="+mn-ea"/>
              <a:cs typeface="+mn-cs"/>
            </a:endParaRPr>
          </a:p>
          <a:p>
            <a:pPr marL="398344" marR="0" lvl="2" indent="0" algn="l" defTabSz="457063" rtl="0" eaLnBrk="1" fontAlgn="auto" latinLnBrk="0" hangingPunct="1">
              <a:lnSpc>
                <a:spcPct val="100000"/>
              </a:lnSpc>
              <a:spcBef>
                <a:spcPts val="600"/>
              </a:spcBef>
              <a:spcAft>
                <a:spcPts val="500"/>
              </a:spcAft>
              <a:buClr>
                <a:srgbClr val="37BAAB"/>
              </a:buClr>
              <a:buSzTx/>
              <a:buFont typeface="Lucida Grande"/>
              <a:buNone/>
              <a:tabLst/>
              <a:defRPr/>
            </a:pPr>
            <a:endParaRPr kumimoji="0" lang="en-US" sz="1699" b="1" i="0" u="none" strike="noStrike" kern="1200" cap="none" spc="0" normalizeH="0" baseline="0" noProof="0" dirty="0">
              <a:ln>
                <a:noFill/>
              </a:ln>
              <a:solidFill>
                <a:prstClr val="black">
                  <a:lumMod val="75000"/>
                  <a:lumOff val="25000"/>
                </a:prstClr>
              </a:solidFill>
              <a:effectLst/>
              <a:uLnTx/>
              <a:uFillTx/>
              <a:latin typeface="Open Sans Light"/>
              <a:ea typeface="+mn-ea"/>
              <a:cs typeface="+mn-cs"/>
            </a:endParaRPr>
          </a:p>
          <a:p>
            <a:pPr marL="398344" marR="0" lvl="2" indent="0" algn="l" defTabSz="457063" rtl="0" eaLnBrk="1" fontAlgn="auto" latinLnBrk="0" hangingPunct="1">
              <a:lnSpc>
                <a:spcPct val="100000"/>
              </a:lnSpc>
              <a:spcBef>
                <a:spcPts val="600"/>
              </a:spcBef>
              <a:spcAft>
                <a:spcPts val="500"/>
              </a:spcAft>
              <a:buClr>
                <a:srgbClr val="37BAAB"/>
              </a:buClr>
              <a:buSzTx/>
              <a:buFont typeface="Lucida Grande"/>
              <a:buNone/>
              <a:tabLst/>
              <a:defRPr/>
            </a:pPr>
            <a:endParaRPr kumimoji="0" lang="en-US" sz="1699" b="1" i="0" u="none" strike="noStrike" kern="1200" cap="none" spc="0" normalizeH="0" baseline="0" noProof="0" dirty="0">
              <a:ln>
                <a:noFill/>
              </a:ln>
              <a:solidFill>
                <a:prstClr val="black">
                  <a:lumMod val="75000"/>
                  <a:lumOff val="25000"/>
                </a:prstClr>
              </a:solidFill>
              <a:effectLst/>
              <a:uLnTx/>
              <a:uFillTx/>
              <a:latin typeface="Open Sans Light"/>
              <a:ea typeface="+mn-ea"/>
              <a:cs typeface="+mn-cs"/>
            </a:endParaRPr>
          </a:p>
          <a:p>
            <a:pPr marL="684008" marR="0" lvl="2" indent="-285664" algn="l" defTabSz="457063" rtl="0" eaLnBrk="1" fontAlgn="auto" latinLnBrk="0" hangingPunct="1">
              <a:lnSpc>
                <a:spcPct val="100000"/>
              </a:lnSpc>
              <a:spcBef>
                <a:spcPts val="600"/>
              </a:spcBef>
              <a:spcAft>
                <a:spcPts val="500"/>
              </a:spcAft>
              <a:buClr>
                <a:srgbClr val="37BAAB"/>
              </a:buClr>
              <a:buSzTx/>
              <a:buFont typeface="Arial" panose="020B0604020202020204" pitchFamily="34" charset="0"/>
              <a:buChar char="•"/>
              <a:tabLst/>
              <a:defRPr/>
            </a:pPr>
            <a:endParaRPr kumimoji="0" lang="en-US" sz="1699" b="1" i="0" u="none" strike="noStrike" kern="1200" cap="none" spc="0" normalizeH="0" baseline="0" noProof="0" dirty="0">
              <a:ln>
                <a:noFill/>
              </a:ln>
              <a:solidFill>
                <a:prstClr val="black">
                  <a:lumMod val="75000"/>
                  <a:lumOff val="25000"/>
                </a:prstClr>
              </a:solidFill>
              <a:effectLst/>
              <a:uLnTx/>
              <a:uFillTx/>
              <a:latin typeface="Arial"/>
              <a:ea typeface="+mn-ea"/>
              <a:cs typeface="+mn-cs"/>
            </a:endParaRPr>
          </a:p>
        </p:txBody>
      </p:sp>
      <p:sp>
        <p:nvSpPr>
          <p:cNvPr id="11" name="Freeform 105"/>
          <p:cNvSpPr>
            <a:spLocks noChangeAspect="1" noEditPoints="1"/>
          </p:cNvSpPr>
          <p:nvPr/>
        </p:nvSpPr>
        <p:spPr bwMode="auto">
          <a:xfrm>
            <a:off x="10423615" y="4517398"/>
            <a:ext cx="1328000" cy="1808616"/>
          </a:xfrm>
          <a:custGeom>
            <a:avLst/>
            <a:gdLst>
              <a:gd name="T0" fmla="*/ 811 w 3804"/>
              <a:gd name="T1" fmla="*/ 5181 h 5181"/>
              <a:gd name="T2" fmla="*/ 359 w 3804"/>
              <a:gd name="T3" fmla="*/ 1150 h 5181"/>
              <a:gd name="T4" fmla="*/ 0 w 3804"/>
              <a:gd name="T5" fmla="*/ 377 h 5181"/>
              <a:gd name="T6" fmla="*/ 359 w 3804"/>
              <a:gd name="T7" fmla="*/ 0 h 5181"/>
              <a:gd name="T8" fmla="*/ 3445 w 3804"/>
              <a:gd name="T9" fmla="*/ 377 h 5181"/>
              <a:gd name="T10" fmla="*/ 3804 w 3804"/>
              <a:gd name="T11" fmla="*/ 1150 h 5181"/>
              <a:gd name="T12" fmla="*/ 3445 w 3804"/>
              <a:gd name="T13" fmla="*/ 4729 h 5181"/>
              <a:gd name="T14" fmla="*/ 590 w 3804"/>
              <a:gd name="T15" fmla="*/ 1150 h 5181"/>
              <a:gd name="T16" fmla="*/ 811 w 3804"/>
              <a:gd name="T17" fmla="*/ 4949 h 5181"/>
              <a:gd name="T18" fmla="*/ 3214 w 3804"/>
              <a:gd name="T19" fmla="*/ 4729 h 5181"/>
              <a:gd name="T20" fmla="*/ 1459 w 3804"/>
              <a:gd name="T21" fmla="*/ 4569 h 5181"/>
              <a:gd name="T22" fmla="*/ 1006 w 3804"/>
              <a:gd name="T23" fmla="*/ 1991 h 5181"/>
              <a:gd name="T24" fmla="*/ 3214 w 3804"/>
              <a:gd name="T25" fmla="*/ 1538 h 5181"/>
              <a:gd name="T26" fmla="*/ 590 w 3804"/>
              <a:gd name="T27" fmla="*/ 1150 h 5181"/>
              <a:gd name="T28" fmla="*/ 1238 w 3804"/>
              <a:gd name="T29" fmla="*/ 1991 h 5181"/>
              <a:gd name="T30" fmla="*/ 1459 w 3804"/>
              <a:gd name="T31" fmla="*/ 4337 h 5181"/>
              <a:gd name="T32" fmla="*/ 3214 w 3804"/>
              <a:gd name="T33" fmla="*/ 1769 h 5181"/>
              <a:gd name="T34" fmla="*/ 3214 w 3804"/>
              <a:gd name="T35" fmla="*/ 918 h 5181"/>
              <a:gd name="T36" fmla="*/ 3572 w 3804"/>
              <a:gd name="T37" fmla="*/ 609 h 5181"/>
              <a:gd name="T38" fmla="*/ 3214 w 3804"/>
              <a:gd name="T39" fmla="*/ 231 h 5181"/>
              <a:gd name="T40" fmla="*/ 2810 w 3804"/>
              <a:gd name="T41" fmla="*/ 610 h 5181"/>
              <a:gd name="T42" fmla="*/ 2578 w 3804"/>
              <a:gd name="T43" fmla="*/ 231 h 5181"/>
              <a:gd name="T44" fmla="*/ 2022 w 3804"/>
              <a:gd name="T45" fmla="*/ 610 h 5181"/>
              <a:gd name="T46" fmla="*/ 1790 w 3804"/>
              <a:gd name="T47" fmla="*/ 231 h 5181"/>
              <a:gd name="T48" fmla="*/ 1234 w 3804"/>
              <a:gd name="T49" fmla="*/ 610 h 5181"/>
              <a:gd name="T50" fmla="*/ 1002 w 3804"/>
              <a:gd name="T51" fmla="*/ 231 h 5181"/>
              <a:gd name="T52" fmla="*/ 590 w 3804"/>
              <a:gd name="T53" fmla="*/ 609 h 5181"/>
              <a:gd name="T54" fmla="*/ 232 w 3804"/>
              <a:gd name="T55" fmla="*/ 918 h 5181"/>
              <a:gd name="T56" fmla="*/ 2822 w 3804"/>
              <a:gd name="T57" fmla="*/ 3973 h 5181"/>
              <a:gd name="T58" fmla="*/ 2280 w 3804"/>
              <a:gd name="T59" fmla="*/ 3973 h 5181"/>
              <a:gd name="T60" fmla="*/ 2387 w 3804"/>
              <a:gd name="T61" fmla="*/ 3538 h 5181"/>
              <a:gd name="T62" fmla="*/ 1768 w 3804"/>
              <a:gd name="T63" fmla="*/ 3109 h 5181"/>
              <a:gd name="T64" fmla="*/ 1536 w 3804"/>
              <a:gd name="T65" fmla="*/ 3538 h 5181"/>
              <a:gd name="T66" fmla="*/ 2024 w 3804"/>
              <a:gd name="T67" fmla="*/ 2133 h 5181"/>
              <a:gd name="T68" fmla="*/ 2237 w 3804"/>
              <a:gd name="T69" fmla="*/ 3060 h 5181"/>
              <a:gd name="T70" fmla="*/ 2822 w 3804"/>
              <a:gd name="T71" fmla="*/ 3103 h 5181"/>
              <a:gd name="T72" fmla="*/ 2715 w 3804"/>
              <a:gd name="T73" fmla="*/ 3538 h 5181"/>
              <a:gd name="T74" fmla="*/ 2822 w 3804"/>
              <a:gd name="T75" fmla="*/ 3973 h 5181"/>
              <a:gd name="T76" fmla="*/ 2024 w 3804"/>
              <a:gd name="T77" fmla="*/ 2877 h 5181"/>
              <a:gd name="T78" fmla="*/ 2024 w 3804"/>
              <a:gd name="T79" fmla="*/ 2365 h 5181"/>
              <a:gd name="T80" fmla="*/ 1768 w 3804"/>
              <a:gd name="T81" fmla="*/ 2877 h 5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4" h="5181">
                <a:moveTo>
                  <a:pt x="2994" y="5181"/>
                </a:moveTo>
                <a:cubicBezTo>
                  <a:pt x="811" y="5181"/>
                  <a:pt x="811" y="5181"/>
                  <a:pt x="811" y="5181"/>
                </a:cubicBezTo>
                <a:cubicBezTo>
                  <a:pt x="561" y="5181"/>
                  <a:pt x="358" y="4978"/>
                  <a:pt x="359" y="4729"/>
                </a:cubicBezTo>
                <a:cubicBezTo>
                  <a:pt x="359" y="1150"/>
                  <a:pt x="359" y="1150"/>
                  <a:pt x="359" y="1150"/>
                </a:cubicBezTo>
                <a:cubicBezTo>
                  <a:pt x="0" y="1150"/>
                  <a:pt x="0" y="1150"/>
                  <a:pt x="0" y="1150"/>
                </a:cubicBezTo>
                <a:cubicBezTo>
                  <a:pt x="0" y="377"/>
                  <a:pt x="0" y="377"/>
                  <a:pt x="0" y="377"/>
                </a:cubicBezTo>
                <a:cubicBezTo>
                  <a:pt x="359" y="377"/>
                  <a:pt x="359" y="377"/>
                  <a:pt x="359" y="377"/>
                </a:cubicBezTo>
                <a:cubicBezTo>
                  <a:pt x="359" y="0"/>
                  <a:pt x="359" y="0"/>
                  <a:pt x="359" y="0"/>
                </a:cubicBezTo>
                <a:cubicBezTo>
                  <a:pt x="3445" y="0"/>
                  <a:pt x="3445" y="0"/>
                  <a:pt x="3445" y="0"/>
                </a:cubicBezTo>
                <a:cubicBezTo>
                  <a:pt x="3445" y="377"/>
                  <a:pt x="3445" y="377"/>
                  <a:pt x="3445" y="377"/>
                </a:cubicBezTo>
                <a:cubicBezTo>
                  <a:pt x="3804" y="377"/>
                  <a:pt x="3804" y="377"/>
                  <a:pt x="3804" y="377"/>
                </a:cubicBezTo>
                <a:cubicBezTo>
                  <a:pt x="3804" y="1150"/>
                  <a:pt x="3804" y="1150"/>
                  <a:pt x="3804" y="1150"/>
                </a:cubicBezTo>
                <a:cubicBezTo>
                  <a:pt x="3445" y="1150"/>
                  <a:pt x="3445" y="1150"/>
                  <a:pt x="3445" y="1150"/>
                </a:cubicBezTo>
                <a:cubicBezTo>
                  <a:pt x="3445" y="4729"/>
                  <a:pt x="3445" y="4729"/>
                  <a:pt x="3445" y="4729"/>
                </a:cubicBezTo>
                <a:cubicBezTo>
                  <a:pt x="3446" y="4978"/>
                  <a:pt x="3243" y="5181"/>
                  <a:pt x="2994" y="5181"/>
                </a:cubicBezTo>
                <a:close/>
                <a:moveTo>
                  <a:pt x="590" y="1150"/>
                </a:moveTo>
                <a:cubicBezTo>
                  <a:pt x="590" y="4729"/>
                  <a:pt x="590" y="4729"/>
                  <a:pt x="590" y="4729"/>
                </a:cubicBezTo>
                <a:cubicBezTo>
                  <a:pt x="590" y="4850"/>
                  <a:pt x="689" y="4949"/>
                  <a:pt x="811" y="4949"/>
                </a:cubicBezTo>
                <a:cubicBezTo>
                  <a:pt x="2993" y="4949"/>
                  <a:pt x="2993" y="4949"/>
                  <a:pt x="2993" y="4949"/>
                </a:cubicBezTo>
                <a:cubicBezTo>
                  <a:pt x="3115" y="4949"/>
                  <a:pt x="3214" y="4850"/>
                  <a:pt x="3214" y="4729"/>
                </a:cubicBezTo>
                <a:cubicBezTo>
                  <a:pt x="3214" y="4569"/>
                  <a:pt x="3214" y="4569"/>
                  <a:pt x="3214" y="4569"/>
                </a:cubicBezTo>
                <a:cubicBezTo>
                  <a:pt x="1459" y="4569"/>
                  <a:pt x="1459" y="4569"/>
                  <a:pt x="1459" y="4569"/>
                </a:cubicBezTo>
                <a:cubicBezTo>
                  <a:pt x="1209" y="4569"/>
                  <a:pt x="1006" y="4366"/>
                  <a:pt x="1006" y="4116"/>
                </a:cubicBezTo>
                <a:cubicBezTo>
                  <a:pt x="1006" y="1991"/>
                  <a:pt x="1006" y="1991"/>
                  <a:pt x="1006" y="1991"/>
                </a:cubicBezTo>
                <a:cubicBezTo>
                  <a:pt x="1006" y="1741"/>
                  <a:pt x="1209" y="1538"/>
                  <a:pt x="1459" y="1538"/>
                </a:cubicBezTo>
                <a:cubicBezTo>
                  <a:pt x="3214" y="1538"/>
                  <a:pt x="3214" y="1538"/>
                  <a:pt x="3214" y="1538"/>
                </a:cubicBezTo>
                <a:cubicBezTo>
                  <a:pt x="3214" y="1150"/>
                  <a:pt x="3214" y="1150"/>
                  <a:pt x="3214" y="1150"/>
                </a:cubicBezTo>
                <a:cubicBezTo>
                  <a:pt x="590" y="1150"/>
                  <a:pt x="590" y="1150"/>
                  <a:pt x="590" y="1150"/>
                </a:cubicBezTo>
                <a:close/>
                <a:moveTo>
                  <a:pt x="1459" y="1769"/>
                </a:moveTo>
                <a:cubicBezTo>
                  <a:pt x="1337" y="1769"/>
                  <a:pt x="1238" y="1869"/>
                  <a:pt x="1238" y="1991"/>
                </a:cubicBezTo>
                <a:cubicBezTo>
                  <a:pt x="1238" y="4116"/>
                  <a:pt x="1238" y="4116"/>
                  <a:pt x="1238" y="4116"/>
                </a:cubicBezTo>
                <a:cubicBezTo>
                  <a:pt x="1238" y="4238"/>
                  <a:pt x="1337" y="4337"/>
                  <a:pt x="1459" y="4337"/>
                </a:cubicBezTo>
                <a:cubicBezTo>
                  <a:pt x="3214" y="4337"/>
                  <a:pt x="3214" y="4337"/>
                  <a:pt x="3214" y="4337"/>
                </a:cubicBezTo>
                <a:cubicBezTo>
                  <a:pt x="3214" y="1769"/>
                  <a:pt x="3214" y="1769"/>
                  <a:pt x="3214" y="1769"/>
                </a:cubicBezTo>
                <a:cubicBezTo>
                  <a:pt x="1459" y="1769"/>
                  <a:pt x="1459" y="1769"/>
                  <a:pt x="1459" y="1769"/>
                </a:cubicBezTo>
                <a:close/>
                <a:moveTo>
                  <a:pt x="3214" y="918"/>
                </a:moveTo>
                <a:cubicBezTo>
                  <a:pt x="3572" y="918"/>
                  <a:pt x="3572" y="918"/>
                  <a:pt x="3572" y="918"/>
                </a:cubicBezTo>
                <a:cubicBezTo>
                  <a:pt x="3572" y="609"/>
                  <a:pt x="3572" y="609"/>
                  <a:pt x="3572" y="609"/>
                </a:cubicBezTo>
                <a:cubicBezTo>
                  <a:pt x="3214" y="609"/>
                  <a:pt x="3214" y="609"/>
                  <a:pt x="3214" y="609"/>
                </a:cubicBezTo>
                <a:cubicBezTo>
                  <a:pt x="3214" y="231"/>
                  <a:pt x="3214" y="231"/>
                  <a:pt x="3214" y="231"/>
                </a:cubicBezTo>
                <a:cubicBezTo>
                  <a:pt x="2810" y="231"/>
                  <a:pt x="2810" y="231"/>
                  <a:pt x="2810" y="231"/>
                </a:cubicBezTo>
                <a:cubicBezTo>
                  <a:pt x="2810" y="610"/>
                  <a:pt x="2810" y="610"/>
                  <a:pt x="2810" y="610"/>
                </a:cubicBezTo>
                <a:cubicBezTo>
                  <a:pt x="2578" y="610"/>
                  <a:pt x="2578" y="610"/>
                  <a:pt x="2578" y="610"/>
                </a:cubicBezTo>
                <a:cubicBezTo>
                  <a:pt x="2578" y="231"/>
                  <a:pt x="2578" y="231"/>
                  <a:pt x="2578" y="231"/>
                </a:cubicBezTo>
                <a:cubicBezTo>
                  <a:pt x="2022" y="231"/>
                  <a:pt x="2022" y="231"/>
                  <a:pt x="2022" y="231"/>
                </a:cubicBezTo>
                <a:cubicBezTo>
                  <a:pt x="2022" y="610"/>
                  <a:pt x="2022" y="610"/>
                  <a:pt x="2022" y="610"/>
                </a:cubicBezTo>
                <a:cubicBezTo>
                  <a:pt x="1790" y="610"/>
                  <a:pt x="1790" y="610"/>
                  <a:pt x="1790" y="610"/>
                </a:cubicBezTo>
                <a:cubicBezTo>
                  <a:pt x="1790" y="231"/>
                  <a:pt x="1790" y="231"/>
                  <a:pt x="1790" y="231"/>
                </a:cubicBezTo>
                <a:cubicBezTo>
                  <a:pt x="1234" y="231"/>
                  <a:pt x="1234" y="231"/>
                  <a:pt x="1234" y="231"/>
                </a:cubicBezTo>
                <a:cubicBezTo>
                  <a:pt x="1234" y="610"/>
                  <a:pt x="1234" y="610"/>
                  <a:pt x="1234" y="610"/>
                </a:cubicBezTo>
                <a:cubicBezTo>
                  <a:pt x="1002" y="610"/>
                  <a:pt x="1002" y="610"/>
                  <a:pt x="1002" y="610"/>
                </a:cubicBezTo>
                <a:cubicBezTo>
                  <a:pt x="1002" y="231"/>
                  <a:pt x="1002" y="231"/>
                  <a:pt x="1002" y="231"/>
                </a:cubicBezTo>
                <a:cubicBezTo>
                  <a:pt x="590" y="231"/>
                  <a:pt x="590" y="231"/>
                  <a:pt x="590" y="231"/>
                </a:cubicBezTo>
                <a:cubicBezTo>
                  <a:pt x="590" y="609"/>
                  <a:pt x="590" y="609"/>
                  <a:pt x="590" y="609"/>
                </a:cubicBezTo>
                <a:cubicBezTo>
                  <a:pt x="232" y="609"/>
                  <a:pt x="232" y="609"/>
                  <a:pt x="232" y="609"/>
                </a:cubicBezTo>
                <a:cubicBezTo>
                  <a:pt x="232" y="918"/>
                  <a:pt x="232" y="918"/>
                  <a:pt x="232" y="918"/>
                </a:cubicBezTo>
                <a:cubicBezTo>
                  <a:pt x="3214" y="918"/>
                  <a:pt x="3214" y="918"/>
                  <a:pt x="3214" y="918"/>
                </a:cubicBezTo>
                <a:close/>
                <a:moveTo>
                  <a:pt x="2822" y="3973"/>
                </a:moveTo>
                <a:cubicBezTo>
                  <a:pt x="2551" y="3702"/>
                  <a:pt x="2551" y="3702"/>
                  <a:pt x="2551" y="3702"/>
                </a:cubicBezTo>
                <a:cubicBezTo>
                  <a:pt x="2280" y="3973"/>
                  <a:pt x="2280" y="3973"/>
                  <a:pt x="2280" y="3973"/>
                </a:cubicBezTo>
                <a:cubicBezTo>
                  <a:pt x="2116" y="3809"/>
                  <a:pt x="2116" y="3809"/>
                  <a:pt x="2116" y="3809"/>
                </a:cubicBezTo>
                <a:cubicBezTo>
                  <a:pt x="2387" y="3538"/>
                  <a:pt x="2387" y="3538"/>
                  <a:pt x="2387" y="3538"/>
                </a:cubicBezTo>
                <a:cubicBezTo>
                  <a:pt x="1958" y="3109"/>
                  <a:pt x="1958" y="3109"/>
                  <a:pt x="1958" y="3109"/>
                </a:cubicBezTo>
                <a:cubicBezTo>
                  <a:pt x="1768" y="3109"/>
                  <a:pt x="1768" y="3109"/>
                  <a:pt x="1768" y="3109"/>
                </a:cubicBezTo>
                <a:cubicBezTo>
                  <a:pt x="1768" y="3538"/>
                  <a:pt x="1768" y="3538"/>
                  <a:pt x="1768" y="3538"/>
                </a:cubicBezTo>
                <a:cubicBezTo>
                  <a:pt x="1536" y="3538"/>
                  <a:pt x="1536" y="3538"/>
                  <a:pt x="1536" y="3538"/>
                </a:cubicBezTo>
                <a:cubicBezTo>
                  <a:pt x="1536" y="2133"/>
                  <a:pt x="1536" y="2133"/>
                  <a:pt x="1536" y="2133"/>
                </a:cubicBezTo>
                <a:cubicBezTo>
                  <a:pt x="2024" y="2133"/>
                  <a:pt x="2024" y="2133"/>
                  <a:pt x="2024" y="2133"/>
                </a:cubicBezTo>
                <a:cubicBezTo>
                  <a:pt x="2293" y="2133"/>
                  <a:pt x="2512" y="2352"/>
                  <a:pt x="2512" y="2621"/>
                </a:cubicBezTo>
                <a:cubicBezTo>
                  <a:pt x="2512" y="2814"/>
                  <a:pt x="2400" y="2981"/>
                  <a:pt x="2237" y="3060"/>
                </a:cubicBezTo>
                <a:cubicBezTo>
                  <a:pt x="2551" y="3374"/>
                  <a:pt x="2551" y="3374"/>
                  <a:pt x="2551" y="3374"/>
                </a:cubicBezTo>
                <a:cubicBezTo>
                  <a:pt x="2822" y="3103"/>
                  <a:pt x="2822" y="3103"/>
                  <a:pt x="2822" y="3103"/>
                </a:cubicBezTo>
                <a:cubicBezTo>
                  <a:pt x="2986" y="3267"/>
                  <a:pt x="2986" y="3267"/>
                  <a:pt x="2986" y="3267"/>
                </a:cubicBezTo>
                <a:cubicBezTo>
                  <a:pt x="2715" y="3538"/>
                  <a:pt x="2715" y="3538"/>
                  <a:pt x="2715" y="3538"/>
                </a:cubicBezTo>
                <a:cubicBezTo>
                  <a:pt x="2986" y="3809"/>
                  <a:pt x="2986" y="3809"/>
                  <a:pt x="2986" y="3809"/>
                </a:cubicBezTo>
                <a:cubicBezTo>
                  <a:pt x="2822" y="3973"/>
                  <a:pt x="2822" y="3973"/>
                  <a:pt x="2822" y="3973"/>
                </a:cubicBezTo>
                <a:close/>
                <a:moveTo>
                  <a:pt x="1768" y="2877"/>
                </a:moveTo>
                <a:cubicBezTo>
                  <a:pt x="2024" y="2877"/>
                  <a:pt x="2024" y="2877"/>
                  <a:pt x="2024" y="2877"/>
                </a:cubicBezTo>
                <a:cubicBezTo>
                  <a:pt x="2165" y="2877"/>
                  <a:pt x="2280" y="2762"/>
                  <a:pt x="2280" y="2621"/>
                </a:cubicBezTo>
                <a:cubicBezTo>
                  <a:pt x="2280" y="2480"/>
                  <a:pt x="2165" y="2365"/>
                  <a:pt x="2024" y="2365"/>
                </a:cubicBezTo>
                <a:cubicBezTo>
                  <a:pt x="1768" y="2365"/>
                  <a:pt x="1768" y="2365"/>
                  <a:pt x="1768" y="2365"/>
                </a:cubicBezTo>
                <a:cubicBezTo>
                  <a:pt x="1768" y="2877"/>
                  <a:pt x="1768" y="2877"/>
                  <a:pt x="1768" y="2877"/>
                </a:cubicBezTo>
                <a:close/>
              </a:path>
            </a:pathLst>
          </a:custGeom>
          <a:solidFill>
            <a:schemeClr val="tx2">
              <a:alpha val="29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8139804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pPr marL="0" marR="0" lvl="0" indent="0" algn="ctr" defTabSz="457063" rtl="0" eaLnBrk="1" fontAlgn="auto" latinLnBrk="0" hangingPunct="1">
              <a:lnSpc>
                <a:spcPct val="100000"/>
              </a:lnSpc>
              <a:spcBef>
                <a:spcPts val="0"/>
              </a:spcBef>
              <a:spcAft>
                <a:spcPts val="0"/>
              </a:spcAft>
              <a:buClrTx/>
              <a:buSzTx/>
              <a:buFontTx/>
              <a:buNone/>
              <a:tabLst/>
              <a:defRPr/>
            </a:pPr>
            <a:fld id="{4D467D88-DCFD-354C-96A5-D863D5E9364D}" type="slidenum">
              <a:rPr kumimoji="0" lang="en-US" sz="900" b="0" i="0" u="none" strike="noStrike" kern="1200" cap="none" spc="0" normalizeH="0" baseline="0" noProof="0">
                <a:ln>
                  <a:noFill/>
                </a:ln>
                <a:solidFill>
                  <a:prstClr val="black">
                    <a:lumMod val="75000"/>
                    <a:lumOff val="25000"/>
                  </a:prstClr>
                </a:solidFill>
                <a:effectLst/>
                <a:uLnTx/>
                <a:uFillTx/>
                <a:latin typeface="Arial"/>
                <a:ea typeface="+mn-ea"/>
                <a:cs typeface="+mn-cs"/>
              </a:rPr>
              <a:pPr marL="0" marR="0" lvl="0" indent="0" algn="ctr" defTabSz="457063"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dirty="0">
              <a:ln>
                <a:noFill/>
              </a:ln>
              <a:solidFill>
                <a:prstClr val="black">
                  <a:lumMod val="75000"/>
                  <a:lumOff val="25000"/>
                </a:prstClr>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xmlns="" id="{F1E261A9-43A1-461B-848C-7602F824459C}"/>
              </a:ext>
            </a:extLst>
          </p:cNvPr>
          <p:cNvSpPr>
            <a:spLocks noGrp="1"/>
          </p:cNvSpPr>
          <p:nvPr>
            <p:ph idx="1"/>
          </p:nvPr>
        </p:nvSpPr>
        <p:spPr>
          <a:xfrm>
            <a:off x="583007" y="1251524"/>
            <a:ext cx="8867775" cy="718573"/>
          </a:xfrm>
          <a:prstGeom prst="rect">
            <a:avLst/>
          </a:prstGeom>
        </p:spPr>
        <p:txBody>
          <a:bodyPr vert="horz" wrap="square" lIns="0" tIns="0" rIns="0" bIns="0" rtlCol="0" anchor="t">
            <a:noAutofit/>
          </a:bodyPr>
          <a:lstStyle/>
          <a:p>
            <a:pPr marL="0" indent="0">
              <a:buNone/>
            </a:pPr>
            <a:r>
              <a:rPr lang="en-US" sz="1800" dirty="0"/>
              <a:t>You can check the cost of your medication online at: </a:t>
            </a:r>
            <a:r>
              <a:rPr lang="en-US" sz="1800" b="1" dirty="0">
                <a:latin typeface="+mj-lt"/>
              </a:rPr>
              <a:t>www.info.caremark.com/trsactivecare</a:t>
            </a:r>
          </a:p>
          <a:p>
            <a:endParaRPr lang="en-US" dirty="0">
              <a:latin typeface="Open Sans Light"/>
            </a:endParaRPr>
          </a:p>
        </p:txBody>
      </p:sp>
      <p:sp>
        <p:nvSpPr>
          <p:cNvPr id="2" name="Title 1">
            <a:extLst>
              <a:ext uri="{FF2B5EF4-FFF2-40B4-BE49-F238E27FC236}">
                <a16:creationId xmlns:a16="http://schemas.microsoft.com/office/drawing/2014/main" xmlns="" id="{88270111-541F-4B43-BAB7-A9740CD33D9C}"/>
              </a:ext>
            </a:extLst>
          </p:cNvPr>
          <p:cNvSpPr>
            <a:spLocks noGrp="1"/>
          </p:cNvSpPr>
          <p:nvPr>
            <p:ph type="title"/>
          </p:nvPr>
        </p:nvSpPr>
        <p:spPr>
          <a:xfrm>
            <a:off x="458671" y="408449"/>
            <a:ext cx="10898491" cy="490115"/>
          </a:xfrm>
        </p:spPr>
        <p:txBody>
          <a:bodyPr/>
          <a:lstStyle/>
          <a:p>
            <a:r>
              <a:rPr lang="en-US" dirty="0"/>
              <a:t>Check drug cost tool</a:t>
            </a:r>
          </a:p>
        </p:txBody>
      </p:sp>
      <p:sp>
        <p:nvSpPr>
          <p:cNvPr id="3" name="Footer Placeholder 2"/>
          <p:cNvSpPr>
            <a:spLocks noGrp="1"/>
          </p:cNvSpPr>
          <p:nvPr>
            <p:ph type="ftr" sz="quarter" idx="14"/>
          </p:nvPr>
        </p:nvSpPr>
        <p:spPr/>
        <p: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prstClr val="black">
                    <a:lumMod val="50000"/>
                    <a:lumOff val="50000"/>
                  </a:prstClr>
                </a:solidFill>
                <a:effectLst/>
                <a:uLnTx/>
                <a:uFillTx/>
                <a:latin typeface="Arial"/>
                <a:ea typeface="+mn-ea"/>
                <a:cs typeface="+mn-cs"/>
              </a:rPr>
              <a:t>©2019 CVS Health and/or one of its affiliates: Confidential &amp; Proprietary</a:t>
            </a:r>
          </a:p>
        </p:txBody>
      </p:sp>
      <p:sp>
        <p:nvSpPr>
          <p:cNvPr id="22" name="Rectangle 21"/>
          <p:cNvSpPr/>
          <p:nvPr/>
        </p:nvSpPr>
        <p:spPr>
          <a:xfrm>
            <a:off x="583007" y="5697224"/>
            <a:ext cx="5395451" cy="830997"/>
          </a:xfrm>
          <a:prstGeom prst="rect">
            <a:avLst/>
          </a:prstGeom>
        </p:spPr>
        <p:txBody>
          <a:bodyPr wrap="square">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Locate this tool by logging into your account on </a:t>
            </a: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www.c</a:t>
            </a:r>
            <a:r>
              <a:rPr kumimoji="0" lang="en-US" sz="1600" b="1" i="0" u="none" strike="noStrike" kern="1200" cap="none" spc="0" normalizeH="0" baseline="0" noProof="0" dirty="0">
                <a:ln>
                  <a:noFill/>
                </a:ln>
                <a:solidFill>
                  <a:srgbClr val="1E1E1E"/>
                </a:solidFill>
                <a:effectLst/>
                <a:uLnTx/>
                <a:uFillTx/>
                <a:latin typeface="Arial" panose="020B0604020202020204"/>
                <a:ea typeface="+mn-ea"/>
                <a:cs typeface="+mn-cs"/>
              </a:rPr>
              <a:t>aremark.com</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Then select the ‘Check Drug Cost Tool.’</a:t>
            </a:r>
          </a:p>
        </p:txBody>
      </p:sp>
      <p:pic>
        <p:nvPicPr>
          <p:cNvPr id="9" name="Picture 8"/>
          <p:cNvPicPr>
            <a:picLocks noChangeAspect="1"/>
          </p:cNvPicPr>
          <p:nvPr/>
        </p:nvPicPr>
        <p:blipFill rotWithShape="1">
          <a:blip r:embed="rId3"/>
          <a:srcRect l="1903" t="22235" r="4290" b="13153"/>
          <a:stretch/>
        </p:blipFill>
        <p:spPr>
          <a:xfrm>
            <a:off x="534292" y="1970097"/>
            <a:ext cx="8725653" cy="3611577"/>
          </a:xfrm>
          <a:prstGeom prst="rect">
            <a:avLst/>
          </a:prstGeom>
        </p:spPr>
      </p:pic>
    </p:spTree>
    <p:extLst>
      <p:ext uri="{BB962C8B-B14F-4D97-AF65-F5344CB8AC3E}">
        <p14:creationId xmlns:p14="http://schemas.microsoft.com/office/powerpoint/2010/main" val="275649841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09534CA8-457A-418D-B4CF-EDD59B05580A}"/>
              </a:ext>
            </a:extLst>
          </p:cNvPr>
          <p:cNvSpPr>
            <a:spLocks noGrp="1"/>
          </p:cNvSpPr>
          <p:nvPr>
            <p:ph type="sldNum" sz="quarter" idx="12"/>
          </p:nvPr>
        </p:nvSpPr>
        <p:spPr/>
        <p:txBody>
          <a:bodyPr/>
          <a:lstStyle/>
          <a:p>
            <a:fld id="{2D55A223-BDE3-4662-BD05-6BDBDD27824A}" type="slidenum">
              <a:rPr lang="en-US" smtClean="0"/>
              <a:pPr/>
              <a:t>5</a:t>
            </a:fld>
            <a:endParaRPr lang="en-US" dirty="0"/>
          </a:p>
        </p:txBody>
      </p:sp>
      <p:pic>
        <p:nvPicPr>
          <p:cNvPr id="7" name="Picture 2" descr="https://trsfusion/health/home/HIBComm/Images1/Logos/AYH_Logo_color_blueapple_final-01.png">
            <a:extLst>
              <a:ext uri="{FF2B5EF4-FFF2-40B4-BE49-F238E27FC236}">
                <a16:creationId xmlns:a16="http://schemas.microsoft.com/office/drawing/2014/main" xmlns="" id="{18CA1269-5370-4FBE-88F7-3D84EE44DB5F}"/>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39391" y="-917376"/>
            <a:ext cx="7973572" cy="7973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5907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pPr marL="0" marR="0" lvl="0" indent="0" algn="ctr" defTabSz="457063" rtl="0" eaLnBrk="1" fontAlgn="auto" latinLnBrk="0" hangingPunct="1">
              <a:lnSpc>
                <a:spcPct val="100000"/>
              </a:lnSpc>
              <a:spcBef>
                <a:spcPts val="0"/>
              </a:spcBef>
              <a:spcAft>
                <a:spcPts val="0"/>
              </a:spcAft>
              <a:buClrTx/>
              <a:buSzTx/>
              <a:buFontTx/>
              <a:buNone/>
              <a:tabLst/>
              <a:defRPr/>
            </a:pPr>
            <a:fld id="{4D467D88-DCFD-354C-96A5-D863D5E9364D}" type="slidenum">
              <a:rPr kumimoji="0" lang="en-US" sz="900" b="0" i="0" u="none" strike="noStrike" kern="1200" cap="none" spc="0" normalizeH="0" baseline="0" noProof="0">
                <a:ln>
                  <a:noFill/>
                </a:ln>
                <a:solidFill>
                  <a:prstClr val="black">
                    <a:lumMod val="75000"/>
                    <a:lumOff val="25000"/>
                  </a:prstClr>
                </a:solidFill>
                <a:effectLst/>
                <a:uLnTx/>
                <a:uFillTx/>
                <a:latin typeface="Arial"/>
                <a:ea typeface="+mn-ea"/>
                <a:cs typeface="+mn-cs"/>
              </a:rPr>
              <a:pPr marL="0" marR="0" lvl="0" indent="0" algn="ctr" defTabSz="457063"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dirty="0">
              <a:ln>
                <a:noFill/>
              </a:ln>
              <a:solidFill>
                <a:prstClr val="black">
                  <a:lumMod val="75000"/>
                  <a:lumOff val="25000"/>
                </a:prstClr>
              </a:solidFill>
              <a:effectLst/>
              <a:uLnTx/>
              <a:uFillTx/>
              <a:latin typeface="Arial"/>
              <a:ea typeface="+mn-ea"/>
              <a:cs typeface="+mn-cs"/>
            </a:endParaRPr>
          </a:p>
        </p:txBody>
      </p:sp>
      <p:sp>
        <p:nvSpPr>
          <p:cNvPr id="2" name="Title 1">
            <a:extLst>
              <a:ext uri="{FF2B5EF4-FFF2-40B4-BE49-F238E27FC236}">
                <a16:creationId xmlns:a16="http://schemas.microsoft.com/office/drawing/2014/main" xmlns="" id="{5236F08C-A185-41C4-9BCB-5F099B63C569}"/>
              </a:ext>
            </a:extLst>
          </p:cNvPr>
          <p:cNvSpPr>
            <a:spLocks noGrp="1"/>
          </p:cNvSpPr>
          <p:nvPr>
            <p:ph type="title"/>
          </p:nvPr>
        </p:nvSpPr>
        <p:spPr/>
        <p:txBody>
          <a:bodyPr/>
          <a:lstStyle/>
          <a:p>
            <a:r>
              <a:rPr lang="en-US" dirty="0"/>
              <a:t>Diabetic meter and supplies</a:t>
            </a:r>
          </a:p>
        </p:txBody>
      </p:sp>
      <p:sp>
        <p:nvSpPr>
          <p:cNvPr id="3" name="Footer Placeholder 2"/>
          <p:cNvSpPr>
            <a:spLocks noGrp="1"/>
          </p:cNvSpPr>
          <p:nvPr>
            <p:ph type="ftr" sz="quarter" idx="14"/>
          </p:nvPr>
        </p:nvSpPr>
        <p:spPr/>
        <p: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prstClr val="black">
                    <a:lumMod val="50000"/>
                    <a:lumOff val="50000"/>
                  </a:prstClr>
                </a:solidFill>
                <a:effectLst/>
                <a:uLnTx/>
                <a:uFillTx/>
                <a:latin typeface="Arial"/>
                <a:ea typeface="+mn-ea"/>
                <a:cs typeface="+mn-cs"/>
              </a:rPr>
              <a:t>©2019 CVS Health and/or one of its affiliates: Confidential &amp; Proprietary</a:t>
            </a:r>
          </a:p>
        </p:txBody>
      </p:sp>
      <p:sp>
        <p:nvSpPr>
          <p:cNvPr id="17" name="Rectangle 16"/>
          <p:cNvSpPr/>
          <p:nvPr/>
        </p:nvSpPr>
        <p:spPr>
          <a:xfrm>
            <a:off x="993253" y="1595118"/>
            <a:ext cx="3650605" cy="2861577"/>
          </a:xfrm>
          <a:prstGeom prst="rect">
            <a:avLst/>
          </a:prstGeom>
        </p:spPr>
        <p:txBody>
          <a:bodyPr wrap="square">
            <a:spAutoFit/>
          </a:bodyPr>
          <a:lstStyle/>
          <a:p>
            <a:pPr marL="285664" marR="0" lvl="0" indent="-285664" algn="l" defTabSz="457063" rtl="0" eaLnBrk="1" fontAlgn="auto" latinLnBrk="0" hangingPunct="1">
              <a:lnSpc>
                <a:spcPct val="100000"/>
              </a:lnSpc>
              <a:spcBef>
                <a:spcPts val="0"/>
              </a:spcBef>
              <a:spcAft>
                <a:spcPts val="0"/>
              </a:spcAft>
              <a:buClr>
                <a:srgbClr val="24618E"/>
              </a:buClr>
              <a:buSzTx/>
              <a:buFont typeface="Arial" panose="020B0604020202020204" pitchFamily="34" charset="0"/>
              <a:buChar char="•"/>
              <a:tabLst/>
              <a:defRPr/>
            </a:pPr>
            <a:r>
              <a:rPr kumimoji="0" lang="en-US" sz="1999" b="0" i="0" u="none" strike="noStrike" kern="1200" cap="none" spc="0" normalizeH="0" baseline="0" noProof="0" dirty="0">
                <a:ln>
                  <a:noFill/>
                </a:ln>
                <a:solidFill>
                  <a:prstClr val="black"/>
                </a:solidFill>
                <a:effectLst/>
                <a:uLnTx/>
                <a:uFillTx/>
                <a:latin typeface="Arial" panose="020B0604020202020204"/>
                <a:ea typeface="+mn-ea"/>
                <a:cs typeface="+mn-cs"/>
              </a:rPr>
              <a:t>Preferred Diabetic Meters are available at no cost to eligible to you. </a:t>
            </a:r>
          </a:p>
          <a:p>
            <a:pPr marL="342900" marR="0" lvl="0" indent="-342900" algn="l" defTabSz="457063" rtl="0" eaLnBrk="1" fontAlgn="auto" latinLnBrk="0" hangingPunct="1">
              <a:lnSpc>
                <a:spcPct val="100000"/>
              </a:lnSpc>
              <a:spcBef>
                <a:spcPts val="0"/>
              </a:spcBef>
              <a:spcAft>
                <a:spcPts val="0"/>
              </a:spcAft>
              <a:buClr>
                <a:srgbClr val="24618E"/>
              </a:buClr>
              <a:buSzTx/>
              <a:buFont typeface="Arial" panose="020B0604020202020204" pitchFamily="34" charset="0"/>
              <a:buChar char="•"/>
              <a:tabLst/>
              <a:defRPr/>
            </a:pPr>
            <a:endParaRPr kumimoji="0" lang="en-US" sz="1999"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664" marR="0" lvl="0" indent="-285664" algn="l" defTabSz="457063" rtl="0" eaLnBrk="1" fontAlgn="auto" latinLnBrk="0" hangingPunct="1">
              <a:lnSpc>
                <a:spcPct val="100000"/>
              </a:lnSpc>
              <a:spcBef>
                <a:spcPts val="0"/>
              </a:spcBef>
              <a:spcAft>
                <a:spcPts val="0"/>
              </a:spcAft>
              <a:buClr>
                <a:srgbClr val="24618E"/>
              </a:buClr>
              <a:buSzTx/>
              <a:buFont typeface="Arial" panose="020B0604020202020204" pitchFamily="34" charset="0"/>
              <a:buChar char="•"/>
              <a:tabLst/>
              <a:defRPr/>
            </a:pPr>
            <a:r>
              <a:rPr kumimoji="0" lang="en-US" sz="1999" b="0" i="0" u="none" strike="noStrike" kern="1200" cap="none" spc="0" normalizeH="0" baseline="0" noProof="0" dirty="0">
                <a:ln>
                  <a:noFill/>
                </a:ln>
                <a:solidFill>
                  <a:prstClr val="black"/>
                </a:solidFill>
                <a:effectLst/>
                <a:uLnTx/>
                <a:uFillTx/>
                <a:latin typeface="Arial" panose="020B0604020202020204"/>
                <a:ea typeface="+mn-ea"/>
                <a:cs typeface="+mn-cs"/>
              </a:rPr>
              <a:t>For more details, please contact CVS Caremark Diabetic Meter Program at </a:t>
            </a:r>
            <a:r>
              <a:rPr kumimoji="0" lang="en-US" sz="1999" b="1" i="0" u="none" strike="noStrike" kern="1200" cap="none" spc="0" normalizeH="0" baseline="0" noProof="0" dirty="0">
                <a:ln>
                  <a:noFill/>
                </a:ln>
                <a:solidFill>
                  <a:srgbClr val="FF0000"/>
                </a:solidFill>
                <a:effectLst/>
                <a:uLnTx/>
                <a:uFillTx/>
                <a:latin typeface="Arial" panose="020B0604020202020204"/>
                <a:ea typeface="+mn-ea"/>
                <a:cs typeface="+mn-cs"/>
              </a:rPr>
              <a:t>1-800-588-4456</a:t>
            </a:r>
          </a:p>
          <a:p>
            <a:pPr marL="0" marR="0" lvl="0" indent="0" algn="l" defTabSz="457063" rtl="0" eaLnBrk="1" fontAlgn="auto" latinLnBrk="0" hangingPunct="1">
              <a:lnSpc>
                <a:spcPct val="100000"/>
              </a:lnSpc>
              <a:spcBef>
                <a:spcPts val="0"/>
              </a:spcBef>
              <a:spcAft>
                <a:spcPts val="0"/>
              </a:spcAft>
              <a:buClr>
                <a:srgbClr val="C00000"/>
              </a:buClr>
              <a:buSzTx/>
              <a:buFontTx/>
              <a:buNone/>
              <a:tabLst/>
              <a:defRPr/>
            </a:pPr>
            <a:r>
              <a:rPr kumimoji="0" lang="en-US" sz="1999" b="1" i="0" u="sng" strike="noStrike" kern="1200" cap="none" spc="0" normalizeH="0" baseline="0" noProof="0" dirty="0">
                <a:ln>
                  <a:noFill/>
                </a:ln>
                <a:solidFill>
                  <a:srgbClr val="FF0000"/>
                </a:solidFill>
                <a:effectLst/>
                <a:uLnTx/>
                <a:uFillTx/>
                <a:latin typeface="Open Sans Light"/>
                <a:ea typeface="+mn-ea"/>
                <a:cs typeface="+mn-cs"/>
              </a:rPr>
              <a:t> </a:t>
            </a:r>
            <a:endParaRPr kumimoji="0" lang="en-US" sz="1999" b="1" i="0" u="none" strike="noStrike" kern="1200" cap="none" spc="0" normalizeH="0" baseline="0" noProof="0" dirty="0">
              <a:ln>
                <a:noFill/>
              </a:ln>
              <a:solidFill>
                <a:srgbClr val="FF0000"/>
              </a:solidFill>
              <a:effectLst/>
              <a:uLnTx/>
              <a:uFillTx/>
              <a:latin typeface="Open Sans Light"/>
              <a:ea typeface="+mn-ea"/>
              <a:cs typeface="+mn-cs"/>
            </a:endParaRPr>
          </a:p>
        </p:txBody>
      </p:sp>
      <p:graphicFrame>
        <p:nvGraphicFramePr>
          <p:cNvPr id="18" name="Table 17"/>
          <p:cNvGraphicFramePr>
            <a:graphicFrameLocks noGrp="1"/>
          </p:cNvGraphicFramePr>
          <p:nvPr>
            <p:extLst/>
          </p:nvPr>
        </p:nvGraphicFramePr>
        <p:xfrm>
          <a:off x="4993302" y="1330583"/>
          <a:ext cx="6832425" cy="4355514"/>
        </p:xfrm>
        <a:graphic>
          <a:graphicData uri="http://schemas.openxmlformats.org/drawingml/2006/table">
            <a:tbl>
              <a:tblPr firstRow="1" bandRow="1">
                <a:tableStyleId>{073A0DAA-6AF3-43AB-8588-CEC1D06C72B9}</a:tableStyleId>
              </a:tblPr>
              <a:tblGrid>
                <a:gridCol w="3329327">
                  <a:extLst>
                    <a:ext uri="{9D8B030D-6E8A-4147-A177-3AD203B41FA5}">
                      <a16:colId xmlns:a16="http://schemas.microsoft.com/office/drawing/2014/main" xmlns="" val="20000"/>
                    </a:ext>
                  </a:extLst>
                </a:gridCol>
                <a:gridCol w="3503098">
                  <a:extLst>
                    <a:ext uri="{9D8B030D-6E8A-4147-A177-3AD203B41FA5}">
                      <a16:colId xmlns:a16="http://schemas.microsoft.com/office/drawing/2014/main" xmlns="" val="20001"/>
                    </a:ext>
                  </a:extLst>
                </a:gridCol>
              </a:tblGrid>
              <a:tr h="1418705">
                <a:tc>
                  <a:txBody>
                    <a:bodyPr/>
                    <a:lstStyle/>
                    <a:p>
                      <a:pPr algn="ctr" fontAlgn="t"/>
                      <a:r>
                        <a:rPr lang="en-US" sz="1800" b="1" kern="1200" dirty="0">
                          <a:solidFill>
                            <a:schemeClr val="lt1"/>
                          </a:solidFill>
                          <a:effectLst/>
                          <a:latin typeface="+mn-lt"/>
                          <a:ea typeface="+mn-ea"/>
                          <a:cs typeface="+mn-cs"/>
                        </a:rPr>
                        <a:t>Up to a 31-Day Supply </a:t>
                      </a:r>
                      <a:r>
                        <a:rPr lang="en-US" sz="1800" u="none" strike="noStrike" dirty="0">
                          <a:effectLst/>
                          <a:latin typeface="+mn-lt"/>
                        </a:rPr>
                        <a:t>at Retail Pharmacy</a:t>
                      </a:r>
                      <a:endParaRPr lang="en-US" sz="1800" b="1" i="0" u="none" strike="noStrike" dirty="0">
                        <a:solidFill>
                          <a:srgbClr val="333333"/>
                        </a:solidFill>
                        <a:effectLst/>
                        <a:latin typeface="+mn-lt"/>
                      </a:endParaRPr>
                    </a:p>
                  </a:txBody>
                  <a:tcPr marL="7142" marR="7142" marT="7142" marB="0" anchor="ctr">
                    <a:solidFill>
                      <a:schemeClr val="accent3"/>
                    </a:solidFill>
                  </a:tcPr>
                </a:tc>
                <a:tc>
                  <a:txBody>
                    <a:bodyPr/>
                    <a:lstStyle/>
                    <a:p>
                      <a:pPr algn="ctr" fontAlgn="t"/>
                      <a:r>
                        <a:rPr lang="en-US" sz="1800" u="none" strike="noStrike" dirty="0">
                          <a:effectLst/>
                          <a:latin typeface="+mn-lt"/>
                        </a:rPr>
                        <a:t>90-Day Supply at</a:t>
                      </a:r>
                      <a:r>
                        <a:rPr lang="en-US" sz="1800" u="none" strike="noStrike" baseline="0" dirty="0">
                          <a:effectLst/>
                          <a:latin typeface="+mn-lt"/>
                        </a:rPr>
                        <a:t> </a:t>
                      </a:r>
                      <a:br>
                        <a:rPr lang="en-US" sz="1800" u="none" strike="noStrike" baseline="0" dirty="0">
                          <a:effectLst/>
                          <a:latin typeface="+mn-lt"/>
                        </a:rPr>
                      </a:br>
                      <a:r>
                        <a:rPr lang="en-US" sz="1800" u="none" strike="noStrike" dirty="0">
                          <a:effectLst/>
                          <a:latin typeface="+mn-lt"/>
                        </a:rPr>
                        <a:t>Retail-</a:t>
                      </a:r>
                      <a:r>
                        <a:rPr lang="en-US" sz="1800" i="1" u="none" strike="noStrike" dirty="0">
                          <a:effectLst/>
                          <a:latin typeface="+mn-lt"/>
                        </a:rPr>
                        <a:t>Plus</a:t>
                      </a:r>
                      <a:r>
                        <a:rPr lang="en-US" sz="1800" u="none" strike="noStrike" dirty="0">
                          <a:effectLst/>
                          <a:latin typeface="+mn-lt"/>
                        </a:rPr>
                        <a:t> Network Pharmacy or</a:t>
                      </a:r>
                      <a:r>
                        <a:rPr lang="en-US" sz="1800" u="none" strike="noStrike" baseline="0" dirty="0">
                          <a:effectLst/>
                          <a:latin typeface="+mn-lt"/>
                        </a:rPr>
                        <a:t> Caremark Mail Order Pharmacy</a:t>
                      </a:r>
                      <a:endParaRPr lang="en-US" sz="1800" b="1" i="0" u="none" strike="noStrike" dirty="0">
                        <a:solidFill>
                          <a:srgbClr val="333333"/>
                        </a:solidFill>
                        <a:effectLst/>
                        <a:latin typeface="+mn-lt"/>
                      </a:endParaRPr>
                    </a:p>
                  </a:txBody>
                  <a:tcPr marL="7142" marR="7142" marT="7142" marB="0" anchor="ctr">
                    <a:solidFill>
                      <a:schemeClr val="accent3"/>
                    </a:solidFill>
                  </a:tcPr>
                </a:tc>
                <a:extLst>
                  <a:ext uri="{0D108BD9-81ED-4DB2-BD59-A6C34878D82A}">
                    <a16:rowId xmlns:a16="http://schemas.microsoft.com/office/drawing/2014/main" xmlns="" val="10000"/>
                  </a:ext>
                </a:extLst>
              </a:tr>
              <a:tr h="2936809">
                <a:tc>
                  <a:txBody>
                    <a:bodyPr/>
                    <a:lstStyle/>
                    <a:p>
                      <a:pPr marL="457200" lvl="1" indent="-285750" algn="l" fontAlgn="t">
                        <a:spcBef>
                          <a:spcPts val="600"/>
                        </a:spcBef>
                        <a:buFont typeface="Arial" panose="020B0604020202020204" pitchFamily="34" charset="0"/>
                        <a:buChar char="•"/>
                      </a:pPr>
                      <a:r>
                        <a:rPr lang="en-US" sz="1800" u="none" strike="noStrike" dirty="0">
                          <a:effectLst/>
                          <a:latin typeface="+mn-lt"/>
                        </a:rPr>
                        <a:t>You pay $0 for needles and syringes if</a:t>
                      </a:r>
                      <a:r>
                        <a:rPr lang="en-US" sz="1800" u="none" strike="noStrike" baseline="0" dirty="0">
                          <a:effectLst/>
                          <a:latin typeface="+mn-lt"/>
                        </a:rPr>
                        <a:t> </a:t>
                      </a:r>
                      <a:r>
                        <a:rPr lang="en-US" sz="1800" u="none" strike="noStrike" dirty="0">
                          <a:effectLst/>
                          <a:latin typeface="+mn-lt"/>
                        </a:rPr>
                        <a:t>purchased the </a:t>
                      </a:r>
                      <a:r>
                        <a:rPr lang="en-US" sz="1800" u="sng" strike="noStrike" dirty="0">
                          <a:effectLst/>
                          <a:latin typeface="+mn-lt"/>
                        </a:rPr>
                        <a:t>same day as insulin.</a:t>
                      </a:r>
                      <a:endParaRPr lang="en-US" sz="1800" b="0" i="0" u="sng" strike="noStrike" dirty="0">
                        <a:solidFill>
                          <a:srgbClr val="333333"/>
                        </a:solidFill>
                        <a:effectLst/>
                        <a:latin typeface="+mn-lt"/>
                      </a:endParaRPr>
                    </a:p>
                  </a:txBody>
                  <a:tcPr marL="7142" marR="7142" marT="7142" marB="0">
                    <a:solidFill>
                      <a:schemeClr val="accent3">
                        <a:lumMod val="20000"/>
                        <a:lumOff val="80000"/>
                      </a:schemeClr>
                    </a:solidFill>
                  </a:tcPr>
                </a:tc>
                <a:tc>
                  <a:txBody>
                    <a:bodyPr/>
                    <a:lstStyle/>
                    <a:p>
                      <a:pPr marL="457200" lvl="1" indent="-285750" algn="l" fontAlgn="t">
                        <a:spcBef>
                          <a:spcPts val="600"/>
                        </a:spcBef>
                        <a:buFont typeface="Arial" panose="020B0604020202020204" pitchFamily="34" charset="0"/>
                        <a:buChar char="•"/>
                      </a:pPr>
                      <a:r>
                        <a:rPr lang="en-US" sz="1800" u="none" strike="noStrike" dirty="0">
                          <a:effectLst/>
                          <a:latin typeface="+mn-lt"/>
                        </a:rPr>
                        <a:t>You pay $0 for all needles, lancets and syringes,</a:t>
                      </a:r>
                      <a:r>
                        <a:rPr lang="en-US" sz="1800" u="none" strike="noStrike" baseline="0" dirty="0">
                          <a:effectLst/>
                          <a:latin typeface="+mn-lt"/>
                        </a:rPr>
                        <a:t> regardless of manufacturer </a:t>
                      </a:r>
                    </a:p>
                    <a:p>
                      <a:pPr marL="457200" lvl="1" indent="-285750" algn="l" fontAlgn="t">
                        <a:spcBef>
                          <a:spcPts val="600"/>
                        </a:spcBef>
                        <a:buFont typeface="Arial" panose="020B0604020202020204" pitchFamily="34" charset="0"/>
                        <a:buChar char="•"/>
                      </a:pPr>
                      <a:r>
                        <a:rPr lang="en-US" sz="1800" u="none" strike="noStrike" baseline="0" dirty="0">
                          <a:effectLst/>
                          <a:latin typeface="+mn-lt"/>
                        </a:rPr>
                        <a:t>To obtain test strips at no cost, you must use the preferred brand</a:t>
                      </a:r>
                      <a:endParaRPr lang="en-US" sz="1800" b="0" i="0" u="none" strike="noStrike" baseline="0" dirty="0">
                        <a:solidFill>
                          <a:srgbClr val="333333"/>
                        </a:solidFill>
                        <a:effectLst/>
                        <a:latin typeface="+mn-lt"/>
                      </a:endParaRPr>
                    </a:p>
                  </a:txBody>
                  <a:tcPr marL="7142" marR="7142" marT="7142" marB="0">
                    <a:solidFill>
                      <a:schemeClr val="accent3">
                        <a:lumMod val="20000"/>
                        <a:lumOff val="80000"/>
                      </a:schemeClr>
                    </a:solidFill>
                  </a:tcPr>
                </a:tc>
                <a:extLst>
                  <a:ext uri="{0D108BD9-81ED-4DB2-BD59-A6C34878D82A}">
                    <a16:rowId xmlns:a16="http://schemas.microsoft.com/office/drawing/2014/main" xmlns="" val="10001"/>
                  </a:ext>
                </a:extLst>
              </a:tr>
            </a:tbl>
          </a:graphicData>
        </a:graphic>
      </p:graphicFrame>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9359" y="4386305"/>
            <a:ext cx="3123942" cy="2077422"/>
          </a:xfrm>
          <a:prstGeom prst="rect">
            <a:avLst/>
          </a:prstGeom>
        </p:spPr>
      </p:pic>
    </p:spTree>
    <p:extLst>
      <p:ext uri="{BB962C8B-B14F-4D97-AF65-F5344CB8AC3E}">
        <p14:creationId xmlns:p14="http://schemas.microsoft.com/office/powerpoint/2010/main" val="273045400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p:cNvSpPr>
            <a:spLocks noGrp="1"/>
          </p:cNvSpPr>
          <p:nvPr>
            <p:ph type="body" sz="quarter" idx="13"/>
          </p:nvPr>
        </p:nvSpPr>
        <p:spPr/>
        <p:txBody>
          <a:bodyPr/>
          <a:lstStyle/>
          <a:p>
            <a:endParaRPr lang="en-US"/>
          </a:p>
        </p:txBody>
      </p:sp>
      <p:sp>
        <p:nvSpPr>
          <p:cNvPr id="6" name="Footer Placeholder 5"/>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sp>
        <p:nvSpPr>
          <p:cNvPr id="8" name="Title 2">
            <a:extLst>
              <a:ext uri="{FF2B5EF4-FFF2-40B4-BE49-F238E27FC236}">
                <a16:creationId xmlns:a16="http://schemas.microsoft.com/office/drawing/2014/main" xmlns="" id="{81AAF1B7-6D38-4D21-BCDC-EB872FCC6468}"/>
              </a:ext>
            </a:extLst>
          </p:cNvPr>
          <p:cNvSpPr>
            <a:spLocks noGrp="1"/>
          </p:cNvSpPr>
          <p:nvPr>
            <p:ph type="title"/>
          </p:nvPr>
        </p:nvSpPr>
        <p:spPr>
          <a:xfrm>
            <a:off x="457319" y="518047"/>
            <a:ext cx="10934202" cy="876300"/>
          </a:xfrm>
        </p:spPr>
        <p:txBody>
          <a:bodyPr/>
          <a:lstStyle/>
          <a:p>
            <a:r>
              <a:rPr lang="en-US" dirty="0"/>
              <a:t>No-cost diabetes </a:t>
            </a:r>
            <a:r>
              <a:rPr lang="en-US" dirty="0" err="1"/>
              <a:t>accu</a:t>
            </a:r>
            <a:r>
              <a:rPr lang="en-US" dirty="0"/>
              <a:t>-check blood glucose meter</a:t>
            </a:r>
          </a:p>
        </p:txBody>
      </p:sp>
      <p:pic>
        <p:nvPicPr>
          <p:cNvPr id="9" name="Picture 8">
            <a:extLst>
              <a:ext uri="{FF2B5EF4-FFF2-40B4-BE49-F238E27FC236}">
                <a16:creationId xmlns:a16="http://schemas.microsoft.com/office/drawing/2014/main" xmlns="" id="{D4BF085F-DA5A-4C9A-AD30-97401D8835E2}"/>
              </a:ext>
            </a:extLst>
          </p:cNvPr>
          <p:cNvPicPr>
            <a:picLocks noChangeAspect="1"/>
          </p:cNvPicPr>
          <p:nvPr/>
        </p:nvPicPr>
        <p:blipFill>
          <a:blip r:embed="rId3"/>
          <a:stretch>
            <a:fillRect/>
          </a:stretch>
        </p:blipFill>
        <p:spPr>
          <a:xfrm>
            <a:off x="293822" y="1365072"/>
            <a:ext cx="10569044" cy="4496787"/>
          </a:xfrm>
          <a:prstGeom prst="rect">
            <a:avLst/>
          </a:prstGeom>
        </p:spPr>
      </p:pic>
    </p:spTree>
    <p:extLst>
      <p:ext uri="{BB962C8B-B14F-4D97-AF65-F5344CB8AC3E}">
        <p14:creationId xmlns:p14="http://schemas.microsoft.com/office/powerpoint/2010/main" val="2418715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pPr marL="0" marR="0" lvl="0" indent="0" algn="ctr" defTabSz="457063" rtl="0" eaLnBrk="1" fontAlgn="auto" latinLnBrk="0" hangingPunct="1">
              <a:lnSpc>
                <a:spcPct val="100000"/>
              </a:lnSpc>
              <a:spcBef>
                <a:spcPts val="0"/>
              </a:spcBef>
              <a:spcAft>
                <a:spcPts val="0"/>
              </a:spcAft>
              <a:buClrTx/>
              <a:buSzTx/>
              <a:buFontTx/>
              <a:buNone/>
              <a:tabLst/>
              <a:defRPr/>
            </a:pPr>
            <a:fld id="{4D467D88-DCFD-354C-96A5-D863D5E9364D}" type="slidenum">
              <a:rPr kumimoji="0" lang="en-US" sz="900" b="0" i="0" u="none" strike="noStrike" kern="1200" cap="none" spc="0" normalizeH="0" baseline="0" noProof="0">
                <a:ln>
                  <a:noFill/>
                </a:ln>
                <a:solidFill>
                  <a:prstClr val="black">
                    <a:lumMod val="75000"/>
                    <a:lumOff val="25000"/>
                  </a:prstClr>
                </a:solidFill>
                <a:effectLst/>
                <a:uLnTx/>
                <a:uFillTx/>
                <a:latin typeface="Arial"/>
                <a:ea typeface="+mn-ea"/>
                <a:cs typeface="+mn-cs"/>
              </a:rPr>
              <a:pPr marL="0" marR="0" lvl="0" indent="0" algn="ctr" defTabSz="457063"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dirty="0">
              <a:ln>
                <a:noFill/>
              </a:ln>
              <a:solidFill>
                <a:prstClr val="black">
                  <a:lumMod val="75000"/>
                  <a:lumOff val="25000"/>
                </a:prstClr>
              </a:solidFill>
              <a:effectLst/>
              <a:uLnTx/>
              <a:uFillTx/>
              <a:latin typeface="Arial"/>
              <a:ea typeface="+mn-ea"/>
              <a:cs typeface="+mn-cs"/>
            </a:endParaRPr>
          </a:p>
        </p:txBody>
      </p:sp>
      <p:sp>
        <p:nvSpPr>
          <p:cNvPr id="2" name="Title 1">
            <a:extLst>
              <a:ext uri="{FF2B5EF4-FFF2-40B4-BE49-F238E27FC236}">
                <a16:creationId xmlns:a16="http://schemas.microsoft.com/office/drawing/2014/main" xmlns="" id="{1868605B-7E82-453F-BA18-9A9D0308545B}"/>
              </a:ext>
            </a:extLst>
          </p:cNvPr>
          <p:cNvSpPr>
            <a:spLocks noGrp="1"/>
          </p:cNvSpPr>
          <p:nvPr>
            <p:ph type="title"/>
          </p:nvPr>
        </p:nvSpPr>
        <p:spPr>
          <a:xfrm>
            <a:off x="458671" y="408449"/>
            <a:ext cx="10898491" cy="627280"/>
          </a:xfrm>
        </p:spPr>
        <p:txBody>
          <a:bodyPr/>
          <a:lstStyle/>
          <a:p>
            <a:r>
              <a:rPr lang="en-US" dirty="0"/>
              <a:t>Access to id cards</a:t>
            </a:r>
          </a:p>
        </p:txBody>
      </p:sp>
      <p:sp>
        <p:nvSpPr>
          <p:cNvPr id="4" name="Footer Placeholder 3"/>
          <p:cNvSpPr>
            <a:spLocks noGrp="1"/>
          </p:cNvSpPr>
          <p:nvPr>
            <p:ph type="ftr" sz="quarter" idx="14"/>
          </p:nvPr>
        </p:nvSpPr>
        <p:spPr/>
        <p: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prstClr val="black">
                    <a:lumMod val="50000"/>
                    <a:lumOff val="50000"/>
                  </a:prstClr>
                </a:solidFill>
                <a:effectLst/>
                <a:uLnTx/>
                <a:uFillTx/>
                <a:latin typeface="Arial"/>
                <a:ea typeface="+mn-ea"/>
                <a:cs typeface="+mn-cs"/>
              </a:rPr>
              <a:t>©2019 CVS Health and/or one of its affiliates: Confidential &amp; Proprietary</a:t>
            </a:r>
          </a:p>
        </p:txBody>
      </p:sp>
      <p:sp>
        <p:nvSpPr>
          <p:cNvPr id="14" name="Text Placeholder 8"/>
          <p:cNvSpPr txBox="1">
            <a:spLocks/>
          </p:cNvSpPr>
          <p:nvPr/>
        </p:nvSpPr>
        <p:spPr>
          <a:xfrm>
            <a:off x="5077202" y="2854405"/>
            <a:ext cx="1985463" cy="1241654"/>
          </a:xfrm>
          <a:prstGeom prst="rect">
            <a:avLst/>
          </a:prstGeom>
        </p:spPr>
        <p:txBody>
          <a:bodyPr/>
          <a:lstStyle>
            <a:lvl1pPr marL="0" indent="0" algn="l" defTabSz="914400" rtl="0" eaLnBrk="1" latinLnBrk="0" hangingPunct="1">
              <a:spcBef>
                <a:spcPts val="600"/>
              </a:spcBef>
              <a:spcAft>
                <a:spcPts val="0"/>
              </a:spcAft>
              <a:buClrTx/>
              <a:buFontTx/>
              <a:buNone/>
              <a:tabLst>
                <a:tab pos="1201738" algn="l"/>
              </a:tabLst>
              <a:defRPr sz="16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a:ea typeface="+mn-ea"/>
                <a:cs typeface="Open Sans"/>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a:ea typeface="+mn-ea"/>
                <a:cs typeface="Open Sans"/>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a:ea typeface="+mn-ea"/>
                <a:cs typeface="Open Sans"/>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1200"/>
              </a:spcBef>
              <a:spcAft>
                <a:spcPts val="0"/>
              </a:spcAft>
              <a:buClrTx/>
              <a:buSzTx/>
              <a:buFontTx/>
              <a:buNone/>
              <a:tabLst>
                <a:tab pos="1201377" algn="l"/>
              </a:tabLst>
              <a:defRPr/>
            </a:pPr>
            <a:r>
              <a:rPr kumimoji="0" lang="en-US" sz="1500" b="1" i="0" u="none" strike="noStrike" kern="1200" cap="none" spc="0" normalizeH="0" baseline="0" noProof="0" dirty="0">
                <a:ln>
                  <a:noFill/>
                </a:ln>
                <a:solidFill>
                  <a:prstClr val="black"/>
                </a:solidFill>
                <a:effectLst/>
                <a:uLnTx/>
                <a:uFillTx/>
                <a:latin typeface="Arial" panose="020B0604020202020204"/>
                <a:ea typeface="+mn-ea"/>
                <a:cs typeface="Open Sans Bold"/>
              </a:rPr>
              <a:t>www.caremark.com</a:t>
            </a:r>
          </a:p>
          <a:p>
            <a:pPr marL="0" marR="0" lvl="1" indent="0" algn="ctr" defTabSz="914126" rtl="0" eaLnBrk="1" fontAlgn="auto" latinLnBrk="0" hangingPunct="1">
              <a:lnSpc>
                <a:spcPct val="105000"/>
              </a:lnSpc>
              <a:spcBef>
                <a:spcPts val="1200"/>
              </a:spcBef>
              <a:spcAft>
                <a:spcPts val="0"/>
              </a:spcAft>
              <a:buClrTx/>
              <a:buSzTx/>
              <a:buFont typeface="Arial" pitchFamily="34" charset="0"/>
              <a:buNone/>
              <a:tabLst>
                <a:tab pos="1201377" algn="l"/>
              </a:tabLst>
              <a:defRPr/>
            </a:pPr>
            <a:r>
              <a:rPr kumimoji="0" lang="en-US" sz="1450" b="0" i="0" u="none" strike="noStrike" kern="1200" cap="none" spc="0" normalizeH="0" baseline="0" noProof="0" dirty="0">
                <a:ln>
                  <a:noFill/>
                </a:ln>
                <a:solidFill>
                  <a:prstClr val="black"/>
                </a:solidFill>
                <a:effectLst/>
                <a:uLnTx/>
                <a:uFillTx/>
                <a:latin typeface="Arial" panose="020B0604020202020204"/>
                <a:ea typeface="+mn-ea"/>
                <a:cs typeface="Open Sans Light"/>
              </a:rPr>
              <a:t> Log into www.caremark.com and print your ID card. </a:t>
            </a:r>
          </a:p>
        </p:txBody>
      </p:sp>
      <p:sp>
        <p:nvSpPr>
          <p:cNvPr id="15" name="Text Placeholder 16"/>
          <p:cNvSpPr txBox="1">
            <a:spLocks/>
          </p:cNvSpPr>
          <p:nvPr/>
        </p:nvSpPr>
        <p:spPr>
          <a:xfrm>
            <a:off x="2243271" y="2819720"/>
            <a:ext cx="1940255" cy="1529765"/>
          </a:xfrm>
          <a:prstGeom prst="rect">
            <a:avLst/>
          </a:prstGeom>
        </p:spPr>
        <p:txBody>
          <a:bodyPr/>
          <a:lstStyle>
            <a:lvl1pPr marL="0" indent="0" algn="l" defTabSz="914400" rtl="0" eaLnBrk="1" latinLnBrk="0" hangingPunct="1">
              <a:spcBef>
                <a:spcPts val="600"/>
              </a:spcBef>
              <a:spcAft>
                <a:spcPts val="0"/>
              </a:spcAft>
              <a:buClrTx/>
              <a:buFontTx/>
              <a:buNone/>
              <a:tabLst>
                <a:tab pos="1201738" algn="l"/>
              </a:tabLst>
              <a:defRPr sz="16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a:ea typeface="+mn-ea"/>
                <a:cs typeface="Open Sans"/>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a:ea typeface="+mn-ea"/>
                <a:cs typeface="Open Sans"/>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a:ea typeface="+mn-ea"/>
                <a:cs typeface="Open Sans"/>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1200"/>
              </a:spcBef>
              <a:spcAft>
                <a:spcPts val="0"/>
              </a:spcAft>
              <a:buClrTx/>
              <a:buSzTx/>
              <a:buFontTx/>
              <a:buNone/>
              <a:tabLst>
                <a:tab pos="1201377" algn="l"/>
              </a:tabLst>
              <a:defRPr/>
            </a:pPr>
            <a:r>
              <a:rPr kumimoji="0" lang="en-US" sz="1500" b="1" i="0" u="none" strike="noStrike" kern="1200" cap="none" spc="0" normalizeH="0" baseline="0" noProof="0" dirty="0">
                <a:ln>
                  <a:noFill/>
                </a:ln>
                <a:solidFill>
                  <a:prstClr val="black"/>
                </a:solidFill>
                <a:effectLst/>
                <a:uLnTx/>
                <a:uFillTx/>
                <a:latin typeface="Arial" panose="020B0604020202020204"/>
                <a:ea typeface="+mn-ea"/>
                <a:cs typeface="Open Sans Bold"/>
              </a:rPr>
              <a:t>CVS Caremark App</a:t>
            </a:r>
          </a:p>
          <a:p>
            <a:pPr marL="0" marR="0" lvl="0" indent="0" algn="ctr" defTabSz="914126" rtl="0" eaLnBrk="1" fontAlgn="auto" latinLnBrk="0" hangingPunct="1">
              <a:lnSpc>
                <a:spcPct val="100000"/>
              </a:lnSpc>
              <a:spcBef>
                <a:spcPts val="1200"/>
              </a:spcBef>
              <a:spcAft>
                <a:spcPts val="0"/>
              </a:spcAft>
              <a:buClrTx/>
              <a:buSzTx/>
              <a:buFontTx/>
              <a:buNone/>
              <a:tabLst>
                <a:tab pos="1201377" algn="l"/>
              </a:tabLst>
              <a:defRPr/>
            </a:pPr>
            <a:r>
              <a:rPr kumimoji="0" lang="en-US" sz="1450" b="0" i="0" u="none" strike="noStrike" kern="1200" cap="none" spc="0" normalizeH="0" baseline="0" noProof="0" dirty="0">
                <a:ln>
                  <a:noFill/>
                </a:ln>
                <a:solidFill>
                  <a:prstClr val="black"/>
                </a:solidFill>
                <a:effectLst/>
                <a:uLnTx/>
                <a:uFillTx/>
                <a:latin typeface="Arial" panose="020B0604020202020204"/>
                <a:ea typeface="+mn-ea"/>
                <a:cs typeface="Open Sans Light"/>
              </a:rPr>
              <a:t>Log into your account and have your ID card at the palm of your hand</a:t>
            </a:r>
            <a:r>
              <a:rPr kumimoji="0" lang="en-US" sz="1500" b="0" i="0" u="none" strike="noStrike" kern="1200" cap="none" spc="0" normalizeH="0" baseline="0" noProof="0" dirty="0">
                <a:ln>
                  <a:noFill/>
                </a:ln>
                <a:solidFill>
                  <a:prstClr val="black"/>
                </a:solidFill>
                <a:effectLst/>
                <a:uLnTx/>
                <a:uFillTx/>
                <a:latin typeface="Arial" panose="020B0604020202020204"/>
                <a:ea typeface="+mn-ea"/>
                <a:cs typeface="Open Sans Light"/>
              </a:rPr>
              <a:t>. </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Open Sans Light"/>
              </a:rPr>
              <a:t> </a:t>
            </a:r>
          </a:p>
          <a:p>
            <a:pPr marL="0" marR="0" lvl="0" indent="0" algn="ctr" defTabSz="914126" rtl="0" eaLnBrk="1" fontAlgn="auto" latinLnBrk="0" hangingPunct="1">
              <a:lnSpc>
                <a:spcPct val="100000"/>
              </a:lnSpc>
              <a:spcBef>
                <a:spcPts val="1200"/>
              </a:spcBef>
              <a:spcAft>
                <a:spcPts val="0"/>
              </a:spcAft>
              <a:buClrTx/>
              <a:buSzTx/>
              <a:buFontTx/>
              <a:buNone/>
              <a:tabLst>
                <a:tab pos="1201377" algn="l"/>
              </a:tabLst>
              <a:defRPr/>
            </a:pPr>
            <a:endParaRPr kumimoji="0" lang="en-US" sz="1799" b="0" i="0" u="none" strike="noStrike" kern="1200" cap="none" spc="0" normalizeH="0" baseline="0" noProof="0" dirty="0">
              <a:ln>
                <a:noFill/>
              </a:ln>
              <a:solidFill>
                <a:srgbClr val="CC0000"/>
              </a:solidFill>
              <a:effectLst/>
              <a:uLnTx/>
              <a:uFillTx/>
              <a:latin typeface="Open Sans Light"/>
              <a:ea typeface="+mn-ea"/>
              <a:cs typeface="Open Sans Light"/>
            </a:endParaRPr>
          </a:p>
        </p:txBody>
      </p:sp>
      <p:sp>
        <p:nvSpPr>
          <p:cNvPr id="16" name="Text Placeholder 10"/>
          <p:cNvSpPr txBox="1">
            <a:spLocks/>
          </p:cNvSpPr>
          <p:nvPr/>
        </p:nvSpPr>
        <p:spPr>
          <a:xfrm>
            <a:off x="7956340" y="2819657"/>
            <a:ext cx="2166356" cy="1840629"/>
          </a:xfrm>
          <a:prstGeom prst="rect">
            <a:avLst/>
          </a:prstGeom>
        </p:spPr>
        <p:txBody>
          <a:bodyPr/>
          <a:lstStyle>
            <a:lvl1pPr marL="0" indent="0" algn="l" defTabSz="914400" rtl="0" eaLnBrk="1" latinLnBrk="0" hangingPunct="1">
              <a:spcBef>
                <a:spcPts val="600"/>
              </a:spcBef>
              <a:spcAft>
                <a:spcPts val="0"/>
              </a:spcAft>
              <a:buClrTx/>
              <a:buFontTx/>
              <a:buNone/>
              <a:tabLst>
                <a:tab pos="1201738" algn="l"/>
              </a:tabLst>
              <a:defRPr sz="16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a:ea typeface="+mn-ea"/>
                <a:cs typeface="Open Sans"/>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a:ea typeface="+mn-ea"/>
                <a:cs typeface="Open Sans"/>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a:ea typeface="+mn-ea"/>
                <a:cs typeface="Open Sans"/>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1200"/>
              </a:spcBef>
              <a:spcAft>
                <a:spcPts val="0"/>
              </a:spcAft>
              <a:buClrTx/>
              <a:buSzTx/>
              <a:buFontTx/>
              <a:buNone/>
              <a:tabLst>
                <a:tab pos="1201377" algn="l"/>
              </a:tabLst>
              <a:defRPr/>
            </a:pPr>
            <a:r>
              <a:rPr kumimoji="0" lang="en-US" sz="1500" b="1" i="0" u="none" strike="noStrike" kern="1200" cap="none" spc="0" normalizeH="0" baseline="0" noProof="0" dirty="0">
                <a:ln>
                  <a:noFill/>
                </a:ln>
                <a:solidFill>
                  <a:prstClr val="black"/>
                </a:solidFill>
                <a:effectLst/>
                <a:uLnTx/>
                <a:uFillTx/>
                <a:latin typeface="Arial" panose="020B0604020202020204"/>
                <a:ea typeface="+mn-ea"/>
                <a:cs typeface="Open Sans Bold"/>
              </a:rPr>
              <a:t>Caremark Customer Care</a:t>
            </a:r>
          </a:p>
          <a:p>
            <a:pPr marL="0" marR="0" lvl="1" indent="0" algn="ctr" defTabSz="914126" rtl="0" eaLnBrk="1" fontAlgn="auto" latinLnBrk="0" hangingPunct="1">
              <a:lnSpc>
                <a:spcPct val="105000"/>
              </a:lnSpc>
              <a:spcBef>
                <a:spcPts val="1200"/>
              </a:spcBef>
              <a:spcAft>
                <a:spcPts val="0"/>
              </a:spcAft>
              <a:buClrTx/>
              <a:buSzTx/>
              <a:buFont typeface="Arial" pitchFamily="34" charset="0"/>
              <a:buNone/>
              <a:tabLst>
                <a:tab pos="1201377" algn="l"/>
              </a:tabLst>
              <a:defRPr/>
            </a:pPr>
            <a:r>
              <a:rPr kumimoji="0" lang="en-US" sz="1450" b="0" i="0" u="none" strike="noStrike" kern="1200" cap="none" spc="0" normalizeH="0" baseline="0" noProof="0" dirty="0">
                <a:ln>
                  <a:noFill/>
                </a:ln>
                <a:solidFill>
                  <a:prstClr val="black"/>
                </a:solidFill>
                <a:effectLst/>
                <a:uLnTx/>
                <a:uFillTx/>
                <a:latin typeface="Arial" panose="020B0604020202020204"/>
                <a:ea typeface="+mn-ea"/>
                <a:cs typeface="Open Sans Light"/>
              </a:rPr>
              <a:t>Employees can contact a Customer Care Representative at         1-866-355-5999.</a:t>
            </a:r>
          </a:p>
          <a:p>
            <a:pPr marL="0" marR="0" lvl="1" indent="0" algn="ctr" defTabSz="914126" rtl="0" eaLnBrk="1" fontAlgn="auto" latinLnBrk="0" hangingPunct="1">
              <a:lnSpc>
                <a:spcPct val="105000"/>
              </a:lnSpc>
              <a:spcBef>
                <a:spcPts val="1200"/>
              </a:spcBef>
              <a:spcAft>
                <a:spcPts val="0"/>
              </a:spcAft>
              <a:buClrTx/>
              <a:buSzTx/>
              <a:buFont typeface="Arial" pitchFamily="34" charset="0"/>
              <a:buNone/>
              <a:tabLst>
                <a:tab pos="1201377" algn="l"/>
              </a:tabLst>
              <a:defRPr/>
            </a:pPr>
            <a:r>
              <a:rPr kumimoji="0" lang="en-US" sz="1799" b="0" i="0" u="none" strike="noStrike" kern="1200" cap="none" spc="0" normalizeH="0" baseline="0" noProof="0" dirty="0">
                <a:ln>
                  <a:noFill/>
                </a:ln>
                <a:solidFill>
                  <a:srgbClr val="CC0000"/>
                </a:solidFill>
                <a:effectLst/>
                <a:uLnTx/>
                <a:uFillTx/>
                <a:latin typeface="Arial" panose="020B0604020202020204"/>
                <a:ea typeface="+mn-ea"/>
                <a:cs typeface="Open Sans Light"/>
              </a:rPr>
              <a:t> </a:t>
            </a:r>
          </a:p>
        </p:txBody>
      </p:sp>
      <p:sp>
        <p:nvSpPr>
          <p:cNvPr id="18" name="Freeform 73"/>
          <p:cNvSpPr>
            <a:spLocks noChangeAspect="1" noEditPoints="1"/>
          </p:cNvSpPr>
          <p:nvPr/>
        </p:nvSpPr>
        <p:spPr bwMode="auto">
          <a:xfrm>
            <a:off x="2868376" y="1801563"/>
            <a:ext cx="493526" cy="829847"/>
          </a:xfrm>
          <a:custGeom>
            <a:avLst/>
            <a:gdLst>
              <a:gd name="T0" fmla="*/ 2527 w 3084"/>
              <a:gd name="T1" fmla="*/ 5188 h 5188"/>
              <a:gd name="T2" fmla="*/ 557 w 3084"/>
              <a:gd name="T3" fmla="*/ 5188 h 5188"/>
              <a:gd name="T4" fmla="*/ 0 w 3084"/>
              <a:gd name="T5" fmla="*/ 4631 h 5188"/>
              <a:gd name="T6" fmla="*/ 0 w 3084"/>
              <a:gd name="T7" fmla="*/ 557 h 5188"/>
              <a:gd name="T8" fmla="*/ 557 w 3084"/>
              <a:gd name="T9" fmla="*/ 0 h 5188"/>
              <a:gd name="T10" fmla="*/ 2527 w 3084"/>
              <a:gd name="T11" fmla="*/ 0 h 5188"/>
              <a:gd name="T12" fmla="*/ 3084 w 3084"/>
              <a:gd name="T13" fmla="*/ 557 h 5188"/>
              <a:gd name="T14" fmla="*/ 3084 w 3084"/>
              <a:gd name="T15" fmla="*/ 4631 h 5188"/>
              <a:gd name="T16" fmla="*/ 2527 w 3084"/>
              <a:gd name="T17" fmla="*/ 5188 h 5188"/>
              <a:gd name="T18" fmla="*/ 557 w 3084"/>
              <a:gd name="T19" fmla="*/ 232 h 5188"/>
              <a:gd name="T20" fmla="*/ 232 w 3084"/>
              <a:gd name="T21" fmla="*/ 557 h 5188"/>
              <a:gd name="T22" fmla="*/ 232 w 3084"/>
              <a:gd name="T23" fmla="*/ 4631 h 5188"/>
              <a:gd name="T24" fmla="*/ 557 w 3084"/>
              <a:gd name="T25" fmla="*/ 4956 h 5188"/>
              <a:gd name="T26" fmla="*/ 2527 w 3084"/>
              <a:gd name="T27" fmla="*/ 4956 h 5188"/>
              <a:gd name="T28" fmla="*/ 2852 w 3084"/>
              <a:gd name="T29" fmla="*/ 4631 h 5188"/>
              <a:gd name="T30" fmla="*/ 2852 w 3084"/>
              <a:gd name="T31" fmla="*/ 557 h 5188"/>
              <a:gd name="T32" fmla="*/ 2527 w 3084"/>
              <a:gd name="T33" fmla="*/ 232 h 5188"/>
              <a:gd name="T34" fmla="*/ 557 w 3084"/>
              <a:gd name="T35" fmla="*/ 232 h 5188"/>
              <a:gd name="T36" fmla="*/ 2642 w 3084"/>
              <a:gd name="T37" fmla="*/ 3965 h 5188"/>
              <a:gd name="T38" fmla="*/ 441 w 3084"/>
              <a:gd name="T39" fmla="*/ 3965 h 5188"/>
              <a:gd name="T40" fmla="*/ 441 w 3084"/>
              <a:gd name="T41" fmla="*/ 448 h 5188"/>
              <a:gd name="T42" fmla="*/ 2642 w 3084"/>
              <a:gd name="T43" fmla="*/ 448 h 5188"/>
              <a:gd name="T44" fmla="*/ 2642 w 3084"/>
              <a:gd name="T45" fmla="*/ 3965 h 5188"/>
              <a:gd name="T46" fmla="*/ 673 w 3084"/>
              <a:gd name="T47" fmla="*/ 3733 h 5188"/>
              <a:gd name="T48" fmla="*/ 2411 w 3084"/>
              <a:gd name="T49" fmla="*/ 3733 h 5188"/>
              <a:gd name="T50" fmla="*/ 2411 w 3084"/>
              <a:gd name="T51" fmla="*/ 680 h 5188"/>
              <a:gd name="T52" fmla="*/ 673 w 3084"/>
              <a:gd name="T53" fmla="*/ 680 h 5188"/>
              <a:gd name="T54" fmla="*/ 673 w 3084"/>
              <a:gd name="T55" fmla="*/ 3733 h 5188"/>
              <a:gd name="T56" fmla="*/ 1542 w 3084"/>
              <a:gd name="T57" fmla="*/ 4794 h 5188"/>
              <a:gd name="T58" fmla="*/ 1213 w 3084"/>
              <a:gd name="T59" fmla="*/ 4465 h 5188"/>
              <a:gd name="T60" fmla="*/ 1542 w 3084"/>
              <a:gd name="T61" fmla="*/ 4136 h 5188"/>
              <a:gd name="T62" fmla="*/ 1871 w 3084"/>
              <a:gd name="T63" fmla="*/ 4465 h 5188"/>
              <a:gd name="T64" fmla="*/ 1542 w 3084"/>
              <a:gd name="T65" fmla="*/ 4794 h 5188"/>
              <a:gd name="T66" fmla="*/ 1542 w 3084"/>
              <a:gd name="T67" fmla="*/ 4326 h 5188"/>
              <a:gd name="T68" fmla="*/ 1403 w 3084"/>
              <a:gd name="T69" fmla="*/ 4465 h 5188"/>
              <a:gd name="T70" fmla="*/ 1542 w 3084"/>
              <a:gd name="T71" fmla="*/ 4604 h 5188"/>
              <a:gd name="T72" fmla="*/ 1681 w 3084"/>
              <a:gd name="T73" fmla="*/ 4465 h 5188"/>
              <a:gd name="T74" fmla="*/ 1542 w 3084"/>
              <a:gd name="T75" fmla="*/ 4326 h 5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84" h="5188">
                <a:moveTo>
                  <a:pt x="2527" y="5188"/>
                </a:moveTo>
                <a:cubicBezTo>
                  <a:pt x="557" y="5188"/>
                  <a:pt x="557" y="5188"/>
                  <a:pt x="557" y="5188"/>
                </a:cubicBezTo>
                <a:cubicBezTo>
                  <a:pt x="250" y="5188"/>
                  <a:pt x="0" y="4938"/>
                  <a:pt x="0" y="4631"/>
                </a:cubicBezTo>
                <a:cubicBezTo>
                  <a:pt x="0" y="557"/>
                  <a:pt x="0" y="557"/>
                  <a:pt x="0" y="557"/>
                </a:cubicBezTo>
                <a:cubicBezTo>
                  <a:pt x="0" y="250"/>
                  <a:pt x="250" y="0"/>
                  <a:pt x="557" y="0"/>
                </a:cubicBezTo>
                <a:cubicBezTo>
                  <a:pt x="2527" y="0"/>
                  <a:pt x="2527" y="0"/>
                  <a:pt x="2527" y="0"/>
                </a:cubicBezTo>
                <a:cubicBezTo>
                  <a:pt x="2834" y="0"/>
                  <a:pt x="3084" y="250"/>
                  <a:pt x="3084" y="557"/>
                </a:cubicBezTo>
                <a:cubicBezTo>
                  <a:pt x="3084" y="4631"/>
                  <a:pt x="3084" y="4631"/>
                  <a:pt x="3084" y="4631"/>
                </a:cubicBezTo>
                <a:cubicBezTo>
                  <a:pt x="3084" y="4938"/>
                  <a:pt x="2834" y="5188"/>
                  <a:pt x="2527" y="5188"/>
                </a:cubicBezTo>
                <a:close/>
                <a:moveTo>
                  <a:pt x="557" y="232"/>
                </a:moveTo>
                <a:cubicBezTo>
                  <a:pt x="378" y="232"/>
                  <a:pt x="232" y="378"/>
                  <a:pt x="232" y="557"/>
                </a:cubicBezTo>
                <a:cubicBezTo>
                  <a:pt x="232" y="4631"/>
                  <a:pt x="232" y="4631"/>
                  <a:pt x="232" y="4631"/>
                </a:cubicBezTo>
                <a:cubicBezTo>
                  <a:pt x="232" y="4810"/>
                  <a:pt x="378" y="4956"/>
                  <a:pt x="557" y="4956"/>
                </a:cubicBezTo>
                <a:cubicBezTo>
                  <a:pt x="2527" y="4956"/>
                  <a:pt x="2527" y="4956"/>
                  <a:pt x="2527" y="4956"/>
                </a:cubicBezTo>
                <a:cubicBezTo>
                  <a:pt x="2706" y="4956"/>
                  <a:pt x="2852" y="4810"/>
                  <a:pt x="2852" y="4631"/>
                </a:cubicBezTo>
                <a:cubicBezTo>
                  <a:pt x="2852" y="557"/>
                  <a:pt x="2852" y="557"/>
                  <a:pt x="2852" y="557"/>
                </a:cubicBezTo>
                <a:cubicBezTo>
                  <a:pt x="2852" y="378"/>
                  <a:pt x="2706" y="232"/>
                  <a:pt x="2527" y="232"/>
                </a:cubicBezTo>
                <a:cubicBezTo>
                  <a:pt x="557" y="232"/>
                  <a:pt x="557" y="232"/>
                  <a:pt x="557" y="232"/>
                </a:cubicBezTo>
                <a:close/>
                <a:moveTo>
                  <a:pt x="2642" y="3965"/>
                </a:moveTo>
                <a:cubicBezTo>
                  <a:pt x="441" y="3965"/>
                  <a:pt x="441" y="3965"/>
                  <a:pt x="441" y="3965"/>
                </a:cubicBezTo>
                <a:cubicBezTo>
                  <a:pt x="441" y="448"/>
                  <a:pt x="441" y="448"/>
                  <a:pt x="441" y="448"/>
                </a:cubicBezTo>
                <a:cubicBezTo>
                  <a:pt x="2642" y="448"/>
                  <a:pt x="2642" y="448"/>
                  <a:pt x="2642" y="448"/>
                </a:cubicBezTo>
                <a:cubicBezTo>
                  <a:pt x="2642" y="3965"/>
                  <a:pt x="2642" y="3965"/>
                  <a:pt x="2642" y="3965"/>
                </a:cubicBezTo>
                <a:close/>
                <a:moveTo>
                  <a:pt x="673" y="3733"/>
                </a:moveTo>
                <a:cubicBezTo>
                  <a:pt x="2411" y="3733"/>
                  <a:pt x="2411" y="3733"/>
                  <a:pt x="2411" y="3733"/>
                </a:cubicBezTo>
                <a:cubicBezTo>
                  <a:pt x="2411" y="680"/>
                  <a:pt x="2411" y="680"/>
                  <a:pt x="2411" y="680"/>
                </a:cubicBezTo>
                <a:cubicBezTo>
                  <a:pt x="673" y="680"/>
                  <a:pt x="673" y="680"/>
                  <a:pt x="673" y="680"/>
                </a:cubicBezTo>
                <a:cubicBezTo>
                  <a:pt x="673" y="3733"/>
                  <a:pt x="673" y="3733"/>
                  <a:pt x="673" y="3733"/>
                </a:cubicBezTo>
                <a:close/>
                <a:moveTo>
                  <a:pt x="1542" y="4794"/>
                </a:moveTo>
                <a:cubicBezTo>
                  <a:pt x="1361" y="4794"/>
                  <a:pt x="1213" y="4646"/>
                  <a:pt x="1213" y="4465"/>
                </a:cubicBezTo>
                <a:cubicBezTo>
                  <a:pt x="1213" y="4283"/>
                  <a:pt x="1361" y="4136"/>
                  <a:pt x="1542" y="4136"/>
                </a:cubicBezTo>
                <a:cubicBezTo>
                  <a:pt x="1723" y="4136"/>
                  <a:pt x="1871" y="4283"/>
                  <a:pt x="1871" y="4465"/>
                </a:cubicBezTo>
                <a:cubicBezTo>
                  <a:pt x="1871" y="4646"/>
                  <a:pt x="1723" y="4794"/>
                  <a:pt x="1542" y="4794"/>
                </a:cubicBezTo>
                <a:close/>
                <a:moveTo>
                  <a:pt x="1542" y="4326"/>
                </a:moveTo>
                <a:cubicBezTo>
                  <a:pt x="1465" y="4326"/>
                  <a:pt x="1403" y="4388"/>
                  <a:pt x="1403" y="4465"/>
                </a:cubicBezTo>
                <a:cubicBezTo>
                  <a:pt x="1403" y="4542"/>
                  <a:pt x="1465" y="4604"/>
                  <a:pt x="1542" y="4604"/>
                </a:cubicBezTo>
                <a:cubicBezTo>
                  <a:pt x="1619" y="4604"/>
                  <a:pt x="1681" y="4542"/>
                  <a:pt x="1681" y="4465"/>
                </a:cubicBezTo>
                <a:cubicBezTo>
                  <a:pt x="1681" y="4388"/>
                  <a:pt x="1619" y="4326"/>
                  <a:pt x="1542" y="43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Freeform 5"/>
          <p:cNvSpPr>
            <a:spLocks noChangeAspect="1" noEditPoints="1"/>
          </p:cNvSpPr>
          <p:nvPr/>
        </p:nvSpPr>
        <p:spPr bwMode="auto">
          <a:xfrm>
            <a:off x="5646671" y="1830061"/>
            <a:ext cx="846524" cy="772849"/>
          </a:xfrm>
          <a:custGeom>
            <a:avLst/>
            <a:gdLst>
              <a:gd name="T0" fmla="*/ 3831 w 5194"/>
              <a:gd name="T1" fmla="*/ 4742 h 4742"/>
              <a:gd name="T2" fmla="*/ 1363 w 5194"/>
              <a:gd name="T3" fmla="*/ 4742 h 4742"/>
              <a:gd name="T4" fmla="*/ 1363 w 5194"/>
              <a:gd name="T5" fmla="*/ 4636 h 4742"/>
              <a:gd name="T6" fmla="*/ 1809 w 5194"/>
              <a:gd name="T7" fmla="*/ 4190 h 4742"/>
              <a:gd name="T8" fmla="*/ 1997 w 5194"/>
              <a:gd name="T9" fmla="*/ 4190 h 4742"/>
              <a:gd name="T10" fmla="*/ 1997 w 5194"/>
              <a:gd name="T11" fmla="*/ 3893 h 4742"/>
              <a:gd name="T12" fmla="*/ 0 w 5194"/>
              <a:gd name="T13" fmla="*/ 3893 h 4742"/>
              <a:gd name="T14" fmla="*/ 0 w 5194"/>
              <a:gd name="T15" fmla="*/ 445 h 4742"/>
              <a:gd name="T16" fmla="*/ 445 w 5194"/>
              <a:gd name="T17" fmla="*/ 0 h 4742"/>
              <a:gd name="T18" fmla="*/ 4749 w 5194"/>
              <a:gd name="T19" fmla="*/ 0 h 4742"/>
              <a:gd name="T20" fmla="*/ 5194 w 5194"/>
              <a:gd name="T21" fmla="*/ 445 h 4742"/>
              <a:gd name="T22" fmla="*/ 5194 w 5194"/>
              <a:gd name="T23" fmla="*/ 3893 h 4742"/>
              <a:gd name="T24" fmla="*/ 3196 w 5194"/>
              <a:gd name="T25" fmla="*/ 3893 h 4742"/>
              <a:gd name="T26" fmla="*/ 3196 w 5194"/>
              <a:gd name="T27" fmla="*/ 4190 h 4742"/>
              <a:gd name="T28" fmla="*/ 3385 w 5194"/>
              <a:gd name="T29" fmla="*/ 4190 h 4742"/>
              <a:gd name="T30" fmla="*/ 3831 w 5194"/>
              <a:gd name="T31" fmla="*/ 4636 h 4742"/>
              <a:gd name="T32" fmla="*/ 3831 w 5194"/>
              <a:gd name="T33" fmla="*/ 4742 h 4742"/>
              <a:gd name="T34" fmla="*/ 1601 w 5194"/>
              <a:gd name="T35" fmla="*/ 4530 h 4742"/>
              <a:gd name="T36" fmla="*/ 3593 w 5194"/>
              <a:gd name="T37" fmla="*/ 4530 h 4742"/>
              <a:gd name="T38" fmla="*/ 3385 w 5194"/>
              <a:gd name="T39" fmla="*/ 4402 h 4742"/>
              <a:gd name="T40" fmla="*/ 1809 w 5194"/>
              <a:gd name="T41" fmla="*/ 4402 h 4742"/>
              <a:gd name="T42" fmla="*/ 1601 w 5194"/>
              <a:gd name="T43" fmla="*/ 4530 h 4742"/>
              <a:gd name="T44" fmla="*/ 2209 w 5194"/>
              <a:gd name="T45" fmla="*/ 4190 h 4742"/>
              <a:gd name="T46" fmla="*/ 2984 w 5194"/>
              <a:gd name="T47" fmla="*/ 4190 h 4742"/>
              <a:gd name="T48" fmla="*/ 2984 w 5194"/>
              <a:gd name="T49" fmla="*/ 3893 h 4742"/>
              <a:gd name="T50" fmla="*/ 2209 w 5194"/>
              <a:gd name="T51" fmla="*/ 3893 h 4742"/>
              <a:gd name="T52" fmla="*/ 2209 w 5194"/>
              <a:gd name="T53" fmla="*/ 4190 h 4742"/>
              <a:gd name="T54" fmla="*/ 212 w 5194"/>
              <a:gd name="T55" fmla="*/ 3681 h 4742"/>
              <a:gd name="T56" fmla="*/ 4982 w 5194"/>
              <a:gd name="T57" fmla="*/ 3681 h 4742"/>
              <a:gd name="T58" fmla="*/ 4982 w 5194"/>
              <a:gd name="T59" fmla="*/ 445 h 4742"/>
              <a:gd name="T60" fmla="*/ 4749 w 5194"/>
              <a:gd name="T61" fmla="*/ 212 h 4742"/>
              <a:gd name="T62" fmla="*/ 445 w 5194"/>
              <a:gd name="T63" fmla="*/ 212 h 4742"/>
              <a:gd name="T64" fmla="*/ 212 w 5194"/>
              <a:gd name="T65" fmla="*/ 445 h 4742"/>
              <a:gd name="T66" fmla="*/ 212 w 5194"/>
              <a:gd name="T67" fmla="*/ 3681 h 4742"/>
              <a:gd name="T68" fmla="*/ 4778 w 5194"/>
              <a:gd name="T69" fmla="*/ 3199 h 4742"/>
              <a:gd name="T70" fmla="*/ 416 w 5194"/>
              <a:gd name="T71" fmla="*/ 3199 h 4742"/>
              <a:gd name="T72" fmla="*/ 416 w 5194"/>
              <a:gd name="T73" fmla="*/ 416 h 4742"/>
              <a:gd name="T74" fmla="*/ 4778 w 5194"/>
              <a:gd name="T75" fmla="*/ 416 h 4742"/>
              <a:gd name="T76" fmla="*/ 4778 w 5194"/>
              <a:gd name="T77" fmla="*/ 3199 h 4742"/>
              <a:gd name="T78" fmla="*/ 628 w 5194"/>
              <a:gd name="T79" fmla="*/ 2987 h 4742"/>
              <a:gd name="T80" fmla="*/ 4566 w 5194"/>
              <a:gd name="T81" fmla="*/ 2987 h 4742"/>
              <a:gd name="T82" fmla="*/ 4566 w 5194"/>
              <a:gd name="T83" fmla="*/ 628 h 4742"/>
              <a:gd name="T84" fmla="*/ 628 w 5194"/>
              <a:gd name="T85" fmla="*/ 628 h 4742"/>
              <a:gd name="T86" fmla="*/ 628 w 5194"/>
              <a:gd name="T87" fmla="*/ 2987 h 4742"/>
              <a:gd name="T88" fmla="*/ 739 w 5194"/>
              <a:gd name="T89" fmla="*/ 3431 h 4742"/>
              <a:gd name="T90" fmla="*/ 826 w 5194"/>
              <a:gd name="T91" fmla="*/ 3344 h 4742"/>
              <a:gd name="T92" fmla="*/ 914 w 5194"/>
              <a:gd name="T93" fmla="*/ 3431 h 4742"/>
              <a:gd name="T94" fmla="*/ 826 w 5194"/>
              <a:gd name="T95" fmla="*/ 3518 h 4742"/>
              <a:gd name="T96" fmla="*/ 739 w 5194"/>
              <a:gd name="T97" fmla="*/ 3431 h 4742"/>
              <a:gd name="T98" fmla="*/ 513 w 5194"/>
              <a:gd name="T99" fmla="*/ 3518 h 4742"/>
              <a:gd name="T100" fmla="*/ 600 w 5194"/>
              <a:gd name="T101" fmla="*/ 3431 h 4742"/>
              <a:gd name="T102" fmla="*/ 513 w 5194"/>
              <a:gd name="T103" fmla="*/ 3344 h 4742"/>
              <a:gd name="T104" fmla="*/ 425 w 5194"/>
              <a:gd name="T105" fmla="*/ 3431 h 4742"/>
              <a:gd name="T106" fmla="*/ 513 w 5194"/>
              <a:gd name="T107" fmla="*/ 3518 h 4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94" h="4742">
                <a:moveTo>
                  <a:pt x="3831" y="4742"/>
                </a:moveTo>
                <a:cubicBezTo>
                  <a:pt x="1363" y="4742"/>
                  <a:pt x="1363" y="4742"/>
                  <a:pt x="1363" y="4742"/>
                </a:cubicBezTo>
                <a:cubicBezTo>
                  <a:pt x="1363" y="4636"/>
                  <a:pt x="1363" y="4636"/>
                  <a:pt x="1363" y="4636"/>
                </a:cubicBezTo>
                <a:cubicBezTo>
                  <a:pt x="1363" y="4390"/>
                  <a:pt x="1563" y="4190"/>
                  <a:pt x="1809" y="4190"/>
                </a:cubicBezTo>
                <a:cubicBezTo>
                  <a:pt x="1997" y="4190"/>
                  <a:pt x="1997" y="4190"/>
                  <a:pt x="1997" y="4190"/>
                </a:cubicBezTo>
                <a:cubicBezTo>
                  <a:pt x="1997" y="3893"/>
                  <a:pt x="1997" y="3893"/>
                  <a:pt x="1997" y="3893"/>
                </a:cubicBezTo>
                <a:cubicBezTo>
                  <a:pt x="0" y="3893"/>
                  <a:pt x="0" y="3893"/>
                  <a:pt x="0" y="3893"/>
                </a:cubicBezTo>
                <a:cubicBezTo>
                  <a:pt x="0" y="445"/>
                  <a:pt x="0" y="445"/>
                  <a:pt x="0" y="445"/>
                </a:cubicBezTo>
                <a:cubicBezTo>
                  <a:pt x="0" y="200"/>
                  <a:pt x="200" y="0"/>
                  <a:pt x="445" y="0"/>
                </a:cubicBezTo>
                <a:cubicBezTo>
                  <a:pt x="4749" y="0"/>
                  <a:pt x="4749" y="0"/>
                  <a:pt x="4749" y="0"/>
                </a:cubicBezTo>
                <a:cubicBezTo>
                  <a:pt x="4994" y="0"/>
                  <a:pt x="5194" y="200"/>
                  <a:pt x="5194" y="445"/>
                </a:cubicBezTo>
                <a:cubicBezTo>
                  <a:pt x="5194" y="3893"/>
                  <a:pt x="5194" y="3893"/>
                  <a:pt x="5194" y="3893"/>
                </a:cubicBezTo>
                <a:cubicBezTo>
                  <a:pt x="3196" y="3893"/>
                  <a:pt x="3196" y="3893"/>
                  <a:pt x="3196" y="3893"/>
                </a:cubicBezTo>
                <a:cubicBezTo>
                  <a:pt x="3196" y="4190"/>
                  <a:pt x="3196" y="4190"/>
                  <a:pt x="3196" y="4190"/>
                </a:cubicBezTo>
                <a:cubicBezTo>
                  <a:pt x="3385" y="4190"/>
                  <a:pt x="3385" y="4190"/>
                  <a:pt x="3385" y="4190"/>
                </a:cubicBezTo>
                <a:cubicBezTo>
                  <a:pt x="3631" y="4190"/>
                  <a:pt x="3831" y="4390"/>
                  <a:pt x="3831" y="4636"/>
                </a:cubicBezTo>
                <a:cubicBezTo>
                  <a:pt x="3831" y="4742"/>
                  <a:pt x="3831" y="4742"/>
                  <a:pt x="3831" y="4742"/>
                </a:cubicBezTo>
                <a:close/>
                <a:moveTo>
                  <a:pt x="1601" y="4530"/>
                </a:moveTo>
                <a:cubicBezTo>
                  <a:pt x="3593" y="4530"/>
                  <a:pt x="3593" y="4530"/>
                  <a:pt x="3593" y="4530"/>
                </a:cubicBezTo>
                <a:cubicBezTo>
                  <a:pt x="3555" y="4454"/>
                  <a:pt x="3476" y="4402"/>
                  <a:pt x="3385" y="4402"/>
                </a:cubicBezTo>
                <a:cubicBezTo>
                  <a:pt x="1809" y="4402"/>
                  <a:pt x="1809" y="4402"/>
                  <a:pt x="1809" y="4402"/>
                </a:cubicBezTo>
                <a:cubicBezTo>
                  <a:pt x="1718" y="4402"/>
                  <a:pt x="1639" y="4454"/>
                  <a:pt x="1601" y="4530"/>
                </a:cubicBezTo>
                <a:close/>
                <a:moveTo>
                  <a:pt x="2209" y="4190"/>
                </a:moveTo>
                <a:cubicBezTo>
                  <a:pt x="2984" y="4190"/>
                  <a:pt x="2984" y="4190"/>
                  <a:pt x="2984" y="4190"/>
                </a:cubicBezTo>
                <a:cubicBezTo>
                  <a:pt x="2984" y="3893"/>
                  <a:pt x="2984" y="3893"/>
                  <a:pt x="2984" y="3893"/>
                </a:cubicBezTo>
                <a:cubicBezTo>
                  <a:pt x="2209" y="3893"/>
                  <a:pt x="2209" y="3893"/>
                  <a:pt x="2209" y="3893"/>
                </a:cubicBezTo>
                <a:cubicBezTo>
                  <a:pt x="2209" y="4190"/>
                  <a:pt x="2209" y="4190"/>
                  <a:pt x="2209" y="4190"/>
                </a:cubicBezTo>
                <a:close/>
                <a:moveTo>
                  <a:pt x="212" y="3681"/>
                </a:moveTo>
                <a:cubicBezTo>
                  <a:pt x="4982" y="3681"/>
                  <a:pt x="4982" y="3681"/>
                  <a:pt x="4982" y="3681"/>
                </a:cubicBezTo>
                <a:cubicBezTo>
                  <a:pt x="4982" y="445"/>
                  <a:pt x="4982" y="445"/>
                  <a:pt x="4982" y="445"/>
                </a:cubicBezTo>
                <a:cubicBezTo>
                  <a:pt x="4982" y="317"/>
                  <a:pt x="4877" y="212"/>
                  <a:pt x="4749" y="212"/>
                </a:cubicBezTo>
                <a:cubicBezTo>
                  <a:pt x="445" y="212"/>
                  <a:pt x="445" y="212"/>
                  <a:pt x="445" y="212"/>
                </a:cubicBezTo>
                <a:cubicBezTo>
                  <a:pt x="317" y="212"/>
                  <a:pt x="212" y="317"/>
                  <a:pt x="212" y="445"/>
                </a:cubicBezTo>
                <a:cubicBezTo>
                  <a:pt x="212" y="3681"/>
                  <a:pt x="212" y="3681"/>
                  <a:pt x="212" y="3681"/>
                </a:cubicBezTo>
                <a:close/>
                <a:moveTo>
                  <a:pt x="4778" y="3199"/>
                </a:moveTo>
                <a:cubicBezTo>
                  <a:pt x="416" y="3199"/>
                  <a:pt x="416" y="3199"/>
                  <a:pt x="416" y="3199"/>
                </a:cubicBezTo>
                <a:cubicBezTo>
                  <a:pt x="416" y="416"/>
                  <a:pt x="416" y="416"/>
                  <a:pt x="416" y="416"/>
                </a:cubicBezTo>
                <a:cubicBezTo>
                  <a:pt x="4778" y="416"/>
                  <a:pt x="4778" y="416"/>
                  <a:pt x="4778" y="416"/>
                </a:cubicBezTo>
                <a:cubicBezTo>
                  <a:pt x="4778" y="3199"/>
                  <a:pt x="4778" y="3199"/>
                  <a:pt x="4778" y="3199"/>
                </a:cubicBezTo>
                <a:close/>
                <a:moveTo>
                  <a:pt x="628" y="2987"/>
                </a:moveTo>
                <a:cubicBezTo>
                  <a:pt x="4566" y="2987"/>
                  <a:pt x="4566" y="2987"/>
                  <a:pt x="4566" y="2987"/>
                </a:cubicBezTo>
                <a:cubicBezTo>
                  <a:pt x="4566" y="628"/>
                  <a:pt x="4566" y="628"/>
                  <a:pt x="4566" y="628"/>
                </a:cubicBezTo>
                <a:cubicBezTo>
                  <a:pt x="628" y="628"/>
                  <a:pt x="628" y="628"/>
                  <a:pt x="628" y="628"/>
                </a:cubicBezTo>
                <a:cubicBezTo>
                  <a:pt x="628" y="2987"/>
                  <a:pt x="628" y="2987"/>
                  <a:pt x="628" y="2987"/>
                </a:cubicBezTo>
                <a:close/>
                <a:moveTo>
                  <a:pt x="739" y="3431"/>
                </a:moveTo>
                <a:cubicBezTo>
                  <a:pt x="739" y="3383"/>
                  <a:pt x="778" y="3344"/>
                  <a:pt x="826" y="3344"/>
                </a:cubicBezTo>
                <a:cubicBezTo>
                  <a:pt x="875" y="3344"/>
                  <a:pt x="914" y="3383"/>
                  <a:pt x="914" y="3431"/>
                </a:cubicBezTo>
                <a:cubicBezTo>
                  <a:pt x="914" y="3479"/>
                  <a:pt x="875" y="3518"/>
                  <a:pt x="826" y="3518"/>
                </a:cubicBezTo>
                <a:cubicBezTo>
                  <a:pt x="778" y="3518"/>
                  <a:pt x="739" y="3479"/>
                  <a:pt x="739" y="3431"/>
                </a:cubicBezTo>
                <a:close/>
                <a:moveTo>
                  <a:pt x="513" y="3518"/>
                </a:moveTo>
                <a:cubicBezTo>
                  <a:pt x="561" y="3518"/>
                  <a:pt x="600" y="3479"/>
                  <a:pt x="600" y="3431"/>
                </a:cubicBezTo>
                <a:cubicBezTo>
                  <a:pt x="600" y="3383"/>
                  <a:pt x="561" y="3344"/>
                  <a:pt x="513" y="3344"/>
                </a:cubicBezTo>
                <a:cubicBezTo>
                  <a:pt x="465" y="3344"/>
                  <a:pt x="425" y="3383"/>
                  <a:pt x="425" y="3431"/>
                </a:cubicBezTo>
                <a:cubicBezTo>
                  <a:pt x="425" y="3479"/>
                  <a:pt x="465" y="3518"/>
                  <a:pt x="513" y="35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Freeform 17"/>
          <p:cNvSpPr>
            <a:spLocks noChangeAspect="1" noEditPoints="1"/>
          </p:cNvSpPr>
          <p:nvPr/>
        </p:nvSpPr>
        <p:spPr bwMode="auto">
          <a:xfrm>
            <a:off x="8794145" y="1770049"/>
            <a:ext cx="490746" cy="831381"/>
          </a:xfrm>
          <a:custGeom>
            <a:avLst/>
            <a:gdLst>
              <a:gd name="T0" fmla="*/ 2687 w 3080"/>
              <a:gd name="T1" fmla="*/ 5200 h 5200"/>
              <a:gd name="T2" fmla="*/ 393 w 3080"/>
              <a:gd name="T3" fmla="*/ 5200 h 5200"/>
              <a:gd name="T4" fmla="*/ 393 w 3080"/>
              <a:gd name="T5" fmla="*/ 4967 h 5200"/>
              <a:gd name="T6" fmla="*/ 1424 w 3080"/>
              <a:gd name="T7" fmla="*/ 4967 h 5200"/>
              <a:gd name="T8" fmla="*/ 1424 w 3080"/>
              <a:gd name="T9" fmla="*/ 3878 h 5200"/>
              <a:gd name="T10" fmla="*/ 941 w 3080"/>
              <a:gd name="T11" fmla="*/ 3761 h 5200"/>
              <a:gd name="T12" fmla="*/ 451 w 3080"/>
              <a:gd name="T13" fmla="*/ 3431 h 5200"/>
              <a:gd name="T14" fmla="*/ 121 w 3080"/>
              <a:gd name="T15" fmla="*/ 2942 h 5200"/>
              <a:gd name="T16" fmla="*/ 0 w 3080"/>
              <a:gd name="T17" fmla="*/ 2342 h 5200"/>
              <a:gd name="T18" fmla="*/ 232 w 3080"/>
              <a:gd name="T19" fmla="*/ 2342 h 5200"/>
              <a:gd name="T20" fmla="*/ 1540 w 3080"/>
              <a:gd name="T21" fmla="*/ 3650 h 5200"/>
              <a:gd name="T22" fmla="*/ 2848 w 3080"/>
              <a:gd name="T23" fmla="*/ 2342 h 5200"/>
              <a:gd name="T24" fmla="*/ 3080 w 3080"/>
              <a:gd name="T25" fmla="*/ 2342 h 5200"/>
              <a:gd name="T26" fmla="*/ 2959 w 3080"/>
              <a:gd name="T27" fmla="*/ 2942 h 5200"/>
              <a:gd name="T28" fmla="*/ 2630 w 3080"/>
              <a:gd name="T29" fmla="*/ 3431 h 5200"/>
              <a:gd name="T30" fmla="*/ 2140 w 3080"/>
              <a:gd name="T31" fmla="*/ 3761 h 5200"/>
              <a:gd name="T32" fmla="*/ 1657 w 3080"/>
              <a:gd name="T33" fmla="*/ 3878 h 5200"/>
              <a:gd name="T34" fmla="*/ 1657 w 3080"/>
              <a:gd name="T35" fmla="*/ 4967 h 5200"/>
              <a:gd name="T36" fmla="*/ 2687 w 3080"/>
              <a:gd name="T37" fmla="*/ 4967 h 5200"/>
              <a:gd name="T38" fmla="*/ 2687 w 3080"/>
              <a:gd name="T39" fmla="*/ 5200 h 5200"/>
              <a:gd name="T40" fmla="*/ 1540 w 3080"/>
              <a:gd name="T41" fmla="*/ 3169 h 5200"/>
              <a:gd name="T42" fmla="*/ 683 w 3080"/>
              <a:gd name="T43" fmla="*/ 2312 h 5200"/>
              <a:gd name="T44" fmla="*/ 683 w 3080"/>
              <a:gd name="T45" fmla="*/ 1700 h 5200"/>
              <a:gd name="T46" fmla="*/ 398 w 3080"/>
              <a:gd name="T47" fmla="*/ 1700 h 5200"/>
              <a:gd name="T48" fmla="*/ 398 w 3080"/>
              <a:gd name="T49" fmla="*/ 1468 h 5200"/>
              <a:gd name="T50" fmla="*/ 683 w 3080"/>
              <a:gd name="T51" fmla="*/ 1468 h 5200"/>
              <a:gd name="T52" fmla="*/ 683 w 3080"/>
              <a:gd name="T53" fmla="*/ 857 h 5200"/>
              <a:gd name="T54" fmla="*/ 1540 w 3080"/>
              <a:gd name="T55" fmla="*/ 0 h 5200"/>
              <a:gd name="T56" fmla="*/ 2146 w 3080"/>
              <a:gd name="T57" fmla="*/ 251 h 5200"/>
              <a:gd name="T58" fmla="*/ 2398 w 3080"/>
              <a:gd name="T59" fmla="*/ 857 h 5200"/>
              <a:gd name="T60" fmla="*/ 2398 w 3080"/>
              <a:gd name="T61" fmla="*/ 1468 h 5200"/>
              <a:gd name="T62" fmla="*/ 2682 w 3080"/>
              <a:gd name="T63" fmla="*/ 1468 h 5200"/>
              <a:gd name="T64" fmla="*/ 2682 w 3080"/>
              <a:gd name="T65" fmla="*/ 1700 h 5200"/>
              <a:gd name="T66" fmla="*/ 2398 w 3080"/>
              <a:gd name="T67" fmla="*/ 1700 h 5200"/>
              <a:gd name="T68" fmla="*/ 2398 w 3080"/>
              <a:gd name="T69" fmla="*/ 2312 h 5200"/>
              <a:gd name="T70" fmla="*/ 1540 w 3080"/>
              <a:gd name="T71" fmla="*/ 3169 h 5200"/>
              <a:gd name="T72" fmla="*/ 915 w 3080"/>
              <a:gd name="T73" fmla="*/ 1700 h 5200"/>
              <a:gd name="T74" fmla="*/ 915 w 3080"/>
              <a:gd name="T75" fmla="*/ 2312 h 5200"/>
              <a:gd name="T76" fmla="*/ 1540 w 3080"/>
              <a:gd name="T77" fmla="*/ 2936 h 5200"/>
              <a:gd name="T78" fmla="*/ 2165 w 3080"/>
              <a:gd name="T79" fmla="*/ 2312 h 5200"/>
              <a:gd name="T80" fmla="*/ 2165 w 3080"/>
              <a:gd name="T81" fmla="*/ 1700 h 5200"/>
              <a:gd name="T82" fmla="*/ 915 w 3080"/>
              <a:gd name="T83" fmla="*/ 1700 h 5200"/>
              <a:gd name="T84" fmla="*/ 915 w 3080"/>
              <a:gd name="T85" fmla="*/ 1468 h 5200"/>
              <a:gd name="T86" fmla="*/ 2165 w 3080"/>
              <a:gd name="T87" fmla="*/ 1468 h 5200"/>
              <a:gd name="T88" fmla="*/ 2165 w 3080"/>
              <a:gd name="T89" fmla="*/ 857 h 5200"/>
              <a:gd name="T90" fmla="*/ 1540 w 3080"/>
              <a:gd name="T91" fmla="*/ 232 h 5200"/>
              <a:gd name="T92" fmla="*/ 915 w 3080"/>
              <a:gd name="T93" fmla="*/ 857 h 5200"/>
              <a:gd name="T94" fmla="*/ 915 w 3080"/>
              <a:gd name="T95" fmla="*/ 1468 h 5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80" h="5200">
                <a:moveTo>
                  <a:pt x="2687" y="5200"/>
                </a:moveTo>
                <a:cubicBezTo>
                  <a:pt x="393" y="5200"/>
                  <a:pt x="393" y="5200"/>
                  <a:pt x="393" y="5200"/>
                </a:cubicBezTo>
                <a:cubicBezTo>
                  <a:pt x="393" y="4967"/>
                  <a:pt x="393" y="4967"/>
                  <a:pt x="393" y="4967"/>
                </a:cubicBezTo>
                <a:cubicBezTo>
                  <a:pt x="1424" y="4967"/>
                  <a:pt x="1424" y="4967"/>
                  <a:pt x="1424" y="4967"/>
                </a:cubicBezTo>
                <a:cubicBezTo>
                  <a:pt x="1424" y="3878"/>
                  <a:pt x="1424" y="3878"/>
                  <a:pt x="1424" y="3878"/>
                </a:cubicBezTo>
                <a:cubicBezTo>
                  <a:pt x="1257" y="3866"/>
                  <a:pt x="1095" y="3827"/>
                  <a:pt x="941" y="3761"/>
                </a:cubicBezTo>
                <a:cubicBezTo>
                  <a:pt x="757" y="3684"/>
                  <a:pt x="592" y="3573"/>
                  <a:pt x="451" y="3431"/>
                </a:cubicBezTo>
                <a:cubicBezTo>
                  <a:pt x="309" y="3290"/>
                  <a:pt x="198" y="3125"/>
                  <a:pt x="121" y="2942"/>
                </a:cubicBezTo>
                <a:cubicBezTo>
                  <a:pt x="40" y="2752"/>
                  <a:pt x="0" y="2550"/>
                  <a:pt x="0" y="2342"/>
                </a:cubicBezTo>
                <a:cubicBezTo>
                  <a:pt x="232" y="2342"/>
                  <a:pt x="232" y="2342"/>
                  <a:pt x="232" y="2342"/>
                </a:cubicBezTo>
                <a:cubicBezTo>
                  <a:pt x="232" y="3063"/>
                  <a:pt x="819" y="3650"/>
                  <a:pt x="1540" y="3650"/>
                </a:cubicBezTo>
                <a:cubicBezTo>
                  <a:pt x="2261" y="3650"/>
                  <a:pt x="2848" y="3063"/>
                  <a:pt x="2848" y="2342"/>
                </a:cubicBezTo>
                <a:cubicBezTo>
                  <a:pt x="3080" y="2342"/>
                  <a:pt x="3080" y="2342"/>
                  <a:pt x="3080" y="2342"/>
                </a:cubicBezTo>
                <a:cubicBezTo>
                  <a:pt x="3080" y="2550"/>
                  <a:pt x="3040" y="2752"/>
                  <a:pt x="2959" y="2942"/>
                </a:cubicBezTo>
                <a:cubicBezTo>
                  <a:pt x="2882" y="3125"/>
                  <a:pt x="2771" y="3290"/>
                  <a:pt x="2630" y="3431"/>
                </a:cubicBezTo>
                <a:cubicBezTo>
                  <a:pt x="2488" y="3573"/>
                  <a:pt x="2323" y="3684"/>
                  <a:pt x="2140" y="3761"/>
                </a:cubicBezTo>
                <a:cubicBezTo>
                  <a:pt x="1986" y="3827"/>
                  <a:pt x="1823" y="3866"/>
                  <a:pt x="1657" y="3878"/>
                </a:cubicBezTo>
                <a:cubicBezTo>
                  <a:pt x="1657" y="4967"/>
                  <a:pt x="1657" y="4967"/>
                  <a:pt x="1657" y="4967"/>
                </a:cubicBezTo>
                <a:cubicBezTo>
                  <a:pt x="2687" y="4967"/>
                  <a:pt x="2687" y="4967"/>
                  <a:pt x="2687" y="4967"/>
                </a:cubicBezTo>
                <a:cubicBezTo>
                  <a:pt x="2687" y="5200"/>
                  <a:pt x="2687" y="5200"/>
                  <a:pt x="2687" y="5200"/>
                </a:cubicBezTo>
                <a:close/>
                <a:moveTo>
                  <a:pt x="1540" y="3169"/>
                </a:moveTo>
                <a:cubicBezTo>
                  <a:pt x="1067" y="3169"/>
                  <a:pt x="683" y="2784"/>
                  <a:pt x="683" y="2312"/>
                </a:cubicBezTo>
                <a:cubicBezTo>
                  <a:pt x="683" y="1700"/>
                  <a:pt x="683" y="1700"/>
                  <a:pt x="683" y="1700"/>
                </a:cubicBezTo>
                <a:cubicBezTo>
                  <a:pt x="398" y="1700"/>
                  <a:pt x="398" y="1700"/>
                  <a:pt x="398" y="1700"/>
                </a:cubicBezTo>
                <a:cubicBezTo>
                  <a:pt x="398" y="1468"/>
                  <a:pt x="398" y="1468"/>
                  <a:pt x="398" y="1468"/>
                </a:cubicBezTo>
                <a:cubicBezTo>
                  <a:pt x="683" y="1468"/>
                  <a:pt x="683" y="1468"/>
                  <a:pt x="683" y="1468"/>
                </a:cubicBezTo>
                <a:cubicBezTo>
                  <a:pt x="683" y="857"/>
                  <a:pt x="683" y="857"/>
                  <a:pt x="683" y="857"/>
                </a:cubicBezTo>
                <a:cubicBezTo>
                  <a:pt x="683" y="385"/>
                  <a:pt x="1067" y="0"/>
                  <a:pt x="1540" y="0"/>
                </a:cubicBezTo>
                <a:cubicBezTo>
                  <a:pt x="1769" y="0"/>
                  <a:pt x="1985" y="89"/>
                  <a:pt x="2146" y="251"/>
                </a:cubicBezTo>
                <a:cubicBezTo>
                  <a:pt x="2308" y="413"/>
                  <a:pt x="2398" y="628"/>
                  <a:pt x="2398" y="857"/>
                </a:cubicBezTo>
                <a:cubicBezTo>
                  <a:pt x="2398" y="1468"/>
                  <a:pt x="2398" y="1468"/>
                  <a:pt x="2398" y="1468"/>
                </a:cubicBezTo>
                <a:cubicBezTo>
                  <a:pt x="2682" y="1468"/>
                  <a:pt x="2682" y="1468"/>
                  <a:pt x="2682" y="1468"/>
                </a:cubicBezTo>
                <a:cubicBezTo>
                  <a:pt x="2682" y="1700"/>
                  <a:pt x="2682" y="1700"/>
                  <a:pt x="2682" y="1700"/>
                </a:cubicBezTo>
                <a:cubicBezTo>
                  <a:pt x="2398" y="1700"/>
                  <a:pt x="2398" y="1700"/>
                  <a:pt x="2398" y="1700"/>
                </a:cubicBezTo>
                <a:cubicBezTo>
                  <a:pt x="2398" y="2312"/>
                  <a:pt x="2398" y="2312"/>
                  <a:pt x="2398" y="2312"/>
                </a:cubicBezTo>
                <a:cubicBezTo>
                  <a:pt x="2398" y="2784"/>
                  <a:pt x="2013" y="3169"/>
                  <a:pt x="1540" y="3169"/>
                </a:cubicBezTo>
                <a:close/>
                <a:moveTo>
                  <a:pt x="915" y="1700"/>
                </a:moveTo>
                <a:cubicBezTo>
                  <a:pt x="915" y="2312"/>
                  <a:pt x="915" y="2312"/>
                  <a:pt x="915" y="2312"/>
                </a:cubicBezTo>
                <a:cubicBezTo>
                  <a:pt x="915" y="2656"/>
                  <a:pt x="1196" y="2936"/>
                  <a:pt x="1540" y="2936"/>
                </a:cubicBezTo>
                <a:cubicBezTo>
                  <a:pt x="1885" y="2936"/>
                  <a:pt x="2165" y="2656"/>
                  <a:pt x="2165" y="2312"/>
                </a:cubicBezTo>
                <a:cubicBezTo>
                  <a:pt x="2165" y="1700"/>
                  <a:pt x="2165" y="1700"/>
                  <a:pt x="2165" y="1700"/>
                </a:cubicBezTo>
                <a:cubicBezTo>
                  <a:pt x="915" y="1700"/>
                  <a:pt x="915" y="1700"/>
                  <a:pt x="915" y="1700"/>
                </a:cubicBezTo>
                <a:close/>
                <a:moveTo>
                  <a:pt x="915" y="1468"/>
                </a:moveTo>
                <a:cubicBezTo>
                  <a:pt x="2165" y="1468"/>
                  <a:pt x="2165" y="1468"/>
                  <a:pt x="2165" y="1468"/>
                </a:cubicBezTo>
                <a:cubicBezTo>
                  <a:pt x="2165" y="857"/>
                  <a:pt x="2165" y="857"/>
                  <a:pt x="2165" y="857"/>
                </a:cubicBezTo>
                <a:cubicBezTo>
                  <a:pt x="2165" y="513"/>
                  <a:pt x="1885" y="232"/>
                  <a:pt x="1540" y="232"/>
                </a:cubicBezTo>
                <a:cubicBezTo>
                  <a:pt x="1196" y="232"/>
                  <a:pt x="915" y="513"/>
                  <a:pt x="915" y="857"/>
                </a:cubicBezTo>
                <a:cubicBezTo>
                  <a:pt x="915" y="1468"/>
                  <a:pt x="915" y="1468"/>
                  <a:pt x="915" y="146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343697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Footer Placeholder 5"/>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pic>
        <p:nvPicPr>
          <p:cNvPr id="8" name="Picture 7"/>
          <p:cNvPicPr>
            <a:picLocks noChangeAspect="1"/>
          </p:cNvPicPr>
          <p:nvPr/>
        </p:nvPicPr>
        <p:blipFill rotWithShape="1">
          <a:blip r:embed="rId3"/>
          <a:srcRect t="19046"/>
          <a:stretch/>
        </p:blipFill>
        <p:spPr>
          <a:xfrm>
            <a:off x="9762888" y="3958341"/>
            <a:ext cx="1628633" cy="1602418"/>
          </a:xfrm>
          <a:prstGeom prst="rect">
            <a:avLst/>
          </a:prstGeom>
        </p:spPr>
      </p:pic>
      <p:pic>
        <p:nvPicPr>
          <p:cNvPr id="3" name="Picture 2">
            <a:extLst>
              <a:ext uri="{FF2B5EF4-FFF2-40B4-BE49-F238E27FC236}">
                <a16:creationId xmlns:a16="http://schemas.microsoft.com/office/drawing/2014/main" xmlns="" id="{08DDD818-B3A2-4B52-9695-151B7FFC39FF}"/>
              </a:ext>
            </a:extLst>
          </p:cNvPr>
          <p:cNvPicPr>
            <a:picLocks noChangeAspect="1"/>
          </p:cNvPicPr>
          <p:nvPr/>
        </p:nvPicPr>
        <p:blipFill>
          <a:blip r:embed="rId4"/>
          <a:stretch>
            <a:fillRect/>
          </a:stretch>
        </p:blipFill>
        <p:spPr>
          <a:xfrm>
            <a:off x="457319" y="1022988"/>
            <a:ext cx="8140577" cy="5440939"/>
          </a:xfrm>
          <a:prstGeom prst="rect">
            <a:avLst/>
          </a:prstGeom>
        </p:spPr>
      </p:pic>
      <p:sp>
        <p:nvSpPr>
          <p:cNvPr id="7" name="Title 2">
            <a:extLst>
              <a:ext uri="{FF2B5EF4-FFF2-40B4-BE49-F238E27FC236}">
                <a16:creationId xmlns:a16="http://schemas.microsoft.com/office/drawing/2014/main" xmlns="" id="{895DEA6D-2917-472D-A2C2-C38D3BFBF2BD}"/>
              </a:ext>
            </a:extLst>
          </p:cNvPr>
          <p:cNvSpPr>
            <a:spLocks noGrp="1"/>
          </p:cNvSpPr>
          <p:nvPr>
            <p:ph type="title"/>
          </p:nvPr>
        </p:nvSpPr>
        <p:spPr>
          <a:xfrm>
            <a:off x="457319" y="518047"/>
            <a:ext cx="10934202" cy="876300"/>
          </a:xfrm>
        </p:spPr>
        <p:txBody>
          <a:bodyPr/>
          <a:lstStyle/>
          <a:p>
            <a:r>
              <a:rPr lang="en-US" dirty="0"/>
              <a:t>Manage your prescription benefit anywhere, anytime</a:t>
            </a:r>
          </a:p>
        </p:txBody>
      </p:sp>
      <p:sp>
        <p:nvSpPr>
          <p:cNvPr id="9" name="Content Placeholder 2">
            <a:extLst>
              <a:ext uri="{FF2B5EF4-FFF2-40B4-BE49-F238E27FC236}">
                <a16:creationId xmlns:a16="http://schemas.microsoft.com/office/drawing/2014/main" xmlns="" id="{6C68F6CB-969A-4A62-8190-E3D62C3A6A74}"/>
              </a:ext>
            </a:extLst>
          </p:cNvPr>
          <p:cNvSpPr txBox="1">
            <a:spLocks/>
          </p:cNvSpPr>
          <p:nvPr/>
        </p:nvSpPr>
        <p:spPr>
          <a:xfrm>
            <a:off x="8789159" y="1394348"/>
            <a:ext cx="3098042" cy="3000232"/>
          </a:xfrm>
          <a:prstGeom prst="rect">
            <a:avLst/>
          </a:prstGeom>
        </p:spPr>
        <p:txBody>
          <a:bodyPr>
            <a:noAutofit/>
          </a:bodyPr>
          <a:lstStyle>
            <a:lvl1pPr marL="228543" indent="-228543" algn="l" defTabSz="685629" rtl="0" eaLnBrk="1" latinLnBrk="0" hangingPunct="1">
              <a:lnSpc>
                <a:spcPct val="100000"/>
              </a:lnSpc>
              <a:spcBef>
                <a:spcPts val="600"/>
              </a:spcBef>
              <a:spcAft>
                <a:spcPts val="600"/>
              </a:spcAft>
              <a:buClr>
                <a:schemeClr val="accent3"/>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685629" rtl="0" eaLnBrk="1" fontAlgn="auto" latinLnBrk="0" hangingPunct="1">
              <a:lnSpc>
                <a:spcPct val="100000"/>
              </a:lnSpc>
              <a:spcBef>
                <a:spcPts val="600"/>
              </a:spcBef>
              <a:spcAft>
                <a:spcPts val="1200"/>
              </a:spcAft>
              <a:buClr>
                <a:srgbClr val="33835C"/>
              </a:buClr>
              <a:buSzTx/>
              <a:buFont typeface="Arial" panose="020B0604020202020204" pitchFamily="34" charset="0"/>
              <a:buNone/>
              <a:tabLst/>
              <a:defRPr/>
            </a:pPr>
            <a:r>
              <a:rPr kumimoji="0" lang="en-US" sz="2400" b="1" i="0" u="none" strike="noStrike" kern="600" cap="none" spc="0" normalizeH="0" baseline="0" noProof="0" dirty="0">
                <a:ln>
                  <a:noFill/>
                </a:ln>
                <a:solidFill>
                  <a:srgbClr val="33835C"/>
                </a:solidFill>
                <a:effectLst/>
                <a:uLnTx/>
                <a:uFillTx/>
                <a:latin typeface="Arial" panose="020B0604020202020204"/>
                <a:ea typeface="+mn-ea"/>
                <a:cs typeface="+mn-cs"/>
              </a:rPr>
              <a:t>Download the CVS Caremark app for on-the-go access to helpful tool and resources</a:t>
            </a:r>
          </a:p>
        </p:txBody>
      </p:sp>
    </p:spTree>
    <p:extLst>
      <p:ext uri="{BB962C8B-B14F-4D97-AF65-F5344CB8AC3E}">
        <p14:creationId xmlns:p14="http://schemas.microsoft.com/office/powerpoint/2010/main" val="639056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D5056F57-0708-42C5-9500-1AD327F724CB}"/>
              </a:ext>
            </a:extLst>
          </p:cNvPr>
          <p:cNvSpPr>
            <a:spLocks noGrp="1"/>
          </p:cNvSpPr>
          <p:nvPr>
            <p:ph type="body" sz="quarter" idx="11"/>
          </p:nvPr>
        </p:nvSpPr>
        <p:spPr>
          <a:xfrm>
            <a:off x="457319" y="4702010"/>
            <a:ext cx="9823150" cy="865487"/>
          </a:xfrm>
        </p:spPr>
        <p:txBody>
          <a:bodyPr/>
          <a:lstStyle/>
          <a:p>
            <a:r>
              <a:rPr lang="en-US" dirty="0"/>
              <a:t>Scott &amp; White Care </a:t>
            </a:r>
            <a:r>
              <a:rPr lang="en-US" dirty="0" err="1"/>
              <a:t>PLan</a:t>
            </a:r>
            <a:r>
              <a:rPr lang="en-US" dirty="0"/>
              <a:t> </a:t>
            </a:r>
          </a:p>
        </p:txBody>
      </p:sp>
      <p:sp>
        <p:nvSpPr>
          <p:cNvPr id="4" name="Text Placeholder 1">
            <a:extLst>
              <a:ext uri="{FF2B5EF4-FFF2-40B4-BE49-F238E27FC236}">
                <a16:creationId xmlns:a16="http://schemas.microsoft.com/office/drawing/2014/main" xmlns="" id="{203732AD-2442-4F36-B2FF-A2862CC21576}"/>
              </a:ext>
            </a:extLst>
          </p:cNvPr>
          <p:cNvSpPr>
            <a:spLocks noGrp="1"/>
          </p:cNvSpPr>
          <p:nvPr>
            <p:ph type="body" sz="quarter" idx="10"/>
          </p:nvPr>
        </p:nvSpPr>
        <p:spPr>
          <a:xfrm>
            <a:off x="474259" y="5757043"/>
            <a:ext cx="8753477" cy="590109"/>
          </a:xfrm>
        </p:spPr>
        <p:txBody>
          <a:bodyPr/>
          <a:lstStyle/>
          <a:p>
            <a:r>
              <a:rPr lang="en-US" dirty="0"/>
              <a:t>Central and North Texas</a:t>
            </a:r>
          </a:p>
        </p:txBody>
      </p:sp>
    </p:spTree>
    <p:extLst>
      <p:ext uri="{BB962C8B-B14F-4D97-AF65-F5344CB8AC3E}">
        <p14:creationId xmlns:p14="http://schemas.microsoft.com/office/powerpoint/2010/main" val="2678542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CC2919B-67C3-4C26-B02E-2D78DBF2FE80}"/>
              </a:ext>
            </a:extLst>
          </p:cNvPr>
          <p:cNvSpPr>
            <a:spLocks noGrp="1"/>
          </p:cNvSpPr>
          <p:nvPr>
            <p:ph idx="1"/>
          </p:nvPr>
        </p:nvSpPr>
        <p:spPr/>
        <p:txBody>
          <a:bodyPr>
            <a:normAutofit/>
          </a:bodyPr>
          <a:lstStyle/>
          <a:p>
            <a:pPr>
              <a:spcAft>
                <a:spcPts val="600"/>
              </a:spcAft>
              <a:buClrTx/>
            </a:pPr>
            <a:r>
              <a:rPr lang="en-US" sz="2800" dirty="0"/>
              <a:t>Now including FirstCare Health Plans  </a:t>
            </a:r>
          </a:p>
          <a:p>
            <a:pPr>
              <a:spcAft>
                <a:spcPts val="600"/>
              </a:spcAft>
              <a:buClrTx/>
            </a:pPr>
            <a:r>
              <a:rPr lang="en-US" sz="2800" dirty="0"/>
              <a:t>What that means for you:</a:t>
            </a:r>
          </a:p>
          <a:p>
            <a:pPr lvl="1">
              <a:spcAft>
                <a:spcPts val="600"/>
              </a:spcAft>
            </a:pPr>
            <a:r>
              <a:rPr lang="en-US" sz="2800" dirty="0"/>
              <a:t>Access to thousands of providers throughout Central Texas</a:t>
            </a:r>
          </a:p>
          <a:p>
            <a:pPr lvl="1">
              <a:spcAft>
                <a:spcPts val="600"/>
              </a:spcAft>
            </a:pPr>
            <a:r>
              <a:rPr lang="en-US" sz="2800" dirty="0"/>
              <a:t>In-network coverage from doctors, specialists and facilities of the Baylor Scott &amp; White Health system</a:t>
            </a:r>
          </a:p>
          <a:p>
            <a:pPr lvl="1">
              <a:spcAft>
                <a:spcPts val="600"/>
              </a:spcAft>
            </a:pPr>
            <a:r>
              <a:rPr lang="en-US" sz="2800" dirty="0"/>
              <a:t>No referral needed to see in-network specialists</a:t>
            </a:r>
            <a:endParaRPr lang="en-US" dirty="0"/>
          </a:p>
        </p:txBody>
      </p:sp>
      <p:sp>
        <p:nvSpPr>
          <p:cNvPr id="2" name="Title 1">
            <a:extLst>
              <a:ext uri="{FF2B5EF4-FFF2-40B4-BE49-F238E27FC236}">
                <a16:creationId xmlns:a16="http://schemas.microsoft.com/office/drawing/2014/main" xmlns="" id="{DEE22777-5869-4549-BFE8-3D508F190394}"/>
              </a:ext>
            </a:extLst>
          </p:cNvPr>
          <p:cNvSpPr>
            <a:spLocks noGrp="1"/>
          </p:cNvSpPr>
          <p:nvPr>
            <p:ph type="title"/>
          </p:nvPr>
        </p:nvSpPr>
        <p:spPr/>
        <p:txBody>
          <a:bodyPr/>
          <a:lstStyle/>
          <a:p>
            <a:r>
              <a:rPr lang="en-US" dirty="0"/>
              <a:t>Welcome to Scott &amp; White Care Plans</a:t>
            </a:r>
          </a:p>
        </p:txBody>
      </p:sp>
    </p:spTree>
    <p:extLst>
      <p:ext uri="{BB962C8B-B14F-4D97-AF65-F5344CB8AC3E}">
        <p14:creationId xmlns:p14="http://schemas.microsoft.com/office/powerpoint/2010/main" val="3199971857"/>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Picture 538">
            <a:extLst>
              <a:ext uri="{FF2B5EF4-FFF2-40B4-BE49-F238E27FC236}">
                <a16:creationId xmlns:a16="http://schemas.microsoft.com/office/drawing/2014/main" xmlns="" id="{BAE68839-673F-4938-98AA-81B409E2785D}"/>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791917" y="1203062"/>
            <a:ext cx="4676173" cy="4555616"/>
          </a:xfrm>
          <a:prstGeom prst="rect">
            <a:avLst/>
          </a:prstGeom>
        </p:spPr>
      </p:pic>
      <p:sp>
        <p:nvSpPr>
          <p:cNvPr id="3" name="Content Placeholder 2">
            <a:extLst>
              <a:ext uri="{FF2B5EF4-FFF2-40B4-BE49-F238E27FC236}">
                <a16:creationId xmlns:a16="http://schemas.microsoft.com/office/drawing/2014/main" xmlns="" id="{59475632-9393-4F14-A700-38FEB021ADFC}"/>
              </a:ext>
            </a:extLst>
          </p:cNvPr>
          <p:cNvSpPr>
            <a:spLocks noGrp="1"/>
          </p:cNvSpPr>
          <p:nvPr>
            <p:ph idx="1"/>
          </p:nvPr>
        </p:nvSpPr>
        <p:spPr/>
        <p:txBody>
          <a:bodyPr/>
          <a:lstStyle/>
          <a:p>
            <a:pPr>
              <a:lnSpc>
                <a:spcPts val="3434"/>
              </a:lnSpc>
              <a:spcBef>
                <a:spcPts val="600"/>
              </a:spcBef>
              <a:spcAft>
                <a:spcPts val="1200"/>
              </a:spcAft>
            </a:pPr>
            <a:r>
              <a:rPr lang="en-US" dirty="0"/>
              <a:t>Specializing in Texas health insurance plans since 1982</a:t>
            </a:r>
          </a:p>
          <a:p>
            <a:pPr>
              <a:lnSpc>
                <a:spcPts val="3434"/>
              </a:lnSpc>
              <a:spcBef>
                <a:spcPts val="600"/>
              </a:spcBef>
              <a:spcAft>
                <a:spcPts val="1200"/>
              </a:spcAft>
            </a:pPr>
            <a:r>
              <a:rPr lang="en-US" dirty="0"/>
              <a:t>Serving 140 Texas counties</a:t>
            </a:r>
          </a:p>
          <a:p>
            <a:pPr>
              <a:lnSpc>
                <a:spcPts val="3434"/>
              </a:lnSpc>
              <a:spcBef>
                <a:spcPts val="600"/>
              </a:spcBef>
              <a:spcAft>
                <a:spcPts val="1200"/>
              </a:spcAft>
            </a:pPr>
            <a:r>
              <a:rPr lang="en-US" dirty="0"/>
              <a:t>Offices in Abilene, Amarillo, Austin, Dallas, Lubbock and Waco; Corporate headquarters in Temple</a:t>
            </a:r>
          </a:p>
          <a:p>
            <a:pPr>
              <a:lnSpc>
                <a:spcPts val="3434"/>
              </a:lnSpc>
              <a:spcBef>
                <a:spcPts val="600"/>
              </a:spcBef>
              <a:spcAft>
                <a:spcPts val="1200"/>
              </a:spcAft>
            </a:pPr>
            <a:r>
              <a:rPr lang="en-US" dirty="0"/>
              <a:t>Joined TRS‐ActiveCare program in 2007 </a:t>
            </a:r>
          </a:p>
          <a:p>
            <a:pPr>
              <a:lnSpc>
                <a:spcPts val="3434"/>
              </a:lnSpc>
              <a:spcBef>
                <a:spcPts val="600"/>
              </a:spcBef>
              <a:spcAft>
                <a:spcPts val="1200"/>
              </a:spcAft>
            </a:pPr>
            <a:r>
              <a:rPr lang="en-US" dirty="0"/>
              <a:t>Currently cover 47,000+ school employees and their dependents</a:t>
            </a:r>
          </a:p>
        </p:txBody>
      </p:sp>
      <p:sp>
        <p:nvSpPr>
          <p:cNvPr id="2" name="Title 1">
            <a:extLst>
              <a:ext uri="{FF2B5EF4-FFF2-40B4-BE49-F238E27FC236}">
                <a16:creationId xmlns:a16="http://schemas.microsoft.com/office/drawing/2014/main" xmlns="" id="{7734A767-CB89-437A-89AA-07D6DF7F6E89}"/>
              </a:ext>
            </a:extLst>
          </p:cNvPr>
          <p:cNvSpPr>
            <a:spLocks noGrp="1"/>
          </p:cNvSpPr>
          <p:nvPr>
            <p:ph type="title"/>
          </p:nvPr>
        </p:nvSpPr>
        <p:spPr/>
        <p:txBody>
          <a:bodyPr/>
          <a:lstStyle/>
          <a:p>
            <a:r>
              <a:rPr lang="en-US" dirty="0"/>
              <a:t>A Texas Company</a:t>
            </a:r>
          </a:p>
        </p:txBody>
      </p:sp>
    </p:spTree>
    <p:extLst>
      <p:ext uri="{BB962C8B-B14F-4D97-AF65-F5344CB8AC3E}">
        <p14:creationId xmlns:p14="http://schemas.microsoft.com/office/powerpoint/2010/main" val="3697724663"/>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C5C9F677-C618-4213-A27A-19BF1C451EB5}"/>
              </a:ext>
            </a:extLst>
          </p:cNvPr>
          <p:cNvSpPr>
            <a:spLocks noGrp="1"/>
          </p:cNvSpPr>
          <p:nvPr>
            <p:ph type="body" sz="quarter" idx="13"/>
          </p:nvPr>
        </p:nvSpPr>
        <p:spPr/>
        <p:txBody>
          <a:bodyPr/>
          <a:lstStyle/>
          <a:p>
            <a:endParaRPr lang="en-US"/>
          </a:p>
        </p:txBody>
      </p:sp>
      <p:sp>
        <p:nvSpPr>
          <p:cNvPr id="3" name="Content Placeholder 2">
            <a:extLst>
              <a:ext uri="{FF2B5EF4-FFF2-40B4-BE49-F238E27FC236}">
                <a16:creationId xmlns:a16="http://schemas.microsoft.com/office/drawing/2014/main" xmlns="" id="{59475632-9393-4F14-A700-38FEB021ADFC}"/>
              </a:ext>
            </a:extLst>
          </p:cNvPr>
          <p:cNvSpPr>
            <a:spLocks noGrp="1"/>
          </p:cNvSpPr>
          <p:nvPr>
            <p:ph idx="1"/>
          </p:nvPr>
        </p:nvSpPr>
        <p:spPr/>
        <p:txBody>
          <a:bodyPr>
            <a:normAutofit/>
          </a:bodyPr>
          <a:lstStyle/>
          <a:p>
            <a:pPr marL="0" indent="0">
              <a:lnSpc>
                <a:spcPts val="3434"/>
              </a:lnSpc>
              <a:spcBef>
                <a:spcPts val="600"/>
              </a:spcBef>
              <a:spcAft>
                <a:spcPts val="1200"/>
              </a:spcAft>
              <a:buNone/>
            </a:pPr>
            <a:r>
              <a:rPr lang="en-US" b="1" dirty="0"/>
              <a:t>Our Mission</a:t>
            </a:r>
            <a:r>
              <a:rPr lang="en-US" dirty="0"/>
              <a:t>: Promote the well</a:t>
            </a:r>
            <a:r>
              <a:rPr lang="en-US" sz="2400" dirty="0"/>
              <a:t>-</a:t>
            </a:r>
            <a:r>
              <a:rPr lang="en-US" dirty="0"/>
              <a:t>being of all individuals, families and communities</a:t>
            </a:r>
          </a:p>
          <a:p>
            <a:pPr marL="0" indent="0">
              <a:lnSpc>
                <a:spcPts val="3434"/>
              </a:lnSpc>
              <a:spcBef>
                <a:spcPts val="600"/>
              </a:spcBef>
              <a:spcAft>
                <a:spcPts val="1200"/>
              </a:spcAft>
              <a:buNone/>
            </a:pPr>
            <a:r>
              <a:rPr lang="en-US" b="1" dirty="0"/>
              <a:t>Our Ambition</a:t>
            </a:r>
            <a:r>
              <a:rPr lang="en-US" dirty="0"/>
              <a:t>: To be the trusted leader, educator and innovator in value-based care delivery, customer experience and affordability. </a:t>
            </a:r>
          </a:p>
          <a:p>
            <a:pPr marL="0" indent="0">
              <a:lnSpc>
                <a:spcPts val="3434"/>
              </a:lnSpc>
              <a:spcBef>
                <a:spcPts val="600"/>
              </a:spcBef>
              <a:spcAft>
                <a:spcPts val="1200"/>
              </a:spcAft>
              <a:buNone/>
            </a:pPr>
            <a:r>
              <a:rPr lang="en-US" b="1" dirty="0"/>
              <a:t>Our Goal</a:t>
            </a:r>
            <a:r>
              <a:rPr lang="en-US" dirty="0"/>
              <a:t>: To engage you in your own care and give you tools and resources you need</a:t>
            </a:r>
          </a:p>
        </p:txBody>
      </p:sp>
    </p:spTree>
    <p:extLst>
      <p:ext uri="{BB962C8B-B14F-4D97-AF65-F5344CB8AC3E}">
        <p14:creationId xmlns:p14="http://schemas.microsoft.com/office/powerpoint/2010/main" val="1615844603"/>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7663460-ECB1-4D7A-A053-49A41A1EC07F}"/>
              </a:ext>
            </a:extLst>
          </p:cNvPr>
          <p:cNvPicPr>
            <a:picLocks noChangeAspect="1"/>
          </p:cNvPicPr>
          <p:nvPr/>
        </p:nvPicPr>
        <p:blipFill>
          <a:blip r:embed="rId3"/>
          <a:stretch>
            <a:fillRect/>
          </a:stretch>
        </p:blipFill>
        <p:spPr>
          <a:xfrm>
            <a:off x="662158" y="2021914"/>
            <a:ext cx="10540106" cy="4169448"/>
          </a:xfrm>
          <a:prstGeom prst="rect">
            <a:avLst/>
          </a:prstGeom>
          <a:effectLst>
            <a:outerShdw blurRad="50800" dist="38100" dir="13500000" algn="br" rotWithShape="0">
              <a:prstClr val="black">
                <a:alpha val="40000"/>
              </a:prstClr>
            </a:outerShdw>
          </a:effectLst>
        </p:spPr>
      </p:pic>
      <p:sp>
        <p:nvSpPr>
          <p:cNvPr id="3" name="Content Placeholder 2">
            <a:extLst>
              <a:ext uri="{FF2B5EF4-FFF2-40B4-BE49-F238E27FC236}">
                <a16:creationId xmlns:a16="http://schemas.microsoft.com/office/drawing/2014/main" xmlns="" id="{D0637C0D-9D07-435D-86BC-7AF2CC7348F8}"/>
              </a:ext>
            </a:extLst>
          </p:cNvPr>
          <p:cNvSpPr>
            <a:spLocks noGrp="1"/>
          </p:cNvSpPr>
          <p:nvPr>
            <p:ph idx="1"/>
          </p:nvPr>
        </p:nvSpPr>
        <p:spPr>
          <a:xfrm>
            <a:off x="481546" y="927413"/>
            <a:ext cx="10901330" cy="4173295"/>
          </a:xfrm>
        </p:spPr>
        <p:txBody>
          <a:bodyPr/>
          <a:lstStyle/>
          <a:p>
            <a:pPr marL="0" indent="0">
              <a:buNone/>
            </a:pPr>
            <a:r>
              <a:rPr lang="en-US" dirty="0"/>
              <a:t>Your one-stop shop for benefits information</a:t>
            </a:r>
          </a:p>
        </p:txBody>
      </p:sp>
      <p:sp>
        <p:nvSpPr>
          <p:cNvPr id="2" name="Title 1">
            <a:extLst>
              <a:ext uri="{FF2B5EF4-FFF2-40B4-BE49-F238E27FC236}">
                <a16:creationId xmlns:a16="http://schemas.microsoft.com/office/drawing/2014/main" xmlns="" id="{96031DF1-6738-4536-BBD4-2F188A876331}"/>
              </a:ext>
            </a:extLst>
          </p:cNvPr>
          <p:cNvSpPr>
            <a:spLocks noGrp="1"/>
          </p:cNvSpPr>
          <p:nvPr>
            <p:ph type="title"/>
          </p:nvPr>
        </p:nvSpPr>
        <p:spPr>
          <a:xfrm>
            <a:off x="457202" y="408449"/>
            <a:ext cx="10901330" cy="439959"/>
          </a:xfrm>
        </p:spPr>
        <p:txBody>
          <a:bodyPr/>
          <a:lstStyle/>
          <a:p>
            <a:r>
              <a:rPr lang="en-US" dirty="0"/>
              <a:t>trs.swhp.org</a:t>
            </a:r>
          </a:p>
        </p:txBody>
      </p:sp>
      <p:pic>
        <p:nvPicPr>
          <p:cNvPr id="9" name="Picture 8">
            <a:extLst>
              <a:ext uri="{FF2B5EF4-FFF2-40B4-BE49-F238E27FC236}">
                <a16:creationId xmlns:a16="http://schemas.microsoft.com/office/drawing/2014/main" xmlns="" id="{663B024A-3115-41FD-9461-F3C38E2A04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2326">
            <a:off x="6318542" y="2739128"/>
            <a:ext cx="2479139" cy="3208298"/>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xmlns="" id="{14987A39-5916-49A3-877B-ABB0A8D497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51966">
            <a:off x="7750450" y="2939436"/>
            <a:ext cx="2528663" cy="32723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6019557"/>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275F8BA-2079-42B3-B973-638D69492992}"/>
              </a:ext>
            </a:extLst>
          </p:cNvPr>
          <p:cNvSpPr>
            <a:spLocks noGrp="1"/>
          </p:cNvSpPr>
          <p:nvPr>
            <p:ph idx="1"/>
          </p:nvPr>
        </p:nvSpPr>
        <p:spPr/>
        <p:txBody>
          <a:bodyPr/>
          <a:lstStyle/>
          <a:p>
            <a:pPr>
              <a:spcAft>
                <a:spcPts val="600"/>
              </a:spcAft>
            </a:pPr>
            <a:r>
              <a:rPr lang="en-US" dirty="0"/>
              <a:t>100% preventive care coverage </a:t>
            </a:r>
          </a:p>
          <a:p>
            <a:pPr>
              <a:spcAft>
                <a:spcPts val="600"/>
              </a:spcAft>
            </a:pPr>
            <a:r>
              <a:rPr lang="en-US" dirty="0"/>
              <a:t>Low deductible option </a:t>
            </a:r>
          </a:p>
          <a:p>
            <a:pPr>
              <a:spcAft>
                <a:spcPts val="600"/>
              </a:spcAft>
            </a:pPr>
            <a:r>
              <a:rPr lang="en-US" dirty="0"/>
              <a:t>Access to virtual care options—like eVisits and video visits—for </a:t>
            </a:r>
            <a:br>
              <a:rPr lang="en-US" dirty="0"/>
            </a:br>
            <a:r>
              <a:rPr lang="en-US" dirty="0"/>
              <a:t>a $0 copay </a:t>
            </a:r>
          </a:p>
          <a:p>
            <a:pPr>
              <a:spcAft>
                <a:spcPts val="600"/>
              </a:spcAft>
            </a:pPr>
            <a:r>
              <a:rPr lang="en-US" dirty="0"/>
              <a:t>First in-person sick visit $0 copay </a:t>
            </a:r>
          </a:p>
          <a:p>
            <a:pPr>
              <a:spcAft>
                <a:spcPts val="600"/>
              </a:spcAft>
            </a:pPr>
            <a:r>
              <a:rPr lang="en-US" dirty="0"/>
              <a:t>No copay for PCP visits for dependents under age 19</a:t>
            </a:r>
          </a:p>
          <a:p>
            <a:pPr>
              <a:spcAft>
                <a:spcPts val="600"/>
              </a:spcAft>
            </a:pPr>
            <a:r>
              <a:rPr lang="en-US" dirty="0"/>
              <a:t>Maximum out-of-pocket includes medical and prescription drug deductibles, copays and coinsurance </a:t>
            </a:r>
          </a:p>
        </p:txBody>
      </p:sp>
      <p:sp>
        <p:nvSpPr>
          <p:cNvPr id="2" name="Title 1">
            <a:extLst>
              <a:ext uri="{FF2B5EF4-FFF2-40B4-BE49-F238E27FC236}">
                <a16:creationId xmlns:a16="http://schemas.microsoft.com/office/drawing/2014/main" xmlns="" id="{0C631817-7CAB-4536-9582-DE478D4372E6}"/>
              </a:ext>
            </a:extLst>
          </p:cNvPr>
          <p:cNvSpPr>
            <a:spLocks noGrp="1"/>
          </p:cNvSpPr>
          <p:nvPr>
            <p:ph type="title"/>
          </p:nvPr>
        </p:nvSpPr>
        <p:spPr/>
        <p:txBody>
          <a:bodyPr/>
          <a:lstStyle/>
          <a:p>
            <a:r>
              <a:rPr lang="en-US" dirty="0"/>
              <a:t>Benefit Highlights for 2020-21</a:t>
            </a:r>
          </a:p>
        </p:txBody>
      </p:sp>
      <p:sp>
        <p:nvSpPr>
          <p:cNvPr id="4" name="Text Placeholder 5">
            <a:extLst>
              <a:ext uri="{FF2B5EF4-FFF2-40B4-BE49-F238E27FC236}">
                <a16:creationId xmlns:a16="http://schemas.microsoft.com/office/drawing/2014/main" xmlns="" id="{D833F3B3-8E9F-4B19-9E9C-416BF9398F0B}"/>
              </a:ext>
            </a:extLst>
          </p:cNvPr>
          <p:cNvSpPr txBox="1">
            <a:spLocks/>
          </p:cNvSpPr>
          <p:nvPr/>
        </p:nvSpPr>
        <p:spPr>
          <a:xfrm>
            <a:off x="457202" y="5759167"/>
            <a:ext cx="10280071" cy="491693"/>
          </a:xfrm>
          <a:prstGeom prst="rect">
            <a:avLst/>
          </a:prstGeom>
          <a:noFill/>
          <a:ln w="0" cmpd="sng">
            <a:noFill/>
            <a:prstDash val="solid"/>
          </a:ln>
        </p:spPr>
        <p:txBody>
          <a:bodyPr vert="horz" lIns="0" tIns="28787" rIns="0" bIns="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61"/>
              </a:lnSpc>
            </a:pPr>
            <a:r>
              <a:rPr lang="en-US" sz="2400" spc="-27" dirty="0">
                <a:solidFill>
                  <a:schemeClr val="accent3"/>
                </a:solidFill>
                <a:latin typeface="Calibri" panose="02020603050405020304" pitchFamily="2"/>
              </a:rPr>
              <a:t>For additional plan information, see the Members’ page at </a:t>
            </a:r>
            <a:r>
              <a:rPr lang="en-US" sz="2400" b="1" u="sng" spc="-27" dirty="0">
                <a:solidFill>
                  <a:schemeClr val="accent3"/>
                </a:solidFill>
                <a:latin typeface="Calibri" panose="02020603050405020304" pitchFamily="2"/>
              </a:rPr>
              <a:t>trs.swhp.org</a:t>
            </a:r>
            <a:r>
              <a:rPr lang="en-US" sz="2400" b="1" spc="-27" dirty="0">
                <a:solidFill>
                  <a:schemeClr val="accent3"/>
                </a:solidFill>
                <a:latin typeface="Calibri" panose="02020603050405020304" pitchFamily="2"/>
              </a:rPr>
              <a:t> </a:t>
            </a:r>
          </a:p>
        </p:txBody>
      </p:sp>
    </p:spTree>
    <p:extLst>
      <p:ext uri="{BB962C8B-B14F-4D97-AF65-F5344CB8AC3E}">
        <p14:creationId xmlns:p14="http://schemas.microsoft.com/office/powerpoint/2010/main" val="4168222660"/>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F539762-5D2E-4C86-B11E-FA64ECC0262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itle 1">
            <a:extLst>
              <a:ext uri="{FF2B5EF4-FFF2-40B4-BE49-F238E27FC236}">
                <a16:creationId xmlns:a16="http://schemas.microsoft.com/office/drawing/2014/main" xmlns="" id="{9BC63935-8FD6-48A9-B99B-B81A85A25B50}"/>
              </a:ext>
            </a:extLst>
          </p:cNvPr>
          <p:cNvSpPr txBox="1">
            <a:spLocks/>
          </p:cNvSpPr>
          <p:nvPr/>
        </p:nvSpPr>
        <p:spPr>
          <a:xfrm>
            <a:off x="382998" y="1015195"/>
            <a:ext cx="5713003" cy="397508"/>
          </a:xfrm>
          <a:prstGeom prst="rect">
            <a:avLst/>
          </a:prstGeom>
        </p:spPr>
        <p:txBody>
          <a:bodyPr vert="horz" lIns="91416" tIns="45708" rIns="91416" bIns="45708" rtlCol="0" anchor="ctr">
            <a:noAutofit/>
          </a:bodyPr>
          <a:lstStyle>
            <a:lvl1pPr algn="l" defTabSz="914400" rtl="0" eaLnBrk="1" latinLnBrk="0" hangingPunct="1">
              <a:spcBef>
                <a:spcPct val="0"/>
              </a:spcBef>
              <a:buNone/>
              <a:defRPr sz="3600" b="1" kern="1200" spc="-100" baseline="0">
                <a:solidFill>
                  <a:srgbClr val="56763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99" b="0" i="0" u="none" strike="noStrike" kern="1200" cap="none" spc="0" normalizeH="0" baseline="0" noProof="0" dirty="0">
              <a:ln>
                <a:noFill/>
              </a:ln>
              <a:solidFill>
                <a:srgbClr val="567632"/>
              </a:solidFill>
              <a:effectLst/>
              <a:uLnTx/>
              <a:uFillTx/>
              <a:latin typeface="Arial" panose="020B0604020202020204"/>
              <a:ea typeface="+mj-ea"/>
              <a:cs typeface="+mj-cs"/>
            </a:endParaRPr>
          </a:p>
        </p:txBody>
      </p:sp>
      <p:sp>
        <p:nvSpPr>
          <p:cNvPr id="28" name="Title 4">
            <a:extLst>
              <a:ext uri="{FF2B5EF4-FFF2-40B4-BE49-F238E27FC236}">
                <a16:creationId xmlns:a16="http://schemas.microsoft.com/office/drawing/2014/main" xmlns="" id="{17124CBD-F3F3-48F7-8BC7-C1127B16746D}"/>
              </a:ext>
            </a:extLst>
          </p:cNvPr>
          <p:cNvSpPr>
            <a:spLocks noGrp="1"/>
          </p:cNvSpPr>
          <p:nvPr>
            <p:ph type="title"/>
          </p:nvPr>
        </p:nvSpPr>
        <p:spPr>
          <a:xfrm>
            <a:off x="784546" y="577045"/>
            <a:ext cx="10946643" cy="876300"/>
          </a:xfrm>
        </p:spPr>
        <p:txBody>
          <a:bodyPr/>
          <a:lstStyle/>
          <a:p>
            <a:r>
              <a:rPr lang="en-US" dirty="0"/>
              <a:t>NEW </a:t>
            </a:r>
            <a:r>
              <a:rPr lang="en-US" dirty="0">
                <a:solidFill>
                  <a:schemeClr val="accent3"/>
                </a:solidFill>
              </a:rPr>
              <a:t>TRS-ACTIVECARE PRIMARY</a:t>
            </a:r>
            <a:r>
              <a:rPr lang="en-US" dirty="0"/>
              <a:t> PROVIDES </a:t>
            </a:r>
            <a:br>
              <a:rPr lang="en-US" dirty="0"/>
            </a:br>
            <a:r>
              <a:rPr lang="en-US" dirty="0"/>
              <a:t>LOW PREMIUM and copays</a:t>
            </a:r>
          </a:p>
        </p:txBody>
      </p:sp>
      <p:pic>
        <p:nvPicPr>
          <p:cNvPr id="4" name="Picture 3">
            <a:extLst>
              <a:ext uri="{FF2B5EF4-FFF2-40B4-BE49-F238E27FC236}">
                <a16:creationId xmlns:a16="http://schemas.microsoft.com/office/drawing/2014/main" xmlns="" id="{E0D950C5-B702-4BB4-AA3B-77AE580E66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532" y="1710330"/>
            <a:ext cx="8686800" cy="2286000"/>
          </a:xfrm>
          <a:prstGeom prst="rect">
            <a:avLst/>
          </a:prstGeom>
        </p:spPr>
      </p:pic>
      <p:pic>
        <p:nvPicPr>
          <p:cNvPr id="6" name="Picture 5">
            <a:extLst>
              <a:ext uri="{FF2B5EF4-FFF2-40B4-BE49-F238E27FC236}">
                <a16:creationId xmlns:a16="http://schemas.microsoft.com/office/drawing/2014/main" xmlns="" id="{0B5FCC12-D550-4DEF-9BF2-1054766980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532" y="3967223"/>
            <a:ext cx="8686800" cy="2286000"/>
          </a:xfrm>
          <a:prstGeom prst="rect">
            <a:avLst/>
          </a:prstGeom>
        </p:spPr>
      </p:pic>
      <p:sp>
        <p:nvSpPr>
          <p:cNvPr id="7" name="Title 12">
            <a:extLst>
              <a:ext uri="{FF2B5EF4-FFF2-40B4-BE49-F238E27FC236}">
                <a16:creationId xmlns:a16="http://schemas.microsoft.com/office/drawing/2014/main" xmlns="" id="{D979DD11-7F8B-469F-A228-699F03515B1E}"/>
              </a:ext>
            </a:extLst>
          </p:cNvPr>
          <p:cNvSpPr txBox="1">
            <a:spLocks/>
          </p:cNvSpPr>
          <p:nvPr/>
        </p:nvSpPr>
        <p:spPr>
          <a:xfrm>
            <a:off x="832698" y="5794249"/>
            <a:ext cx="10898491" cy="1377695"/>
          </a:xfrm>
          <a:prstGeom prst="rect">
            <a:avLst/>
          </a:prstGeom>
        </p:spPr>
        <p:txBody>
          <a:bodyPr vert="horz" lIns="0" tIns="0" rIns="0" bIns="0" rtlCol="0" anchor="t" anchorCtr="0">
            <a:noAutofit/>
          </a:bodyPr>
          <a:lstStyle>
            <a:lvl1pPr algn="l" defTabSz="685629" rtl="0" eaLnBrk="1" latinLnBrk="0" hangingPunct="1">
              <a:lnSpc>
                <a:spcPct val="90000"/>
              </a:lnSpc>
              <a:spcBef>
                <a:spcPct val="0"/>
              </a:spcBef>
              <a:buFontTx/>
              <a:buNone/>
              <a:defRPr sz="3199" b="1" i="0" kern="600" cap="all" baseline="0">
                <a:solidFill>
                  <a:schemeClr val="accent1"/>
                </a:solidFill>
                <a:latin typeface="Arial Narrow" panose="020B0604020202020204" pitchFamily="34" charset="0"/>
                <a:ea typeface="+mj-ea"/>
                <a:cs typeface="Arial Narrow" panose="020B0604020202020204" pitchFamily="34" charset="0"/>
              </a:defRPr>
            </a:lvl1pPr>
          </a:lstStyle>
          <a:p>
            <a:pPr marL="0" marR="0" lvl="0" indent="0" algn="l" defTabSz="685629" rtl="0" eaLnBrk="1" fontAlgn="auto" latinLnBrk="0" hangingPunct="1">
              <a:lnSpc>
                <a:spcPct val="90000"/>
              </a:lnSpc>
              <a:spcBef>
                <a:spcPct val="0"/>
              </a:spcBef>
              <a:spcAft>
                <a:spcPts val="0"/>
              </a:spcAft>
              <a:buClrTx/>
              <a:buSzTx/>
              <a:buFontTx/>
              <a:buNone/>
              <a:tabLst/>
              <a:defRPr/>
            </a:pPr>
            <a:endParaRPr kumimoji="0" lang="en-US" sz="3199" b="1" i="0" u="none" strike="noStrike" kern="600" cap="all" spc="0" normalizeH="0" baseline="0" noProof="0" dirty="0">
              <a:ln>
                <a:noFill/>
              </a:ln>
              <a:solidFill>
                <a:srgbClr val="FF0000"/>
              </a:solidFill>
              <a:effectLst/>
              <a:uLnTx/>
              <a:uFillTx/>
              <a:latin typeface="Arial Narrow" panose="020B0604020202020204" pitchFamily="34" charset="0"/>
              <a:ea typeface="+mj-ea"/>
            </a:endParaRPr>
          </a:p>
        </p:txBody>
      </p:sp>
      <p:sp>
        <p:nvSpPr>
          <p:cNvPr id="8" name="TextBox 7">
            <a:extLst>
              <a:ext uri="{FF2B5EF4-FFF2-40B4-BE49-F238E27FC236}">
                <a16:creationId xmlns:a16="http://schemas.microsoft.com/office/drawing/2014/main" xmlns="" id="{5C697723-6E42-4A08-8C7A-AF46EE0DEDFC}"/>
              </a:ext>
            </a:extLst>
          </p:cNvPr>
          <p:cNvSpPr txBox="1"/>
          <p:nvPr/>
        </p:nvSpPr>
        <p:spPr>
          <a:xfrm>
            <a:off x="4473007" y="1572323"/>
            <a:ext cx="461262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a:ea typeface="+mn-ea"/>
                <a:cs typeface="+mn-cs"/>
              </a:rPr>
              <a:t>MUST ACTIVELY ENROLL IN PLAN</a:t>
            </a:r>
          </a:p>
        </p:txBody>
      </p:sp>
      <p:sp>
        <p:nvSpPr>
          <p:cNvPr id="10" name="TextBox 9">
            <a:extLst>
              <a:ext uri="{FF2B5EF4-FFF2-40B4-BE49-F238E27FC236}">
                <a16:creationId xmlns:a16="http://schemas.microsoft.com/office/drawing/2014/main" xmlns="" id="{2DCF97DB-A93E-42E1-82E1-2E0654730A8E}"/>
              </a:ext>
            </a:extLst>
          </p:cNvPr>
          <p:cNvSpPr txBox="1"/>
          <p:nvPr/>
        </p:nvSpPr>
        <p:spPr>
          <a:xfrm>
            <a:off x="7537088" y="6091876"/>
            <a:ext cx="3971872"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*Rates before district/state contribution</a:t>
            </a:r>
          </a:p>
        </p:txBody>
      </p:sp>
      <p:sp>
        <p:nvSpPr>
          <p:cNvPr id="11" name="TextBox 10">
            <a:extLst>
              <a:ext uri="{FF2B5EF4-FFF2-40B4-BE49-F238E27FC236}">
                <a16:creationId xmlns:a16="http://schemas.microsoft.com/office/drawing/2014/main" xmlns="" id="{26607C49-093F-4781-9E88-07FC55F4649C}"/>
              </a:ext>
            </a:extLst>
          </p:cNvPr>
          <p:cNvSpPr txBox="1"/>
          <p:nvPr/>
        </p:nvSpPr>
        <p:spPr>
          <a:xfrm>
            <a:off x="3448594" y="4155286"/>
            <a:ext cx="309556"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a:ea typeface="+mn-ea"/>
                <a:cs typeface="+mn-cs"/>
              </a:rPr>
              <a:t>*</a:t>
            </a:r>
          </a:p>
        </p:txBody>
      </p:sp>
    </p:spTree>
    <p:extLst>
      <p:ext uri="{BB962C8B-B14F-4D97-AF65-F5344CB8AC3E}">
        <p14:creationId xmlns:p14="http://schemas.microsoft.com/office/powerpoint/2010/main" val="36815933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275F8BA-2079-42B3-B973-638D69492992}"/>
              </a:ext>
            </a:extLst>
          </p:cNvPr>
          <p:cNvSpPr>
            <a:spLocks noGrp="1"/>
          </p:cNvSpPr>
          <p:nvPr>
            <p:ph idx="1"/>
          </p:nvPr>
        </p:nvSpPr>
        <p:spPr/>
        <p:txBody>
          <a:bodyPr/>
          <a:lstStyle/>
          <a:p>
            <a:pPr>
              <a:spcAft>
                <a:spcPts val="600"/>
              </a:spcAft>
              <a:buClrTx/>
            </a:pPr>
            <a:r>
              <a:rPr lang="en-US" dirty="0"/>
              <a:t>No referrals needed for in-network physicians </a:t>
            </a:r>
          </a:p>
          <a:p>
            <a:pPr>
              <a:spcAft>
                <a:spcPts val="600"/>
              </a:spcAft>
              <a:buClrTx/>
            </a:pPr>
            <a:r>
              <a:rPr lang="en-US" dirty="0"/>
              <a:t>Comprehensive network of quality physicians </a:t>
            </a:r>
          </a:p>
          <a:p>
            <a:pPr>
              <a:spcAft>
                <a:spcPts val="600"/>
              </a:spcAft>
              <a:buClrTx/>
            </a:pPr>
            <a:r>
              <a:rPr lang="en-US" dirty="0"/>
              <a:t>Local offices; Texas-based customer service </a:t>
            </a:r>
          </a:p>
          <a:p>
            <a:pPr>
              <a:spcAft>
                <a:spcPts val="600"/>
              </a:spcAft>
              <a:buClrTx/>
            </a:pPr>
            <a:r>
              <a:rPr lang="en-US" dirty="0"/>
              <a:t>Worldwide emergency care </a:t>
            </a:r>
          </a:p>
          <a:p>
            <a:pPr>
              <a:spcAft>
                <a:spcPts val="600"/>
              </a:spcAft>
              <a:buClrTx/>
            </a:pPr>
            <a:r>
              <a:rPr lang="en-US" dirty="0"/>
              <a:t>Digital wellness coaching available to all members </a:t>
            </a:r>
          </a:p>
          <a:p>
            <a:pPr>
              <a:spcAft>
                <a:spcPts val="600"/>
              </a:spcAft>
              <a:buClrTx/>
            </a:pPr>
            <a:r>
              <a:rPr lang="en-US" dirty="0"/>
              <a:t>Naturally Slim® available to all members </a:t>
            </a:r>
          </a:p>
          <a:p>
            <a:pPr>
              <a:spcAft>
                <a:spcPts val="600"/>
              </a:spcAft>
              <a:buClrTx/>
            </a:pPr>
            <a:r>
              <a:rPr lang="en-US" i="1" dirty="0"/>
              <a:t>Expecting the Best™ </a:t>
            </a:r>
            <a:r>
              <a:rPr lang="en-US" dirty="0"/>
              <a:t>maternity program</a:t>
            </a:r>
          </a:p>
        </p:txBody>
      </p:sp>
      <p:sp>
        <p:nvSpPr>
          <p:cNvPr id="2" name="Title 1">
            <a:extLst>
              <a:ext uri="{FF2B5EF4-FFF2-40B4-BE49-F238E27FC236}">
                <a16:creationId xmlns:a16="http://schemas.microsoft.com/office/drawing/2014/main" xmlns="" id="{0C631817-7CAB-4536-9582-DE478D4372E6}"/>
              </a:ext>
            </a:extLst>
          </p:cNvPr>
          <p:cNvSpPr>
            <a:spLocks noGrp="1"/>
          </p:cNvSpPr>
          <p:nvPr>
            <p:ph type="title"/>
          </p:nvPr>
        </p:nvSpPr>
        <p:spPr/>
        <p:txBody>
          <a:bodyPr/>
          <a:lstStyle/>
          <a:p>
            <a:r>
              <a:rPr lang="en-US" dirty="0"/>
              <a:t>Benefit Highlights for 2020-21 (Cont.)</a:t>
            </a:r>
          </a:p>
        </p:txBody>
      </p:sp>
      <p:sp>
        <p:nvSpPr>
          <p:cNvPr id="6" name="Text Placeholder 5">
            <a:extLst>
              <a:ext uri="{FF2B5EF4-FFF2-40B4-BE49-F238E27FC236}">
                <a16:creationId xmlns:a16="http://schemas.microsoft.com/office/drawing/2014/main" xmlns="" id="{20C56CB7-AE21-4438-9445-11B1E46A523A}"/>
              </a:ext>
            </a:extLst>
          </p:cNvPr>
          <p:cNvSpPr txBox="1">
            <a:spLocks/>
          </p:cNvSpPr>
          <p:nvPr/>
        </p:nvSpPr>
        <p:spPr>
          <a:xfrm>
            <a:off x="457202" y="5513321"/>
            <a:ext cx="10280071" cy="491693"/>
          </a:xfrm>
          <a:prstGeom prst="rect">
            <a:avLst/>
          </a:prstGeom>
          <a:noFill/>
          <a:ln w="0" cmpd="sng">
            <a:noFill/>
            <a:prstDash val="solid"/>
          </a:ln>
        </p:spPr>
        <p:txBody>
          <a:bodyPr vert="horz" lIns="0" tIns="28787" rIns="0" bIns="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61"/>
              </a:lnSpc>
            </a:pPr>
            <a:r>
              <a:rPr lang="en-US" sz="2400" spc="-27" dirty="0">
                <a:solidFill>
                  <a:schemeClr val="accent3"/>
                </a:solidFill>
                <a:latin typeface="Calibri" panose="02020603050405020304" pitchFamily="2"/>
              </a:rPr>
              <a:t>For additional plan information, see the Members’ page at </a:t>
            </a:r>
            <a:r>
              <a:rPr lang="en-US" sz="2400" b="1" u="sng" spc="-27" dirty="0">
                <a:solidFill>
                  <a:schemeClr val="accent3"/>
                </a:solidFill>
                <a:latin typeface="Calibri" panose="02020603050405020304" pitchFamily="2"/>
              </a:rPr>
              <a:t>trs.swhp.org</a:t>
            </a:r>
            <a:r>
              <a:rPr lang="en-US" sz="2400" b="1" spc="-27" dirty="0">
                <a:solidFill>
                  <a:schemeClr val="accent3"/>
                </a:solidFill>
                <a:latin typeface="Calibri" panose="02020603050405020304" pitchFamily="2"/>
              </a:rPr>
              <a:t> </a:t>
            </a:r>
          </a:p>
        </p:txBody>
      </p:sp>
    </p:spTree>
    <p:extLst>
      <p:ext uri="{BB962C8B-B14F-4D97-AF65-F5344CB8AC3E}">
        <p14:creationId xmlns:p14="http://schemas.microsoft.com/office/powerpoint/2010/main" val="1181423685"/>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2225E41B-4737-4B51-A17E-B39D51D01907}"/>
              </a:ext>
            </a:extLst>
          </p:cNvPr>
          <p:cNvSpPr>
            <a:spLocks noGrp="1"/>
          </p:cNvSpPr>
          <p:nvPr>
            <p:ph type="body" sz="quarter" idx="13"/>
          </p:nvPr>
        </p:nvSpPr>
        <p:spPr/>
        <p:txBody>
          <a:bodyPr/>
          <a:lstStyle/>
          <a:p>
            <a:endParaRPr lang="en-US"/>
          </a:p>
        </p:txBody>
      </p:sp>
      <p:sp>
        <p:nvSpPr>
          <p:cNvPr id="3" name="Content Placeholder 2">
            <a:extLst>
              <a:ext uri="{FF2B5EF4-FFF2-40B4-BE49-F238E27FC236}">
                <a16:creationId xmlns:a16="http://schemas.microsoft.com/office/drawing/2014/main" xmlns="" id="{4268FE97-CA0E-4990-957F-208EAB97A808}"/>
              </a:ext>
            </a:extLst>
          </p:cNvPr>
          <p:cNvSpPr>
            <a:spLocks noGrp="1"/>
          </p:cNvSpPr>
          <p:nvPr>
            <p:ph idx="1"/>
          </p:nvPr>
        </p:nvSpPr>
        <p:spPr/>
        <p:txBody>
          <a:bodyPr>
            <a:normAutofit fontScale="92500" lnSpcReduction="20000"/>
          </a:bodyPr>
          <a:lstStyle/>
          <a:p>
            <a:pPr>
              <a:buClrTx/>
            </a:pPr>
            <a:r>
              <a:rPr lang="en-US" sz="3200" dirty="0"/>
              <a:t>MyBSWHealth</a:t>
            </a:r>
          </a:p>
          <a:p>
            <a:pPr lvl="1">
              <a:buFont typeface="Arial" panose="020B0604020202020204" pitchFamily="34" charset="0"/>
              <a:buChar char="•"/>
            </a:pPr>
            <a:r>
              <a:rPr lang="en-US" sz="2800" dirty="0"/>
              <a:t>eVisits - Online diagnosis and treatment plan for common medical conditions</a:t>
            </a:r>
          </a:p>
          <a:p>
            <a:pPr lvl="1">
              <a:buFont typeface="Arial" panose="020B0604020202020204" pitchFamily="34" charset="0"/>
              <a:buChar char="•"/>
            </a:pPr>
            <a:r>
              <a:rPr lang="en-US" sz="2800" dirty="0"/>
              <a:t>Video Visits - Online with a doctor, face-to-face in real time</a:t>
            </a:r>
          </a:p>
          <a:p>
            <a:pPr lvl="1">
              <a:buFont typeface="Arial" panose="020B0604020202020204" pitchFamily="34" charset="0"/>
              <a:buChar char="•"/>
            </a:pPr>
            <a:r>
              <a:rPr lang="en-US" sz="2800" dirty="0"/>
              <a:t>Both available at MyBSWHealth.com or the MyBSWHealth app</a:t>
            </a:r>
            <a:br>
              <a:rPr lang="en-US" sz="2800" dirty="0"/>
            </a:br>
            <a:endParaRPr lang="en-US" sz="2800" dirty="0"/>
          </a:p>
          <a:p>
            <a:pPr>
              <a:buClrTx/>
            </a:pPr>
            <a:r>
              <a:rPr lang="en-US" sz="3200" dirty="0"/>
              <a:t>MDLIVE</a:t>
            </a:r>
          </a:p>
          <a:p>
            <a:pPr lvl="1">
              <a:buFont typeface="Arial" panose="020B0604020202020204" pitchFamily="34" charset="0"/>
              <a:buChar char="•"/>
            </a:pPr>
            <a:r>
              <a:rPr lang="en-US" sz="2800" dirty="0"/>
              <a:t>Talk to doctors, licensed therapists and more, for general health and behavioral health concerns. </a:t>
            </a:r>
          </a:p>
          <a:p>
            <a:pPr lvl="1">
              <a:buFont typeface="Arial" panose="020B0604020202020204" pitchFamily="34" charset="0"/>
              <a:buChar char="•"/>
            </a:pPr>
            <a:r>
              <a:rPr lang="en-US" sz="2800" dirty="0"/>
              <a:t>Visit by phone, secure video, or the MDLIVE app</a:t>
            </a:r>
          </a:p>
        </p:txBody>
      </p:sp>
      <p:sp>
        <p:nvSpPr>
          <p:cNvPr id="2" name="Title 1">
            <a:extLst>
              <a:ext uri="{FF2B5EF4-FFF2-40B4-BE49-F238E27FC236}">
                <a16:creationId xmlns:a16="http://schemas.microsoft.com/office/drawing/2014/main" xmlns="" id="{10800855-6407-4A4C-A6CD-0334A81F6627}"/>
              </a:ext>
            </a:extLst>
          </p:cNvPr>
          <p:cNvSpPr>
            <a:spLocks noGrp="1"/>
          </p:cNvSpPr>
          <p:nvPr>
            <p:ph type="title"/>
          </p:nvPr>
        </p:nvSpPr>
        <p:spPr/>
        <p:txBody>
          <a:bodyPr/>
          <a:lstStyle/>
          <a:p>
            <a:r>
              <a:rPr lang="en-US" dirty="0"/>
              <a:t>Virtual Care at $0 copay</a:t>
            </a:r>
          </a:p>
        </p:txBody>
      </p:sp>
    </p:spTree>
    <p:extLst>
      <p:ext uri="{BB962C8B-B14F-4D97-AF65-F5344CB8AC3E}">
        <p14:creationId xmlns:p14="http://schemas.microsoft.com/office/powerpoint/2010/main" val="4285920487"/>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xmlns="" id="{549F4645-3A9E-4C38-A74C-CDB49AF1EAEA}"/>
              </a:ext>
            </a:extLst>
          </p:cNvPr>
          <p:cNvSpPr>
            <a:spLocks noGrp="1"/>
          </p:cNvSpPr>
          <p:nvPr>
            <p:ph idx="1"/>
          </p:nvPr>
        </p:nvSpPr>
        <p:spPr/>
        <p:txBody>
          <a:bodyPr>
            <a:normAutofit/>
          </a:bodyPr>
          <a:lstStyle/>
          <a:p>
            <a:pPr marL="0" indent="0">
              <a:buNone/>
            </a:pPr>
            <a:r>
              <a:rPr lang="en-US" dirty="0"/>
              <a:t>Be sure to link your account in the app:</a:t>
            </a:r>
          </a:p>
          <a:p>
            <a:pPr marL="457200" indent="-457200">
              <a:buFont typeface="+mj-lt"/>
              <a:buAutoNum type="arabicPeriod"/>
            </a:pPr>
            <a:r>
              <a:rPr lang="en-US" dirty="0"/>
              <a:t>Tap the gear icon in the top right corner</a:t>
            </a:r>
          </a:p>
          <a:p>
            <a:pPr marL="457200" indent="-457200">
              <a:buFont typeface="+mj-lt"/>
              <a:buAutoNum type="arabicPeriod"/>
            </a:pPr>
            <a:r>
              <a:rPr lang="en-US" dirty="0"/>
              <a:t>Tap “Manage Linked Accounts”</a:t>
            </a:r>
          </a:p>
          <a:p>
            <a:pPr marL="457200" indent="-457200">
              <a:buFont typeface="+mj-lt"/>
              <a:buAutoNum type="arabicPeriod"/>
            </a:pPr>
            <a:r>
              <a:rPr lang="en-US" dirty="0"/>
              <a:t>Tap “Link Account” </a:t>
            </a:r>
          </a:p>
          <a:p>
            <a:pPr marL="457200" indent="-457200">
              <a:buFont typeface="+mj-lt"/>
              <a:buAutoNum type="arabicPeriod"/>
            </a:pPr>
            <a:r>
              <a:rPr lang="en-US" dirty="0"/>
              <a:t>Enter member information</a:t>
            </a:r>
          </a:p>
        </p:txBody>
      </p:sp>
      <p:sp>
        <p:nvSpPr>
          <p:cNvPr id="2" name="Title 1">
            <a:extLst>
              <a:ext uri="{FF2B5EF4-FFF2-40B4-BE49-F238E27FC236}">
                <a16:creationId xmlns:a16="http://schemas.microsoft.com/office/drawing/2014/main" xmlns="" id="{7E927847-4F57-425A-BC31-1074EB5A77B0}"/>
              </a:ext>
            </a:extLst>
          </p:cNvPr>
          <p:cNvSpPr>
            <a:spLocks noGrp="1"/>
          </p:cNvSpPr>
          <p:nvPr>
            <p:ph type="title"/>
          </p:nvPr>
        </p:nvSpPr>
        <p:spPr/>
        <p:txBody>
          <a:bodyPr anchor="b">
            <a:normAutofit/>
          </a:bodyPr>
          <a:lstStyle/>
          <a:p>
            <a:r>
              <a:rPr lang="en-US" dirty="0"/>
              <a:t>Healthcare in a snapp</a:t>
            </a:r>
          </a:p>
        </p:txBody>
      </p:sp>
      <p:pic>
        <p:nvPicPr>
          <p:cNvPr id="8" name="Picture 7">
            <a:extLst>
              <a:ext uri="{FF2B5EF4-FFF2-40B4-BE49-F238E27FC236}">
                <a16:creationId xmlns:a16="http://schemas.microsoft.com/office/drawing/2014/main" xmlns="" id="{6DC8F3AC-EE2E-4A91-99C8-B59F381B2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8706" y="718847"/>
            <a:ext cx="2894042" cy="5730704"/>
          </a:xfrm>
          <a:prstGeom prst="rect">
            <a:avLst/>
          </a:prstGeom>
        </p:spPr>
      </p:pic>
    </p:spTree>
    <p:extLst>
      <p:ext uri="{BB962C8B-B14F-4D97-AF65-F5344CB8AC3E}">
        <p14:creationId xmlns:p14="http://schemas.microsoft.com/office/powerpoint/2010/main" val="876639613"/>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xmlns="" id="{549F4645-3A9E-4C38-A74C-CDB49AF1EAEA}"/>
              </a:ext>
            </a:extLst>
          </p:cNvPr>
          <p:cNvSpPr>
            <a:spLocks noGrp="1"/>
          </p:cNvSpPr>
          <p:nvPr>
            <p:ph idx="1"/>
          </p:nvPr>
        </p:nvSpPr>
        <p:spPr>
          <a:xfrm>
            <a:off x="4974336" y="1831719"/>
            <a:ext cx="6384196" cy="4173295"/>
          </a:xfrm>
        </p:spPr>
        <p:txBody>
          <a:bodyPr>
            <a:normAutofit/>
          </a:bodyPr>
          <a:lstStyle/>
          <a:p>
            <a:pPr marL="0" indent="0">
              <a:spcAft>
                <a:spcPts val="600"/>
              </a:spcAft>
              <a:buNone/>
            </a:pPr>
            <a:r>
              <a:rPr lang="en-US" dirty="0"/>
              <a:t>A unique mindful-eating curriculum combined with technology to teach people the skills needed to sustainably lose weight and improve their health—while eating foods they love.</a:t>
            </a:r>
          </a:p>
          <a:p>
            <a:r>
              <a:rPr lang="en-US" dirty="0"/>
              <a:t>NO COST to SWCP TRS members</a:t>
            </a:r>
          </a:p>
          <a:p>
            <a:r>
              <a:rPr lang="en-US" dirty="0"/>
              <a:t>NO WAITING for a class to form</a:t>
            </a:r>
          </a:p>
          <a:p>
            <a:r>
              <a:rPr lang="en-US" dirty="0"/>
              <a:t>Accessible via computer and mobile device</a:t>
            </a:r>
          </a:p>
          <a:p>
            <a:r>
              <a:rPr lang="en-US" dirty="0"/>
              <a:t>Learn more at trs.swhp.org</a:t>
            </a:r>
          </a:p>
          <a:p>
            <a:endParaRPr lang="en-US" dirty="0"/>
          </a:p>
        </p:txBody>
      </p:sp>
      <p:sp>
        <p:nvSpPr>
          <p:cNvPr id="2" name="Title 1">
            <a:extLst>
              <a:ext uri="{FF2B5EF4-FFF2-40B4-BE49-F238E27FC236}">
                <a16:creationId xmlns:a16="http://schemas.microsoft.com/office/drawing/2014/main" xmlns="" id="{7E927847-4F57-425A-BC31-1074EB5A77B0}"/>
              </a:ext>
            </a:extLst>
          </p:cNvPr>
          <p:cNvSpPr>
            <a:spLocks noGrp="1"/>
          </p:cNvSpPr>
          <p:nvPr>
            <p:ph type="title"/>
          </p:nvPr>
        </p:nvSpPr>
        <p:spPr>
          <a:xfrm>
            <a:off x="4958158" y="959436"/>
            <a:ext cx="4339881" cy="1377695"/>
          </a:xfrm>
        </p:spPr>
        <p:txBody>
          <a:bodyPr>
            <a:normAutofit/>
          </a:bodyPr>
          <a:lstStyle/>
          <a:p>
            <a:r>
              <a:rPr lang="en-US" sz="4800" dirty="0"/>
              <a:t>Naturally Slim</a:t>
            </a:r>
          </a:p>
        </p:txBody>
      </p:sp>
      <p:pic>
        <p:nvPicPr>
          <p:cNvPr id="5" name="Picture 4">
            <a:extLst>
              <a:ext uri="{FF2B5EF4-FFF2-40B4-BE49-F238E27FC236}">
                <a16:creationId xmlns:a16="http://schemas.microsoft.com/office/drawing/2014/main" xmlns="" id="{76E4268C-F4FE-49CE-AE2A-71F3510663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706" r="-4" b="4583"/>
          <a:stretch/>
        </p:blipFill>
        <p:spPr>
          <a:xfrm>
            <a:off x="20" y="10"/>
            <a:ext cx="4471396" cy="2231126"/>
          </a:xfrm>
          <a:prstGeom prst="rect">
            <a:avLst/>
          </a:prstGeom>
        </p:spPr>
      </p:pic>
      <p:pic>
        <p:nvPicPr>
          <p:cNvPr id="16" name="Picture 15">
            <a:extLst>
              <a:ext uri="{FF2B5EF4-FFF2-40B4-BE49-F238E27FC236}">
                <a16:creationId xmlns:a16="http://schemas.microsoft.com/office/drawing/2014/main" xmlns="" id="{7C0184F3-FE71-4F96-AFF2-CAE39DC3AE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153" r="-4" b="7967"/>
          <a:stretch/>
        </p:blipFill>
        <p:spPr>
          <a:xfrm>
            <a:off x="20" y="2322576"/>
            <a:ext cx="4471396" cy="2212848"/>
          </a:xfrm>
          <a:prstGeom prst="rect">
            <a:avLst/>
          </a:prstGeom>
        </p:spPr>
      </p:pic>
      <p:pic>
        <p:nvPicPr>
          <p:cNvPr id="10" name="Picture 9">
            <a:extLst>
              <a:ext uri="{FF2B5EF4-FFF2-40B4-BE49-F238E27FC236}">
                <a16:creationId xmlns:a16="http://schemas.microsoft.com/office/drawing/2014/main" xmlns="" id="{1FE616C2-53E0-433F-B811-9CEA10B76B95}"/>
              </a:ext>
            </a:extLst>
          </p:cNvPr>
          <p:cNvPicPr>
            <a:picLocks noChangeAspect="1"/>
          </p:cNvPicPr>
          <p:nvPr/>
        </p:nvPicPr>
        <p:blipFill rotWithShape="1">
          <a:blip r:embed="rId5">
            <a:extLst>
              <a:ext uri="{28A0092B-C50C-407E-A947-70E740481C1C}">
                <a14:useLocalDpi xmlns:a14="http://schemas.microsoft.com/office/drawing/2010/main" val="0"/>
              </a:ext>
            </a:extLst>
          </a:blip>
          <a:srcRect t="11713" r="-4" b="22026"/>
          <a:stretch/>
        </p:blipFill>
        <p:spPr>
          <a:xfrm flipH="1">
            <a:off x="20" y="4636008"/>
            <a:ext cx="4471396" cy="2221992"/>
          </a:xfrm>
          <a:prstGeom prst="rect">
            <a:avLst/>
          </a:prstGeom>
        </p:spPr>
      </p:pic>
      <p:cxnSp>
        <p:nvCxnSpPr>
          <p:cNvPr id="18" name="Straight Connector 17">
            <a:extLst>
              <a:ext uri="{FF2B5EF4-FFF2-40B4-BE49-F238E27FC236}">
                <a16:creationId xmlns:a16="http://schemas.microsoft.com/office/drawing/2014/main" xmlns="" id="{7F029A2D-DDF5-4812-8A65-B30334A181DC}"/>
              </a:ext>
            </a:extLst>
          </p:cNvPr>
          <p:cNvCxnSpPr/>
          <p:nvPr/>
        </p:nvCxnSpPr>
        <p:spPr>
          <a:xfrm>
            <a:off x="4974336" y="1694988"/>
            <a:ext cx="6309360" cy="0"/>
          </a:xfrm>
          <a:prstGeom prst="line">
            <a:avLst/>
          </a:prstGeom>
          <a:ln w="22225">
            <a:solidFill>
              <a:schemeClr val="accent3"/>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51882326"/>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a:extLst>
              <a:ext uri="{FF2B5EF4-FFF2-40B4-BE49-F238E27FC236}">
                <a16:creationId xmlns:a16="http://schemas.microsoft.com/office/drawing/2014/main" xmlns="" id="{A4221B8E-C9A0-41FB-B262-14656291F339}"/>
              </a:ext>
            </a:extLst>
          </p:cNvPr>
          <p:cNvSpPr/>
          <p:nvPr/>
        </p:nvSpPr>
        <p:spPr>
          <a:xfrm>
            <a:off x="686942" y="1574019"/>
            <a:ext cx="3655442" cy="3333750"/>
          </a:xfrm>
          <a:prstGeom prst="homePlate">
            <a:avLst>
              <a:gd name="adj" fmla="val 20134"/>
            </a:avLst>
          </a:prstGeom>
          <a:solidFill>
            <a:srgbClr val="174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TRS</a:t>
            </a:r>
            <a:br>
              <a:rPr lang="en-US" sz="3600" b="1" dirty="0">
                <a:solidFill>
                  <a:schemeClr val="bg1"/>
                </a:solidFill>
              </a:rPr>
            </a:br>
            <a:r>
              <a:rPr lang="en-US" sz="3600" b="1" dirty="0">
                <a:solidFill>
                  <a:schemeClr val="bg1"/>
                </a:solidFill>
              </a:rPr>
              <a:t>Central Texas Region </a:t>
            </a:r>
            <a:endParaRPr lang="en-US" sz="3600" dirty="0"/>
          </a:p>
        </p:txBody>
      </p:sp>
      <p:sp>
        <p:nvSpPr>
          <p:cNvPr id="2" name="Title 1"/>
          <p:cNvSpPr>
            <a:spLocks noGrp="1"/>
          </p:cNvSpPr>
          <p:nvPr>
            <p:ph type="title"/>
          </p:nvPr>
        </p:nvSpPr>
        <p:spPr>
          <a:noFill/>
        </p:spPr>
        <p:txBody>
          <a:bodyPr vert="horz" lIns="91440" tIns="45720" rIns="91440" bIns="45720" rtlCol="0" anchor="ctr">
            <a:normAutofit/>
          </a:bodyPr>
          <a:lstStyle/>
          <a:p>
            <a:pPr algn="ctr"/>
            <a:r>
              <a:rPr lang="en-US" sz="3600" b="1" kern="1200" dirty="0">
                <a:solidFill>
                  <a:schemeClr val="bg1"/>
                </a:solidFill>
                <a:latin typeface="+mj-lt"/>
                <a:ea typeface="+mj-ea"/>
                <a:cs typeface="+mj-cs"/>
              </a:rPr>
              <a:t>TRS</a:t>
            </a:r>
            <a:br>
              <a:rPr lang="en-US" sz="3600" b="1" kern="1200" dirty="0">
                <a:solidFill>
                  <a:schemeClr val="bg1"/>
                </a:solidFill>
                <a:latin typeface="+mj-lt"/>
                <a:ea typeface="+mj-ea"/>
                <a:cs typeface="+mj-cs"/>
              </a:rPr>
            </a:br>
            <a:r>
              <a:rPr lang="en-US" sz="3600" b="1" kern="1200" dirty="0">
                <a:solidFill>
                  <a:schemeClr val="bg1"/>
                </a:solidFill>
                <a:latin typeface="+mj-lt"/>
                <a:ea typeface="+mj-ea"/>
                <a:cs typeface="+mj-cs"/>
              </a:rPr>
              <a:t>Central Texas Region </a:t>
            </a:r>
          </a:p>
        </p:txBody>
      </p:sp>
      <p:pic>
        <p:nvPicPr>
          <p:cNvPr id="4" name="Picture 3">
            <a:extLst>
              <a:ext uri="{FF2B5EF4-FFF2-40B4-BE49-F238E27FC236}">
                <a16:creationId xmlns:a16="http://schemas.microsoft.com/office/drawing/2014/main" xmlns="" id="{352AD784-79C1-47C1-A825-BAD316A8095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67564" y="-621324"/>
            <a:ext cx="7724436" cy="7724436"/>
          </a:xfrm>
          <a:prstGeom prst="rect">
            <a:avLst/>
          </a:prstGeom>
        </p:spPr>
      </p:pic>
    </p:spTree>
    <p:extLst>
      <p:ext uri="{BB962C8B-B14F-4D97-AF65-F5344CB8AC3E}">
        <p14:creationId xmlns:p14="http://schemas.microsoft.com/office/powerpoint/2010/main" val="2456267504"/>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0DA49F52-61A6-44D4-A3FA-AC141319E098}"/>
              </a:ext>
            </a:extLst>
          </p:cNvPr>
          <p:cNvSpPr>
            <a:spLocks noGrp="1"/>
          </p:cNvSpPr>
          <p:nvPr>
            <p:ph type="sldNum" sz="quarter" idx="12"/>
          </p:nvPr>
        </p:nvSpPr>
        <p:spPr>
          <a:xfrm>
            <a:off x="11733333" y="6481064"/>
            <a:ext cx="457081" cy="372979"/>
          </a:xfrm>
        </p:spPr>
        <p:txBody>
          <a:bodyPr/>
          <a:lstStyle/>
          <a:p>
            <a:fld id="{2D55A223-BDE3-4662-BD05-6BDBDD27824A}" type="slidenum">
              <a:rPr lang="en-US" smtClean="0"/>
              <a:pPr/>
              <a:t>65</a:t>
            </a:fld>
            <a:endParaRPr lang="en-US" dirty="0"/>
          </a:p>
        </p:txBody>
      </p:sp>
      <p:sp>
        <p:nvSpPr>
          <p:cNvPr id="4" name="Content Placeholder 3">
            <a:extLst>
              <a:ext uri="{FF2B5EF4-FFF2-40B4-BE49-F238E27FC236}">
                <a16:creationId xmlns:a16="http://schemas.microsoft.com/office/drawing/2014/main" xmlns="" id="{802A16D0-1B98-4FC8-8D45-1791BF0A1089}"/>
              </a:ext>
            </a:extLst>
          </p:cNvPr>
          <p:cNvSpPr>
            <a:spLocks noGrp="1"/>
          </p:cNvSpPr>
          <p:nvPr>
            <p:ph idx="1"/>
          </p:nvPr>
        </p:nvSpPr>
        <p:spPr>
          <a:xfrm>
            <a:off x="458671" y="1831720"/>
            <a:ext cx="4389238" cy="4173295"/>
          </a:xfrm>
        </p:spPr>
        <p:txBody>
          <a:bodyPr/>
          <a:lstStyle/>
          <a:p>
            <a:pPr marL="0" indent="0">
              <a:buNone/>
            </a:pPr>
            <a:r>
              <a:rPr lang="en-US" b="1"/>
              <a:t>NO PCP copay</a:t>
            </a:r>
            <a:r>
              <a:rPr lang="en-US"/>
              <a:t> for first sick visit</a:t>
            </a:r>
          </a:p>
          <a:p>
            <a:pPr marL="0" indent="0">
              <a:buNone/>
            </a:pPr>
            <a:r>
              <a:rPr lang="en-US" b="1"/>
              <a:t>NO PCP copay </a:t>
            </a:r>
            <a:r>
              <a:rPr lang="en-US"/>
              <a:t>for dependents (age 19 and under)</a:t>
            </a:r>
          </a:p>
          <a:p>
            <a:endParaRPr lang="en-US" dirty="0"/>
          </a:p>
        </p:txBody>
      </p:sp>
      <p:sp>
        <p:nvSpPr>
          <p:cNvPr id="5" name="Title 4">
            <a:extLst>
              <a:ext uri="{FF2B5EF4-FFF2-40B4-BE49-F238E27FC236}">
                <a16:creationId xmlns:a16="http://schemas.microsoft.com/office/drawing/2014/main" xmlns="" id="{9CFC8A34-6832-4A04-A70F-DD30461E3374}"/>
              </a:ext>
            </a:extLst>
          </p:cNvPr>
          <p:cNvSpPr>
            <a:spLocks noGrp="1"/>
          </p:cNvSpPr>
          <p:nvPr>
            <p:ph type="title"/>
          </p:nvPr>
        </p:nvSpPr>
        <p:spPr>
          <a:xfrm>
            <a:off x="458671" y="408449"/>
            <a:ext cx="10898491" cy="1377695"/>
          </a:xfrm>
        </p:spPr>
        <p:txBody>
          <a:bodyPr/>
          <a:lstStyle/>
          <a:p>
            <a:r>
              <a:rPr lang="en-US" dirty="0"/>
              <a:t>Medical coverage overview</a:t>
            </a:r>
          </a:p>
        </p:txBody>
      </p:sp>
      <p:pic>
        <p:nvPicPr>
          <p:cNvPr id="20" name="Picture 19">
            <a:extLst>
              <a:ext uri="{FF2B5EF4-FFF2-40B4-BE49-F238E27FC236}">
                <a16:creationId xmlns:a16="http://schemas.microsoft.com/office/drawing/2014/main" xmlns="" id="{2E872E85-EB9F-4DC6-A634-87B89A1C69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329" r="1" b="654"/>
          <a:stretch/>
        </p:blipFill>
        <p:spPr>
          <a:xfrm>
            <a:off x="458670" y="3261360"/>
            <a:ext cx="3929324" cy="2916308"/>
          </a:xfrm>
          <a:prstGeom prst="rect">
            <a:avLst/>
          </a:prstGeom>
        </p:spPr>
      </p:pic>
      <p:graphicFrame>
        <p:nvGraphicFramePr>
          <p:cNvPr id="21" name="Content Placeholder 4">
            <a:extLst>
              <a:ext uri="{FF2B5EF4-FFF2-40B4-BE49-F238E27FC236}">
                <a16:creationId xmlns:a16="http://schemas.microsoft.com/office/drawing/2014/main" xmlns="" id="{98FEFA96-C254-496C-A7D5-D4B7FD44F75F}"/>
              </a:ext>
            </a:extLst>
          </p:cNvPr>
          <p:cNvGraphicFramePr>
            <a:graphicFrameLocks/>
          </p:cNvGraphicFramePr>
          <p:nvPr>
            <p:extLst/>
          </p:nvPr>
        </p:nvGraphicFramePr>
        <p:xfrm>
          <a:off x="4847910" y="1475321"/>
          <a:ext cx="6962501" cy="4687122"/>
        </p:xfrm>
        <a:graphic>
          <a:graphicData uri="http://schemas.openxmlformats.org/drawingml/2006/table">
            <a:tbl>
              <a:tblPr firstRow="1" bandRow="1">
                <a:tableStyleId>{5C22544A-7EE6-4342-B048-85BDC9FD1C3A}</a:tableStyleId>
              </a:tblPr>
              <a:tblGrid>
                <a:gridCol w="6962501">
                  <a:extLst>
                    <a:ext uri="{9D8B030D-6E8A-4147-A177-3AD203B41FA5}">
                      <a16:colId xmlns:a16="http://schemas.microsoft.com/office/drawing/2014/main" xmlns="" val="1758934179"/>
                    </a:ext>
                  </a:extLst>
                </a:gridCol>
              </a:tblGrid>
              <a:tr h="487754">
                <a:tc>
                  <a:txBody>
                    <a:bodyPr/>
                    <a:lstStyle/>
                    <a:p>
                      <a:pPr algn="ctr"/>
                      <a:r>
                        <a:rPr lang="en-US" sz="2400" dirty="0"/>
                        <a:t>2020-21</a:t>
                      </a:r>
                    </a:p>
                  </a:txBody>
                  <a:tcPr/>
                </a:tc>
                <a:extLst>
                  <a:ext uri="{0D108BD9-81ED-4DB2-BD59-A6C34878D82A}">
                    <a16:rowId xmlns:a16="http://schemas.microsoft.com/office/drawing/2014/main" xmlns="" val="1624983826"/>
                  </a:ext>
                </a:extLst>
              </a:tr>
              <a:tr h="659903">
                <a:tc>
                  <a:txBody>
                    <a:bodyPr/>
                    <a:lstStyle/>
                    <a:p>
                      <a:r>
                        <a:rPr lang="en-US" sz="1800" b="1" dirty="0"/>
                        <a:t>Deductible</a:t>
                      </a:r>
                      <a:endParaRPr lang="en-US" sz="1800" b="0" dirty="0"/>
                    </a:p>
                    <a:p>
                      <a:r>
                        <a:rPr lang="en-US" sz="1800" b="0" dirty="0"/>
                        <a:t>$950 per individual / $2,850 per family</a:t>
                      </a:r>
                      <a:endParaRPr lang="en-US" sz="1800" b="1" dirty="0"/>
                    </a:p>
                  </a:txBody>
                  <a:tcPr/>
                </a:tc>
                <a:extLst>
                  <a:ext uri="{0D108BD9-81ED-4DB2-BD59-A6C34878D82A}">
                    <a16:rowId xmlns:a16="http://schemas.microsoft.com/office/drawing/2014/main" xmlns="" val="3247642528"/>
                  </a:ext>
                </a:extLst>
              </a:tr>
              <a:tr h="985928">
                <a:tc>
                  <a:txBody>
                    <a:bodyPr/>
                    <a:lstStyle/>
                    <a:p>
                      <a:r>
                        <a:rPr lang="en-US" sz="1800" b="1" dirty="0"/>
                        <a:t>Out-of-Pocket Maximum</a:t>
                      </a:r>
                    </a:p>
                    <a:p>
                      <a:r>
                        <a:rPr lang="en-US" sz="1800" b="0" i="1" dirty="0"/>
                        <a:t>Includes medical/drug deductible, copayments &amp; coinsurance</a:t>
                      </a:r>
                    </a:p>
                    <a:p>
                      <a:r>
                        <a:rPr lang="en-US" sz="1800" b="0" dirty="0"/>
                        <a:t>$7,450 per individual / $14,900 per family</a:t>
                      </a:r>
                      <a:endParaRPr lang="en-US" sz="1800" b="1" dirty="0"/>
                    </a:p>
                  </a:txBody>
                  <a:tcPr/>
                </a:tc>
                <a:extLst>
                  <a:ext uri="{0D108BD9-81ED-4DB2-BD59-A6C34878D82A}">
                    <a16:rowId xmlns:a16="http://schemas.microsoft.com/office/drawing/2014/main" xmlns="" val="537366707"/>
                  </a:ext>
                </a:extLst>
              </a:tr>
              <a:tr h="1233731">
                <a:tc>
                  <a:txBody>
                    <a:bodyPr/>
                    <a:lstStyle/>
                    <a:p>
                      <a:r>
                        <a:rPr lang="en-US" sz="1800" b="1" dirty="0"/>
                        <a:t>Office Visit</a:t>
                      </a:r>
                    </a:p>
                    <a:p>
                      <a:r>
                        <a:rPr lang="en-US" sz="1800" b="0" dirty="0"/>
                        <a:t>Primary Care: $20 ($0 for first sick visit)</a:t>
                      </a:r>
                    </a:p>
                    <a:p>
                      <a:r>
                        <a:rPr lang="en-US" sz="1800" b="0" dirty="0"/>
                        <a:t>Primary Care for Dependents (age 19 and under):  $0</a:t>
                      </a:r>
                    </a:p>
                    <a:p>
                      <a:r>
                        <a:rPr lang="en-US" sz="1800" b="0" dirty="0"/>
                        <a:t>Specialist Visits:  $70</a:t>
                      </a:r>
                    </a:p>
                  </a:txBody>
                  <a:tcPr/>
                </a:tc>
                <a:extLst>
                  <a:ext uri="{0D108BD9-81ED-4DB2-BD59-A6C34878D82A}">
                    <a16:rowId xmlns:a16="http://schemas.microsoft.com/office/drawing/2014/main" xmlns="" val="3223598804"/>
                  </a:ext>
                </a:extLst>
              </a:tr>
              <a:tr h="659903">
                <a:tc>
                  <a:txBody>
                    <a:bodyPr/>
                    <a:lstStyle/>
                    <a:p>
                      <a:r>
                        <a:rPr lang="en-US" sz="1800" b="1" dirty="0"/>
                        <a:t>Inpatient/Outpatient Services</a:t>
                      </a:r>
                    </a:p>
                    <a:p>
                      <a:r>
                        <a:rPr lang="en-US" sz="1800" dirty="0"/>
                        <a:t>20% after deductible (member share)</a:t>
                      </a:r>
                    </a:p>
                  </a:txBody>
                  <a:tcPr/>
                </a:tc>
                <a:extLst>
                  <a:ext uri="{0D108BD9-81ED-4DB2-BD59-A6C34878D82A}">
                    <a16:rowId xmlns:a16="http://schemas.microsoft.com/office/drawing/2014/main" xmlns="" val="3275008807"/>
                  </a:ext>
                </a:extLst>
              </a:tr>
              <a:tr h="659903">
                <a:tc>
                  <a:txBody>
                    <a:bodyPr/>
                    <a:lstStyle/>
                    <a:p>
                      <a:r>
                        <a:rPr lang="en-US" sz="1800" b="1" dirty="0"/>
                        <a:t>Preventive Care</a:t>
                      </a:r>
                    </a:p>
                    <a:p>
                      <a:r>
                        <a:rPr lang="en-US" sz="1800" dirty="0"/>
                        <a:t>$0 with no deductible</a:t>
                      </a:r>
                    </a:p>
                  </a:txBody>
                  <a:tcPr/>
                </a:tc>
                <a:extLst>
                  <a:ext uri="{0D108BD9-81ED-4DB2-BD59-A6C34878D82A}">
                    <a16:rowId xmlns:a16="http://schemas.microsoft.com/office/drawing/2014/main" xmlns="" val="1087784971"/>
                  </a:ext>
                </a:extLst>
              </a:tr>
            </a:tbl>
          </a:graphicData>
        </a:graphic>
      </p:graphicFrame>
    </p:spTree>
    <p:extLst>
      <p:ext uri="{BB962C8B-B14F-4D97-AF65-F5344CB8AC3E}">
        <p14:creationId xmlns:p14="http://schemas.microsoft.com/office/powerpoint/2010/main" val="34074396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00BAF83-4B23-44AC-B79F-C6A0671F13CD}"/>
              </a:ext>
            </a:extLst>
          </p:cNvPr>
          <p:cNvSpPr>
            <a:spLocks noGrp="1"/>
          </p:cNvSpPr>
          <p:nvPr>
            <p:ph type="sldNum" sz="quarter" idx="12"/>
          </p:nvPr>
        </p:nvSpPr>
        <p:spPr/>
        <p:txBody>
          <a:bodyPr/>
          <a:lstStyle/>
          <a:p>
            <a:fld id="{2D55A223-BDE3-4662-BD05-6BDBDD27824A}" type="slidenum">
              <a:rPr lang="en-US" smtClean="0"/>
              <a:pPr/>
              <a:t>66</a:t>
            </a:fld>
            <a:endParaRPr lang="en-US" dirty="0"/>
          </a:p>
        </p:txBody>
      </p:sp>
      <p:sp>
        <p:nvSpPr>
          <p:cNvPr id="5" name="Title 4">
            <a:extLst>
              <a:ext uri="{FF2B5EF4-FFF2-40B4-BE49-F238E27FC236}">
                <a16:creationId xmlns:a16="http://schemas.microsoft.com/office/drawing/2014/main" xmlns="" id="{121F744B-342F-4483-B07A-E26275974751}"/>
              </a:ext>
            </a:extLst>
          </p:cNvPr>
          <p:cNvSpPr>
            <a:spLocks noGrp="1"/>
          </p:cNvSpPr>
          <p:nvPr>
            <p:ph type="title"/>
          </p:nvPr>
        </p:nvSpPr>
        <p:spPr/>
        <p:txBody>
          <a:bodyPr/>
          <a:lstStyle/>
          <a:p>
            <a:r>
              <a:rPr lang="en-US" dirty="0"/>
              <a:t>2020-21 Premium Information </a:t>
            </a:r>
          </a:p>
        </p:txBody>
      </p:sp>
      <p:graphicFrame>
        <p:nvGraphicFramePr>
          <p:cNvPr id="7" name="Content Placeholder 3">
            <a:extLst>
              <a:ext uri="{FF2B5EF4-FFF2-40B4-BE49-F238E27FC236}">
                <a16:creationId xmlns:a16="http://schemas.microsoft.com/office/drawing/2014/main" xmlns="" id="{ED733D6D-002F-4EA2-9421-265BC428C992}"/>
              </a:ext>
            </a:extLst>
          </p:cNvPr>
          <p:cNvGraphicFramePr>
            <a:graphicFrameLocks noGrp="1"/>
          </p:cNvGraphicFramePr>
          <p:nvPr>
            <p:ph idx="1"/>
            <p:extLst/>
          </p:nvPr>
        </p:nvGraphicFramePr>
        <p:xfrm>
          <a:off x="458670" y="1928148"/>
          <a:ext cx="10515600" cy="25908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xmlns="" val="1898645427"/>
                    </a:ext>
                  </a:extLst>
                </a:gridCol>
                <a:gridCol w="5257800">
                  <a:extLst>
                    <a:ext uri="{9D8B030D-6E8A-4147-A177-3AD203B41FA5}">
                      <a16:colId xmlns:a16="http://schemas.microsoft.com/office/drawing/2014/main" xmlns="" val="3192603757"/>
                    </a:ext>
                  </a:extLst>
                </a:gridCol>
              </a:tblGrid>
              <a:tr h="370840">
                <a:tc>
                  <a:txBody>
                    <a:bodyPr/>
                    <a:lstStyle/>
                    <a:p>
                      <a:r>
                        <a:rPr lang="en-US" sz="2800" dirty="0"/>
                        <a:t>Coverage Category</a:t>
                      </a:r>
                    </a:p>
                  </a:txBody>
                  <a:tcPr/>
                </a:tc>
                <a:tc>
                  <a:txBody>
                    <a:bodyPr/>
                    <a:lstStyle/>
                    <a:p>
                      <a:r>
                        <a:rPr lang="en-US" sz="2800" dirty="0"/>
                        <a:t>2020-21 Premiums</a:t>
                      </a:r>
                    </a:p>
                  </a:txBody>
                  <a:tcPr/>
                </a:tc>
                <a:extLst>
                  <a:ext uri="{0D108BD9-81ED-4DB2-BD59-A6C34878D82A}">
                    <a16:rowId xmlns:a16="http://schemas.microsoft.com/office/drawing/2014/main" xmlns="" val="2391567361"/>
                  </a:ext>
                </a:extLst>
              </a:tr>
              <a:tr h="370840">
                <a:tc>
                  <a:txBody>
                    <a:bodyPr/>
                    <a:lstStyle/>
                    <a:p>
                      <a:r>
                        <a:rPr lang="en-US" sz="2800" dirty="0"/>
                        <a:t>Employee Only</a:t>
                      </a:r>
                    </a:p>
                  </a:txBody>
                  <a:tcPr/>
                </a:tc>
                <a:tc>
                  <a:txBody>
                    <a:bodyPr/>
                    <a:lstStyle/>
                    <a:p>
                      <a:r>
                        <a:rPr lang="en-US" sz="2800" dirty="0"/>
                        <a:t>$551.10</a:t>
                      </a:r>
                    </a:p>
                  </a:txBody>
                  <a:tcPr/>
                </a:tc>
                <a:extLst>
                  <a:ext uri="{0D108BD9-81ED-4DB2-BD59-A6C34878D82A}">
                    <a16:rowId xmlns:a16="http://schemas.microsoft.com/office/drawing/2014/main" xmlns="" val="3945429256"/>
                  </a:ext>
                </a:extLst>
              </a:tr>
              <a:tr h="370840">
                <a:tc>
                  <a:txBody>
                    <a:bodyPr/>
                    <a:lstStyle/>
                    <a:p>
                      <a:r>
                        <a:rPr lang="en-US" sz="2800" dirty="0"/>
                        <a:t>Employee and Spouse</a:t>
                      </a:r>
                    </a:p>
                  </a:txBody>
                  <a:tcPr/>
                </a:tc>
                <a:tc>
                  <a:txBody>
                    <a:bodyPr/>
                    <a:lstStyle/>
                    <a:p>
                      <a:r>
                        <a:rPr lang="en-US" sz="2800" dirty="0"/>
                        <a:t>$1,382.06</a:t>
                      </a:r>
                    </a:p>
                  </a:txBody>
                  <a:tcPr/>
                </a:tc>
                <a:extLst>
                  <a:ext uri="{0D108BD9-81ED-4DB2-BD59-A6C34878D82A}">
                    <a16:rowId xmlns:a16="http://schemas.microsoft.com/office/drawing/2014/main" xmlns="" val="2160468431"/>
                  </a:ext>
                </a:extLst>
              </a:tr>
              <a:tr h="370840">
                <a:tc>
                  <a:txBody>
                    <a:bodyPr/>
                    <a:lstStyle/>
                    <a:p>
                      <a:r>
                        <a:rPr lang="en-US" sz="2800" dirty="0"/>
                        <a:t>Employee and Child(ren)</a:t>
                      </a:r>
                    </a:p>
                  </a:txBody>
                  <a:tcPr/>
                </a:tc>
                <a:tc>
                  <a:txBody>
                    <a:bodyPr/>
                    <a:lstStyle/>
                    <a:p>
                      <a:r>
                        <a:rPr lang="en-US" sz="2800" dirty="0"/>
                        <a:t>$883.50</a:t>
                      </a:r>
                    </a:p>
                  </a:txBody>
                  <a:tcPr/>
                </a:tc>
                <a:extLst>
                  <a:ext uri="{0D108BD9-81ED-4DB2-BD59-A6C34878D82A}">
                    <a16:rowId xmlns:a16="http://schemas.microsoft.com/office/drawing/2014/main" xmlns="" val="2283063832"/>
                  </a:ext>
                </a:extLst>
              </a:tr>
              <a:tr h="370840">
                <a:tc>
                  <a:txBody>
                    <a:bodyPr/>
                    <a:lstStyle/>
                    <a:p>
                      <a:r>
                        <a:rPr lang="en-US" sz="2800" dirty="0"/>
                        <a:t>Family</a:t>
                      </a:r>
                    </a:p>
                  </a:txBody>
                  <a:tcPr/>
                </a:tc>
                <a:tc>
                  <a:txBody>
                    <a:bodyPr/>
                    <a:lstStyle/>
                    <a:p>
                      <a:r>
                        <a:rPr lang="en-US" sz="2800" dirty="0"/>
                        <a:t>$1,478.56</a:t>
                      </a:r>
                    </a:p>
                  </a:txBody>
                  <a:tcPr/>
                </a:tc>
                <a:extLst>
                  <a:ext uri="{0D108BD9-81ED-4DB2-BD59-A6C34878D82A}">
                    <a16:rowId xmlns:a16="http://schemas.microsoft.com/office/drawing/2014/main" xmlns="" val="196626987"/>
                  </a:ext>
                </a:extLst>
              </a:tr>
            </a:tbl>
          </a:graphicData>
        </a:graphic>
      </p:graphicFrame>
      <p:sp>
        <p:nvSpPr>
          <p:cNvPr id="8" name="Rectangle 7">
            <a:extLst>
              <a:ext uri="{FF2B5EF4-FFF2-40B4-BE49-F238E27FC236}">
                <a16:creationId xmlns:a16="http://schemas.microsoft.com/office/drawing/2014/main" xmlns="" id="{609C7F5A-E502-415B-852C-8A9313D76118}"/>
              </a:ext>
            </a:extLst>
          </p:cNvPr>
          <p:cNvSpPr/>
          <p:nvPr/>
        </p:nvSpPr>
        <p:spPr>
          <a:xfrm>
            <a:off x="458670" y="5109970"/>
            <a:ext cx="10515600" cy="361637"/>
          </a:xfrm>
          <a:prstGeom prst="rect">
            <a:avLst/>
          </a:prstGeom>
        </p:spPr>
        <p:txBody>
          <a:bodyPr wrap="square">
            <a:spAutoFit/>
          </a:bodyPr>
          <a:lstStyle/>
          <a:p>
            <a:pPr>
              <a:lnSpc>
                <a:spcPts val="2061"/>
              </a:lnSpc>
            </a:pPr>
            <a:r>
              <a:rPr lang="en-US" sz="2000" b="1" spc="-27" dirty="0">
                <a:solidFill>
                  <a:schemeClr val="accent3"/>
                </a:solidFill>
              </a:rPr>
              <a:t>For detailed plan information, see the Members’ page at </a:t>
            </a:r>
            <a:r>
              <a:rPr lang="en-US" sz="2000" b="1" u="sng" spc="-27" dirty="0">
                <a:solidFill>
                  <a:schemeClr val="accent3"/>
                </a:solidFill>
              </a:rPr>
              <a:t>trs.swhp.org</a:t>
            </a:r>
            <a:r>
              <a:rPr lang="en-US" sz="2000" b="1" spc="-27" dirty="0">
                <a:solidFill>
                  <a:schemeClr val="accent3"/>
                </a:solidFill>
              </a:rPr>
              <a:t> </a:t>
            </a:r>
          </a:p>
        </p:txBody>
      </p:sp>
    </p:spTree>
    <p:extLst>
      <p:ext uri="{BB962C8B-B14F-4D97-AF65-F5344CB8AC3E}">
        <p14:creationId xmlns:p14="http://schemas.microsoft.com/office/powerpoint/2010/main" val="3400153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ED610C7-388F-48D2-89AB-2AE5AE822B45}"/>
              </a:ext>
            </a:extLst>
          </p:cNvPr>
          <p:cNvSpPr>
            <a:spLocks noGrp="1"/>
          </p:cNvSpPr>
          <p:nvPr>
            <p:ph type="sldNum" sz="quarter" idx="12"/>
          </p:nvPr>
        </p:nvSpPr>
        <p:spPr/>
        <p:txBody>
          <a:bodyPr/>
          <a:lstStyle/>
          <a:p>
            <a:fld id="{2D55A223-BDE3-4662-BD05-6BDBDD27824A}" type="slidenum">
              <a:rPr lang="en-US" smtClean="0"/>
              <a:pPr/>
              <a:t>67</a:t>
            </a:fld>
            <a:endParaRPr lang="en-US" dirty="0"/>
          </a:p>
        </p:txBody>
      </p:sp>
      <p:sp>
        <p:nvSpPr>
          <p:cNvPr id="5" name="Title 4">
            <a:extLst>
              <a:ext uri="{FF2B5EF4-FFF2-40B4-BE49-F238E27FC236}">
                <a16:creationId xmlns:a16="http://schemas.microsoft.com/office/drawing/2014/main" xmlns="" id="{B599ED29-0E48-422F-94AA-07B7565EEDFB}"/>
              </a:ext>
            </a:extLst>
          </p:cNvPr>
          <p:cNvSpPr>
            <a:spLocks noGrp="1"/>
          </p:cNvSpPr>
          <p:nvPr>
            <p:ph type="title"/>
          </p:nvPr>
        </p:nvSpPr>
        <p:spPr/>
        <p:txBody>
          <a:bodyPr/>
          <a:lstStyle/>
          <a:p>
            <a:r>
              <a:rPr lang="en-US" dirty="0"/>
              <a:t>Pharmacy Coverage Overview</a:t>
            </a:r>
          </a:p>
        </p:txBody>
      </p:sp>
      <p:graphicFrame>
        <p:nvGraphicFramePr>
          <p:cNvPr id="8" name="Table 7">
            <a:extLst>
              <a:ext uri="{FF2B5EF4-FFF2-40B4-BE49-F238E27FC236}">
                <a16:creationId xmlns:a16="http://schemas.microsoft.com/office/drawing/2014/main" xmlns="" id="{1124C5A6-9E09-4375-93FD-7529F82B7A79}"/>
              </a:ext>
            </a:extLst>
          </p:cNvPr>
          <p:cNvGraphicFramePr>
            <a:graphicFrameLocks noGrp="1"/>
          </p:cNvGraphicFramePr>
          <p:nvPr>
            <p:extLst>
              <p:ext uri="{D42A27DB-BD31-4B8C-83A1-F6EECF244321}">
                <p14:modId xmlns:p14="http://schemas.microsoft.com/office/powerpoint/2010/main" val="4240785848"/>
              </p:ext>
            </p:extLst>
          </p:nvPr>
        </p:nvGraphicFramePr>
        <p:xfrm>
          <a:off x="4771709" y="1264919"/>
          <a:ext cx="6961623" cy="5096772"/>
        </p:xfrm>
        <a:graphic>
          <a:graphicData uri="http://schemas.openxmlformats.org/drawingml/2006/table">
            <a:tbl>
              <a:tblPr firstRow="1" bandRow="1">
                <a:tableStyleId>{5C22544A-7EE6-4342-B048-85BDC9FD1C3A}</a:tableStyleId>
              </a:tblPr>
              <a:tblGrid>
                <a:gridCol w="6961623">
                  <a:extLst>
                    <a:ext uri="{9D8B030D-6E8A-4147-A177-3AD203B41FA5}">
                      <a16:colId xmlns:a16="http://schemas.microsoft.com/office/drawing/2014/main" xmlns="" val="2236657142"/>
                    </a:ext>
                  </a:extLst>
                </a:gridCol>
              </a:tblGrid>
              <a:tr h="555252">
                <a:tc>
                  <a:txBody>
                    <a:bodyPr/>
                    <a:lstStyle/>
                    <a:p>
                      <a:pPr algn="ctr"/>
                      <a:r>
                        <a:rPr lang="en-US" sz="2800" dirty="0"/>
                        <a:t>2020-21</a:t>
                      </a:r>
                    </a:p>
                  </a:txBody>
                  <a:tcPr/>
                </a:tc>
                <a:extLst>
                  <a:ext uri="{0D108BD9-81ED-4DB2-BD59-A6C34878D82A}">
                    <a16:rowId xmlns:a16="http://schemas.microsoft.com/office/drawing/2014/main" xmlns="" val="3378079172"/>
                  </a:ext>
                </a:extLst>
              </a:tr>
              <a:tr h="979856">
                <a:tc>
                  <a:txBody>
                    <a:bodyPr/>
                    <a:lstStyle/>
                    <a:p>
                      <a:r>
                        <a:rPr lang="en-US" sz="2000" b="1" dirty="0"/>
                        <a:t>RX Deductible</a:t>
                      </a:r>
                      <a:endParaRPr lang="en-US" sz="2000" b="0" dirty="0"/>
                    </a:p>
                    <a:p>
                      <a:r>
                        <a:rPr lang="en-US" sz="2000" b="0" dirty="0"/>
                        <a:t>$150 per individual </a:t>
                      </a:r>
                    </a:p>
                    <a:p>
                      <a:r>
                        <a:rPr lang="en-US" sz="2000" b="0" dirty="0"/>
                        <a:t>(ACA Preventive and Preferred Generics excluded) Rx</a:t>
                      </a:r>
                      <a:endParaRPr lang="en-US" sz="2000" b="1" dirty="0"/>
                    </a:p>
                  </a:txBody>
                  <a:tcPr/>
                </a:tc>
                <a:extLst>
                  <a:ext uri="{0D108BD9-81ED-4DB2-BD59-A6C34878D82A}">
                    <a16:rowId xmlns:a16="http://schemas.microsoft.com/office/drawing/2014/main" xmlns="" val="8715818"/>
                  </a:ext>
                </a:extLst>
              </a:tr>
              <a:tr h="685899">
                <a:tc>
                  <a:txBody>
                    <a:bodyPr/>
                    <a:lstStyle/>
                    <a:p>
                      <a:r>
                        <a:rPr lang="en-US" sz="2000" b="1" dirty="0"/>
                        <a:t>Rx Out-of-Pocket Maximum</a:t>
                      </a:r>
                    </a:p>
                    <a:p>
                      <a:r>
                        <a:rPr lang="en-US" sz="2000" b="1" i="1" dirty="0"/>
                        <a:t>Included in plan’s Out-of-Pocket Maximum</a:t>
                      </a:r>
                    </a:p>
                  </a:txBody>
                  <a:tcPr/>
                </a:tc>
                <a:extLst>
                  <a:ext uri="{0D108BD9-81ED-4DB2-BD59-A6C34878D82A}">
                    <a16:rowId xmlns:a16="http://schemas.microsoft.com/office/drawing/2014/main" xmlns="" val="1906880953"/>
                  </a:ext>
                </a:extLst>
              </a:tr>
              <a:tr h="2743598">
                <a:tc>
                  <a:txBody>
                    <a:bodyPr/>
                    <a:lstStyle/>
                    <a:p>
                      <a:r>
                        <a:rPr lang="en-US" sz="2000" b="1" dirty="0"/>
                        <a:t>Retail 30-Day Supply</a:t>
                      </a:r>
                    </a:p>
                    <a:p>
                      <a:r>
                        <a:rPr lang="en-US" sz="2000" b="0" dirty="0"/>
                        <a:t>ACA Preventive:  $0</a:t>
                      </a:r>
                    </a:p>
                    <a:p>
                      <a:r>
                        <a:rPr lang="en-US" sz="2000" b="0" dirty="0"/>
                        <a:t>Preferred Generics:   $5</a:t>
                      </a:r>
                    </a:p>
                    <a:p>
                      <a:r>
                        <a:rPr lang="en-US" sz="2000" b="0" dirty="0"/>
                        <a:t>Preferred Brand:   30% after Rx deductible</a:t>
                      </a:r>
                    </a:p>
                    <a:p>
                      <a:r>
                        <a:rPr lang="en-US" sz="2000" b="0" dirty="0"/>
                        <a:t>Non-preferred Brand /</a:t>
                      </a:r>
                    </a:p>
                    <a:p>
                      <a:r>
                        <a:rPr lang="en-US" sz="2000" b="0" dirty="0"/>
                        <a:t>Non-preferred Generics:  50% after Rx deductible</a:t>
                      </a:r>
                    </a:p>
                    <a:p>
                      <a:r>
                        <a:rPr lang="en-US" sz="2000" b="0" dirty="0"/>
                        <a:t>Specialty Medications</a:t>
                      </a:r>
                    </a:p>
                    <a:p>
                      <a:r>
                        <a:rPr lang="en-US" sz="2000" b="0" dirty="0"/>
                        <a:t>     Tier 1 and 2:   15% after Rx deductible</a:t>
                      </a:r>
                    </a:p>
                    <a:p>
                      <a:r>
                        <a:rPr lang="en-US" sz="2000" b="0" dirty="0"/>
                        <a:t>     Tier 3:               25% after Rx deductible</a:t>
                      </a:r>
                    </a:p>
                  </a:txBody>
                  <a:tcPr/>
                </a:tc>
                <a:extLst>
                  <a:ext uri="{0D108BD9-81ED-4DB2-BD59-A6C34878D82A}">
                    <a16:rowId xmlns:a16="http://schemas.microsoft.com/office/drawing/2014/main" xmlns="" val="2549932594"/>
                  </a:ext>
                </a:extLst>
              </a:tr>
            </a:tbl>
          </a:graphicData>
        </a:graphic>
      </p:graphicFrame>
      <p:sp>
        <p:nvSpPr>
          <p:cNvPr id="9" name="Rectangle 8">
            <a:extLst>
              <a:ext uri="{FF2B5EF4-FFF2-40B4-BE49-F238E27FC236}">
                <a16:creationId xmlns:a16="http://schemas.microsoft.com/office/drawing/2014/main" xmlns="" id="{A31DED02-673E-4F0E-9627-7B251A913ED3}"/>
              </a:ext>
            </a:extLst>
          </p:cNvPr>
          <p:cNvSpPr/>
          <p:nvPr/>
        </p:nvSpPr>
        <p:spPr>
          <a:xfrm>
            <a:off x="458670" y="1264921"/>
            <a:ext cx="4160638" cy="830997"/>
          </a:xfrm>
          <a:prstGeom prst="rect">
            <a:avLst/>
          </a:prstGeom>
        </p:spPr>
        <p:txBody>
          <a:bodyPr wrap="square">
            <a:spAutoFit/>
          </a:bodyPr>
          <a:lstStyle/>
          <a:p>
            <a:r>
              <a:rPr lang="en-US" sz="2400" b="1" dirty="0"/>
              <a:t>$0 copay</a:t>
            </a:r>
            <a:r>
              <a:rPr lang="en-US" sz="2400" dirty="0"/>
              <a:t> on </a:t>
            </a:r>
            <a:br>
              <a:rPr lang="en-US" sz="2400" dirty="0"/>
            </a:br>
            <a:r>
              <a:rPr lang="en-US" sz="2400" dirty="0"/>
              <a:t>ACA Preventive Medications</a:t>
            </a:r>
          </a:p>
        </p:txBody>
      </p:sp>
      <p:pic>
        <p:nvPicPr>
          <p:cNvPr id="11" name="Picture 10">
            <a:extLst>
              <a:ext uri="{FF2B5EF4-FFF2-40B4-BE49-F238E27FC236}">
                <a16:creationId xmlns:a16="http://schemas.microsoft.com/office/drawing/2014/main" xmlns="" id="{B0FB20BE-38A5-43BF-A475-118C8B36DD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4934"/>
          <a:stretch/>
        </p:blipFill>
        <p:spPr>
          <a:xfrm>
            <a:off x="458670" y="2301241"/>
            <a:ext cx="3932038" cy="3928285"/>
          </a:xfrm>
          <a:prstGeom prst="rect">
            <a:avLst/>
          </a:prstGeom>
        </p:spPr>
      </p:pic>
    </p:spTree>
    <p:extLst>
      <p:ext uri="{BB962C8B-B14F-4D97-AF65-F5344CB8AC3E}">
        <p14:creationId xmlns:p14="http://schemas.microsoft.com/office/powerpoint/2010/main" val="893074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D423864-595D-45A5-85EE-D5415698362D}"/>
              </a:ext>
            </a:extLst>
          </p:cNvPr>
          <p:cNvSpPr>
            <a:spLocks noGrp="1"/>
          </p:cNvSpPr>
          <p:nvPr>
            <p:ph type="sldNum" sz="quarter" idx="12"/>
          </p:nvPr>
        </p:nvSpPr>
        <p:spPr/>
        <p:txBody>
          <a:bodyPr/>
          <a:lstStyle/>
          <a:p>
            <a:fld id="{2D55A223-BDE3-4662-BD05-6BDBDD27824A}" type="slidenum">
              <a:rPr lang="en-US" smtClean="0"/>
              <a:pPr/>
              <a:t>68</a:t>
            </a:fld>
            <a:endParaRPr lang="en-US" dirty="0"/>
          </a:p>
        </p:txBody>
      </p:sp>
      <p:sp>
        <p:nvSpPr>
          <p:cNvPr id="4" name="Content Placeholder 3">
            <a:extLst>
              <a:ext uri="{FF2B5EF4-FFF2-40B4-BE49-F238E27FC236}">
                <a16:creationId xmlns:a16="http://schemas.microsoft.com/office/drawing/2014/main" xmlns="" id="{E736BC5F-036D-4003-9FBD-1CE81241A071}"/>
              </a:ext>
            </a:extLst>
          </p:cNvPr>
          <p:cNvSpPr>
            <a:spLocks noGrp="1"/>
          </p:cNvSpPr>
          <p:nvPr>
            <p:ph idx="1"/>
          </p:nvPr>
        </p:nvSpPr>
        <p:spPr>
          <a:xfrm>
            <a:off x="458671" y="1264922"/>
            <a:ext cx="10898491" cy="4740093"/>
          </a:xfrm>
        </p:spPr>
        <p:txBody>
          <a:bodyPr/>
          <a:lstStyle/>
          <a:p>
            <a:pPr>
              <a:buClrTx/>
            </a:pPr>
            <a:r>
              <a:rPr lang="en-US" sz="2000" b="1" dirty="0"/>
              <a:t>Emergency Room (ER)</a:t>
            </a:r>
            <a:r>
              <a:rPr lang="en-US" sz="2000" dirty="0"/>
              <a:t> – should only be used when a person’s life is in danger or if waiting may cause a loss of function of a body part, organ or system</a:t>
            </a:r>
          </a:p>
          <a:p>
            <a:pPr>
              <a:buClrTx/>
            </a:pPr>
            <a:r>
              <a:rPr lang="en-US" sz="2000" b="1" dirty="0"/>
              <a:t>Urgent Care</a:t>
            </a:r>
            <a:r>
              <a:rPr lang="en-US" sz="2000" dirty="0"/>
              <a:t> </a:t>
            </a:r>
            <a:r>
              <a:rPr lang="en-US" sz="2000" b="1" dirty="0"/>
              <a:t>Clinics</a:t>
            </a:r>
            <a:r>
              <a:rPr lang="en-US" sz="2000" dirty="0"/>
              <a:t> – when you can’t wait until the next day or your doctor’s office is closed</a:t>
            </a:r>
          </a:p>
          <a:p>
            <a:pPr>
              <a:buClrTx/>
            </a:pPr>
            <a:r>
              <a:rPr lang="en-US" sz="2000" b="1" dirty="0"/>
              <a:t>Virtual Care </a:t>
            </a:r>
            <a:r>
              <a:rPr lang="en-US" sz="2000" dirty="0"/>
              <a:t>- $0 copay including Baylor Scott &amp; White </a:t>
            </a:r>
            <a:r>
              <a:rPr lang="en-US" sz="2000" dirty="0" err="1"/>
              <a:t>eVisits</a:t>
            </a:r>
            <a:r>
              <a:rPr lang="en-US" sz="2000" dirty="0"/>
              <a:t> and video visits, plus additional services powered by MDLIVE</a:t>
            </a:r>
          </a:p>
          <a:p>
            <a:pPr>
              <a:buClrTx/>
            </a:pPr>
            <a:r>
              <a:rPr lang="en-US" sz="2000" b="1" dirty="0"/>
              <a:t>Generic Medications </a:t>
            </a:r>
            <a:r>
              <a:rPr lang="en-US" sz="2000" dirty="0"/>
              <a:t>– use when available and/or order a 90-day supply to save time and money</a:t>
            </a:r>
          </a:p>
          <a:p>
            <a:pPr>
              <a:buClrTx/>
            </a:pPr>
            <a:r>
              <a:rPr lang="en-US" sz="2000" b="1" dirty="0"/>
              <a:t>Stay In-Network </a:t>
            </a:r>
            <a:r>
              <a:rPr lang="en-US" sz="2000" dirty="0"/>
              <a:t>– in-network doctors have agreed to accept our payment along with your copayment as the entire cost of their services</a:t>
            </a:r>
          </a:p>
          <a:p>
            <a:pPr>
              <a:buClrTx/>
            </a:pPr>
            <a:r>
              <a:rPr lang="en-US" sz="2000" b="1" dirty="0"/>
              <a:t>Talk to a Nurse </a:t>
            </a:r>
            <a:r>
              <a:rPr lang="en-US" sz="2000" dirty="0"/>
              <a:t>- Need care advice? Should you see a doctor? Get the info you need today! See the back of your ID card for additional information</a:t>
            </a:r>
          </a:p>
          <a:p>
            <a:endParaRPr lang="en-US" dirty="0"/>
          </a:p>
        </p:txBody>
      </p:sp>
      <p:sp>
        <p:nvSpPr>
          <p:cNvPr id="5" name="Title 4">
            <a:extLst>
              <a:ext uri="{FF2B5EF4-FFF2-40B4-BE49-F238E27FC236}">
                <a16:creationId xmlns:a16="http://schemas.microsoft.com/office/drawing/2014/main" xmlns="" id="{0893C69C-8C07-474B-8252-C79678D56E6C}"/>
              </a:ext>
            </a:extLst>
          </p:cNvPr>
          <p:cNvSpPr>
            <a:spLocks noGrp="1"/>
          </p:cNvSpPr>
          <p:nvPr>
            <p:ph type="title"/>
          </p:nvPr>
        </p:nvSpPr>
        <p:spPr>
          <a:xfrm>
            <a:off x="458671" y="408449"/>
            <a:ext cx="10898491" cy="856472"/>
          </a:xfrm>
        </p:spPr>
        <p:txBody>
          <a:bodyPr/>
          <a:lstStyle/>
          <a:p>
            <a:r>
              <a:rPr lang="en-US" dirty="0"/>
              <a:t>Resources for Reducing Healthcare Costs</a:t>
            </a:r>
          </a:p>
        </p:txBody>
      </p:sp>
    </p:spTree>
    <p:extLst>
      <p:ext uri="{BB962C8B-B14F-4D97-AF65-F5344CB8AC3E}">
        <p14:creationId xmlns:p14="http://schemas.microsoft.com/office/powerpoint/2010/main" val="22226994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962B491-BFD9-4215-9E92-B3F53596E00F}"/>
              </a:ext>
            </a:extLst>
          </p:cNvPr>
          <p:cNvSpPr>
            <a:spLocks noGrp="1"/>
          </p:cNvSpPr>
          <p:nvPr>
            <p:ph type="sldNum" sz="quarter" idx="12"/>
          </p:nvPr>
        </p:nvSpPr>
        <p:spPr>
          <a:xfrm>
            <a:off x="11733333" y="6481064"/>
            <a:ext cx="457081" cy="372979"/>
          </a:xfrm>
        </p:spPr>
        <p:txBody>
          <a:bodyPr/>
          <a:lstStyle/>
          <a:p>
            <a:fld id="{2D55A223-BDE3-4662-BD05-6BDBDD27824A}" type="slidenum">
              <a:rPr lang="en-US" smtClean="0"/>
              <a:pPr/>
              <a:t>69</a:t>
            </a:fld>
            <a:endParaRPr lang="en-US" dirty="0"/>
          </a:p>
        </p:txBody>
      </p:sp>
      <p:sp>
        <p:nvSpPr>
          <p:cNvPr id="4" name="Content Placeholder 3">
            <a:extLst>
              <a:ext uri="{FF2B5EF4-FFF2-40B4-BE49-F238E27FC236}">
                <a16:creationId xmlns:a16="http://schemas.microsoft.com/office/drawing/2014/main" xmlns="" id="{FFFCB127-7161-4972-A939-BA8191A84EC1}"/>
              </a:ext>
            </a:extLst>
          </p:cNvPr>
          <p:cNvSpPr>
            <a:spLocks noGrp="1"/>
          </p:cNvSpPr>
          <p:nvPr>
            <p:ph idx="1"/>
          </p:nvPr>
        </p:nvSpPr>
        <p:spPr>
          <a:xfrm>
            <a:off x="458671" y="1280162"/>
            <a:ext cx="5806558" cy="4724853"/>
          </a:xfrm>
        </p:spPr>
        <p:txBody>
          <a:bodyPr/>
          <a:lstStyle/>
          <a:p>
            <a:pPr>
              <a:buClrTx/>
            </a:pPr>
            <a:r>
              <a:rPr lang="en-US" dirty="0"/>
              <a:t>Find a provider</a:t>
            </a:r>
          </a:p>
          <a:p>
            <a:pPr>
              <a:buClrTx/>
            </a:pPr>
            <a:r>
              <a:rPr lang="en-US" dirty="0"/>
              <a:t>Send a secure message</a:t>
            </a:r>
          </a:p>
          <a:p>
            <a:pPr>
              <a:buClrTx/>
            </a:pPr>
            <a:r>
              <a:rPr lang="en-US" dirty="0"/>
              <a:t>See copays, track deductible and out-of-pocket max</a:t>
            </a:r>
          </a:p>
          <a:p>
            <a:pPr>
              <a:buClrTx/>
            </a:pPr>
            <a:r>
              <a:rPr lang="en-US" dirty="0"/>
              <a:t>Pay bills and track claims</a:t>
            </a:r>
          </a:p>
          <a:p>
            <a:pPr>
              <a:buClrTx/>
            </a:pPr>
            <a:r>
              <a:rPr lang="en-US" dirty="0"/>
              <a:t>View test results and past visit summaries</a:t>
            </a:r>
          </a:p>
          <a:p>
            <a:pPr>
              <a:buClrTx/>
            </a:pPr>
            <a:r>
              <a:rPr lang="en-US" dirty="0"/>
              <a:t>Experience </a:t>
            </a:r>
            <a:r>
              <a:rPr lang="en-US" dirty="0" err="1"/>
              <a:t>eVisits</a:t>
            </a:r>
            <a:r>
              <a:rPr lang="en-US" dirty="0"/>
              <a:t> or video visits  </a:t>
            </a:r>
          </a:p>
          <a:p>
            <a:pPr>
              <a:buClrTx/>
            </a:pPr>
            <a:r>
              <a:rPr lang="en-US" dirty="0"/>
              <a:t>Manage and refill prescriptions</a:t>
            </a:r>
          </a:p>
          <a:p>
            <a:pPr>
              <a:buClrTx/>
            </a:pPr>
            <a:r>
              <a:rPr lang="en-US" dirty="0"/>
              <a:t>View your digital ID card</a:t>
            </a:r>
          </a:p>
          <a:p>
            <a:endParaRPr lang="en-US" dirty="0"/>
          </a:p>
        </p:txBody>
      </p:sp>
      <p:sp>
        <p:nvSpPr>
          <p:cNvPr id="5" name="Title 4">
            <a:extLst>
              <a:ext uri="{FF2B5EF4-FFF2-40B4-BE49-F238E27FC236}">
                <a16:creationId xmlns:a16="http://schemas.microsoft.com/office/drawing/2014/main" xmlns="" id="{4CE7EFA0-0337-4B52-90FE-6B500916C779}"/>
              </a:ext>
            </a:extLst>
          </p:cNvPr>
          <p:cNvSpPr>
            <a:spLocks noGrp="1"/>
          </p:cNvSpPr>
          <p:nvPr>
            <p:ph type="title"/>
          </p:nvPr>
        </p:nvSpPr>
        <p:spPr>
          <a:xfrm>
            <a:off x="458671" y="408449"/>
            <a:ext cx="10898491" cy="871712"/>
          </a:xfrm>
        </p:spPr>
        <p:txBody>
          <a:bodyPr/>
          <a:lstStyle/>
          <a:p>
            <a:r>
              <a:rPr lang="en-US"/>
              <a:t>MyBSWHealth Website / App</a:t>
            </a:r>
            <a:endParaRPr lang="en-US" dirty="0"/>
          </a:p>
        </p:txBody>
      </p:sp>
      <p:pic>
        <p:nvPicPr>
          <p:cNvPr id="13" name="Picture 12">
            <a:extLst>
              <a:ext uri="{FF2B5EF4-FFF2-40B4-BE49-F238E27FC236}">
                <a16:creationId xmlns:a16="http://schemas.microsoft.com/office/drawing/2014/main" xmlns="" id="{E73C28DD-E592-49CF-83CF-F7B3A772DB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049" r="4946"/>
          <a:stretch/>
        </p:blipFill>
        <p:spPr>
          <a:xfrm>
            <a:off x="7350778" y="2136447"/>
            <a:ext cx="3985837" cy="381072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xmlns="" id="{BC4BD55B-9823-4713-A393-97C6DB701AEE}"/>
              </a:ext>
            </a:extLst>
          </p:cNvPr>
          <p:cNvSpPr/>
          <p:nvPr/>
        </p:nvSpPr>
        <p:spPr>
          <a:xfrm>
            <a:off x="7855948" y="1119808"/>
            <a:ext cx="2975495" cy="400110"/>
          </a:xfrm>
          <a:prstGeom prst="rect">
            <a:avLst/>
          </a:prstGeom>
        </p:spPr>
        <p:txBody>
          <a:bodyPr wrap="none">
            <a:spAutoFit/>
          </a:bodyPr>
          <a:lstStyle/>
          <a:p>
            <a:pPr algn="ctr"/>
            <a:r>
              <a:rPr lang="en-US" sz="2000" b="1">
                <a:solidFill>
                  <a:schemeClr val="accent3"/>
                </a:solidFill>
              </a:rPr>
              <a:t>Just a download away:</a:t>
            </a:r>
            <a:endParaRPr lang="en-US" sz="2000" b="1" dirty="0">
              <a:solidFill>
                <a:schemeClr val="accent3"/>
              </a:solidFill>
            </a:endParaRPr>
          </a:p>
        </p:txBody>
      </p:sp>
      <p:pic>
        <p:nvPicPr>
          <p:cNvPr id="17" name="Content Placeholder 7">
            <a:extLst>
              <a:ext uri="{FF2B5EF4-FFF2-40B4-BE49-F238E27FC236}">
                <a16:creationId xmlns:a16="http://schemas.microsoft.com/office/drawing/2014/main" xmlns="" id="{F659A296-A885-4399-9E33-27E5CD61A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8006" y="1536981"/>
            <a:ext cx="1304925" cy="504825"/>
          </a:xfrm>
          <a:prstGeom prst="rect">
            <a:avLst/>
          </a:prstGeom>
        </p:spPr>
      </p:pic>
      <p:pic>
        <p:nvPicPr>
          <p:cNvPr id="18" name="Content Placeholder 9">
            <a:extLst>
              <a:ext uri="{FF2B5EF4-FFF2-40B4-BE49-F238E27FC236}">
                <a16:creationId xmlns:a16="http://schemas.microsoft.com/office/drawing/2014/main" xmlns="" id="{AD007F5F-E2FA-4E6C-9059-873530832D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1944" y="1556030"/>
            <a:ext cx="1238250" cy="466725"/>
          </a:xfrm>
          <a:prstGeom prst="rect">
            <a:avLst/>
          </a:prstGeom>
        </p:spPr>
      </p:pic>
    </p:spTree>
    <p:extLst>
      <p:ext uri="{BB962C8B-B14F-4D97-AF65-F5344CB8AC3E}">
        <p14:creationId xmlns:p14="http://schemas.microsoft.com/office/powerpoint/2010/main" val="105421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F6A050B-AA93-4DE0-B90D-999535E54AA8}"/>
              </a:ext>
            </a:extLst>
          </p:cNvPr>
          <p:cNvSpPr>
            <a:spLocks noGrp="1"/>
          </p:cNvSpPr>
          <p:nvPr>
            <p:ph type="sldNum" sz="quarter" idx="12"/>
          </p:nvPr>
        </p:nvSpPr>
        <p:spPr/>
        <p:txBody>
          <a:bodyPr/>
          <a:lstStyle/>
          <a:p>
            <a:fld id="{EBB06CB8-09CA-444F-B64E-B134B812EDE5}" type="slidenum">
              <a:rPr lang="en-US" smtClean="0"/>
              <a:t>7</a:t>
            </a:fld>
            <a:endParaRPr lang="en-US" dirty="0"/>
          </a:p>
        </p:txBody>
      </p:sp>
      <p:sp>
        <p:nvSpPr>
          <p:cNvPr id="8" name="Content Placeholder 7">
            <a:extLst>
              <a:ext uri="{FF2B5EF4-FFF2-40B4-BE49-F238E27FC236}">
                <a16:creationId xmlns:a16="http://schemas.microsoft.com/office/drawing/2014/main" xmlns="" id="{CFCE6E28-D5A4-40CC-AABB-C7B650F487D1}"/>
              </a:ext>
            </a:extLst>
          </p:cNvPr>
          <p:cNvSpPr>
            <a:spLocks noGrp="1"/>
          </p:cNvSpPr>
          <p:nvPr>
            <p:ph idx="1"/>
          </p:nvPr>
        </p:nvSpPr>
        <p:spPr/>
        <p:txBody>
          <a:bodyPr/>
          <a:lstStyle/>
          <a:p>
            <a:pPr marL="285664" indent="-285664"/>
            <a:endParaRPr lang="en-US" b="1" dirty="0"/>
          </a:p>
          <a:p>
            <a:endParaRPr lang="en-US" dirty="0"/>
          </a:p>
        </p:txBody>
      </p:sp>
      <p:sp>
        <p:nvSpPr>
          <p:cNvPr id="12" name="Title 11">
            <a:extLst>
              <a:ext uri="{FF2B5EF4-FFF2-40B4-BE49-F238E27FC236}">
                <a16:creationId xmlns:a16="http://schemas.microsoft.com/office/drawing/2014/main" xmlns="" id="{F9D04F95-F8CD-4E70-BFFC-0C039BFF610D}"/>
              </a:ext>
            </a:extLst>
          </p:cNvPr>
          <p:cNvSpPr>
            <a:spLocks noGrp="1"/>
          </p:cNvSpPr>
          <p:nvPr>
            <p:ph type="title"/>
          </p:nvPr>
        </p:nvSpPr>
        <p:spPr/>
        <p:txBody>
          <a:bodyPr/>
          <a:lstStyle/>
          <a:p>
            <a:r>
              <a:rPr lang="en-US" sz="3200" dirty="0"/>
              <a:t>TRS-ActiveCare: Benefit Enhancements</a:t>
            </a:r>
            <a:br>
              <a:rPr lang="en-US" sz="3200" dirty="0"/>
            </a:br>
            <a:endParaRPr lang="en-US" dirty="0"/>
          </a:p>
        </p:txBody>
      </p:sp>
      <p:sp>
        <p:nvSpPr>
          <p:cNvPr id="5" name="TextBox 4">
            <a:extLst>
              <a:ext uri="{FF2B5EF4-FFF2-40B4-BE49-F238E27FC236}">
                <a16:creationId xmlns:a16="http://schemas.microsoft.com/office/drawing/2014/main" xmlns="" id="{F8D2741A-ED52-403F-AFC9-0650F0992524}"/>
              </a:ext>
            </a:extLst>
          </p:cNvPr>
          <p:cNvSpPr txBox="1"/>
          <p:nvPr/>
        </p:nvSpPr>
        <p:spPr>
          <a:xfrm>
            <a:off x="-801766" y="2333970"/>
            <a:ext cx="4383822" cy="923090"/>
          </a:xfrm>
          <a:prstGeom prst="rect">
            <a:avLst/>
          </a:prstGeom>
          <a:noFill/>
        </p:spPr>
        <p:txBody>
          <a:bodyPr wrap="square" rtlCol="0">
            <a:spAutoFit/>
          </a:bodyPr>
          <a:lstStyle/>
          <a:p>
            <a:pPr marL="285664" indent="-285664">
              <a:buFont typeface="Arial" panose="020B0604020202020204" pitchFamily="34" charset="0"/>
              <a:buChar char="•"/>
            </a:pPr>
            <a:endParaRPr lang="en-US" sz="1799" b="1" dirty="0"/>
          </a:p>
          <a:p>
            <a:endParaRPr lang="en-US" sz="1799" b="1" dirty="0"/>
          </a:p>
          <a:p>
            <a:endParaRPr lang="en-US" sz="1799" b="1" dirty="0"/>
          </a:p>
        </p:txBody>
      </p:sp>
      <p:sp>
        <p:nvSpPr>
          <p:cNvPr id="10" name="TextBox 9">
            <a:extLst>
              <a:ext uri="{FF2B5EF4-FFF2-40B4-BE49-F238E27FC236}">
                <a16:creationId xmlns:a16="http://schemas.microsoft.com/office/drawing/2014/main" xmlns="" id="{C1ED8D11-468D-4D37-AAC6-0A929BB98526}"/>
              </a:ext>
            </a:extLst>
          </p:cNvPr>
          <p:cNvSpPr txBox="1"/>
          <p:nvPr/>
        </p:nvSpPr>
        <p:spPr>
          <a:xfrm>
            <a:off x="2050834" y="5877008"/>
            <a:ext cx="7822839" cy="646163"/>
          </a:xfrm>
          <a:prstGeom prst="rect">
            <a:avLst/>
          </a:prstGeom>
          <a:noFill/>
        </p:spPr>
        <p:txBody>
          <a:bodyPr wrap="square" rtlCol="0">
            <a:spAutoFit/>
          </a:bodyPr>
          <a:lstStyle/>
          <a:p>
            <a:pPr algn="ctr"/>
            <a:r>
              <a:rPr lang="en-US" sz="1799" i="1" dirty="0"/>
              <a:t>Primary compared to current version of TRS-ActiveCare 1-HD. No changes to AC-2 benefits. Additional details available in plan highlights document. </a:t>
            </a:r>
          </a:p>
        </p:txBody>
      </p:sp>
      <p:graphicFrame>
        <p:nvGraphicFramePr>
          <p:cNvPr id="3" name="Diagram 2">
            <a:extLst>
              <a:ext uri="{FF2B5EF4-FFF2-40B4-BE49-F238E27FC236}">
                <a16:creationId xmlns:a16="http://schemas.microsoft.com/office/drawing/2014/main" xmlns="" id="{B514650A-421C-4662-9FA7-7F21F9C9CA5D}"/>
              </a:ext>
            </a:extLst>
          </p:cNvPr>
          <p:cNvGraphicFramePr/>
          <p:nvPr>
            <p:extLst>
              <p:ext uri="{D42A27DB-BD31-4B8C-83A1-F6EECF244321}">
                <p14:modId xmlns:p14="http://schemas.microsoft.com/office/powerpoint/2010/main" val="3541972514"/>
              </p:ext>
            </p:extLst>
          </p:nvPr>
        </p:nvGraphicFramePr>
        <p:xfrm>
          <a:off x="778475" y="1273082"/>
          <a:ext cx="10133768" cy="4452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xmlns="" id="{5A34676F-8DA7-4BD3-BBCC-0FD73FA00689}"/>
              </a:ext>
            </a:extLst>
          </p:cNvPr>
          <p:cNvSpPr txBox="1"/>
          <p:nvPr/>
        </p:nvSpPr>
        <p:spPr>
          <a:xfrm>
            <a:off x="1442666" y="826512"/>
            <a:ext cx="1216336" cy="369236"/>
          </a:xfrm>
          <a:prstGeom prst="rect">
            <a:avLst/>
          </a:prstGeom>
          <a:noFill/>
        </p:spPr>
        <p:txBody>
          <a:bodyPr wrap="square" rtlCol="0">
            <a:spAutoFit/>
          </a:bodyPr>
          <a:lstStyle/>
          <a:p>
            <a:r>
              <a:rPr lang="en-US" sz="1799" b="1" i="1" dirty="0"/>
              <a:t>***New***</a:t>
            </a:r>
          </a:p>
        </p:txBody>
      </p:sp>
      <p:sp>
        <p:nvSpPr>
          <p:cNvPr id="9" name="TextBox 8">
            <a:extLst>
              <a:ext uri="{FF2B5EF4-FFF2-40B4-BE49-F238E27FC236}">
                <a16:creationId xmlns:a16="http://schemas.microsoft.com/office/drawing/2014/main" xmlns="" id="{2D674206-524C-4191-AA51-90D9963F814C}"/>
              </a:ext>
            </a:extLst>
          </p:cNvPr>
          <p:cNvSpPr txBox="1"/>
          <p:nvPr/>
        </p:nvSpPr>
        <p:spPr>
          <a:xfrm>
            <a:off x="5011953" y="824093"/>
            <a:ext cx="1900600" cy="369204"/>
          </a:xfrm>
          <a:prstGeom prst="rect">
            <a:avLst/>
          </a:prstGeom>
          <a:noFill/>
        </p:spPr>
        <p:txBody>
          <a:bodyPr wrap="square" rtlCol="0">
            <a:spAutoFit/>
          </a:bodyPr>
          <a:lstStyle/>
          <a:p>
            <a:r>
              <a:rPr lang="en-US" sz="1799" b="1" i="1" dirty="0"/>
              <a:t>Formerly Select</a:t>
            </a:r>
          </a:p>
        </p:txBody>
      </p:sp>
      <p:sp>
        <p:nvSpPr>
          <p:cNvPr id="11" name="TextBox 10">
            <a:extLst>
              <a:ext uri="{FF2B5EF4-FFF2-40B4-BE49-F238E27FC236}">
                <a16:creationId xmlns:a16="http://schemas.microsoft.com/office/drawing/2014/main" xmlns="" id="{0AA536BD-1CD1-4A7C-89E9-B7AE9EFCF1E5}"/>
              </a:ext>
            </a:extLst>
          </p:cNvPr>
          <p:cNvSpPr txBox="1"/>
          <p:nvPr/>
        </p:nvSpPr>
        <p:spPr>
          <a:xfrm>
            <a:off x="8498396" y="824093"/>
            <a:ext cx="1900600" cy="369204"/>
          </a:xfrm>
          <a:prstGeom prst="rect">
            <a:avLst/>
          </a:prstGeom>
          <a:noFill/>
        </p:spPr>
        <p:txBody>
          <a:bodyPr wrap="square" rtlCol="0">
            <a:spAutoFit/>
          </a:bodyPr>
          <a:lstStyle/>
          <a:p>
            <a:r>
              <a:rPr lang="en-US" sz="1799" b="1" i="1" dirty="0"/>
              <a:t>Formerly 1-HD</a:t>
            </a:r>
          </a:p>
        </p:txBody>
      </p:sp>
    </p:spTree>
    <p:extLst>
      <p:ext uri="{BB962C8B-B14F-4D97-AF65-F5344CB8AC3E}">
        <p14:creationId xmlns:p14="http://schemas.microsoft.com/office/powerpoint/2010/main" val="88719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795D6784-D484-4B53-A0B5-4B77CAB0B21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186365DA-6B5A-46D8-9ADB-A0DF06F5832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27CBADC3-3414-4FCF-BC78-C730EBBCFAE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7D2135CD-960A-4BB9-84DD-C00EE0DF4E4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18E0C954-5899-42F5-BCA9-49D51E775DE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F457EE4F-DF32-48C7-A1D0-435062D4DC1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6" grpId="0"/>
      <p:bldP spid="9"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DCAD355-149F-407B-A4E3-9DE85576B83C}"/>
              </a:ext>
            </a:extLst>
          </p:cNvPr>
          <p:cNvSpPr>
            <a:spLocks noGrp="1"/>
          </p:cNvSpPr>
          <p:nvPr>
            <p:ph type="sldNum" sz="quarter" idx="12"/>
          </p:nvPr>
        </p:nvSpPr>
        <p:spPr/>
        <p:txBody>
          <a:bodyPr/>
          <a:lstStyle/>
          <a:p>
            <a:fld id="{2D55A223-BDE3-4662-BD05-6BDBDD27824A}" type="slidenum">
              <a:rPr lang="en-US" smtClean="0"/>
              <a:pPr/>
              <a:t>70</a:t>
            </a:fld>
            <a:endParaRPr lang="en-US" dirty="0"/>
          </a:p>
        </p:txBody>
      </p:sp>
      <p:sp>
        <p:nvSpPr>
          <p:cNvPr id="4" name="Content Placeholder 3">
            <a:extLst>
              <a:ext uri="{FF2B5EF4-FFF2-40B4-BE49-F238E27FC236}">
                <a16:creationId xmlns:a16="http://schemas.microsoft.com/office/drawing/2014/main" xmlns="" id="{38D303EE-73A6-4535-8E78-6B9FCF8E4551}"/>
              </a:ext>
            </a:extLst>
          </p:cNvPr>
          <p:cNvSpPr>
            <a:spLocks noGrp="1"/>
          </p:cNvSpPr>
          <p:nvPr>
            <p:ph idx="1"/>
          </p:nvPr>
        </p:nvSpPr>
        <p:spPr>
          <a:xfrm>
            <a:off x="458671" y="1496440"/>
            <a:ext cx="10898491" cy="4173295"/>
          </a:xfrm>
        </p:spPr>
        <p:txBody>
          <a:bodyPr/>
          <a:lstStyle/>
          <a:p>
            <a:pPr>
              <a:buClrTx/>
            </a:pPr>
            <a:r>
              <a:rPr lang="en-US" dirty="0"/>
              <a:t>NO out-of-pocket costs for preventive care service</a:t>
            </a:r>
          </a:p>
          <a:p>
            <a:pPr>
              <a:buClrTx/>
            </a:pPr>
            <a:r>
              <a:rPr lang="en-US" dirty="0"/>
              <a:t>NO primary care copays for dependents age 19 and under</a:t>
            </a:r>
          </a:p>
          <a:p>
            <a:pPr>
              <a:buClrTx/>
            </a:pPr>
            <a:r>
              <a:rPr lang="en-US" dirty="0"/>
              <a:t>NO referrals required</a:t>
            </a:r>
          </a:p>
          <a:p>
            <a:pPr>
              <a:buClrTx/>
            </a:pPr>
            <a:r>
              <a:rPr lang="en-US" dirty="0"/>
              <a:t>Telehealth: </a:t>
            </a:r>
            <a:r>
              <a:rPr lang="en-US" dirty="0" err="1"/>
              <a:t>MyBSWHealth</a:t>
            </a:r>
            <a:r>
              <a:rPr lang="en-US" dirty="0"/>
              <a:t>, MDLIVE and Nurse Advice Line</a:t>
            </a:r>
          </a:p>
          <a:p>
            <a:pPr>
              <a:buClrTx/>
            </a:pPr>
            <a:r>
              <a:rPr lang="en-US" dirty="0"/>
              <a:t>Wellness: Online coaching, Naturally Slim and Expecting the Best</a:t>
            </a:r>
          </a:p>
          <a:p>
            <a:pPr>
              <a:buClrTx/>
            </a:pPr>
            <a:r>
              <a:rPr lang="en-US" dirty="0"/>
              <a:t>Texas-based customer service </a:t>
            </a:r>
          </a:p>
          <a:p>
            <a:pPr>
              <a:buClrTx/>
            </a:pPr>
            <a:r>
              <a:rPr lang="en-US" dirty="0"/>
              <a:t>Worldwide emergency care</a:t>
            </a:r>
          </a:p>
          <a:p>
            <a:pPr>
              <a:buClrTx/>
            </a:pPr>
            <a:r>
              <a:rPr lang="en-US" dirty="0"/>
              <a:t>Dedicated website </a:t>
            </a:r>
          </a:p>
          <a:p>
            <a:pPr>
              <a:buClrTx/>
            </a:pPr>
            <a:r>
              <a:rPr lang="en-US" dirty="0"/>
              <a:t>Claims and benefit information available 24/7</a:t>
            </a:r>
          </a:p>
        </p:txBody>
      </p:sp>
      <p:sp>
        <p:nvSpPr>
          <p:cNvPr id="5" name="Title 4">
            <a:extLst>
              <a:ext uri="{FF2B5EF4-FFF2-40B4-BE49-F238E27FC236}">
                <a16:creationId xmlns:a16="http://schemas.microsoft.com/office/drawing/2014/main" xmlns="" id="{276B62D5-EC08-4538-A429-0AE0889E31E4}"/>
              </a:ext>
            </a:extLst>
          </p:cNvPr>
          <p:cNvSpPr>
            <a:spLocks noGrp="1"/>
          </p:cNvSpPr>
          <p:nvPr>
            <p:ph type="title"/>
          </p:nvPr>
        </p:nvSpPr>
        <p:spPr/>
        <p:txBody>
          <a:bodyPr/>
          <a:lstStyle/>
          <a:p>
            <a:r>
              <a:rPr lang="en-US" dirty="0"/>
              <a:t> Why Choose SWHP? </a:t>
            </a:r>
          </a:p>
        </p:txBody>
      </p:sp>
    </p:spTree>
    <p:extLst>
      <p:ext uri="{BB962C8B-B14F-4D97-AF65-F5344CB8AC3E}">
        <p14:creationId xmlns:p14="http://schemas.microsoft.com/office/powerpoint/2010/main" val="7923080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8F668D74-8BEF-485A-B5D6-7E72B6839593}"/>
              </a:ext>
            </a:extLst>
          </p:cNvPr>
          <p:cNvSpPr>
            <a:spLocks noGrp="1"/>
          </p:cNvSpPr>
          <p:nvPr>
            <p:ph idx="1"/>
          </p:nvPr>
        </p:nvSpPr>
        <p:spPr/>
        <p:txBody>
          <a:bodyPr>
            <a:normAutofit/>
          </a:bodyPr>
          <a:lstStyle/>
          <a:p>
            <a:pPr marL="0" indent="0">
              <a:buNone/>
            </a:pPr>
            <a:r>
              <a:rPr lang="en-US" sz="3200" dirty="0"/>
              <a:t>CALL Customer Service: </a:t>
            </a:r>
            <a:r>
              <a:rPr lang="en-US" sz="3200" b="1" dirty="0"/>
              <a:t>800-321-7947</a:t>
            </a:r>
          </a:p>
          <a:p>
            <a:pPr marL="0" indent="0">
              <a:buNone/>
            </a:pPr>
            <a:r>
              <a:rPr lang="en-US" sz="3200" dirty="0"/>
              <a:t>MESSAGE through the member portal: </a:t>
            </a:r>
            <a:r>
              <a:rPr lang="en-US" sz="3200" b="1" dirty="0"/>
              <a:t>trs.swhp.org</a:t>
            </a:r>
          </a:p>
          <a:p>
            <a:pPr marL="0" indent="0">
              <a:buNone/>
            </a:pPr>
            <a:endParaRPr lang="en-US" sz="3200" b="1" dirty="0"/>
          </a:p>
          <a:p>
            <a:pPr marL="0" indent="0">
              <a:buNone/>
            </a:pPr>
            <a:endParaRPr lang="en-US" sz="3200" b="1" dirty="0"/>
          </a:p>
          <a:p>
            <a:pPr marL="0" indent="0">
              <a:buNone/>
            </a:pPr>
            <a:r>
              <a:rPr lang="en-US" sz="3200" dirty="0"/>
              <a:t>TRS website: </a:t>
            </a:r>
            <a:r>
              <a:rPr lang="en-US" sz="3200" b="1" dirty="0"/>
              <a:t>trs.texas.gov/Pages/healthcare_trs_activecare.aspx</a:t>
            </a:r>
          </a:p>
          <a:p>
            <a:pPr marL="0" indent="0">
              <a:buNone/>
            </a:pPr>
            <a:endParaRPr lang="en-US" sz="3200" b="1" dirty="0"/>
          </a:p>
        </p:txBody>
      </p:sp>
      <p:sp>
        <p:nvSpPr>
          <p:cNvPr id="2" name="Title 1"/>
          <p:cNvSpPr>
            <a:spLocks noGrp="1"/>
          </p:cNvSpPr>
          <p:nvPr>
            <p:ph type="title"/>
          </p:nvPr>
        </p:nvSpPr>
        <p:spPr>
          <a:xfrm>
            <a:off x="457202" y="454024"/>
            <a:ext cx="10901330" cy="1377695"/>
          </a:xfrm>
        </p:spPr>
        <p:txBody>
          <a:bodyPr/>
          <a:lstStyle/>
          <a:p>
            <a:r>
              <a:rPr lang="en-US" b="1" dirty="0"/>
              <a:t>Contact Us</a:t>
            </a:r>
          </a:p>
        </p:txBody>
      </p:sp>
    </p:spTree>
    <p:extLst>
      <p:ext uri="{BB962C8B-B14F-4D97-AF65-F5344CB8AC3E}">
        <p14:creationId xmlns:p14="http://schemas.microsoft.com/office/powerpoint/2010/main" val="1613661085"/>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8952"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E1E1E"/>
              </a:solidFill>
              <a:effectLst/>
              <a:uLnTx/>
              <a:uFillTx/>
              <a:latin typeface="Arial" panose="020B0604020202020204"/>
              <a:ea typeface="+mn-ea"/>
              <a:cs typeface="+mn-cs"/>
            </a:endParaRPr>
          </a:p>
        </p:txBody>
      </p:sp>
      <p:sp>
        <p:nvSpPr>
          <p:cNvPr id="3" name="object 3"/>
          <p:cNvSpPr/>
          <p:nvPr/>
        </p:nvSpPr>
        <p:spPr>
          <a:xfrm>
            <a:off x="0" y="4622291"/>
            <a:ext cx="11463527" cy="104698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E1E1E"/>
              </a:solidFill>
              <a:effectLst/>
              <a:uLnTx/>
              <a:uFillTx/>
              <a:latin typeface="Arial" panose="020B0604020202020204"/>
              <a:ea typeface="+mn-ea"/>
              <a:cs typeface="+mn-cs"/>
            </a:endParaRPr>
          </a:p>
        </p:txBody>
      </p:sp>
      <p:sp>
        <p:nvSpPr>
          <p:cNvPr id="4" name="object 4"/>
          <p:cNvSpPr/>
          <p:nvPr/>
        </p:nvSpPr>
        <p:spPr>
          <a:xfrm>
            <a:off x="10913364" y="406908"/>
            <a:ext cx="861059" cy="86106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E1E1E"/>
              </a:solidFill>
              <a:effectLst/>
              <a:uLnTx/>
              <a:uFillTx/>
              <a:latin typeface="Arial" panose="020B0604020202020204"/>
              <a:ea typeface="+mn-ea"/>
              <a:cs typeface="+mn-cs"/>
            </a:endParaRPr>
          </a:p>
        </p:txBody>
      </p:sp>
      <p:sp>
        <p:nvSpPr>
          <p:cNvPr id="5" name="object 5"/>
          <p:cNvSpPr txBox="1">
            <a:spLocks noGrp="1"/>
          </p:cNvSpPr>
          <p:nvPr>
            <p:ph type="title"/>
          </p:nvPr>
        </p:nvSpPr>
        <p:spPr>
          <a:xfrm>
            <a:off x="167482" y="4841650"/>
            <a:ext cx="8391461" cy="597599"/>
          </a:xfrm>
          <a:prstGeom prst="rect">
            <a:avLst/>
          </a:prstGeom>
        </p:spPr>
        <p:txBody>
          <a:bodyPr vert="horz" wrap="square" lIns="0" tIns="12700" rIns="0" bIns="0" rtlCol="0">
            <a:spAutoFit/>
          </a:bodyPr>
          <a:lstStyle/>
          <a:p>
            <a:pPr marL="12700">
              <a:lnSpc>
                <a:spcPct val="100000"/>
              </a:lnSpc>
              <a:spcBef>
                <a:spcPts val="100"/>
              </a:spcBef>
            </a:pPr>
            <a:r>
              <a:rPr sz="3800" dirty="0">
                <a:solidFill>
                  <a:srgbClr val="FFFFFF"/>
                </a:solidFill>
              </a:rPr>
              <a:t>BLUE</a:t>
            </a:r>
            <a:r>
              <a:rPr sz="3800" spc="-145" dirty="0">
                <a:solidFill>
                  <a:srgbClr val="FFFFFF"/>
                </a:solidFill>
              </a:rPr>
              <a:t> </a:t>
            </a:r>
            <a:r>
              <a:rPr sz="3800" dirty="0">
                <a:solidFill>
                  <a:srgbClr val="FFFFFF"/>
                </a:solidFill>
              </a:rPr>
              <a:t>ESSENTIALS</a:t>
            </a:r>
            <a:r>
              <a:rPr lang="en-US" sz="3800" dirty="0">
                <a:solidFill>
                  <a:srgbClr val="FFFFFF"/>
                </a:solidFill>
              </a:rPr>
              <a:t> South Texas HMO</a:t>
            </a:r>
            <a:endParaRPr sz="3800" dirty="0"/>
          </a:p>
        </p:txBody>
      </p:sp>
      <p:sp>
        <p:nvSpPr>
          <p:cNvPr id="6" name="object 6"/>
          <p:cNvSpPr/>
          <p:nvPr/>
        </p:nvSpPr>
        <p:spPr>
          <a:xfrm>
            <a:off x="8018584" y="4879847"/>
            <a:ext cx="3025843" cy="559402"/>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7" name="Text Placeholder 1">
            <a:extLst>
              <a:ext uri="{FF2B5EF4-FFF2-40B4-BE49-F238E27FC236}">
                <a16:creationId xmlns:a16="http://schemas.microsoft.com/office/drawing/2014/main" xmlns="" id="{561B0387-17A8-4942-9D44-ADEBBAE9CD4C}"/>
              </a:ext>
            </a:extLst>
          </p:cNvPr>
          <p:cNvSpPr txBox="1">
            <a:spLocks/>
          </p:cNvSpPr>
          <p:nvPr/>
        </p:nvSpPr>
        <p:spPr>
          <a:xfrm>
            <a:off x="167482" y="5707476"/>
            <a:ext cx="8753477" cy="590109"/>
          </a:xfrm>
          <a:prstGeom prst="rect">
            <a:avLst/>
          </a:prstGeom>
        </p:spPr>
        <p:txBody>
          <a:bodyPr/>
          <a:lstStyle>
            <a:lvl1pPr marL="228474" indent="-228474" algn="l" defTabSz="685423" rtl="0" eaLnBrk="1" latinLnBrk="0" hangingPunct="1">
              <a:lnSpc>
                <a:spcPct val="100000"/>
              </a:lnSpc>
              <a:spcBef>
                <a:spcPts val="600"/>
              </a:spcBef>
              <a:spcAft>
                <a:spcPts val="600"/>
              </a:spcAft>
              <a:buClr>
                <a:schemeClr val="accent3"/>
              </a:buClr>
              <a:buFont typeface="Arial" panose="020B0604020202020204" pitchFamily="34" charset="0"/>
              <a:buChar char="•"/>
              <a:defRPr sz="2198" kern="600" baseline="0">
                <a:solidFill>
                  <a:schemeClr val="tx1"/>
                </a:solidFill>
                <a:latin typeface="+mn-lt"/>
                <a:ea typeface="+mn-ea"/>
                <a:cs typeface="+mn-cs"/>
              </a:defRPr>
            </a:lvl1pPr>
            <a:lvl2pPr marL="429532" indent="-182779" algn="l" defTabSz="685423" rtl="0" eaLnBrk="1" latinLnBrk="0" hangingPunct="1">
              <a:lnSpc>
                <a:spcPct val="100000"/>
              </a:lnSpc>
              <a:spcBef>
                <a:spcPts val="0"/>
              </a:spcBef>
              <a:spcAft>
                <a:spcPts val="600"/>
              </a:spcAft>
              <a:buClr>
                <a:schemeClr val="tx1"/>
              </a:buClr>
              <a:buFont typeface="Arial" panose="020B0604020202020204" pitchFamily="34" charset="0"/>
              <a:buChar char="–"/>
              <a:defRPr sz="1799" kern="600" baseline="0">
                <a:solidFill>
                  <a:schemeClr val="tx1"/>
                </a:solidFill>
                <a:latin typeface="+mn-lt"/>
                <a:ea typeface="+mn-ea"/>
                <a:cs typeface="+mn-cs"/>
              </a:defRPr>
            </a:lvl2pPr>
            <a:lvl3pPr marL="856779" indent="-171357" algn="l" defTabSz="68542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91"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202"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4913"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7625"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337"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048" indent="-171357" algn="l" defTabSz="68542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solidFill>
                  <a:schemeClr val="bg1"/>
                </a:solidFill>
              </a:rPr>
              <a:t>South Texas</a:t>
            </a:r>
          </a:p>
        </p:txBody>
      </p:sp>
    </p:spTree>
    <p:extLst>
      <p:ext uri="{BB962C8B-B14F-4D97-AF65-F5344CB8AC3E}">
        <p14:creationId xmlns:p14="http://schemas.microsoft.com/office/powerpoint/2010/main" val="10623955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Title 5"/>
          <p:cNvSpPr txBox="1">
            <a:spLocks/>
          </p:cNvSpPr>
          <p:nvPr/>
        </p:nvSpPr>
        <p:spPr>
          <a:xfrm>
            <a:off x="751285" y="936266"/>
            <a:ext cx="8229600" cy="561264"/>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200" b="1" i="0" u="none" strike="noStrike" kern="600" cap="none" spc="0" normalizeH="0" baseline="0" noProof="0" dirty="0">
                <a:ln>
                  <a:noFill/>
                </a:ln>
                <a:solidFill>
                  <a:schemeClr val="accent3"/>
                </a:solidFill>
                <a:effectLst/>
                <a:uLnTx/>
                <a:uFillTx/>
                <a:latin typeface="Arial" panose="020B0604020202020204"/>
                <a:ea typeface="+mj-ea"/>
                <a:cs typeface="+mj-cs"/>
              </a:rPr>
              <a:t>Delivering Value, Focusing on Quality</a:t>
            </a:r>
          </a:p>
        </p:txBody>
      </p:sp>
      <p:grpSp>
        <p:nvGrpSpPr>
          <p:cNvPr id="10" name="Group 9"/>
          <p:cNvGrpSpPr/>
          <p:nvPr/>
        </p:nvGrpSpPr>
        <p:grpSpPr>
          <a:xfrm>
            <a:off x="727512" y="1909904"/>
            <a:ext cx="8089404" cy="4137167"/>
            <a:chOff x="657410" y="1467896"/>
            <a:chExt cx="8089404" cy="4137167"/>
          </a:xfrm>
        </p:grpSpPr>
        <p:sp>
          <p:nvSpPr>
            <p:cNvPr id="27" name="Content Placeholder 2">
              <a:extLst>
                <a:ext uri="{FF2B5EF4-FFF2-40B4-BE49-F238E27FC236}">
                  <a16:creationId xmlns:a16="http://schemas.microsoft.com/office/drawing/2014/main" xmlns="" id="{022B0A3E-C58F-4EA8-BAD9-65E168F320AE}"/>
                </a:ext>
              </a:extLst>
            </p:cNvPr>
            <p:cNvSpPr txBox="1">
              <a:spLocks/>
            </p:cNvSpPr>
            <p:nvPr/>
          </p:nvSpPr>
          <p:spPr bwMode="auto">
            <a:xfrm>
              <a:off x="1751190" y="1467896"/>
              <a:ext cx="6694835" cy="9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noAutofit/>
            </a:bodyPr>
            <a:lstStyle>
              <a:lvl1pPr marL="228600" indent="-228600" algn="l" rtl="0" eaLnBrk="0" fontAlgn="base" hangingPunct="0">
                <a:spcBef>
                  <a:spcPct val="60000"/>
                </a:spcBef>
                <a:spcAft>
                  <a:spcPct val="10000"/>
                </a:spcAft>
                <a:buClr>
                  <a:schemeClr val="hlink"/>
                </a:buClr>
                <a:buSzPct val="125000"/>
                <a:buChar char="•"/>
                <a:defRPr sz="1600">
                  <a:solidFill>
                    <a:schemeClr val="tx1"/>
                  </a:solidFill>
                  <a:latin typeface="+mn-lt"/>
                  <a:ea typeface="+mn-ea"/>
                  <a:cs typeface="+mn-cs"/>
                </a:defRPr>
              </a:lvl1pPr>
              <a:lvl2pPr marL="687388" indent="-228600" algn="l" rtl="0" eaLnBrk="0" fontAlgn="base" hangingPunct="0">
                <a:spcBef>
                  <a:spcPct val="25000"/>
                </a:spcBef>
                <a:spcAft>
                  <a:spcPct val="15000"/>
                </a:spcAft>
                <a:buFont typeface="Arial" pitchFamily="34" charset="0"/>
                <a:buChar char="–"/>
                <a:defRPr sz="1200">
                  <a:solidFill>
                    <a:schemeClr val="tx1"/>
                  </a:solidFill>
                  <a:latin typeface="+mn-lt"/>
                </a:defRPr>
              </a:lvl2pPr>
              <a:lvl3pPr marL="1141413" indent="-227013" algn="l" rtl="0" eaLnBrk="0" fontAlgn="base" hangingPunct="0">
                <a:spcBef>
                  <a:spcPct val="20000"/>
                </a:spcBef>
                <a:spcAft>
                  <a:spcPct val="0"/>
                </a:spcAft>
                <a:buClr>
                  <a:schemeClr val="tx1"/>
                </a:buClr>
                <a:buChar char="•"/>
                <a:defRPr sz="1200">
                  <a:solidFill>
                    <a:schemeClr val="tx1"/>
                  </a:solidFill>
                  <a:latin typeface="+mn-lt"/>
                </a:defRPr>
              </a:lvl3pPr>
              <a:lvl4pPr marL="1600200" indent="-228600" algn="l" rtl="0" eaLnBrk="0" fontAlgn="base" hangingPunct="0">
                <a:spcBef>
                  <a:spcPct val="20000"/>
                </a:spcBef>
                <a:spcAft>
                  <a:spcPct val="0"/>
                </a:spcAft>
                <a:buClr>
                  <a:schemeClr val="bg2"/>
                </a:buClr>
                <a:buFont typeface="Arial" pitchFamily="34" charset="0"/>
                <a:buChar char="–"/>
                <a:defRPr sz="12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marR="0" lvl="0" indent="0" algn="l" defTabSz="914400" rtl="0" eaLnBrk="0" fontAlgn="base" latinLnBrk="0" hangingPunct="0">
                <a:lnSpc>
                  <a:spcPct val="100000"/>
                </a:lnSpc>
                <a:spcBef>
                  <a:spcPts val="100"/>
                </a:spcBef>
                <a:spcAft>
                  <a:spcPts val="0"/>
                </a:spcAft>
                <a:buClr>
                  <a:srgbClr val="004F77"/>
                </a:buClr>
                <a:buSzPct val="125000"/>
                <a:buFontTx/>
                <a:buNone/>
                <a:tabLst/>
                <a:defRPr/>
              </a:pPr>
              <a:r>
                <a:rPr kumimoji="0" lang="en-US" sz="2200" b="1" i="0" u="none" strike="noStrike" kern="0" cap="none" spc="0" normalizeH="0" baseline="0" noProof="0" dirty="0">
                  <a:ln>
                    <a:noFill/>
                  </a:ln>
                  <a:solidFill>
                    <a:srgbClr val="1FBFC9"/>
                  </a:solidFill>
                  <a:effectLst/>
                  <a:uLnTx/>
                  <a:uFillTx/>
                  <a:latin typeface="Arial" panose="020B0604020202020204"/>
                  <a:ea typeface="+mn-ea"/>
                  <a:cs typeface="+mn-cs"/>
                </a:rPr>
                <a:t>AFFORDABILITY</a:t>
              </a:r>
            </a:p>
            <a:p>
              <a:pPr marL="0" marR="0" lvl="0" indent="0" algn="l" defTabSz="914400" rtl="0" eaLnBrk="0" fontAlgn="base" latinLnBrk="0" hangingPunct="0">
                <a:lnSpc>
                  <a:spcPct val="100000"/>
                </a:lnSpc>
                <a:spcBef>
                  <a:spcPts val="100"/>
                </a:spcBef>
                <a:spcAft>
                  <a:spcPts val="0"/>
                </a:spcAft>
                <a:buClr>
                  <a:srgbClr val="004F77"/>
                </a:buClr>
                <a:buSzPct val="125000"/>
                <a:buFontTx/>
                <a:buNone/>
                <a:tabLst/>
                <a:defRPr/>
              </a:pPr>
              <a:r>
                <a:rPr kumimoji="0" lang="en-US" sz="1800" b="0" i="0" u="none" strike="noStrike" kern="0" cap="none" spc="0" normalizeH="0" baseline="0" noProof="0" dirty="0">
                  <a:ln>
                    <a:noFill/>
                  </a:ln>
                  <a:solidFill>
                    <a:srgbClr val="1E1E1E"/>
                  </a:solidFill>
                  <a:effectLst/>
                  <a:uLnTx/>
                  <a:uFillTx/>
                  <a:latin typeface="Arial" panose="020B0604020202020204"/>
                  <a:ea typeface="+mn-ea"/>
                  <a:cs typeface="+mn-cs"/>
                </a:rPr>
                <a:t>A cost-effective network of select providers at a lower cost than a traditional PPO</a:t>
              </a:r>
            </a:p>
          </p:txBody>
        </p:sp>
        <p:sp>
          <p:nvSpPr>
            <p:cNvPr id="28" name="Content Placeholder 2">
              <a:extLst>
                <a:ext uri="{FF2B5EF4-FFF2-40B4-BE49-F238E27FC236}">
                  <a16:creationId xmlns:a16="http://schemas.microsoft.com/office/drawing/2014/main" xmlns="" id="{EC662E47-A982-4EDF-BC30-6EE915D02C87}"/>
                </a:ext>
              </a:extLst>
            </p:cNvPr>
            <p:cNvSpPr txBox="1">
              <a:spLocks/>
            </p:cNvSpPr>
            <p:nvPr/>
          </p:nvSpPr>
          <p:spPr bwMode="auto">
            <a:xfrm>
              <a:off x="1751190" y="2985511"/>
              <a:ext cx="6995624" cy="9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noAutofit/>
            </a:bodyPr>
            <a:lstStyle>
              <a:lvl1pPr marL="228600" indent="-228600" algn="l" rtl="0" eaLnBrk="0" fontAlgn="base" hangingPunct="0">
                <a:spcBef>
                  <a:spcPct val="60000"/>
                </a:spcBef>
                <a:spcAft>
                  <a:spcPct val="10000"/>
                </a:spcAft>
                <a:buClr>
                  <a:schemeClr val="hlink"/>
                </a:buClr>
                <a:buSzPct val="125000"/>
                <a:buChar char="•"/>
                <a:defRPr sz="1600">
                  <a:solidFill>
                    <a:schemeClr val="tx1"/>
                  </a:solidFill>
                  <a:latin typeface="+mn-lt"/>
                  <a:ea typeface="+mn-ea"/>
                  <a:cs typeface="+mn-cs"/>
                </a:defRPr>
              </a:lvl1pPr>
              <a:lvl2pPr marL="687388" indent="-228600" algn="l" rtl="0" eaLnBrk="0" fontAlgn="base" hangingPunct="0">
                <a:spcBef>
                  <a:spcPct val="25000"/>
                </a:spcBef>
                <a:spcAft>
                  <a:spcPct val="15000"/>
                </a:spcAft>
                <a:buFont typeface="Arial" pitchFamily="34" charset="0"/>
                <a:buChar char="–"/>
                <a:defRPr sz="1200">
                  <a:solidFill>
                    <a:schemeClr val="tx1"/>
                  </a:solidFill>
                  <a:latin typeface="+mn-lt"/>
                </a:defRPr>
              </a:lvl2pPr>
              <a:lvl3pPr marL="1141413" indent="-227013" algn="l" rtl="0" eaLnBrk="0" fontAlgn="base" hangingPunct="0">
                <a:spcBef>
                  <a:spcPct val="20000"/>
                </a:spcBef>
                <a:spcAft>
                  <a:spcPct val="0"/>
                </a:spcAft>
                <a:buClr>
                  <a:schemeClr val="tx1"/>
                </a:buClr>
                <a:buChar char="•"/>
                <a:defRPr sz="1200">
                  <a:solidFill>
                    <a:schemeClr val="tx1"/>
                  </a:solidFill>
                  <a:latin typeface="+mn-lt"/>
                </a:defRPr>
              </a:lvl3pPr>
              <a:lvl4pPr marL="1600200" indent="-228600" algn="l" rtl="0" eaLnBrk="0" fontAlgn="base" hangingPunct="0">
                <a:spcBef>
                  <a:spcPct val="20000"/>
                </a:spcBef>
                <a:spcAft>
                  <a:spcPct val="0"/>
                </a:spcAft>
                <a:buClr>
                  <a:schemeClr val="bg2"/>
                </a:buClr>
                <a:buFont typeface="Arial" pitchFamily="34" charset="0"/>
                <a:buChar char="–"/>
                <a:defRPr sz="12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marR="0" lvl="0" indent="0" algn="l" defTabSz="914400" rtl="0" eaLnBrk="0" fontAlgn="base" latinLnBrk="0" hangingPunct="0">
                <a:lnSpc>
                  <a:spcPct val="100000"/>
                </a:lnSpc>
                <a:spcBef>
                  <a:spcPts val="100"/>
                </a:spcBef>
                <a:spcAft>
                  <a:spcPts val="0"/>
                </a:spcAft>
                <a:buClr>
                  <a:srgbClr val="004F77"/>
                </a:buClr>
                <a:buSzPct val="125000"/>
                <a:buFontTx/>
                <a:buNone/>
                <a:tabLst/>
                <a:defRPr/>
              </a:pPr>
              <a:r>
                <a:rPr kumimoji="0" lang="en-US" sz="2200" b="1" i="0" u="none" strike="noStrike" kern="0" cap="none" spc="0" normalizeH="0" baseline="0" noProof="0" dirty="0">
                  <a:ln>
                    <a:noFill/>
                  </a:ln>
                  <a:solidFill>
                    <a:srgbClr val="FF7200"/>
                  </a:solidFill>
                  <a:effectLst/>
                  <a:uLnTx/>
                  <a:uFillTx/>
                  <a:latin typeface="Arial" panose="020B0604020202020204"/>
                  <a:ea typeface="+mn-ea"/>
                  <a:cs typeface="+mn-cs"/>
                </a:rPr>
                <a:t>ACCESS</a:t>
              </a:r>
            </a:p>
            <a:p>
              <a:pPr marL="0" marR="0" lvl="0" indent="0" algn="l" defTabSz="914400" rtl="0" eaLnBrk="0" fontAlgn="base" latinLnBrk="0" hangingPunct="0">
                <a:lnSpc>
                  <a:spcPct val="100000"/>
                </a:lnSpc>
                <a:spcBef>
                  <a:spcPts val="100"/>
                </a:spcBef>
                <a:spcAft>
                  <a:spcPts val="0"/>
                </a:spcAft>
                <a:buClr>
                  <a:srgbClr val="004F77"/>
                </a:buClr>
                <a:buSzPct val="125000"/>
                <a:buFontTx/>
                <a:buNone/>
                <a:tabLst/>
                <a:defRPr/>
              </a:pPr>
              <a:r>
                <a:rPr kumimoji="0" lang="en-US" sz="1800" b="0" i="0" u="none" strike="noStrike" kern="0" cap="none" spc="0" normalizeH="0" baseline="0" noProof="0" dirty="0">
                  <a:ln>
                    <a:noFill/>
                  </a:ln>
                  <a:solidFill>
                    <a:srgbClr val="1E1E1E"/>
                  </a:solidFill>
                  <a:effectLst/>
                  <a:uLnTx/>
                  <a:uFillTx/>
                  <a:latin typeface="Arial" panose="020B0604020202020204"/>
                  <a:ea typeface="+mn-ea"/>
                  <a:cs typeface="+mn-cs"/>
                </a:rPr>
                <a:t>The statewide Blue Essentials network offers participants access without compromising benefits, quality or services.</a:t>
              </a:r>
            </a:p>
          </p:txBody>
        </p:sp>
        <p:sp>
          <p:nvSpPr>
            <p:cNvPr id="29" name="Content Placeholder 2">
              <a:extLst>
                <a:ext uri="{FF2B5EF4-FFF2-40B4-BE49-F238E27FC236}">
                  <a16:creationId xmlns:a16="http://schemas.microsoft.com/office/drawing/2014/main" xmlns="" id="{3803967C-295F-4B54-9915-96EE3E7E7184}"/>
                </a:ext>
              </a:extLst>
            </p:cNvPr>
            <p:cNvSpPr txBox="1">
              <a:spLocks/>
            </p:cNvSpPr>
            <p:nvPr/>
          </p:nvSpPr>
          <p:spPr bwMode="auto">
            <a:xfrm>
              <a:off x="1751189" y="4538542"/>
              <a:ext cx="6892353" cy="106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noAutofit/>
            </a:bodyPr>
            <a:lstStyle>
              <a:lvl1pPr marL="228600" indent="-228600" algn="l" rtl="0" eaLnBrk="0" fontAlgn="base" hangingPunct="0">
                <a:spcBef>
                  <a:spcPct val="60000"/>
                </a:spcBef>
                <a:spcAft>
                  <a:spcPct val="10000"/>
                </a:spcAft>
                <a:buClr>
                  <a:schemeClr val="hlink"/>
                </a:buClr>
                <a:buSzPct val="125000"/>
                <a:buChar char="•"/>
                <a:defRPr sz="1600">
                  <a:solidFill>
                    <a:schemeClr val="tx1"/>
                  </a:solidFill>
                  <a:latin typeface="+mn-lt"/>
                  <a:ea typeface="+mn-ea"/>
                  <a:cs typeface="+mn-cs"/>
                </a:defRPr>
              </a:lvl1pPr>
              <a:lvl2pPr marL="687388" indent="-228600" algn="l" rtl="0" eaLnBrk="0" fontAlgn="base" hangingPunct="0">
                <a:spcBef>
                  <a:spcPct val="25000"/>
                </a:spcBef>
                <a:spcAft>
                  <a:spcPct val="15000"/>
                </a:spcAft>
                <a:buFont typeface="Arial" pitchFamily="34" charset="0"/>
                <a:buChar char="–"/>
                <a:defRPr sz="1200">
                  <a:solidFill>
                    <a:schemeClr val="tx1"/>
                  </a:solidFill>
                  <a:latin typeface="+mn-lt"/>
                </a:defRPr>
              </a:lvl2pPr>
              <a:lvl3pPr marL="1141413" indent="-227013" algn="l" rtl="0" eaLnBrk="0" fontAlgn="base" hangingPunct="0">
                <a:spcBef>
                  <a:spcPct val="20000"/>
                </a:spcBef>
                <a:spcAft>
                  <a:spcPct val="0"/>
                </a:spcAft>
                <a:buClr>
                  <a:schemeClr val="tx1"/>
                </a:buClr>
                <a:buChar char="•"/>
                <a:defRPr sz="1200">
                  <a:solidFill>
                    <a:schemeClr val="tx1"/>
                  </a:solidFill>
                  <a:latin typeface="+mn-lt"/>
                </a:defRPr>
              </a:lvl3pPr>
              <a:lvl4pPr marL="1600200" indent="-228600" algn="l" rtl="0" eaLnBrk="0" fontAlgn="base" hangingPunct="0">
                <a:spcBef>
                  <a:spcPct val="20000"/>
                </a:spcBef>
                <a:spcAft>
                  <a:spcPct val="0"/>
                </a:spcAft>
                <a:buClr>
                  <a:schemeClr val="bg2"/>
                </a:buClr>
                <a:buFont typeface="Arial" pitchFamily="34" charset="0"/>
                <a:buChar char="–"/>
                <a:defRPr sz="12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marR="0" lvl="0" indent="0" algn="l" defTabSz="914400" rtl="0" eaLnBrk="0" fontAlgn="base" latinLnBrk="0" hangingPunct="0">
                <a:lnSpc>
                  <a:spcPct val="100000"/>
                </a:lnSpc>
                <a:spcBef>
                  <a:spcPts val="100"/>
                </a:spcBef>
                <a:spcAft>
                  <a:spcPts val="0"/>
                </a:spcAft>
                <a:buClr>
                  <a:srgbClr val="004F77"/>
                </a:buClr>
                <a:buSzPct val="125000"/>
                <a:buFontTx/>
                <a:buNone/>
                <a:tabLst/>
                <a:defRPr/>
              </a:pPr>
              <a:r>
                <a:rPr kumimoji="0" lang="en-US" sz="2200" b="1" i="0" u="none" strike="noStrike" kern="0" cap="none" spc="0" normalizeH="0" baseline="0" noProof="0" dirty="0">
                  <a:ln>
                    <a:noFill/>
                  </a:ln>
                  <a:solidFill>
                    <a:srgbClr val="0080C7"/>
                  </a:solidFill>
                  <a:effectLst/>
                  <a:uLnTx/>
                  <a:uFillTx/>
                  <a:latin typeface="Arial" panose="020B0604020202020204"/>
                  <a:ea typeface="+mn-ea"/>
                  <a:cs typeface="+mn-cs"/>
                </a:rPr>
                <a:t>MEMBER ENGAGEMENT</a:t>
              </a:r>
            </a:p>
            <a:p>
              <a:pPr marL="0" marR="0" lvl="0" indent="0" algn="l" defTabSz="914400" rtl="0" eaLnBrk="0" fontAlgn="base" latinLnBrk="0" hangingPunct="0">
                <a:lnSpc>
                  <a:spcPct val="100000"/>
                </a:lnSpc>
                <a:spcBef>
                  <a:spcPts val="100"/>
                </a:spcBef>
                <a:spcAft>
                  <a:spcPts val="0"/>
                </a:spcAft>
                <a:buClr>
                  <a:srgbClr val="004F77"/>
                </a:buClr>
                <a:buSzPct val="125000"/>
                <a:buFontTx/>
                <a:buNone/>
                <a:tabLst/>
                <a:defRPr/>
              </a:pPr>
              <a:r>
                <a:rPr kumimoji="0" lang="en-US" sz="1800" b="0" i="0" u="none" strike="noStrike" kern="0" cap="none" spc="0" normalizeH="0" baseline="0" noProof="0" dirty="0">
                  <a:ln>
                    <a:noFill/>
                  </a:ln>
                  <a:solidFill>
                    <a:srgbClr val="1E1E1E"/>
                  </a:solidFill>
                  <a:effectLst/>
                  <a:uLnTx/>
                  <a:uFillTx/>
                  <a:latin typeface="Arial" panose="020B0604020202020204"/>
                  <a:ea typeface="+mn-ea"/>
                  <a:cs typeface="+mn-cs"/>
                </a:rPr>
                <a:t>Web and mobile tools such as Provider Finder</a:t>
              </a:r>
              <a:r>
                <a:rPr kumimoji="0" lang="en-US" sz="900" b="0" i="0" u="none" strike="noStrike" kern="0" cap="none" spc="0" normalizeH="0" baseline="100000" noProof="0" dirty="0">
                  <a:ln>
                    <a:noFill/>
                  </a:ln>
                  <a:solidFill>
                    <a:srgbClr val="1E1E1E"/>
                  </a:solidFill>
                  <a:effectLst/>
                  <a:uLnTx/>
                  <a:uFillTx/>
                  <a:latin typeface="Arial" panose="020B0604020202020204"/>
                  <a:ea typeface="+mn-ea"/>
                  <a:cs typeface="+mn-cs"/>
                </a:rPr>
                <a:t>®</a:t>
              </a:r>
              <a:r>
                <a:rPr kumimoji="0" lang="en-US" sz="1800" b="0" i="0" u="none" strike="noStrike" kern="0" cap="none" spc="0" normalizeH="0" baseline="0" noProof="0" dirty="0">
                  <a:ln>
                    <a:noFill/>
                  </a:ln>
                  <a:solidFill>
                    <a:srgbClr val="1E1E1E"/>
                  </a:solidFill>
                  <a:effectLst/>
                  <a:uLnTx/>
                  <a:uFillTx/>
                  <a:latin typeface="Arial" panose="020B0604020202020204"/>
                  <a:ea typeface="+mn-ea"/>
                  <a:cs typeface="+mn-cs"/>
                </a:rPr>
                <a:t> help guide decision-making.</a:t>
              </a:r>
            </a:p>
          </p:txBody>
        </p:sp>
        <p:grpSp>
          <p:nvGrpSpPr>
            <p:cNvPr id="30" name="Group 29">
              <a:extLst>
                <a:ext uri="{FF2B5EF4-FFF2-40B4-BE49-F238E27FC236}">
                  <a16:creationId xmlns:a16="http://schemas.microsoft.com/office/drawing/2014/main" xmlns="" id="{2A1D89E7-2ADE-4E7E-B74F-FCED56AC4548}"/>
                </a:ext>
              </a:extLst>
            </p:cNvPr>
            <p:cNvGrpSpPr/>
            <p:nvPr/>
          </p:nvGrpSpPr>
          <p:grpSpPr>
            <a:xfrm>
              <a:off x="657412" y="1473927"/>
              <a:ext cx="1011567" cy="1009386"/>
              <a:chOff x="881644" y="1331202"/>
              <a:chExt cx="1011567" cy="1009386"/>
            </a:xfrm>
          </p:grpSpPr>
          <p:sp>
            <p:nvSpPr>
              <p:cNvPr id="31" name="Freeform 378">
                <a:extLst>
                  <a:ext uri="{FF2B5EF4-FFF2-40B4-BE49-F238E27FC236}">
                    <a16:creationId xmlns:a16="http://schemas.microsoft.com/office/drawing/2014/main" xmlns="" id="{4ED2CC49-85E3-4CD6-9680-1321FA44598E}"/>
                  </a:ext>
                </a:extLst>
              </p:cNvPr>
              <p:cNvSpPr>
                <a:spLocks/>
              </p:cNvSpPr>
              <p:nvPr/>
            </p:nvSpPr>
            <p:spPr bwMode="auto">
              <a:xfrm>
                <a:off x="881644" y="1331202"/>
                <a:ext cx="1011567" cy="1009386"/>
              </a:xfrm>
              <a:custGeom>
                <a:avLst/>
                <a:gdLst>
                  <a:gd name="T0" fmla="*/ 927 w 928"/>
                  <a:gd name="T1" fmla="*/ 487 h 927"/>
                  <a:gd name="T2" fmla="*/ 918 w 928"/>
                  <a:gd name="T3" fmla="*/ 557 h 927"/>
                  <a:gd name="T4" fmla="*/ 899 w 928"/>
                  <a:gd name="T5" fmla="*/ 622 h 927"/>
                  <a:gd name="T6" fmla="*/ 871 w 928"/>
                  <a:gd name="T7" fmla="*/ 684 h 927"/>
                  <a:gd name="T8" fmla="*/ 836 w 928"/>
                  <a:gd name="T9" fmla="*/ 740 h 927"/>
                  <a:gd name="T10" fmla="*/ 792 w 928"/>
                  <a:gd name="T11" fmla="*/ 790 h 927"/>
                  <a:gd name="T12" fmla="*/ 741 w 928"/>
                  <a:gd name="T13" fmla="*/ 834 h 927"/>
                  <a:gd name="T14" fmla="*/ 684 w 928"/>
                  <a:gd name="T15" fmla="*/ 871 h 927"/>
                  <a:gd name="T16" fmla="*/ 623 w 928"/>
                  <a:gd name="T17" fmla="*/ 898 h 927"/>
                  <a:gd name="T18" fmla="*/ 557 w 928"/>
                  <a:gd name="T19" fmla="*/ 917 h 927"/>
                  <a:gd name="T20" fmla="*/ 488 w 928"/>
                  <a:gd name="T21" fmla="*/ 926 h 927"/>
                  <a:gd name="T22" fmla="*/ 439 w 928"/>
                  <a:gd name="T23" fmla="*/ 926 h 927"/>
                  <a:gd name="T24" fmla="*/ 371 w 928"/>
                  <a:gd name="T25" fmla="*/ 917 h 927"/>
                  <a:gd name="T26" fmla="*/ 304 w 928"/>
                  <a:gd name="T27" fmla="*/ 898 h 927"/>
                  <a:gd name="T28" fmla="*/ 243 w 928"/>
                  <a:gd name="T29" fmla="*/ 871 h 927"/>
                  <a:gd name="T30" fmla="*/ 186 w 928"/>
                  <a:gd name="T31" fmla="*/ 834 h 927"/>
                  <a:gd name="T32" fmla="*/ 135 w 928"/>
                  <a:gd name="T33" fmla="*/ 790 h 927"/>
                  <a:gd name="T34" fmla="*/ 91 w 928"/>
                  <a:gd name="T35" fmla="*/ 740 h 927"/>
                  <a:gd name="T36" fmla="*/ 56 w 928"/>
                  <a:gd name="T37" fmla="*/ 684 h 927"/>
                  <a:gd name="T38" fmla="*/ 28 w 928"/>
                  <a:gd name="T39" fmla="*/ 622 h 927"/>
                  <a:gd name="T40" fmla="*/ 9 w 928"/>
                  <a:gd name="T41" fmla="*/ 557 h 927"/>
                  <a:gd name="T42" fmla="*/ 0 w 928"/>
                  <a:gd name="T43" fmla="*/ 487 h 927"/>
                  <a:gd name="T44" fmla="*/ 0 w 928"/>
                  <a:gd name="T45" fmla="*/ 439 h 927"/>
                  <a:gd name="T46" fmla="*/ 9 w 928"/>
                  <a:gd name="T47" fmla="*/ 370 h 927"/>
                  <a:gd name="T48" fmla="*/ 28 w 928"/>
                  <a:gd name="T49" fmla="*/ 304 h 927"/>
                  <a:gd name="T50" fmla="*/ 56 w 928"/>
                  <a:gd name="T51" fmla="*/ 242 h 927"/>
                  <a:gd name="T52" fmla="*/ 91 w 928"/>
                  <a:gd name="T53" fmla="*/ 186 h 927"/>
                  <a:gd name="T54" fmla="*/ 135 w 928"/>
                  <a:gd name="T55" fmla="*/ 135 h 927"/>
                  <a:gd name="T56" fmla="*/ 186 w 928"/>
                  <a:gd name="T57" fmla="*/ 91 h 927"/>
                  <a:gd name="T58" fmla="*/ 243 w 928"/>
                  <a:gd name="T59" fmla="*/ 56 h 927"/>
                  <a:gd name="T60" fmla="*/ 304 w 928"/>
                  <a:gd name="T61" fmla="*/ 28 h 927"/>
                  <a:gd name="T62" fmla="*/ 371 w 928"/>
                  <a:gd name="T63" fmla="*/ 9 h 927"/>
                  <a:gd name="T64" fmla="*/ 439 w 928"/>
                  <a:gd name="T65" fmla="*/ 0 h 927"/>
                  <a:gd name="T66" fmla="*/ 488 w 928"/>
                  <a:gd name="T67" fmla="*/ 0 h 927"/>
                  <a:gd name="T68" fmla="*/ 557 w 928"/>
                  <a:gd name="T69" fmla="*/ 9 h 927"/>
                  <a:gd name="T70" fmla="*/ 623 w 928"/>
                  <a:gd name="T71" fmla="*/ 28 h 927"/>
                  <a:gd name="T72" fmla="*/ 684 w 928"/>
                  <a:gd name="T73" fmla="*/ 56 h 927"/>
                  <a:gd name="T74" fmla="*/ 741 w 928"/>
                  <a:gd name="T75" fmla="*/ 91 h 927"/>
                  <a:gd name="T76" fmla="*/ 792 w 928"/>
                  <a:gd name="T77" fmla="*/ 135 h 927"/>
                  <a:gd name="T78" fmla="*/ 836 w 928"/>
                  <a:gd name="T79" fmla="*/ 186 h 927"/>
                  <a:gd name="T80" fmla="*/ 871 w 928"/>
                  <a:gd name="T81" fmla="*/ 242 h 927"/>
                  <a:gd name="T82" fmla="*/ 899 w 928"/>
                  <a:gd name="T83" fmla="*/ 304 h 927"/>
                  <a:gd name="T84" fmla="*/ 918 w 928"/>
                  <a:gd name="T85" fmla="*/ 370 h 927"/>
                  <a:gd name="T86" fmla="*/ 927 w 928"/>
                  <a:gd name="T87" fmla="*/ 439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8" h="927">
                    <a:moveTo>
                      <a:pt x="928" y="463"/>
                    </a:moveTo>
                    <a:lnTo>
                      <a:pt x="928" y="463"/>
                    </a:lnTo>
                    <a:lnTo>
                      <a:pt x="927" y="487"/>
                    </a:lnTo>
                    <a:lnTo>
                      <a:pt x="925" y="511"/>
                    </a:lnTo>
                    <a:lnTo>
                      <a:pt x="923" y="533"/>
                    </a:lnTo>
                    <a:lnTo>
                      <a:pt x="918" y="557"/>
                    </a:lnTo>
                    <a:lnTo>
                      <a:pt x="913" y="579"/>
                    </a:lnTo>
                    <a:lnTo>
                      <a:pt x="907" y="601"/>
                    </a:lnTo>
                    <a:lnTo>
                      <a:pt x="899" y="622"/>
                    </a:lnTo>
                    <a:lnTo>
                      <a:pt x="891" y="644"/>
                    </a:lnTo>
                    <a:lnTo>
                      <a:pt x="882" y="664"/>
                    </a:lnTo>
                    <a:lnTo>
                      <a:pt x="871" y="684"/>
                    </a:lnTo>
                    <a:lnTo>
                      <a:pt x="860" y="704"/>
                    </a:lnTo>
                    <a:lnTo>
                      <a:pt x="849" y="722"/>
                    </a:lnTo>
                    <a:lnTo>
                      <a:pt x="836" y="740"/>
                    </a:lnTo>
                    <a:lnTo>
                      <a:pt x="822" y="757"/>
                    </a:lnTo>
                    <a:lnTo>
                      <a:pt x="807" y="774"/>
                    </a:lnTo>
                    <a:lnTo>
                      <a:pt x="792" y="790"/>
                    </a:lnTo>
                    <a:lnTo>
                      <a:pt x="775" y="805"/>
                    </a:lnTo>
                    <a:lnTo>
                      <a:pt x="758" y="821"/>
                    </a:lnTo>
                    <a:lnTo>
                      <a:pt x="741" y="834"/>
                    </a:lnTo>
                    <a:lnTo>
                      <a:pt x="723" y="847"/>
                    </a:lnTo>
                    <a:lnTo>
                      <a:pt x="705" y="859"/>
                    </a:lnTo>
                    <a:lnTo>
                      <a:pt x="684" y="871"/>
                    </a:lnTo>
                    <a:lnTo>
                      <a:pt x="665" y="881"/>
                    </a:lnTo>
                    <a:lnTo>
                      <a:pt x="644" y="890"/>
                    </a:lnTo>
                    <a:lnTo>
                      <a:pt x="623" y="898"/>
                    </a:lnTo>
                    <a:lnTo>
                      <a:pt x="601" y="905"/>
                    </a:lnTo>
                    <a:lnTo>
                      <a:pt x="580" y="912"/>
                    </a:lnTo>
                    <a:lnTo>
                      <a:pt x="557" y="917"/>
                    </a:lnTo>
                    <a:lnTo>
                      <a:pt x="534" y="921"/>
                    </a:lnTo>
                    <a:lnTo>
                      <a:pt x="511" y="923"/>
                    </a:lnTo>
                    <a:lnTo>
                      <a:pt x="488" y="926"/>
                    </a:lnTo>
                    <a:lnTo>
                      <a:pt x="464" y="927"/>
                    </a:lnTo>
                    <a:lnTo>
                      <a:pt x="464" y="927"/>
                    </a:lnTo>
                    <a:lnTo>
                      <a:pt x="439" y="926"/>
                    </a:lnTo>
                    <a:lnTo>
                      <a:pt x="416" y="923"/>
                    </a:lnTo>
                    <a:lnTo>
                      <a:pt x="393" y="921"/>
                    </a:lnTo>
                    <a:lnTo>
                      <a:pt x="371" y="917"/>
                    </a:lnTo>
                    <a:lnTo>
                      <a:pt x="348" y="912"/>
                    </a:lnTo>
                    <a:lnTo>
                      <a:pt x="325" y="905"/>
                    </a:lnTo>
                    <a:lnTo>
                      <a:pt x="304" y="898"/>
                    </a:lnTo>
                    <a:lnTo>
                      <a:pt x="282" y="890"/>
                    </a:lnTo>
                    <a:lnTo>
                      <a:pt x="262" y="881"/>
                    </a:lnTo>
                    <a:lnTo>
                      <a:pt x="243" y="871"/>
                    </a:lnTo>
                    <a:lnTo>
                      <a:pt x="223" y="859"/>
                    </a:lnTo>
                    <a:lnTo>
                      <a:pt x="204" y="847"/>
                    </a:lnTo>
                    <a:lnTo>
                      <a:pt x="186" y="834"/>
                    </a:lnTo>
                    <a:lnTo>
                      <a:pt x="169" y="821"/>
                    </a:lnTo>
                    <a:lnTo>
                      <a:pt x="151" y="805"/>
                    </a:lnTo>
                    <a:lnTo>
                      <a:pt x="135" y="790"/>
                    </a:lnTo>
                    <a:lnTo>
                      <a:pt x="120" y="774"/>
                    </a:lnTo>
                    <a:lnTo>
                      <a:pt x="105" y="757"/>
                    </a:lnTo>
                    <a:lnTo>
                      <a:pt x="91" y="740"/>
                    </a:lnTo>
                    <a:lnTo>
                      <a:pt x="78" y="722"/>
                    </a:lnTo>
                    <a:lnTo>
                      <a:pt x="67" y="704"/>
                    </a:lnTo>
                    <a:lnTo>
                      <a:pt x="56" y="684"/>
                    </a:lnTo>
                    <a:lnTo>
                      <a:pt x="45" y="664"/>
                    </a:lnTo>
                    <a:lnTo>
                      <a:pt x="37" y="644"/>
                    </a:lnTo>
                    <a:lnTo>
                      <a:pt x="28" y="622"/>
                    </a:lnTo>
                    <a:lnTo>
                      <a:pt x="20" y="601"/>
                    </a:lnTo>
                    <a:lnTo>
                      <a:pt x="14" y="579"/>
                    </a:lnTo>
                    <a:lnTo>
                      <a:pt x="9" y="557"/>
                    </a:lnTo>
                    <a:lnTo>
                      <a:pt x="5" y="533"/>
                    </a:lnTo>
                    <a:lnTo>
                      <a:pt x="2" y="511"/>
                    </a:lnTo>
                    <a:lnTo>
                      <a:pt x="0" y="487"/>
                    </a:lnTo>
                    <a:lnTo>
                      <a:pt x="0" y="463"/>
                    </a:lnTo>
                    <a:lnTo>
                      <a:pt x="0" y="463"/>
                    </a:lnTo>
                    <a:lnTo>
                      <a:pt x="0" y="439"/>
                    </a:lnTo>
                    <a:lnTo>
                      <a:pt x="2" y="415"/>
                    </a:lnTo>
                    <a:lnTo>
                      <a:pt x="5" y="393"/>
                    </a:lnTo>
                    <a:lnTo>
                      <a:pt x="9" y="370"/>
                    </a:lnTo>
                    <a:lnTo>
                      <a:pt x="14" y="348"/>
                    </a:lnTo>
                    <a:lnTo>
                      <a:pt x="20" y="325"/>
                    </a:lnTo>
                    <a:lnTo>
                      <a:pt x="28" y="304"/>
                    </a:lnTo>
                    <a:lnTo>
                      <a:pt x="37" y="283"/>
                    </a:lnTo>
                    <a:lnTo>
                      <a:pt x="45" y="262"/>
                    </a:lnTo>
                    <a:lnTo>
                      <a:pt x="56" y="242"/>
                    </a:lnTo>
                    <a:lnTo>
                      <a:pt x="67" y="223"/>
                    </a:lnTo>
                    <a:lnTo>
                      <a:pt x="78" y="204"/>
                    </a:lnTo>
                    <a:lnTo>
                      <a:pt x="91" y="186"/>
                    </a:lnTo>
                    <a:lnTo>
                      <a:pt x="105" y="168"/>
                    </a:lnTo>
                    <a:lnTo>
                      <a:pt x="120" y="151"/>
                    </a:lnTo>
                    <a:lnTo>
                      <a:pt x="135" y="135"/>
                    </a:lnTo>
                    <a:lnTo>
                      <a:pt x="151" y="120"/>
                    </a:lnTo>
                    <a:lnTo>
                      <a:pt x="169" y="105"/>
                    </a:lnTo>
                    <a:lnTo>
                      <a:pt x="186" y="91"/>
                    </a:lnTo>
                    <a:lnTo>
                      <a:pt x="204" y="78"/>
                    </a:lnTo>
                    <a:lnTo>
                      <a:pt x="223" y="66"/>
                    </a:lnTo>
                    <a:lnTo>
                      <a:pt x="243" y="56"/>
                    </a:lnTo>
                    <a:lnTo>
                      <a:pt x="262" y="45"/>
                    </a:lnTo>
                    <a:lnTo>
                      <a:pt x="282" y="36"/>
                    </a:lnTo>
                    <a:lnTo>
                      <a:pt x="304" y="28"/>
                    </a:lnTo>
                    <a:lnTo>
                      <a:pt x="325" y="20"/>
                    </a:lnTo>
                    <a:lnTo>
                      <a:pt x="348" y="14"/>
                    </a:lnTo>
                    <a:lnTo>
                      <a:pt x="371" y="9"/>
                    </a:lnTo>
                    <a:lnTo>
                      <a:pt x="393" y="5"/>
                    </a:lnTo>
                    <a:lnTo>
                      <a:pt x="416" y="2"/>
                    </a:lnTo>
                    <a:lnTo>
                      <a:pt x="439" y="0"/>
                    </a:lnTo>
                    <a:lnTo>
                      <a:pt x="464" y="0"/>
                    </a:lnTo>
                    <a:lnTo>
                      <a:pt x="464" y="0"/>
                    </a:lnTo>
                    <a:lnTo>
                      <a:pt x="488" y="0"/>
                    </a:lnTo>
                    <a:lnTo>
                      <a:pt x="511" y="2"/>
                    </a:lnTo>
                    <a:lnTo>
                      <a:pt x="534" y="5"/>
                    </a:lnTo>
                    <a:lnTo>
                      <a:pt x="557" y="9"/>
                    </a:lnTo>
                    <a:lnTo>
                      <a:pt x="580" y="14"/>
                    </a:lnTo>
                    <a:lnTo>
                      <a:pt x="601" y="20"/>
                    </a:lnTo>
                    <a:lnTo>
                      <a:pt x="623" y="28"/>
                    </a:lnTo>
                    <a:lnTo>
                      <a:pt x="644" y="36"/>
                    </a:lnTo>
                    <a:lnTo>
                      <a:pt x="665" y="45"/>
                    </a:lnTo>
                    <a:lnTo>
                      <a:pt x="684" y="56"/>
                    </a:lnTo>
                    <a:lnTo>
                      <a:pt x="705" y="66"/>
                    </a:lnTo>
                    <a:lnTo>
                      <a:pt x="723" y="78"/>
                    </a:lnTo>
                    <a:lnTo>
                      <a:pt x="741" y="91"/>
                    </a:lnTo>
                    <a:lnTo>
                      <a:pt x="758" y="105"/>
                    </a:lnTo>
                    <a:lnTo>
                      <a:pt x="775" y="120"/>
                    </a:lnTo>
                    <a:lnTo>
                      <a:pt x="792" y="135"/>
                    </a:lnTo>
                    <a:lnTo>
                      <a:pt x="807" y="151"/>
                    </a:lnTo>
                    <a:lnTo>
                      <a:pt x="822" y="168"/>
                    </a:lnTo>
                    <a:lnTo>
                      <a:pt x="836" y="186"/>
                    </a:lnTo>
                    <a:lnTo>
                      <a:pt x="849" y="204"/>
                    </a:lnTo>
                    <a:lnTo>
                      <a:pt x="860" y="223"/>
                    </a:lnTo>
                    <a:lnTo>
                      <a:pt x="871" y="242"/>
                    </a:lnTo>
                    <a:lnTo>
                      <a:pt x="882" y="262"/>
                    </a:lnTo>
                    <a:lnTo>
                      <a:pt x="891" y="283"/>
                    </a:lnTo>
                    <a:lnTo>
                      <a:pt x="899" y="304"/>
                    </a:lnTo>
                    <a:lnTo>
                      <a:pt x="907" y="325"/>
                    </a:lnTo>
                    <a:lnTo>
                      <a:pt x="913" y="348"/>
                    </a:lnTo>
                    <a:lnTo>
                      <a:pt x="918" y="370"/>
                    </a:lnTo>
                    <a:lnTo>
                      <a:pt x="923" y="393"/>
                    </a:lnTo>
                    <a:lnTo>
                      <a:pt x="925" y="415"/>
                    </a:lnTo>
                    <a:lnTo>
                      <a:pt x="927" y="439"/>
                    </a:lnTo>
                    <a:lnTo>
                      <a:pt x="928" y="463"/>
                    </a:lnTo>
                    <a:lnTo>
                      <a:pt x="928" y="463"/>
                    </a:lnTo>
                    <a:close/>
                  </a:path>
                </a:pathLst>
              </a:custGeom>
              <a:solidFill>
                <a:srgbClr val="1FBFC9"/>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3835C"/>
                  </a:solidFill>
                  <a:effectLst/>
                  <a:uLnTx/>
                  <a:uFillTx/>
                  <a:latin typeface="Arial" panose="020B0604020202020204"/>
                  <a:ea typeface="+mn-ea"/>
                  <a:cs typeface="+mn-cs"/>
                </a:endParaRPr>
              </a:p>
            </p:txBody>
          </p:sp>
          <p:sp>
            <p:nvSpPr>
              <p:cNvPr id="32" name="Freeform 383">
                <a:extLst>
                  <a:ext uri="{FF2B5EF4-FFF2-40B4-BE49-F238E27FC236}">
                    <a16:creationId xmlns:a16="http://schemas.microsoft.com/office/drawing/2014/main" xmlns="" id="{37D00F2C-78F9-4349-8672-79F31E6A00BA}"/>
                  </a:ext>
                </a:extLst>
              </p:cNvPr>
              <p:cNvSpPr>
                <a:spLocks noEditPoints="1"/>
              </p:cNvSpPr>
              <p:nvPr/>
            </p:nvSpPr>
            <p:spPr bwMode="auto">
              <a:xfrm>
                <a:off x="1036432" y="1691620"/>
                <a:ext cx="704173" cy="292134"/>
              </a:xfrm>
              <a:custGeom>
                <a:avLst/>
                <a:gdLst>
                  <a:gd name="T0" fmla="*/ 332 w 645"/>
                  <a:gd name="T1" fmla="*/ 179 h 268"/>
                  <a:gd name="T2" fmla="*/ 337 w 645"/>
                  <a:gd name="T3" fmla="*/ 168 h 268"/>
                  <a:gd name="T4" fmla="*/ 327 w 645"/>
                  <a:gd name="T5" fmla="*/ 151 h 268"/>
                  <a:gd name="T6" fmla="*/ 312 w 645"/>
                  <a:gd name="T7" fmla="*/ 96 h 268"/>
                  <a:gd name="T8" fmla="*/ 308 w 645"/>
                  <a:gd name="T9" fmla="*/ 107 h 268"/>
                  <a:gd name="T10" fmla="*/ 317 w 645"/>
                  <a:gd name="T11" fmla="*/ 121 h 268"/>
                  <a:gd name="T12" fmla="*/ 578 w 645"/>
                  <a:gd name="T13" fmla="*/ 175 h 268"/>
                  <a:gd name="T14" fmla="*/ 552 w 645"/>
                  <a:gd name="T15" fmla="*/ 201 h 268"/>
                  <a:gd name="T16" fmla="*/ 549 w 645"/>
                  <a:gd name="T17" fmla="*/ 227 h 268"/>
                  <a:gd name="T18" fmla="*/ 375 w 645"/>
                  <a:gd name="T19" fmla="*/ 225 h 268"/>
                  <a:gd name="T20" fmla="*/ 398 w 645"/>
                  <a:gd name="T21" fmla="*/ 183 h 268"/>
                  <a:gd name="T22" fmla="*/ 405 w 645"/>
                  <a:gd name="T23" fmla="*/ 141 h 268"/>
                  <a:gd name="T24" fmla="*/ 388 w 645"/>
                  <a:gd name="T25" fmla="*/ 74 h 268"/>
                  <a:gd name="T26" fmla="*/ 352 w 645"/>
                  <a:gd name="T27" fmla="*/ 39 h 268"/>
                  <a:gd name="T28" fmla="*/ 549 w 645"/>
                  <a:gd name="T29" fmla="*/ 42 h 268"/>
                  <a:gd name="T30" fmla="*/ 552 w 645"/>
                  <a:gd name="T31" fmla="*/ 67 h 268"/>
                  <a:gd name="T32" fmla="*/ 578 w 645"/>
                  <a:gd name="T33" fmla="*/ 92 h 268"/>
                  <a:gd name="T34" fmla="*/ 327 w 645"/>
                  <a:gd name="T35" fmla="*/ 76 h 268"/>
                  <a:gd name="T36" fmla="*/ 348 w 645"/>
                  <a:gd name="T37" fmla="*/ 83 h 268"/>
                  <a:gd name="T38" fmla="*/ 359 w 645"/>
                  <a:gd name="T39" fmla="*/ 103 h 268"/>
                  <a:gd name="T40" fmla="*/ 335 w 645"/>
                  <a:gd name="T41" fmla="*/ 111 h 268"/>
                  <a:gd name="T42" fmla="*/ 327 w 645"/>
                  <a:gd name="T43" fmla="*/ 95 h 268"/>
                  <a:gd name="T44" fmla="*/ 349 w 645"/>
                  <a:gd name="T45" fmla="*/ 136 h 268"/>
                  <a:gd name="T46" fmla="*/ 361 w 645"/>
                  <a:gd name="T47" fmla="*/ 151 h 268"/>
                  <a:gd name="T48" fmla="*/ 361 w 645"/>
                  <a:gd name="T49" fmla="*/ 172 h 268"/>
                  <a:gd name="T50" fmla="*/ 348 w 645"/>
                  <a:gd name="T51" fmla="*/ 194 h 268"/>
                  <a:gd name="T52" fmla="*/ 327 w 645"/>
                  <a:gd name="T53" fmla="*/ 215 h 268"/>
                  <a:gd name="T54" fmla="*/ 307 w 645"/>
                  <a:gd name="T55" fmla="*/ 199 h 268"/>
                  <a:gd name="T56" fmla="*/ 285 w 645"/>
                  <a:gd name="T57" fmla="*/ 183 h 268"/>
                  <a:gd name="T58" fmla="*/ 282 w 645"/>
                  <a:gd name="T59" fmla="*/ 161 h 268"/>
                  <a:gd name="T60" fmla="*/ 308 w 645"/>
                  <a:gd name="T61" fmla="*/ 174 h 268"/>
                  <a:gd name="T62" fmla="*/ 317 w 645"/>
                  <a:gd name="T63" fmla="*/ 181 h 268"/>
                  <a:gd name="T64" fmla="*/ 302 w 645"/>
                  <a:gd name="T65" fmla="*/ 142 h 268"/>
                  <a:gd name="T66" fmla="*/ 288 w 645"/>
                  <a:gd name="T67" fmla="*/ 127 h 268"/>
                  <a:gd name="T68" fmla="*/ 284 w 645"/>
                  <a:gd name="T69" fmla="*/ 111 h 268"/>
                  <a:gd name="T70" fmla="*/ 293 w 645"/>
                  <a:gd name="T71" fmla="*/ 87 h 268"/>
                  <a:gd name="T72" fmla="*/ 317 w 645"/>
                  <a:gd name="T73" fmla="*/ 76 h 268"/>
                  <a:gd name="T74" fmla="*/ 299 w 645"/>
                  <a:gd name="T75" fmla="*/ 36 h 268"/>
                  <a:gd name="T76" fmla="*/ 276 w 645"/>
                  <a:gd name="T77" fmla="*/ 51 h 268"/>
                  <a:gd name="T78" fmla="*/ 245 w 645"/>
                  <a:gd name="T79" fmla="*/ 105 h 268"/>
                  <a:gd name="T80" fmla="*/ 240 w 645"/>
                  <a:gd name="T81" fmla="*/ 156 h 268"/>
                  <a:gd name="T82" fmla="*/ 255 w 645"/>
                  <a:gd name="T83" fmla="*/ 206 h 268"/>
                  <a:gd name="T84" fmla="*/ 93 w 645"/>
                  <a:gd name="T85" fmla="*/ 233 h 268"/>
                  <a:gd name="T86" fmla="*/ 96 w 645"/>
                  <a:gd name="T87" fmla="*/ 219 h 268"/>
                  <a:gd name="T88" fmla="*/ 82 w 645"/>
                  <a:gd name="T89" fmla="*/ 186 h 268"/>
                  <a:gd name="T90" fmla="*/ 48 w 645"/>
                  <a:gd name="T91" fmla="*/ 172 h 268"/>
                  <a:gd name="T92" fmla="*/ 67 w 645"/>
                  <a:gd name="T93" fmla="*/ 92 h 268"/>
                  <a:gd name="T94" fmla="*/ 92 w 645"/>
                  <a:gd name="T95" fmla="*/ 67 h 268"/>
                  <a:gd name="T96" fmla="*/ 95 w 645"/>
                  <a:gd name="T97" fmla="*/ 42 h 268"/>
                  <a:gd name="T98" fmla="*/ 0 w 645"/>
                  <a:gd name="T9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5" h="268">
                    <a:moveTo>
                      <a:pt x="327" y="151"/>
                    </a:moveTo>
                    <a:lnTo>
                      <a:pt x="327" y="181"/>
                    </a:lnTo>
                    <a:lnTo>
                      <a:pt x="327" y="181"/>
                    </a:lnTo>
                    <a:lnTo>
                      <a:pt x="332" y="179"/>
                    </a:lnTo>
                    <a:lnTo>
                      <a:pt x="335" y="176"/>
                    </a:lnTo>
                    <a:lnTo>
                      <a:pt x="336" y="173"/>
                    </a:lnTo>
                    <a:lnTo>
                      <a:pt x="337" y="168"/>
                    </a:lnTo>
                    <a:lnTo>
                      <a:pt x="337" y="168"/>
                    </a:lnTo>
                    <a:lnTo>
                      <a:pt x="336" y="162"/>
                    </a:lnTo>
                    <a:lnTo>
                      <a:pt x="335" y="158"/>
                    </a:lnTo>
                    <a:lnTo>
                      <a:pt x="332" y="154"/>
                    </a:lnTo>
                    <a:lnTo>
                      <a:pt x="327" y="151"/>
                    </a:lnTo>
                    <a:close/>
                    <a:moveTo>
                      <a:pt x="317" y="121"/>
                    </a:moveTo>
                    <a:lnTo>
                      <a:pt x="317" y="95"/>
                    </a:lnTo>
                    <a:lnTo>
                      <a:pt x="317" y="95"/>
                    </a:lnTo>
                    <a:lnTo>
                      <a:pt x="312" y="96"/>
                    </a:lnTo>
                    <a:lnTo>
                      <a:pt x="310" y="99"/>
                    </a:lnTo>
                    <a:lnTo>
                      <a:pt x="308" y="102"/>
                    </a:lnTo>
                    <a:lnTo>
                      <a:pt x="308" y="107"/>
                    </a:lnTo>
                    <a:lnTo>
                      <a:pt x="308" y="107"/>
                    </a:lnTo>
                    <a:lnTo>
                      <a:pt x="308" y="112"/>
                    </a:lnTo>
                    <a:lnTo>
                      <a:pt x="310" y="115"/>
                    </a:lnTo>
                    <a:lnTo>
                      <a:pt x="312" y="119"/>
                    </a:lnTo>
                    <a:lnTo>
                      <a:pt x="317" y="121"/>
                    </a:lnTo>
                    <a:close/>
                    <a:moveTo>
                      <a:pt x="596" y="172"/>
                    </a:moveTo>
                    <a:lnTo>
                      <a:pt x="596" y="172"/>
                    </a:lnTo>
                    <a:lnTo>
                      <a:pt x="586" y="173"/>
                    </a:lnTo>
                    <a:lnTo>
                      <a:pt x="578" y="175"/>
                    </a:lnTo>
                    <a:lnTo>
                      <a:pt x="569" y="179"/>
                    </a:lnTo>
                    <a:lnTo>
                      <a:pt x="563" y="186"/>
                    </a:lnTo>
                    <a:lnTo>
                      <a:pt x="556" y="192"/>
                    </a:lnTo>
                    <a:lnTo>
                      <a:pt x="552" y="201"/>
                    </a:lnTo>
                    <a:lnTo>
                      <a:pt x="550" y="209"/>
                    </a:lnTo>
                    <a:lnTo>
                      <a:pt x="549" y="219"/>
                    </a:lnTo>
                    <a:lnTo>
                      <a:pt x="549" y="219"/>
                    </a:lnTo>
                    <a:lnTo>
                      <a:pt x="549" y="227"/>
                    </a:lnTo>
                    <a:lnTo>
                      <a:pt x="551" y="233"/>
                    </a:lnTo>
                    <a:lnTo>
                      <a:pt x="366" y="233"/>
                    </a:lnTo>
                    <a:lnTo>
                      <a:pt x="366" y="233"/>
                    </a:lnTo>
                    <a:lnTo>
                      <a:pt x="375" y="225"/>
                    </a:lnTo>
                    <a:lnTo>
                      <a:pt x="382" y="216"/>
                    </a:lnTo>
                    <a:lnTo>
                      <a:pt x="389" y="206"/>
                    </a:lnTo>
                    <a:lnTo>
                      <a:pt x="394" y="194"/>
                    </a:lnTo>
                    <a:lnTo>
                      <a:pt x="398" y="183"/>
                    </a:lnTo>
                    <a:lnTo>
                      <a:pt x="401" y="169"/>
                    </a:lnTo>
                    <a:lnTo>
                      <a:pt x="404" y="156"/>
                    </a:lnTo>
                    <a:lnTo>
                      <a:pt x="405" y="141"/>
                    </a:lnTo>
                    <a:lnTo>
                      <a:pt x="405" y="141"/>
                    </a:lnTo>
                    <a:lnTo>
                      <a:pt x="404" y="122"/>
                    </a:lnTo>
                    <a:lnTo>
                      <a:pt x="400" y="105"/>
                    </a:lnTo>
                    <a:lnTo>
                      <a:pt x="395" y="89"/>
                    </a:lnTo>
                    <a:lnTo>
                      <a:pt x="388" y="74"/>
                    </a:lnTo>
                    <a:lnTo>
                      <a:pt x="379" y="61"/>
                    </a:lnTo>
                    <a:lnTo>
                      <a:pt x="369" y="51"/>
                    </a:lnTo>
                    <a:lnTo>
                      <a:pt x="357" y="42"/>
                    </a:lnTo>
                    <a:lnTo>
                      <a:pt x="352" y="39"/>
                    </a:lnTo>
                    <a:lnTo>
                      <a:pt x="346" y="36"/>
                    </a:lnTo>
                    <a:lnTo>
                      <a:pt x="550" y="36"/>
                    </a:lnTo>
                    <a:lnTo>
                      <a:pt x="550" y="36"/>
                    </a:lnTo>
                    <a:lnTo>
                      <a:pt x="549" y="42"/>
                    </a:lnTo>
                    <a:lnTo>
                      <a:pt x="549" y="48"/>
                    </a:lnTo>
                    <a:lnTo>
                      <a:pt x="549" y="48"/>
                    </a:lnTo>
                    <a:lnTo>
                      <a:pt x="550" y="58"/>
                    </a:lnTo>
                    <a:lnTo>
                      <a:pt x="552" y="67"/>
                    </a:lnTo>
                    <a:lnTo>
                      <a:pt x="556" y="75"/>
                    </a:lnTo>
                    <a:lnTo>
                      <a:pt x="563" y="82"/>
                    </a:lnTo>
                    <a:lnTo>
                      <a:pt x="569" y="88"/>
                    </a:lnTo>
                    <a:lnTo>
                      <a:pt x="578" y="92"/>
                    </a:lnTo>
                    <a:lnTo>
                      <a:pt x="586" y="95"/>
                    </a:lnTo>
                    <a:lnTo>
                      <a:pt x="596" y="96"/>
                    </a:lnTo>
                    <a:lnTo>
                      <a:pt x="596" y="172"/>
                    </a:lnTo>
                    <a:close/>
                    <a:moveTo>
                      <a:pt x="327" y="76"/>
                    </a:moveTo>
                    <a:lnTo>
                      <a:pt x="327" y="76"/>
                    </a:lnTo>
                    <a:lnTo>
                      <a:pt x="336" y="77"/>
                    </a:lnTo>
                    <a:lnTo>
                      <a:pt x="342" y="80"/>
                    </a:lnTo>
                    <a:lnTo>
                      <a:pt x="348" y="83"/>
                    </a:lnTo>
                    <a:lnTo>
                      <a:pt x="352" y="87"/>
                    </a:lnTo>
                    <a:lnTo>
                      <a:pt x="355" y="92"/>
                    </a:lnTo>
                    <a:lnTo>
                      <a:pt x="357" y="98"/>
                    </a:lnTo>
                    <a:lnTo>
                      <a:pt x="359" y="103"/>
                    </a:lnTo>
                    <a:lnTo>
                      <a:pt x="359" y="109"/>
                    </a:lnTo>
                    <a:lnTo>
                      <a:pt x="359" y="111"/>
                    </a:lnTo>
                    <a:lnTo>
                      <a:pt x="335" y="111"/>
                    </a:lnTo>
                    <a:lnTo>
                      <a:pt x="335" y="111"/>
                    </a:lnTo>
                    <a:lnTo>
                      <a:pt x="335" y="105"/>
                    </a:lnTo>
                    <a:lnTo>
                      <a:pt x="333" y="100"/>
                    </a:lnTo>
                    <a:lnTo>
                      <a:pt x="331" y="97"/>
                    </a:lnTo>
                    <a:lnTo>
                      <a:pt x="327" y="95"/>
                    </a:lnTo>
                    <a:lnTo>
                      <a:pt x="327" y="127"/>
                    </a:lnTo>
                    <a:lnTo>
                      <a:pt x="340" y="132"/>
                    </a:lnTo>
                    <a:lnTo>
                      <a:pt x="340" y="132"/>
                    </a:lnTo>
                    <a:lnTo>
                      <a:pt x="349" y="136"/>
                    </a:lnTo>
                    <a:lnTo>
                      <a:pt x="353" y="140"/>
                    </a:lnTo>
                    <a:lnTo>
                      <a:pt x="356" y="143"/>
                    </a:lnTo>
                    <a:lnTo>
                      <a:pt x="359" y="146"/>
                    </a:lnTo>
                    <a:lnTo>
                      <a:pt x="361" y="151"/>
                    </a:lnTo>
                    <a:lnTo>
                      <a:pt x="362" y="157"/>
                    </a:lnTo>
                    <a:lnTo>
                      <a:pt x="362" y="163"/>
                    </a:lnTo>
                    <a:lnTo>
                      <a:pt x="362" y="163"/>
                    </a:lnTo>
                    <a:lnTo>
                      <a:pt x="361" y="172"/>
                    </a:lnTo>
                    <a:lnTo>
                      <a:pt x="360" y="179"/>
                    </a:lnTo>
                    <a:lnTo>
                      <a:pt x="356" y="185"/>
                    </a:lnTo>
                    <a:lnTo>
                      <a:pt x="353" y="190"/>
                    </a:lnTo>
                    <a:lnTo>
                      <a:pt x="348" y="194"/>
                    </a:lnTo>
                    <a:lnTo>
                      <a:pt x="342" y="196"/>
                    </a:lnTo>
                    <a:lnTo>
                      <a:pt x="335" y="199"/>
                    </a:lnTo>
                    <a:lnTo>
                      <a:pt x="327" y="200"/>
                    </a:lnTo>
                    <a:lnTo>
                      <a:pt x="327" y="215"/>
                    </a:lnTo>
                    <a:lnTo>
                      <a:pt x="317" y="215"/>
                    </a:lnTo>
                    <a:lnTo>
                      <a:pt x="317" y="200"/>
                    </a:lnTo>
                    <a:lnTo>
                      <a:pt x="317" y="200"/>
                    </a:lnTo>
                    <a:lnTo>
                      <a:pt x="307" y="199"/>
                    </a:lnTo>
                    <a:lnTo>
                      <a:pt x="299" y="195"/>
                    </a:lnTo>
                    <a:lnTo>
                      <a:pt x="293" y="192"/>
                    </a:lnTo>
                    <a:lnTo>
                      <a:pt x="289" y="188"/>
                    </a:lnTo>
                    <a:lnTo>
                      <a:pt x="285" y="183"/>
                    </a:lnTo>
                    <a:lnTo>
                      <a:pt x="283" y="177"/>
                    </a:lnTo>
                    <a:lnTo>
                      <a:pt x="283" y="171"/>
                    </a:lnTo>
                    <a:lnTo>
                      <a:pt x="282" y="164"/>
                    </a:lnTo>
                    <a:lnTo>
                      <a:pt x="282" y="161"/>
                    </a:lnTo>
                    <a:lnTo>
                      <a:pt x="306" y="161"/>
                    </a:lnTo>
                    <a:lnTo>
                      <a:pt x="306" y="161"/>
                    </a:lnTo>
                    <a:lnTo>
                      <a:pt x="307" y="168"/>
                    </a:lnTo>
                    <a:lnTo>
                      <a:pt x="308" y="174"/>
                    </a:lnTo>
                    <a:lnTo>
                      <a:pt x="309" y="176"/>
                    </a:lnTo>
                    <a:lnTo>
                      <a:pt x="311" y="178"/>
                    </a:lnTo>
                    <a:lnTo>
                      <a:pt x="313" y="180"/>
                    </a:lnTo>
                    <a:lnTo>
                      <a:pt x="317" y="181"/>
                    </a:lnTo>
                    <a:lnTo>
                      <a:pt x="317" y="147"/>
                    </a:lnTo>
                    <a:lnTo>
                      <a:pt x="308" y="144"/>
                    </a:lnTo>
                    <a:lnTo>
                      <a:pt x="308" y="144"/>
                    </a:lnTo>
                    <a:lnTo>
                      <a:pt x="302" y="142"/>
                    </a:lnTo>
                    <a:lnTo>
                      <a:pt x="297" y="139"/>
                    </a:lnTo>
                    <a:lnTo>
                      <a:pt x="293" y="135"/>
                    </a:lnTo>
                    <a:lnTo>
                      <a:pt x="290" y="131"/>
                    </a:lnTo>
                    <a:lnTo>
                      <a:pt x="288" y="127"/>
                    </a:lnTo>
                    <a:lnTo>
                      <a:pt x="285" y="121"/>
                    </a:lnTo>
                    <a:lnTo>
                      <a:pt x="284" y="117"/>
                    </a:lnTo>
                    <a:lnTo>
                      <a:pt x="284" y="111"/>
                    </a:lnTo>
                    <a:lnTo>
                      <a:pt x="284" y="111"/>
                    </a:lnTo>
                    <a:lnTo>
                      <a:pt x="284" y="103"/>
                    </a:lnTo>
                    <a:lnTo>
                      <a:pt x="287" y="97"/>
                    </a:lnTo>
                    <a:lnTo>
                      <a:pt x="289" y="91"/>
                    </a:lnTo>
                    <a:lnTo>
                      <a:pt x="293" y="87"/>
                    </a:lnTo>
                    <a:lnTo>
                      <a:pt x="297" y="83"/>
                    </a:lnTo>
                    <a:lnTo>
                      <a:pt x="303" y="80"/>
                    </a:lnTo>
                    <a:lnTo>
                      <a:pt x="309" y="77"/>
                    </a:lnTo>
                    <a:lnTo>
                      <a:pt x="317" y="76"/>
                    </a:lnTo>
                    <a:lnTo>
                      <a:pt x="317" y="65"/>
                    </a:lnTo>
                    <a:lnTo>
                      <a:pt x="327" y="65"/>
                    </a:lnTo>
                    <a:lnTo>
                      <a:pt x="327" y="76"/>
                    </a:lnTo>
                    <a:close/>
                    <a:moveTo>
                      <a:pt x="299" y="36"/>
                    </a:moveTo>
                    <a:lnTo>
                      <a:pt x="299" y="36"/>
                    </a:lnTo>
                    <a:lnTo>
                      <a:pt x="293" y="39"/>
                    </a:lnTo>
                    <a:lnTo>
                      <a:pt x="287" y="42"/>
                    </a:lnTo>
                    <a:lnTo>
                      <a:pt x="276" y="51"/>
                    </a:lnTo>
                    <a:lnTo>
                      <a:pt x="265" y="61"/>
                    </a:lnTo>
                    <a:lnTo>
                      <a:pt x="256" y="74"/>
                    </a:lnTo>
                    <a:lnTo>
                      <a:pt x="250" y="89"/>
                    </a:lnTo>
                    <a:lnTo>
                      <a:pt x="245" y="105"/>
                    </a:lnTo>
                    <a:lnTo>
                      <a:pt x="241" y="122"/>
                    </a:lnTo>
                    <a:lnTo>
                      <a:pt x="240" y="141"/>
                    </a:lnTo>
                    <a:lnTo>
                      <a:pt x="240" y="141"/>
                    </a:lnTo>
                    <a:lnTo>
                      <a:pt x="240" y="156"/>
                    </a:lnTo>
                    <a:lnTo>
                      <a:pt x="243" y="169"/>
                    </a:lnTo>
                    <a:lnTo>
                      <a:pt x="246" y="183"/>
                    </a:lnTo>
                    <a:lnTo>
                      <a:pt x="250" y="194"/>
                    </a:lnTo>
                    <a:lnTo>
                      <a:pt x="255" y="206"/>
                    </a:lnTo>
                    <a:lnTo>
                      <a:pt x="263" y="216"/>
                    </a:lnTo>
                    <a:lnTo>
                      <a:pt x="269" y="225"/>
                    </a:lnTo>
                    <a:lnTo>
                      <a:pt x="278" y="233"/>
                    </a:lnTo>
                    <a:lnTo>
                      <a:pt x="93" y="233"/>
                    </a:lnTo>
                    <a:lnTo>
                      <a:pt x="93" y="233"/>
                    </a:lnTo>
                    <a:lnTo>
                      <a:pt x="95" y="227"/>
                    </a:lnTo>
                    <a:lnTo>
                      <a:pt x="96" y="219"/>
                    </a:lnTo>
                    <a:lnTo>
                      <a:pt x="96" y="219"/>
                    </a:lnTo>
                    <a:lnTo>
                      <a:pt x="95" y="209"/>
                    </a:lnTo>
                    <a:lnTo>
                      <a:pt x="92" y="201"/>
                    </a:lnTo>
                    <a:lnTo>
                      <a:pt x="88" y="192"/>
                    </a:lnTo>
                    <a:lnTo>
                      <a:pt x="82" y="186"/>
                    </a:lnTo>
                    <a:lnTo>
                      <a:pt x="75" y="179"/>
                    </a:lnTo>
                    <a:lnTo>
                      <a:pt x="67" y="175"/>
                    </a:lnTo>
                    <a:lnTo>
                      <a:pt x="58" y="173"/>
                    </a:lnTo>
                    <a:lnTo>
                      <a:pt x="48" y="172"/>
                    </a:lnTo>
                    <a:lnTo>
                      <a:pt x="48" y="96"/>
                    </a:lnTo>
                    <a:lnTo>
                      <a:pt x="48" y="96"/>
                    </a:lnTo>
                    <a:lnTo>
                      <a:pt x="58" y="95"/>
                    </a:lnTo>
                    <a:lnTo>
                      <a:pt x="67" y="92"/>
                    </a:lnTo>
                    <a:lnTo>
                      <a:pt x="75" y="88"/>
                    </a:lnTo>
                    <a:lnTo>
                      <a:pt x="82" y="82"/>
                    </a:lnTo>
                    <a:lnTo>
                      <a:pt x="88" y="75"/>
                    </a:lnTo>
                    <a:lnTo>
                      <a:pt x="92" y="67"/>
                    </a:lnTo>
                    <a:lnTo>
                      <a:pt x="95" y="58"/>
                    </a:lnTo>
                    <a:lnTo>
                      <a:pt x="96" y="48"/>
                    </a:lnTo>
                    <a:lnTo>
                      <a:pt x="96" y="48"/>
                    </a:lnTo>
                    <a:lnTo>
                      <a:pt x="95" y="42"/>
                    </a:lnTo>
                    <a:lnTo>
                      <a:pt x="94" y="36"/>
                    </a:lnTo>
                    <a:lnTo>
                      <a:pt x="299" y="36"/>
                    </a:lnTo>
                    <a:close/>
                    <a:moveTo>
                      <a:pt x="645" y="0"/>
                    </a:moveTo>
                    <a:lnTo>
                      <a:pt x="0" y="0"/>
                    </a:lnTo>
                    <a:lnTo>
                      <a:pt x="0" y="268"/>
                    </a:lnTo>
                    <a:lnTo>
                      <a:pt x="645" y="268"/>
                    </a:lnTo>
                    <a:lnTo>
                      <a:pt x="6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33" name="Group 32">
              <a:extLst>
                <a:ext uri="{FF2B5EF4-FFF2-40B4-BE49-F238E27FC236}">
                  <a16:creationId xmlns:a16="http://schemas.microsoft.com/office/drawing/2014/main" xmlns="" id="{EFF2D614-F71A-4D5B-BC73-7608BA2451CE}"/>
                </a:ext>
              </a:extLst>
            </p:cNvPr>
            <p:cNvGrpSpPr/>
            <p:nvPr/>
          </p:nvGrpSpPr>
          <p:grpSpPr>
            <a:xfrm>
              <a:off x="657412" y="4557064"/>
              <a:ext cx="1011567" cy="1009386"/>
              <a:chOff x="881644" y="4404814"/>
              <a:chExt cx="1011567" cy="1009386"/>
            </a:xfrm>
          </p:grpSpPr>
          <p:sp>
            <p:nvSpPr>
              <p:cNvPr id="34" name="Freeform 378">
                <a:extLst>
                  <a:ext uri="{FF2B5EF4-FFF2-40B4-BE49-F238E27FC236}">
                    <a16:creationId xmlns:a16="http://schemas.microsoft.com/office/drawing/2014/main" xmlns="" id="{D4893E70-DDB4-48A8-B12C-469140BFBF55}"/>
                  </a:ext>
                </a:extLst>
              </p:cNvPr>
              <p:cNvSpPr>
                <a:spLocks/>
              </p:cNvSpPr>
              <p:nvPr/>
            </p:nvSpPr>
            <p:spPr bwMode="auto">
              <a:xfrm>
                <a:off x="881644" y="4404814"/>
                <a:ext cx="1011567" cy="1009386"/>
              </a:xfrm>
              <a:custGeom>
                <a:avLst/>
                <a:gdLst>
                  <a:gd name="T0" fmla="*/ 927 w 928"/>
                  <a:gd name="T1" fmla="*/ 487 h 927"/>
                  <a:gd name="T2" fmla="*/ 918 w 928"/>
                  <a:gd name="T3" fmla="*/ 557 h 927"/>
                  <a:gd name="T4" fmla="*/ 899 w 928"/>
                  <a:gd name="T5" fmla="*/ 622 h 927"/>
                  <a:gd name="T6" fmla="*/ 871 w 928"/>
                  <a:gd name="T7" fmla="*/ 684 h 927"/>
                  <a:gd name="T8" fmla="*/ 836 w 928"/>
                  <a:gd name="T9" fmla="*/ 740 h 927"/>
                  <a:gd name="T10" fmla="*/ 792 w 928"/>
                  <a:gd name="T11" fmla="*/ 790 h 927"/>
                  <a:gd name="T12" fmla="*/ 741 w 928"/>
                  <a:gd name="T13" fmla="*/ 834 h 927"/>
                  <a:gd name="T14" fmla="*/ 684 w 928"/>
                  <a:gd name="T15" fmla="*/ 871 h 927"/>
                  <a:gd name="T16" fmla="*/ 623 w 928"/>
                  <a:gd name="T17" fmla="*/ 898 h 927"/>
                  <a:gd name="T18" fmla="*/ 557 w 928"/>
                  <a:gd name="T19" fmla="*/ 917 h 927"/>
                  <a:gd name="T20" fmla="*/ 488 w 928"/>
                  <a:gd name="T21" fmla="*/ 926 h 927"/>
                  <a:gd name="T22" fmla="*/ 439 w 928"/>
                  <a:gd name="T23" fmla="*/ 926 h 927"/>
                  <a:gd name="T24" fmla="*/ 371 w 928"/>
                  <a:gd name="T25" fmla="*/ 917 h 927"/>
                  <a:gd name="T26" fmla="*/ 304 w 928"/>
                  <a:gd name="T27" fmla="*/ 898 h 927"/>
                  <a:gd name="T28" fmla="*/ 243 w 928"/>
                  <a:gd name="T29" fmla="*/ 871 h 927"/>
                  <a:gd name="T30" fmla="*/ 186 w 928"/>
                  <a:gd name="T31" fmla="*/ 834 h 927"/>
                  <a:gd name="T32" fmla="*/ 135 w 928"/>
                  <a:gd name="T33" fmla="*/ 790 h 927"/>
                  <a:gd name="T34" fmla="*/ 91 w 928"/>
                  <a:gd name="T35" fmla="*/ 740 h 927"/>
                  <a:gd name="T36" fmla="*/ 56 w 928"/>
                  <a:gd name="T37" fmla="*/ 684 h 927"/>
                  <a:gd name="T38" fmla="*/ 28 w 928"/>
                  <a:gd name="T39" fmla="*/ 622 h 927"/>
                  <a:gd name="T40" fmla="*/ 9 w 928"/>
                  <a:gd name="T41" fmla="*/ 557 h 927"/>
                  <a:gd name="T42" fmla="*/ 0 w 928"/>
                  <a:gd name="T43" fmla="*/ 487 h 927"/>
                  <a:gd name="T44" fmla="*/ 0 w 928"/>
                  <a:gd name="T45" fmla="*/ 439 h 927"/>
                  <a:gd name="T46" fmla="*/ 9 w 928"/>
                  <a:gd name="T47" fmla="*/ 370 h 927"/>
                  <a:gd name="T48" fmla="*/ 28 w 928"/>
                  <a:gd name="T49" fmla="*/ 304 h 927"/>
                  <a:gd name="T50" fmla="*/ 56 w 928"/>
                  <a:gd name="T51" fmla="*/ 242 h 927"/>
                  <a:gd name="T52" fmla="*/ 91 w 928"/>
                  <a:gd name="T53" fmla="*/ 186 h 927"/>
                  <a:gd name="T54" fmla="*/ 135 w 928"/>
                  <a:gd name="T55" fmla="*/ 135 h 927"/>
                  <a:gd name="T56" fmla="*/ 186 w 928"/>
                  <a:gd name="T57" fmla="*/ 91 h 927"/>
                  <a:gd name="T58" fmla="*/ 243 w 928"/>
                  <a:gd name="T59" fmla="*/ 56 h 927"/>
                  <a:gd name="T60" fmla="*/ 304 w 928"/>
                  <a:gd name="T61" fmla="*/ 28 h 927"/>
                  <a:gd name="T62" fmla="*/ 371 w 928"/>
                  <a:gd name="T63" fmla="*/ 9 h 927"/>
                  <a:gd name="T64" fmla="*/ 439 w 928"/>
                  <a:gd name="T65" fmla="*/ 0 h 927"/>
                  <a:gd name="T66" fmla="*/ 488 w 928"/>
                  <a:gd name="T67" fmla="*/ 0 h 927"/>
                  <a:gd name="T68" fmla="*/ 557 w 928"/>
                  <a:gd name="T69" fmla="*/ 9 h 927"/>
                  <a:gd name="T70" fmla="*/ 623 w 928"/>
                  <a:gd name="T71" fmla="*/ 28 h 927"/>
                  <a:gd name="T72" fmla="*/ 684 w 928"/>
                  <a:gd name="T73" fmla="*/ 56 h 927"/>
                  <a:gd name="T74" fmla="*/ 741 w 928"/>
                  <a:gd name="T75" fmla="*/ 91 h 927"/>
                  <a:gd name="T76" fmla="*/ 792 w 928"/>
                  <a:gd name="T77" fmla="*/ 135 h 927"/>
                  <a:gd name="T78" fmla="*/ 836 w 928"/>
                  <a:gd name="T79" fmla="*/ 186 h 927"/>
                  <a:gd name="T80" fmla="*/ 871 w 928"/>
                  <a:gd name="T81" fmla="*/ 242 h 927"/>
                  <a:gd name="T82" fmla="*/ 899 w 928"/>
                  <a:gd name="T83" fmla="*/ 304 h 927"/>
                  <a:gd name="T84" fmla="*/ 918 w 928"/>
                  <a:gd name="T85" fmla="*/ 370 h 927"/>
                  <a:gd name="T86" fmla="*/ 927 w 928"/>
                  <a:gd name="T87" fmla="*/ 439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8" h="927">
                    <a:moveTo>
                      <a:pt x="928" y="463"/>
                    </a:moveTo>
                    <a:lnTo>
                      <a:pt x="928" y="463"/>
                    </a:lnTo>
                    <a:lnTo>
                      <a:pt x="927" y="487"/>
                    </a:lnTo>
                    <a:lnTo>
                      <a:pt x="925" y="511"/>
                    </a:lnTo>
                    <a:lnTo>
                      <a:pt x="923" y="533"/>
                    </a:lnTo>
                    <a:lnTo>
                      <a:pt x="918" y="557"/>
                    </a:lnTo>
                    <a:lnTo>
                      <a:pt x="913" y="579"/>
                    </a:lnTo>
                    <a:lnTo>
                      <a:pt x="907" y="601"/>
                    </a:lnTo>
                    <a:lnTo>
                      <a:pt x="899" y="622"/>
                    </a:lnTo>
                    <a:lnTo>
                      <a:pt x="891" y="644"/>
                    </a:lnTo>
                    <a:lnTo>
                      <a:pt x="882" y="664"/>
                    </a:lnTo>
                    <a:lnTo>
                      <a:pt x="871" y="684"/>
                    </a:lnTo>
                    <a:lnTo>
                      <a:pt x="860" y="704"/>
                    </a:lnTo>
                    <a:lnTo>
                      <a:pt x="849" y="722"/>
                    </a:lnTo>
                    <a:lnTo>
                      <a:pt x="836" y="740"/>
                    </a:lnTo>
                    <a:lnTo>
                      <a:pt x="822" y="757"/>
                    </a:lnTo>
                    <a:lnTo>
                      <a:pt x="807" y="774"/>
                    </a:lnTo>
                    <a:lnTo>
                      <a:pt x="792" y="790"/>
                    </a:lnTo>
                    <a:lnTo>
                      <a:pt x="775" y="805"/>
                    </a:lnTo>
                    <a:lnTo>
                      <a:pt x="758" y="821"/>
                    </a:lnTo>
                    <a:lnTo>
                      <a:pt x="741" y="834"/>
                    </a:lnTo>
                    <a:lnTo>
                      <a:pt x="723" y="847"/>
                    </a:lnTo>
                    <a:lnTo>
                      <a:pt x="705" y="859"/>
                    </a:lnTo>
                    <a:lnTo>
                      <a:pt x="684" y="871"/>
                    </a:lnTo>
                    <a:lnTo>
                      <a:pt x="665" y="881"/>
                    </a:lnTo>
                    <a:lnTo>
                      <a:pt x="644" y="890"/>
                    </a:lnTo>
                    <a:lnTo>
                      <a:pt x="623" y="898"/>
                    </a:lnTo>
                    <a:lnTo>
                      <a:pt x="601" y="905"/>
                    </a:lnTo>
                    <a:lnTo>
                      <a:pt x="580" y="912"/>
                    </a:lnTo>
                    <a:lnTo>
                      <a:pt x="557" y="917"/>
                    </a:lnTo>
                    <a:lnTo>
                      <a:pt x="534" y="921"/>
                    </a:lnTo>
                    <a:lnTo>
                      <a:pt x="511" y="923"/>
                    </a:lnTo>
                    <a:lnTo>
                      <a:pt x="488" y="926"/>
                    </a:lnTo>
                    <a:lnTo>
                      <a:pt x="464" y="927"/>
                    </a:lnTo>
                    <a:lnTo>
                      <a:pt x="464" y="927"/>
                    </a:lnTo>
                    <a:lnTo>
                      <a:pt x="439" y="926"/>
                    </a:lnTo>
                    <a:lnTo>
                      <a:pt x="416" y="923"/>
                    </a:lnTo>
                    <a:lnTo>
                      <a:pt x="393" y="921"/>
                    </a:lnTo>
                    <a:lnTo>
                      <a:pt x="371" y="917"/>
                    </a:lnTo>
                    <a:lnTo>
                      <a:pt x="348" y="912"/>
                    </a:lnTo>
                    <a:lnTo>
                      <a:pt x="325" y="905"/>
                    </a:lnTo>
                    <a:lnTo>
                      <a:pt x="304" y="898"/>
                    </a:lnTo>
                    <a:lnTo>
                      <a:pt x="282" y="890"/>
                    </a:lnTo>
                    <a:lnTo>
                      <a:pt x="262" y="881"/>
                    </a:lnTo>
                    <a:lnTo>
                      <a:pt x="243" y="871"/>
                    </a:lnTo>
                    <a:lnTo>
                      <a:pt x="223" y="859"/>
                    </a:lnTo>
                    <a:lnTo>
                      <a:pt x="204" y="847"/>
                    </a:lnTo>
                    <a:lnTo>
                      <a:pt x="186" y="834"/>
                    </a:lnTo>
                    <a:lnTo>
                      <a:pt x="169" y="821"/>
                    </a:lnTo>
                    <a:lnTo>
                      <a:pt x="151" y="805"/>
                    </a:lnTo>
                    <a:lnTo>
                      <a:pt x="135" y="790"/>
                    </a:lnTo>
                    <a:lnTo>
                      <a:pt x="120" y="774"/>
                    </a:lnTo>
                    <a:lnTo>
                      <a:pt x="105" y="757"/>
                    </a:lnTo>
                    <a:lnTo>
                      <a:pt x="91" y="740"/>
                    </a:lnTo>
                    <a:lnTo>
                      <a:pt x="78" y="722"/>
                    </a:lnTo>
                    <a:lnTo>
                      <a:pt x="67" y="704"/>
                    </a:lnTo>
                    <a:lnTo>
                      <a:pt x="56" y="684"/>
                    </a:lnTo>
                    <a:lnTo>
                      <a:pt x="45" y="664"/>
                    </a:lnTo>
                    <a:lnTo>
                      <a:pt x="37" y="644"/>
                    </a:lnTo>
                    <a:lnTo>
                      <a:pt x="28" y="622"/>
                    </a:lnTo>
                    <a:lnTo>
                      <a:pt x="20" y="601"/>
                    </a:lnTo>
                    <a:lnTo>
                      <a:pt x="14" y="579"/>
                    </a:lnTo>
                    <a:lnTo>
                      <a:pt x="9" y="557"/>
                    </a:lnTo>
                    <a:lnTo>
                      <a:pt x="5" y="533"/>
                    </a:lnTo>
                    <a:lnTo>
                      <a:pt x="2" y="511"/>
                    </a:lnTo>
                    <a:lnTo>
                      <a:pt x="0" y="487"/>
                    </a:lnTo>
                    <a:lnTo>
                      <a:pt x="0" y="463"/>
                    </a:lnTo>
                    <a:lnTo>
                      <a:pt x="0" y="463"/>
                    </a:lnTo>
                    <a:lnTo>
                      <a:pt x="0" y="439"/>
                    </a:lnTo>
                    <a:lnTo>
                      <a:pt x="2" y="415"/>
                    </a:lnTo>
                    <a:lnTo>
                      <a:pt x="5" y="393"/>
                    </a:lnTo>
                    <a:lnTo>
                      <a:pt x="9" y="370"/>
                    </a:lnTo>
                    <a:lnTo>
                      <a:pt x="14" y="348"/>
                    </a:lnTo>
                    <a:lnTo>
                      <a:pt x="20" y="325"/>
                    </a:lnTo>
                    <a:lnTo>
                      <a:pt x="28" y="304"/>
                    </a:lnTo>
                    <a:lnTo>
                      <a:pt x="37" y="283"/>
                    </a:lnTo>
                    <a:lnTo>
                      <a:pt x="45" y="262"/>
                    </a:lnTo>
                    <a:lnTo>
                      <a:pt x="56" y="242"/>
                    </a:lnTo>
                    <a:lnTo>
                      <a:pt x="67" y="223"/>
                    </a:lnTo>
                    <a:lnTo>
                      <a:pt x="78" y="204"/>
                    </a:lnTo>
                    <a:lnTo>
                      <a:pt x="91" y="186"/>
                    </a:lnTo>
                    <a:lnTo>
                      <a:pt x="105" y="168"/>
                    </a:lnTo>
                    <a:lnTo>
                      <a:pt x="120" y="151"/>
                    </a:lnTo>
                    <a:lnTo>
                      <a:pt x="135" y="135"/>
                    </a:lnTo>
                    <a:lnTo>
                      <a:pt x="151" y="120"/>
                    </a:lnTo>
                    <a:lnTo>
                      <a:pt x="169" y="105"/>
                    </a:lnTo>
                    <a:lnTo>
                      <a:pt x="186" y="91"/>
                    </a:lnTo>
                    <a:lnTo>
                      <a:pt x="204" y="78"/>
                    </a:lnTo>
                    <a:lnTo>
                      <a:pt x="223" y="66"/>
                    </a:lnTo>
                    <a:lnTo>
                      <a:pt x="243" y="56"/>
                    </a:lnTo>
                    <a:lnTo>
                      <a:pt x="262" y="45"/>
                    </a:lnTo>
                    <a:lnTo>
                      <a:pt x="282" y="36"/>
                    </a:lnTo>
                    <a:lnTo>
                      <a:pt x="304" y="28"/>
                    </a:lnTo>
                    <a:lnTo>
                      <a:pt x="325" y="20"/>
                    </a:lnTo>
                    <a:lnTo>
                      <a:pt x="348" y="14"/>
                    </a:lnTo>
                    <a:lnTo>
                      <a:pt x="371" y="9"/>
                    </a:lnTo>
                    <a:lnTo>
                      <a:pt x="393" y="5"/>
                    </a:lnTo>
                    <a:lnTo>
                      <a:pt x="416" y="2"/>
                    </a:lnTo>
                    <a:lnTo>
                      <a:pt x="439" y="0"/>
                    </a:lnTo>
                    <a:lnTo>
                      <a:pt x="464" y="0"/>
                    </a:lnTo>
                    <a:lnTo>
                      <a:pt x="464" y="0"/>
                    </a:lnTo>
                    <a:lnTo>
                      <a:pt x="488" y="0"/>
                    </a:lnTo>
                    <a:lnTo>
                      <a:pt x="511" y="2"/>
                    </a:lnTo>
                    <a:lnTo>
                      <a:pt x="534" y="5"/>
                    </a:lnTo>
                    <a:lnTo>
                      <a:pt x="557" y="9"/>
                    </a:lnTo>
                    <a:lnTo>
                      <a:pt x="580" y="14"/>
                    </a:lnTo>
                    <a:lnTo>
                      <a:pt x="601" y="20"/>
                    </a:lnTo>
                    <a:lnTo>
                      <a:pt x="623" y="28"/>
                    </a:lnTo>
                    <a:lnTo>
                      <a:pt x="644" y="36"/>
                    </a:lnTo>
                    <a:lnTo>
                      <a:pt x="665" y="45"/>
                    </a:lnTo>
                    <a:lnTo>
                      <a:pt x="684" y="56"/>
                    </a:lnTo>
                    <a:lnTo>
                      <a:pt x="705" y="66"/>
                    </a:lnTo>
                    <a:lnTo>
                      <a:pt x="723" y="78"/>
                    </a:lnTo>
                    <a:lnTo>
                      <a:pt x="741" y="91"/>
                    </a:lnTo>
                    <a:lnTo>
                      <a:pt x="758" y="105"/>
                    </a:lnTo>
                    <a:lnTo>
                      <a:pt x="775" y="120"/>
                    </a:lnTo>
                    <a:lnTo>
                      <a:pt x="792" y="135"/>
                    </a:lnTo>
                    <a:lnTo>
                      <a:pt x="807" y="151"/>
                    </a:lnTo>
                    <a:lnTo>
                      <a:pt x="822" y="168"/>
                    </a:lnTo>
                    <a:lnTo>
                      <a:pt x="836" y="186"/>
                    </a:lnTo>
                    <a:lnTo>
                      <a:pt x="849" y="204"/>
                    </a:lnTo>
                    <a:lnTo>
                      <a:pt x="860" y="223"/>
                    </a:lnTo>
                    <a:lnTo>
                      <a:pt x="871" y="242"/>
                    </a:lnTo>
                    <a:lnTo>
                      <a:pt x="882" y="262"/>
                    </a:lnTo>
                    <a:lnTo>
                      <a:pt x="891" y="283"/>
                    </a:lnTo>
                    <a:lnTo>
                      <a:pt x="899" y="304"/>
                    </a:lnTo>
                    <a:lnTo>
                      <a:pt x="907" y="325"/>
                    </a:lnTo>
                    <a:lnTo>
                      <a:pt x="913" y="348"/>
                    </a:lnTo>
                    <a:lnTo>
                      <a:pt x="918" y="370"/>
                    </a:lnTo>
                    <a:lnTo>
                      <a:pt x="923" y="393"/>
                    </a:lnTo>
                    <a:lnTo>
                      <a:pt x="925" y="415"/>
                    </a:lnTo>
                    <a:lnTo>
                      <a:pt x="927" y="439"/>
                    </a:lnTo>
                    <a:lnTo>
                      <a:pt x="928" y="463"/>
                    </a:lnTo>
                    <a:lnTo>
                      <a:pt x="928" y="463"/>
                    </a:lnTo>
                    <a:close/>
                  </a:path>
                </a:pathLst>
              </a:custGeom>
              <a:solidFill>
                <a:srgbClr val="0080C7"/>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35" name="Group 34">
                <a:extLst>
                  <a:ext uri="{FF2B5EF4-FFF2-40B4-BE49-F238E27FC236}">
                    <a16:creationId xmlns:a16="http://schemas.microsoft.com/office/drawing/2014/main" xmlns="" id="{2C14F141-E887-4C63-B5FD-D4A553129391}"/>
                  </a:ext>
                </a:extLst>
              </p:cNvPr>
              <p:cNvGrpSpPr/>
              <p:nvPr/>
            </p:nvGrpSpPr>
            <p:grpSpPr>
              <a:xfrm>
                <a:off x="1086032" y="4660039"/>
                <a:ext cx="608016" cy="476668"/>
                <a:chOff x="5053013" y="-1743076"/>
                <a:chExt cx="455613" cy="357188"/>
              </a:xfrm>
            </p:grpSpPr>
            <p:sp>
              <p:nvSpPr>
                <p:cNvPr id="36" name="Freeform 312">
                  <a:extLst>
                    <a:ext uri="{FF2B5EF4-FFF2-40B4-BE49-F238E27FC236}">
                      <a16:creationId xmlns:a16="http://schemas.microsoft.com/office/drawing/2014/main" xmlns="" id="{2A9A17B8-988D-4932-8905-53DA82E68838}"/>
                    </a:ext>
                  </a:extLst>
                </p:cNvPr>
                <p:cNvSpPr>
                  <a:spLocks noEditPoints="1"/>
                </p:cNvSpPr>
                <p:nvPr/>
              </p:nvSpPr>
              <p:spPr bwMode="auto">
                <a:xfrm>
                  <a:off x="5053013" y="-1470026"/>
                  <a:ext cx="455613" cy="84138"/>
                </a:xfrm>
                <a:custGeom>
                  <a:avLst/>
                  <a:gdLst>
                    <a:gd name="T0" fmla="*/ 573 w 576"/>
                    <a:gd name="T1" fmla="*/ 76 h 106"/>
                    <a:gd name="T2" fmla="*/ 532 w 576"/>
                    <a:gd name="T3" fmla="*/ 0 h 106"/>
                    <a:gd name="T4" fmla="*/ 42 w 576"/>
                    <a:gd name="T5" fmla="*/ 0 h 106"/>
                    <a:gd name="T6" fmla="*/ 2 w 576"/>
                    <a:gd name="T7" fmla="*/ 76 h 106"/>
                    <a:gd name="T8" fmla="*/ 2 w 576"/>
                    <a:gd name="T9" fmla="*/ 76 h 106"/>
                    <a:gd name="T10" fmla="*/ 1 w 576"/>
                    <a:gd name="T11" fmla="*/ 81 h 106"/>
                    <a:gd name="T12" fmla="*/ 0 w 576"/>
                    <a:gd name="T13" fmla="*/ 86 h 106"/>
                    <a:gd name="T14" fmla="*/ 0 w 576"/>
                    <a:gd name="T15" fmla="*/ 89 h 106"/>
                    <a:gd name="T16" fmla="*/ 1 w 576"/>
                    <a:gd name="T17" fmla="*/ 94 h 106"/>
                    <a:gd name="T18" fmla="*/ 2 w 576"/>
                    <a:gd name="T19" fmla="*/ 96 h 106"/>
                    <a:gd name="T20" fmla="*/ 4 w 576"/>
                    <a:gd name="T21" fmla="*/ 99 h 106"/>
                    <a:gd name="T22" fmla="*/ 9 w 576"/>
                    <a:gd name="T23" fmla="*/ 102 h 106"/>
                    <a:gd name="T24" fmla="*/ 14 w 576"/>
                    <a:gd name="T25" fmla="*/ 104 h 106"/>
                    <a:gd name="T26" fmla="*/ 18 w 576"/>
                    <a:gd name="T27" fmla="*/ 105 h 106"/>
                    <a:gd name="T28" fmla="*/ 24 w 576"/>
                    <a:gd name="T29" fmla="*/ 106 h 106"/>
                    <a:gd name="T30" fmla="*/ 552 w 576"/>
                    <a:gd name="T31" fmla="*/ 106 h 106"/>
                    <a:gd name="T32" fmla="*/ 552 w 576"/>
                    <a:gd name="T33" fmla="*/ 106 h 106"/>
                    <a:gd name="T34" fmla="*/ 559 w 576"/>
                    <a:gd name="T35" fmla="*/ 105 h 106"/>
                    <a:gd name="T36" fmla="*/ 563 w 576"/>
                    <a:gd name="T37" fmla="*/ 104 h 106"/>
                    <a:gd name="T38" fmla="*/ 567 w 576"/>
                    <a:gd name="T39" fmla="*/ 103 h 106"/>
                    <a:gd name="T40" fmla="*/ 571 w 576"/>
                    <a:gd name="T41" fmla="*/ 101 h 106"/>
                    <a:gd name="T42" fmla="*/ 573 w 576"/>
                    <a:gd name="T43" fmla="*/ 99 h 106"/>
                    <a:gd name="T44" fmla="*/ 575 w 576"/>
                    <a:gd name="T45" fmla="*/ 97 h 106"/>
                    <a:gd name="T46" fmla="*/ 576 w 576"/>
                    <a:gd name="T47" fmla="*/ 90 h 106"/>
                    <a:gd name="T48" fmla="*/ 576 w 576"/>
                    <a:gd name="T49" fmla="*/ 85 h 106"/>
                    <a:gd name="T50" fmla="*/ 575 w 576"/>
                    <a:gd name="T51" fmla="*/ 81 h 106"/>
                    <a:gd name="T52" fmla="*/ 573 w 576"/>
                    <a:gd name="T53" fmla="*/ 76 h 106"/>
                    <a:gd name="T54" fmla="*/ 573 w 576"/>
                    <a:gd name="T55" fmla="*/ 76 h 106"/>
                    <a:gd name="T56" fmla="*/ 358 w 576"/>
                    <a:gd name="T57" fmla="*/ 84 h 106"/>
                    <a:gd name="T58" fmla="*/ 218 w 576"/>
                    <a:gd name="T59" fmla="*/ 84 h 106"/>
                    <a:gd name="T60" fmla="*/ 231 w 576"/>
                    <a:gd name="T61" fmla="*/ 53 h 106"/>
                    <a:gd name="T62" fmla="*/ 342 w 576"/>
                    <a:gd name="T63" fmla="*/ 53 h 106"/>
                    <a:gd name="T64" fmla="*/ 358 w 576"/>
                    <a:gd name="T65" fmla="*/ 8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6" h="106">
                      <a:moveTo>
                        <a:pt x="573" y="76"/>
                      </a:moveTo>
                      <a:lnTo>
                        <a:pt x="532" y="0"/>
                      </a:lnTo>
                      <a:lnTo>
                        <a:pt x="42" y="0"/>
                      </a:lnTo>
                      <a:lnTo>
                        <a:pt x="2" y="76"/>
                      </a:lnTo>
                      <a:lnTo>
                        <a:pt x="2" y="76"/>
                      </a:lnTo>
                      <a:lnTo>
                        <a:pt x="1" y="81"/>
                      </a:lnTo>
                      <a:lnTo>
                        <a:pt x="0" y="86"/>
                      </a:lnTo>
                      <a:lnTo>
                        <a:pt x="0" y="89"/>
                      </a:lnTo>
                      <a:lnTo>
                        <a:pt x="1" y="94"/>
                      </a:lnTo>
                      <a:lnTo>
                        <a:pt x="2" y="96"/>
                      </a:lnTo>
                      <a:lnTo>
                        <a:pt x="4" y="99"/>
                      </a:lnTo>
                      <a:lnTo>
                        <a:pt x="9" y="102"/>
                      </a:lnTo>
                      <a:lnTo>
                        <a:pt x="14" y="104"/>
                      </a:lnTo>
                      <a:lnTo>
                        <a:pt x="18" y="105"/>
                      </a:lnTo>
                      <a:lnTo>
                        <a:pt x="24" y="106"/>
                      </a:lnTo>
                      <a:lnTo>
                        <a:pt x="552" y="106"/>
                      </a:lnTo>
                      <a:lnTo>
                        <a:pt x="552" y="106"/>
                      </a:lnTo>
                      <a:lnTo>
                        <a:pt x="559" y="105"/>
                      </a:lnTo>
                      <a:lnTo>
                        <a:pt x="563" y="104"/>
                      </a:lnTo>
                      <a:lnTo>
                        <a:pt x="567" y="103"/>
                      </a:lnTo>
                      <a:lnTo>
                        <a:pt x="571" y="101"/>
                      </a:lnTo>
                      <a:lnTo>
                        <a:pt x="573" y="99"/>
                      </a:lnTo>
                      <a:lnTo>
                        <a:pt x="575" y="97"/>
                      </a:lnTo>
                      <a:lnTo>
                        <a:pt x="576" y="90"/>
                      </a:lnTo>
                      <a:lnTo>
                        <a:pt x="576" y="85"/>
                      </a:lnTo>
                      <a:lnTo>
                        <a:pt x="575" y="81"/>
                      </a:lnTo>
                      <a:lnTo>
                        <a:pt x="573" y="76"/>
                      </a:lnTo>
                      <a:lnTo>
                        <a:pt x="573" y="76"/>
                      </a:lnTo>
                      <a:close/>
                      <a:moveTo>
                        <a:pt x="358" y="84"/>
                      </a:moveTo>
                      <a:lnTo>
                        <a:pt x="218" y="84"/>
                      </a:lnTo>
                      <a:lnTo>
                        <a:pt x="231" y="53"/>
                      </a:lnTo>
                      <a:lnTo>
                        <a:pt x="342" y="53"/>
                      </a:lnTo>
                      <a:lnTo>
                        <a:pt x="358"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37" name="Freeform 313">
                  <a:extLst>
                    <a:ext uri="{FF2B5EF4-FFF2-40B4-BE49-F238E27FC236}">
                      <a16:creationId xmlns:a16="http://schemas.microsoft.com/office/drawing/2014/main" xmlns="" id="{B7B6DD39-5CAC-43DF-81ED-760C59FD064D}"/>
                    </a:ext>
                  </a:extLst>
                </p:cNvPr>
                <p:cNvSpPr>
                  <a:spLocks noEditPoints="1"/>
                </p:cNvSpPr>
                <p:nvPr/>
              </p:nvSpPr>
              <p:spPr bwMode="auto">
                <a:xfrm>
                  <a:off x="5086350" y="-1743076"/>
                  <a:ext cx="388938" cy="261938"/>
                </a:xfrm>
                <a:custGeom>
                  <a:avLst/>
                  <a:gdLst>
                    <a:gd name="T0" fmla="*/ 19 w 489"/>
                    <a:gd name="T1" fmla="*/ 0 h 329"/>
                    <a:gd name="T2" fmla="*/ 15 w 489"/>
                    <a:gd name="T3" fmla="*/ 1 h 329"/>
                    <a:gd name="T4" fmla="*/ 8 w 489"/>
                    <a:gd name="T5" fmla="*/ 3 h 329"/>
                    <a:gd name="T6" fmla="*/ 3 w 489"/>
                    <a:gd name="T7" fmla="*/ 9 h 329"/>
                    <a:gd name="T8" fmla="*/ 0 w 489"/>
                    <a:gd name="T9" fmla="*/ 16 h 329"/>
                    <a:gd name="T10" fmla="*/ 0 w 489"/>
                    <a:gd name="T11" fmla="*/ 329 h 329"/>
                    <a:gd name="T12" fmla="*/ 489 w 489"/>
                    <a:gd name="T13" fmla="*/ 19 h 329"/>
                    <a:gd name="T14" fmla="*/ 489 w 489"/>
                    <a:gd name="T15" fmla="*/ 16 h 329"/>
                    <a:gd name="T16" fmla="*/ 486 w 489"/>
                    <a:gd name="T17" fmla="*/ 9 h 329"/>
                    <a:gd name="T18" fmla="*/ 482 w 489"/>
                    <a:gd name="T19" fmla="*/ 3 h 329"/>
                    <a:gd name="T20" fmla="*/ 474 w 489"/>
                    <a:gd name="T21" fmla="*/ 1 h 329"/>
                    <a:gd name="T22" fmla="*/ 470 w 489"/>
                    <a:gd name="T23" fmla="*/ 0 h 329"/>
                    <a:gd name="T24" fmla="*/ 471 w 489"/>
                    <a:gd name="T25" fmla="*/ 295 h 329"/>
                    <a:gd name="T26" fmla="*/ 470 w 489"/>
                    <a:gd name="T27" fmla="*/ 303 h 329"/>
                    <a:gd name="T28" fmla="*/ 466 w 489"/>
                    <a:gd name="T29" fmla="*/ 309 h 329"/>
                    <a:gd name="T30" fmla="*/ 460 w 489"/>
                    <a:gd name="T31" fmla="*/ 313 h 329"/>
                    <a:gd name="T32" fmla="*/ 452 w 489"/>
                    <a:gd name="T33" fmla="*/ 314 h 329"/>
                    <a:gd name="T34" fmla="*/ 38 w 489"/>
                    <a:gd name="T35" fmla="*/ 314 h 329"/>
                    <a:gd name="T36" fmla="*/ 30 w 489"/>
                    <a:gd name="T37" fmla="*/ 313 h 329"/>
                    <a:gd name="T38" fmla="*/ 24 w 489"/>
                    <a:gd name="T39" fmla="*/ 309 h 329"/>
                    <a:gd name="T40" fmla="*/ 20 w 489"/>
                    <a:gd name="T41" fmla="*/ 303 h 329"/>
                    <a:gd name="T42" fmla="*/ 19 w 489"/>
                    <a:gd name="T43" fmla="*/ 295 h 329"/>
                    <a:gd name="T44" fmla="*/ 19 w 489"/>
                    <a:gd name="T45" fmla="*/ 39 h 329"/>
                    <a:gd name="T46" fmla="*/ 20 w 489"/>
                    <a:gd name="T47" fmla="*/ 32 h 329"/>
                    <a:gd name="T48" fmla="*/ 24 w 489"/>
                    <a:gd name="T49" fmla="*/ 26 h 329"/>
                    <a:gd name="T50" fmla="*/ 30 w 489"/>
                    <a:gd name="T51" fmla="*/ 21 h 329"/>
                    <a:gd name="T52" fmla="*/ 38 w 489"/>
                    <a:gd name="T53" fmla="*/ 20 h 329"/>
                    <a:gd name="T54" fmla="*/ 452 w 489"/>
                    <a:gd name="T55" fmla="*/ 20 h 329"/>
                    <a:gd name="T56" fmla="*/ 460 w 489"/>
                    <a:gd name="T57" fmla="*/ 21 h 329"/>
                    <a:gd name="T58" fmla="*/ 466 w 489"/>
                    <a:gd name="T59" fmla="*/ 26 h 329"/>
                    <a:gd name="T60" fmla="*/ 470 w 489"/>
                    <a:gd name="T61" fmla="*/ 32 h 329"/>
                    <a:gd name="T62" fmla="*/ 471 w 489"/>
                    <a:gd name="T63" fmla="*/ 3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9" h="329">
                      <a:moveTo>
                        <a:pt x="470" y="0"/>
                      </a:moveTo>
                      <a:lnTo>
                        <a:pt x="19" y="0"/>
                      </a:lnTo>
                      <a:lnTo>
                        <a:pt x="19" y="0"/>
                      </a:lnTo>
                      <a:lnTo>
                        <a:pt x="15" y="1"/>
                      </a:lnTo>
                      <a:lnTo>
                        <a:pt x="11" y="2"/>
                      </a:lnTo>
                      <a:lnTo>
                        <a:pt x="8" y="3"/>
                      </a:lnTo>
                      <a:lnTo>
                        <a:pt x="5" y="5"/>
                      </a:lnTo>
                      <a:lnTo>
                        <a:pt x="3" y="9"/>
                      </a:lnTo>
                      <a:lnTo>
                        <a:pt x="1" y="12"/>
                      </a:lnTo>
                      <a:lnTo>
                        <a:pt x="0" y="16"/>
                      </a:lnTo>
                      <a:lnTo>
                        <a:pt x="0" y="19"/>
                      </a:lnTo>
                      <a:lnTo>
                        <a:pt x="0" y="329"/>
                      </a:lnTo>
                      <a:lnTo>
                        <a:pt x="489" y="329"/>
                      </a:lnTo>
                      <a:lnTo>
                        <a:pt x="489" y="19"/>
                      </a:lnTo>
                      <a:lnTo>
                        <a:pt x="489" y="19"/>
                      </a:lnTo>
                      <a:lnTo>
                        <a:pt x="489" y="16"/>
                      </a:lnTo>
                      <a:lnTo>
                        <a:pt x="488" y="12"/>
                      </a:lnTo>
                      <a:lnTo>
                        <a:pt x="486" y="9"/>
                      </a:lnTo>
                      <a:lnTo>
                        <a:pt x="484" y="5"/>
                      </a:lnTo>
                      <a:lnTo>
                        <a:pt x="482" y="3"/>
                      </a:lnTo>
                      <a:lnTo>
                        <a:pt x="478" y="2"/>
                      </a:lnTo>
                      <a:lnTo>
                        <a:pt x="474" y="1"/>
                      </a:lnTo>
                      <a:lnTo>
                        <a:pt x="470" y="0"/>
                      </a:lnTo>
                      <a:lnTo>
                        <a:pt x="470" y="0"/>
                      </a:lnTo>
                      <a:close/>
                      <a:moveTo>
                        <a:pt x="471" y="295"/>
                      </a:moveTo>
                      <a:lnTo>
                        <a:pt x="471" y="295"/>
                      </a:lnTo>
                      <a:lnTo>
                        <a:pt x="471" y="300"/>
                      </a:lnTo>
                      <a:lnTo>
                        <a:pt x="470" y="303"/>
                      </a:lnTo>
                      <a:lnTo>
                        <a:pt x="468" y="306"/>
                      </a:lnTo>
                      <a:lnTo>
                        <a:pt x="466" y="309"/>
                      </a:lnTo>
                      <a:lnTo>
                        <a:pt x="463" y="311"/>
                      </a:lnTo>
                      <a:lnTo>
                        <a:pt x="460" y="313"/>
                      </a:lnTo>
                      <a:lnTo>
                        <a:pt x="456" y="314"/>
                      </a:lnTo>
                      <a:lnTo>
                        <a:pt x="452" y="314"/>
                      </a:lnTo>
                      <a:lnTo>
                        <a:pt x="38" y="314"/>
                      </a:lnTo>
                      <a:lnTo>
                        <a:pt x="38" y="314"/>
                      </a:lnTo>
                      <a:lnTo>
                        <a:pt x="34" y="314"/>
                      </a:lnTo>
                      <a:lnTo>
                        <a:pt x="30" y="313"/>
                      </a:lnTo>
                      <a:lnTo>
                        <a:pt x="27" y="311"/>
                      </a:lnTo>
                      <a:lnTo>
                        <a:pt x="24" y="309"/>
                      </a:lnTo>
                      <a:lnTo>
                        <a:pt x="22" y="306"/>
                      </a:lnTo>
                      <a:lnTo>
                        <a:pt x="20" y="303"/>
                      </a:lnTo>
                      <a:lnTo>
                        <a:pt x="19" y="300"/>
                      </a:lnTo>
                      <a:lnTo>
                        <a:pt x="19" y="295"/>
                      </a:lnTo>
                      <a:lnTo>
                        <a:pt x="19" y="39"/>
                      </a:lnTo>
                      <a:lnTo>
                        <a:pt x="19" y="39"/>
                      </a:lnTo>
                      <a:lnTo>
                        <a:pt x="19" y="35"/>
                      </a:lnTo>
                      <a:lnTo>
                        <a:pt x="20" y="32"/>
                      </a:lnTo>
                      <a:lnTo>
                        <a:pt x="22" y="29"/>
                      </a:lnTo>
                      <a:lnTo>
                        <a:pt x="24" y="26"/>
                      </a:lnTo>
                      <a:lnTo>
                        <a:pt x="27" y="23"/>
                      </a:lnTo>
                      <a:lnTo>
                        <a:pt x="30" y="21"/>
                      </a:lnTo>
                      <a:lnTo>
                        <a:pt x="34" y="20"/>
                      </a:lnTo>
                      <a:lnTo>
                        <a:pt x="38" y="20"/>
                      </a:lnTo>
                      <a:lnTo>
                        <a:pt x="452" y="20"/>
                      </a:lnTo>
                      <a:lnTo>
                        <a:pt x="452" y="20"/>
                      </a:lnTo>
                      <a:lnTo>
                        <a:pt x="456" y="20"/>
                      </a:lnTo>
                      <a:lnTo>
                        <a:pt x="460" y="21"/>
                      </a:lnTo>
                      <a:lnTo>
                        <a:pt x="463" y="23"/>
                      </a:lnTo>
                      <a:lnTo>
                        <a:pt x="466" y="26"/>
                      </a:lnTo>
                      <a:lnTo>
                        <a:pt x="468" y="29"/>
                      </a:lnTo>
                      <a:lnTo>
                        <a:pt x="470" y="32"/>
                      </a:lnTo>
                      <a:lnTo>
                        <a:pt x="471" y="35"/>
                      </a:lnTo>
                      <a:lnTo>
                        <a:pt x="471" y="39"/>
                      </a:lnTo>
                      <a:lnTo>
                        <a:pt x="471"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38" name="Freeform 314">
                  <a:extLst>
                    <a:ext uri="{FF2B5EF4-FFF2-40B4-BE49-F238E27FC236}">
                      <a16:creationId xmlns:a16="http://schemas.microsoft.com/office/drawing/2014/main" xmlns="" id="{1A57CDD1-1F91-42E8-A3B1-1322456ECBDD}"/>
                    </a:ext>
                  </a:extLst>
                </p:cNvPr>
                <p:cNvSpPr>
                  <a:spLocks/>
                </p:cNvSpPr>
                <p:nvPr/>
              </p:nvSpPr>
              <p:spPr bwMode="auto">
                <a:xfrm>
                  <a:off x="5210175" y="-1679576"/>
                  <a:ext cx="141288" cy="153988"/>
                </a:xfrm>
                <a:custGeom>
                  <a:avLst/>
                  <a:gdLst>
                    <a:gd name="T0" fmla="*/ 155 w 176"/>
                    <a:gd name="T1" fmla="*/ 74 h 193"/>
                    <a:gd name="T2" fmla="*/ 112 w 176"/>
                    <a:gd name="T3" fmla="*/ 93 h 193"/>
                    <a:gd name="T4" fmla="*/ 171 w 176"/>
                    <a:gd name="T5" fmla="*/ 159 h 193"/>
                    <a:gd name="T6" fmla="*/ 175 w 176"/>
                    <a:gd name="T7" fmla="*/ 164 h 193"/>
                    <a:gd name="T8" fmla="*/ 175 w 176"/>
                    <a:gd name="T9" fmla="*/ 164 h 193"/>
                    <a:gd name="T10" fmla="*/ 176 w 176"/>
                    <a:gd name="T11" fmla="*/ 166 h 193"/>
                    <a:gd name="T12" fmla="*/ 176 w 176"/>
                    <a:gd name="T13" fmla="*/ 168 h 193"/>
                    <a:gd name="T14" fmla="*/ 175 w 176"/>
                    <a:gd name="T15" fmla="*/ 170 h 193"/>
                    <a:gd name="T16" fmla="*/ 150 w 176"/>
                    <a:gd name="T17" fmla="*/ 192 h 193"/>
                    <a:gd name="T18" fmla="*/ 150 w 176"/>
                    <a:gd name="T19" fmla="*/ 192 h 193"/>
                    <a:gd name="T20" fmla="*/ 147 w 176"/>
                    <a:gd name="T21" fmla="*/ 193 h 193"/>
                    <a:gd name="T22" fmla="*/ 145 w 176"/>
                    <a:gd name="T23" fmla="*/ 193 h 193"/>
                    <a:gd name="T24" fmla="*/ 143 w 176"/>
                    <a:gd name="T25" fmla="*/ 192 h 193"/>
                    <a:gd name="T26" fmla="*/ 143 w 176"/>
                    <a:gd name="T27" fmla="*/ 192 h 193"/>
                    <a:gd name="T28" fmla="*/ 82 w 176"/>
                    <a:gd name="T29" fmla="*/ 122 h 193"/>
                    <a:gd name="T30" fmla="*/ 60 w 176"/>
                    <a:gd name="T31" fmla="*/ 159 h 193"/>
                    <a:gd name="T32" fmla="*/ 60 w 176"/>
                    <a:gd name="T33" fmla="*/ 159 h 193"/>
                    <a:gd name="T34" fmla="*/ 58 w 176"/>
                    <a:gd name="T35" fmla="*/ 161 h 193"/>
                    <a:gd name="T36" fmla="*/ 57 w 176"/>
                    <a:gd name="T37" fmla="*/ 162 h 193"/>
                    <a:gd name="T38" fmla="*/ 55 w 176"/>
                    <a:gd name="T39" fmla="*/ 163 h 193"/>
                    <a:gd name="T40" fmla="*/ 54 w 176"/>
                    <a:gd name="T41" fmla="*/ 162 h 193"/>
                    <a:gd name="T42" fmla="*/ 52 w 176"/>
                    <a:gd name="T43" fmla="*/ 160 h 193"/>
                    <a:gd name="T44" fmla="*/ 52 w 176"/>
                    <a:gd name="T45" fmla="*/ 159 h 193"/>
                    <a:gd name="T46" fmla="*/ 0 w 176"/>
                    <a:gd name="T47" fmla="*/ 3 h 193"/>
                    <a:gd name="T48" fmla="*/ 0 w 176"/>
                    <a:gd name="T49" fmla="*/ 3 h 193"/>
                    <a:gd name="T50" fmla="*/ 0 w 176"/>
                    <a:gd name="T51" fmla="*/ 1 h 193"/>
                    <a:gd name="T52" fmla="*/ 1 w 176"/>
                    <a:gd name="T53" fmla="*/ 0 h 193"/>
                    <a:gd name="T54" fmla="*/ 3 w 176"/>
                    <a:gd name="T55" fmla="*/ 0 h 193"/>
                    <a:gd name="T56" fmla="*/ 153 w 176"/>
                    <a:gd name="T57" fmla="*/ 67 h 193"/>
                    <a:gd name="T58" fmla="*/ 153 w 176"/>
                    <a:gd name="T59" fmla="*/ 67 h 193"/>
                    <a:gd name="T60" fmla="*/ 156 w 176"/>
                    <a:gd name="T61" fmla="*/ 68 h 193"/>
                    <a:gd name="T62" fmla="*/ 157 w 176"/>
                    <a:gd name="T63" fmla="*/ 69 h 193"/>
                    <a:gd name="T64" fmla="*/ 158 w 176"/>
                    <a:gd name="T65" fmla="*/ 71 h 193"/>
                    <a:gd name="T66" fmla="*/ 157 w 176"/>
                    <a:gd name="T67" fmla="*/ 72 h 193"/>
                    <a:gd name="T68" fmla="*/ 156 w 176"/>
                    <a:gd name="T69" fmla="*/ 74 h 193"/>
                    <a:gd name="T70" fmla="*/ 155 w 176"/>
                    <a:gd name="T71" fmla="*/ 74 h 193"/>
                    <a:gd name="T72" fmla="*/ 155 w 176"/>
                    <a:gd name="T73" fmla="*/ 74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93">
                      <a:moveTo>
                        <a:pt x="155" y="74"/>
                      </a:moveTo>
                      <a:lnTo>
                        <a:pt x="112" y="93"/>
                      </a:lnTo>
                      <a:lnTo>
                        <a:pt x="171" y="159"/>
                      </a:lnTo>
                      <a:lnTo>
                        <a:pt x="175" y="164"/>
                      </a:lnTo>
                      <a:lnTo>
                        <a:pt x="175" y="164"/>
                      </a:lnTo>
                      <a:lnTo>
                        <a:pt x="176" y="166"/>
                      </a:lnTo>
                      <a:lnTo>
                        <a:pt x="176" y="168"/>
                      </a:lnTo>
                      <a:lnTo>
                        <a:pt x="175" y="170"/>
                      </a:lnTo>
                      <a:lnTo>
                        <a:pt x="150" y="192"/>
                      </a:lnTo>
                      <a:lnTo>
                        <a:pt x="150" y="192"/>
                      </a:lnTo>
                      <a:lnTo>
                        <a:pt x="147" y="193"/>
                      </a:lnTo>
                      <a:lnTo>
                        <a:pt x="145" y="193"/>
                      </a:lnTo>
                      <a:lnTo>
                        <a:pt x="143" y="192"/>
                      </a:lnTo>
                      <a:lnTo>
                        <a:pt x="143" y="192"/>
                      </a:lnTo>
                      <a:lnTo>
                        <a:pt x="82" y="122"/>
                      </a:lnTo>
                      <a:lnTo>
                        <a:pt x="60" y="159"/>
                      </a:lnTo>
                      <a:lnTo>
                        <a:pt x="60" y="159"/>
                      </a:lnTo>
                      <a:lnTo>
                        <a:pt x="58" y="161"/>
                      </a:lnTo>
                      <a:lnTo>
                        <a:pt x="57" y="162"/>
                      </a:lnTo>
                      <a:lnTo>
                        <a:pt x="55" y="163"/>
                      </a:lnTo>
                      <a:lnTo>
                        <a:pt x="54" y="162"/>
                      </a:lnTo>
                      <a:lnTo>
                        <a:pt x="52" y="160"/>
                      </a:lnTo>
                      <a:lnTo>
                        <a:pt x="52" y="159"/>
                      </a:lnTo>
                      <a:lnTo>
                        <a:pt x="0" y="3"/>
                      </a:lnTo>
                      <a:lnTo>
                        <a:pt x="0" y="3"/>
                      </a:lnTo>
                      <a:lnTo>
                        <a:pt x="0" y="1"/>
                      </a:lnTo>
                      <a:lnTo>
                        <a:pt x="1" y="0"/>
                      </a:lnTo>
                      <a:lnTo>
                        <a:pt x="3" y="0"/>
                      </a:lnTo>
                      <a:lnTo>
                        <a:pt x="153" y="67"/>
                      </a:lnTo>
                      <a:lnTo>
                        <a:pt x="153" y="67"/>
                      </a:lnTo>
                      <a:lnTo>
                        <a:pt x="156" y="68"/>
                      </a:lnTo>
                      <a:lnTo>
                        <a:pt x="157" y="69"/>
                      </a:lnTo>
                      <a:lnTo>
                        <a:pt x="158" y="71"/>
                      </a:lnTo>
                      <a:lnTo>
                        <a:pt x="157" y="72"/>
                      </a:lnTo>
                      <a:lnTo>
                        <a:pt x="156" y="74"/>
                      </a:lnTo>
                      <a:lnTo>
                        <a:pt x="155" y="74"/>
                      </a:lnTo>
                      <a:lnTo>
                        <a:pt x="155"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sp>
          <p:nvSpPr>
            <p:cNvPr id="39" name="Freeform 378">
              <a:extLst>
                <a:ext uri="{FF2B5EF4-FFF2-40B4-BE49-F238E27FC236}">
                  <a16:creationId xmlns:a16="http://schemas.microsoft.com/office/drawing/2014/main" xmlns="" id="{D8859D14-54A4-41FA-B174-2F4A8B4C2340}"/>
                </a:ext>
              </a:extLst>
            </p:cNvPr>
            <p:cNvSpPr>
              <a:spLocks/>
            </p:cNvSpPr>
            <p:nvPr/>
          </p:nvSpPr>
          <p:spPr bwMode="auto">
            <a:xfrm>
              <a:off x="657410" y="3015496"/>
              <a:ext cx="1011567" cy="1009386"/>
            </a:xfrm>
            <a:custGeom>
              <a:avLst/>
              <a:gdLst>
                <a:gd name="T0" fmla="*/ 927 w 928"/>
                <a:gd name="T1" fmla="*/ 487 h 927"/>
                <a:gd name="T2" fmla="*/ 918 w 928"/>
                <a:gd name="T3" fmla="*/ 557 h 927"/>
                <a:gd name="T4" fmla="*/ 899 w 928"/>
                <a:gd name="T5" fmla="*/ 622 h 927"/>
                <a:gd name="T6" fmla="*/ 871 w 928"/>
                <a:gd name="T7" fmla="*/ 684 h 927"/>
                <a:gd name="T8" fmla="*/ 836 w 928"/>
                <a:gd name="T9" fmla="*/ 740 h 927"/>
                <a:gd name="T10" fmla="*/ 792 w 928"/>
                <a:gd name="T11" fmla="*/ 790 h 927"/>
                <a:gd name="T12" fmla="*/ 741 w 928"/>
                <a:gd name="T13" fmla="*/ 834 h 927"/>
                <a:gd name="T14" fmla="*/ 684 w 928"/>
                <a:gd name="T15" fmla="*/ 871 h 927"/>
                <a:gd name="T16" fmla="*/ 623 w 928"/>
                <a:gd name="T17" fmla="*/ 898 h 927"/>
                <a:gd name="T18" fmla="*/ 557 w 928"/>
                <a:gd name="T19" fmla="*/ 917 h 927"/>
                <a:gd name="T20" fmla="*/ 488 w 928"/>
                <a:gd name="T21" fmla="*/ 926 h 927"/>
                <a:gd name="T22" fmla="*/ 439 w 928"/>
                <a:gd name="T23" fmla="*/ 926 h 927"/>
                <a:gd name="T24" fmla="*/ 371 w 928"/>
                <a:gd name="T25" fmla="*/ 917 h 927"/>
                <a:gd name="T26" fmla="*/ 304 w 928"/>
                <a:gd name="T27" fmla="*/ 898 h 927"/>
                <a:gd name="T28" fmla="*/ 243 w 928"/>
                <a:gd name="T29" fmla="*/ 871 h 927"/>
                <a:gd name="T30" fmla="*/ 186 w 928"/>
                <a:gd name="T31" fmla="*/ 834 h 927"/>
                <a:gd name="T32" fmla="*/ 135 w 928"/>
                <a:gd name="T33" fmla="*/ 790 h 927"/>
                <a:gd name="T34" fmla="*/ 91 w 928"/>
                <a:gd name="T35" fmla="*/ 740 h 927"/>
                <a:gd name="T36" fmla="*/ 56 w 928"/>
                <a:gd name="T37" fmla="*/ 684 h 927"/>
                <a:gd name="T38" fmla="*/ 28 w 928"/>
                <a:gd name="T39" fmla="*/ 622 h 927"/>
                <a:gd name="T40" fmla="*/ 9 w 928"/>
                <a:gd name="T41" fmla="*/ 557 h 927"/>
                <a:gd name="T42" fmla="*/ 0 w 928"/>
                <a:gd name="T43" fmla="*/ 487 h 927"/>
                <a:gd name="T44" fmla="*/ 0 w 928"/>
                <a:gd name="T45" fmla="*/ 439 h 927"/>
                <a:gd name="T46" fmla="*/ 9 w 928"/>
                <a:gd name="T47" fmla="*/ 370 h 927"/>
                <a:gd name="T48" fmla="*/ 28 w 928"/>
                <a:gd name="T49" fmla="*/ 304 h 927"/>
                <a:gd name="T50" fmla="*/ 56 w 928"/>
                <a:gd name="T51" fmla="*/ 242 h 927"/>
                <a:gd name="T52" fmla="*/ 91 w 928"/>
                <a:gd name="T53" fmla="*/ 186 h 927"/>
                <a:gd name="T54" fmla="*/ 135 w 928"/>
                <a:gd name="T55" fmla="*/ 135 h 927"/>
                <a:gd name="T56" fmla="*/ 186 w 928"/>
                <a:gd name="T57" fmla="*/ 91 h 927"/>
                <a:gd name="T58" fmla="*/ 243 w 928"/>
                <a:gd name="T59" fmla="*/ 56 h 927"/>
                <a:gd name="T60" fmla="*/ 304 w 928"/>
                <a:gd name="T61" fmla="*/ 28 h 927"/>
                <a:gd name="T62" fmla="*/ 371 w 928"/>
                <a:gd name="T63" fmla="*/ 9 h 927"/>
                <a:gd name="T64" fmla="*/ 439 w 928"/>
                <a:gd name="T65" fmla="*/ 0 h 927"/>
                <a:gd name="T66" fmla="*/ 488 w 928"/>
                <a:gd name="T67" fmla="*/ 0 h 927"/>
                <a:gd name="T68" fmla="*/ 557 w 928"/>
                <a:gd name="T69" fmla="*/ 9 h 927"/>
                <a:gd name="T70" fmla="*/ 623 w 928"/>
                <a:gd name="T71" fmla="*/ 28 h 927"/>
                <a:gd name="T72" fmla="*/ 684 w 928"/>
                <a:gd name="T73" fmla="*/ 56 h 927"/>
                <a:gd name="T74" fmla="*/ 741 w 928"/>
                <a:gd name="T75" fmla="*/ 91 h 927"/>
                <a:gd name="T76" fmla="*/ 792 w 928"/>
                <a:gd name="T77" fmla="*/ 135 h 927"/>
                <a:gd name="T78" fmla="*/ 836 w 928"/>
                <a:gd name="T79" fmla="*/ 186 h 927"/>
                <a:gd name="T80" fmla="*/ 871 w 928"/>
                <a:gd name="T81" fmla="*/ 242 h 927"/>
                <a:gd name="T82" fmla="*/ 899 w 928"/>
                <a:gd name="T83" fmla="*/ 304 h 927"/>
                <a:gd name="T84" fmla="*/ 918 w 928"/>
                <a:gd name="T85" fmla="*/ 370 h 927"/>
                <a:gd name="T86" fmla="*/ 927 w 928"/>
                <a:gd name="T87" fmla="*/ 439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8" h="927">
                  <a:moveTo>
                    <a:pt x="928" y="463"/>
                  </a:moveTo>
                  <a:lnTo>
                    <a:pt x="928" y="463"/>
                  </a:lnTo>
                  <a:lnTo>
                    <a:pt x="927" y="487"/>
                  </a:lnTo>
                  <a:lnTo>
                    <a:pt x="925" y="511"/>
                  </a:lnTo>
                  <a:lnTo>
                    <a:pt x="923" y="533"/>
                  </a:lnTo>
                  <a:lnTo>
                    <a:pt x="918" y="557"/>
                  </a:lnTo>
                  <a:lnTo>
                    <a:pt x="913" y="579"/>
                  </a:lnTo>
                  <a:lnTo>
                    <a:pt x="907" y="601"/>
                  </a:lnTo>
                  <a:lnTo>
                    <a:pt x="899" y="622"/>
                  </a:lnTo>
                  <a:lnTo>
                    <a:pt x="891" y="644"/>
                  </a:lnTo>
                  <a:lnTo>
                    <a:pt x="882" y="664"/>
                  </a:lnTo>
                  <a:lnTo>
                    <a:pt x="871" y="684"/>
                  </a:lnTo>
                  <a:lnTo>
                    <a:pt x="860" y="704"/>
                  </a:lnTo>
                  <a:lnTo>
                    <a:pt x="849" y="722"/>
                  </a:lnTo>
                  <a:lnTo>
                    <a:pt x="836" y="740"/>
                  </a:lnTo>
                  <a:lnTo>
                    <a:pt x="822" y="757"/>
                  </a:lnTo>
                  <a:lnTo>
                    <a:pt x="807" y="774"/>
                  </a:lnTo>
                  <a:lnTo>
                    <a:pt x="792" y="790"/>
                  </a:lnTo>
                  <a:lnTo>
                    <a:pt x="775" y="805"/>
                  </a:lnTo>
                  <a:lnTo>
                    <a:pt x="758" y="821"/>
                  </a:lnTo>
                  <a:lnTo>
                    <a:pt x="741" y="834"/>
                  </a:lnTo>
                  <a:lnTo>
                    <a:pt x="723" y="847"/>
                  </a:lnTo>
                  <a:lnTo>
                    <a:pt x="705" y="859"/>
                  </a:lnTo>
                  <a:lnTo>
                    <a:pt x="684" y="871"/>
                  </a:lnTo>
                  <a:lnTo>
                    <a:pt x="665" y="881"/>
                  </a:lnTo>
                  <a:lnTo>
                    <a:pt x="644" y="890"/>
                  </a:lnTo>
                  <a:lnTo>
                    <a:pt x="623" y="898"/>
                  </a:lnTo>
                  <a:lnTo>
                    <a:pt x="601" y="905"/>
                  </a:lnTo>
                  <a:lnTo>
                    <a:pt x="580" y="912"/>
                  </a:lnTo>
                  <a:lnTo>
                    <a:pt x="557" y="917"/>
                  </a:lnTo>
                  <a:lnTo>
                    <a:pt x="534" y="921"/>
                  </a:lnTo>
                  <a:lnTo>
                    <a:pt x="511" y="923"/>
                  </a:lnTo>
                  <a:lnTo>
                    <a:pt x="488" y="926"/>
                  </a:lnTo>
                  <a:lnTo>
                    <a:pt x="464" y="927"/>
                  </a:lnTo>
                  <a:lnTo>
                    <a:pt x="464" y="927"/>
                  </a:lnTo>
                  <a:lnTo>
                    <a:pt x="439" y="926"/>
                  </a:lnTo>
                  <a:lnTo>
                    <a:pt x="416" y="923"/>
                  </a:lnTo>
                  <a:lnTo>
                    <a:pt x="393" y="921"/>
                  </a:lnTo>
                  <a:lnTo>
                    <a:pt x="371" y="917"/>
                  </a:lnTo>
                  <a:lnTo>
                    <a:pt x="348" y="912"/>
                  </a:lnTo>
                  <a:lnTo>
                    <a:pt x="325" y="905"/>
                  </a:lnTo>
                  <a:lnTo>
                    <a:pt x="304" y="898"/>
                  </a:lnTo>
                  <a:lnTo>
                    <a:pt x="282" y="890"/>
                  </a:lnTo>
                  <a:lnTo>
                    <a:pt x="262" y="881"/>
                  </a:lnTo>
                  <a:lnTo>
                    <a:pt x="243" y="871"/>
                  </a:lnTo>
                  <a:lnTo>
                    <a:pt x="223" y="859"/>
                  </a:lnTo>
                  <a:lnTo>
                    <a:pt x="204" y="847"/>
                  </a:lnTo>
                  <a:lnTo>
                    <a:pt x="186" y="834"/>
                  </a:lnTo>
                  <a:lnTo>
                    <a:pt x="169" y="821"/>
                  </a:lnTo>
                  <a:lnTo>
                    <a:pt x="151" y="805"/>
                  </a:lnTo>
                  <a:lnTo>
                    <a:pt x="135" y="790"/>
                  </a:lnTo>
                  <a:lnTo>
                    <a:pt x="120" y="774"/>
                  </a:lnTo>
                  <a:lnTo>
                    <a:pt x="105" y="757"/>
                  </a:lnTo>
                  <a:lnTo>
                    <a:pt x="91" y="740"/>
                  </a:lnTo>
                  <a:lnTo>
                    <a:pt x="78" y="722"/>
                  </a:lnTo>
                  <a:lnTo>
                    <a:pt x="67" y="704"/>
                  </a:lnTo>
                  <a:lnTo>
                    <a:pt x="56" y="684"/>
                  </a:lnTo>
                  <a:lnTo>
                    <a:pt x="45" y="664"/>
                  </a:lnTo>
                  <a:lnTo>
                    <a:pt x="37" y="644"/>
                  </a:lnTo>
                  <a:lnTo>
                    <a:pt x="28" y="622"/>
                  </a:lnTo>
                  <a:lnTo>
                    <a:pt x="20" y="601"/>
                  </a:lnTo>
                  <a:lnTo>
                    <a:pt x="14" y="579"/>
                  </a:lnTo>
                  <a:lnTo>
                    <a:pt x="9" y="557"/>
                  </a:lnTo>
                  <a:lnTo>
                    <a:pt x="5" y="533"/>
                  </a:lnTo>
                  <a:lnTo>
                    <a:pt x="2" y="511"/>
                  </a:lnTo>
                  <a:lnTo>
                    <a:pt x="0" y="487"/>
                  </a:lnTo>
                  <a:lnTo>
                    <a:pt x="0" y="463"/>
                  </a:lnTo>
                  <a:lnTo>
                    <a:pt x="0" y="463"/>
                  </a:lnTo>
                  <a:lnTo>
                    <a:pt x="0" y="439"/>
                  </a:lnTo>
                  <a:lnTo>
                    <a:pt x="2" y="415"/>
                  </a:lnTo>
                  <a:lnTo>
                    <a:pt x="5" y="393"/>
                  </a:lnTo>
                  <a:lnTo>
                    <a:pt x="9" y="370"/>
                  </a:lnTo>
                  <a:lnTo>
                    <a:pt x="14" y="348"/>
                  </a:lnTo>
                  <a:lnTo>
                    <a:pt x="20" y="325"/>
                  </a:lnTo>
                  <a:lnTo>
                    <a:pt x="28" y="304"/>
                  </a:lnTo>
                  <a:lnTo>
                    <a:pt x="37" y="283"/>
                  </a:lnTo>
                  <a:lnTo>
                    <a:pt x="45" y="262"/>
                  </a:lnTo>
                  <a:lnTo>
                    <a:pt x="56" y="242"/>
                  </a:lnTo>
                  <a:lnTo>
                    <a:pt x="67" y="223"/>
                  </a:lnTo>
                  <a:lnTo>
                    <a:pt x="78" y="204"/>
                  </a:lnTo>
                  <a:lnTo>
                    <a:pt x="91" y="186"/>
                  </a:lnTo>
                  <a:lnTo>
                    <a:pt x="105" y="168"/>
                  </a:lnTo>
                  <a:lnTo>
                    <a:pt x="120" y="151"/>
                  </a:lnTo>
                  <a:lnTo>
                    <a:pt x="135" y="135"/>
                  </a:lnTo>
                  <a:lnTo>
                    <a:pt x="151" y="120"/>
                  </a:lnTo>
                  <a:lnTo>
                    <a:pt x="169" y="105"/>
                  </a:lnTo>
                  <a:lnTo>
                    <a:pt x="186" y="91"/>
                  </a:lnTo>
                  <a:lnTo>
                    <a:pt x="204" y="78"/>
                  </a:lnTo>
                  <a:lnTo>
                    <a:pt x="223" y="66"/>
                  </a:lnTo>
                  <a:lnTo>
                    <a:pt x="243" y="56"/>
                  </a:lnTo>
                  <a:lnTo>
                    <a:pt x="262" y="45"/>
                  </a:lnTo>
                  <a:lnTo>
                    <a:pt x="282" y="36"/>
                  </a:lnTo>
                  <a:lnTo>
                    <a:pt x="304" y="28"/>
                  </a:lnTo>
                  <a:lnTo>
                    <a:pt x="325" y="20"/>
                  </a:lnTo>
                  <a:lnTo>
                    <a:pt x="348" y="14"/>
                  </a:lnTo>
                  <a:lnTo>
                    <a:pt x="371" y="9"/>
                  </a:lnTo>
                  <a:lnTo>
                    <a:pt x="393" y="5"/>
                  </a:lnTo>
                  <a:lnTo>
                    <a:pt x="416" y="2"/>
                  </a:lnTo>
                  <a:lnTo>
                    <a:pt x="439" y="0"/>
                  </a:lnTo>
                  <a:lnTo>
                    <a:pt x="464" y="0"/>
                  </a:lnTo>
                  <a:lnTo>
                    <a:pt x="464" y="0"/>
                  </a:lnTo>
                  <a:lnTo>
                    <a:pt x="488" y="0"/>
                  </a:lnTo>
                  <a:lnTo>
                    <a:pt x="511" y="2"/>
                  </a:lnTo>
                  <a:lnTo>
                    <a:pt x="534" y="5"/>
                  </a:lnTo>
                  <a:lnTo>
                    <a:pt x="557" y="9"/>
                  </a:lnTo>
                  <a:lnTo>
                    <a:pt x="580" y="14"/>
                  </a:lnTo>
                  <a:lnTo>
                    <a:pt x="601" y="20"/>
                  </a:lnTo>
                  <a:lnTo>
                    <a:pt x="623" y="28"/>
                  </a:lnTo>
                  <a:lnTo>
                    <a:pt x="644" y="36"/>
                  </a:lnTo>
                  <a:lnTo>
                    <a:pt x="665" y="45"/>
                  </a:lnTo>
                  <a:lnTo>
                    <a:pt x="684" y="56"/>
                  </a:lnTo>
                  <a:lnTo>
                    <a:pt x="705" y="66"/>
                  </a:lnTo>
                  <a:lnTo>
                    <a:pt x="723" y="78"/>
                  </a:lnTo>
                  <a:lnTo>
                    <a:pt x="741" y="91"/>
                  </a:lnTo>
                  <a:lnTo>
                    <a:pt x="758" y="105"/>
                  </a:lnTo>
                  <a:lnTo>
                    <a:pt x="775" y="120"/>
                  </a:lnTo>
                  <a:lnTo>
                    <a:pt x="792" y="135"/>
                  </a:lnTo>
                  <a:lnTo>
                    <a:pt x="807" y="151"/>
                  </a:lnTo>
                  <a:lnTo>
                    <a:pt x="822" y="168"/>
                  </a:lnTo>
                  <a:lnTo>
                    <a:pt x="836" y="186"/>
                  </a:lnTo>
                  <a:lnTo>
                    <a:pt x="849" y="204"/>
                  </a:lnTo>
                  <a:lnTo>
                    <a:pt x="860" y="223"/>
                  </a:lnTo>
                  <a:lnTo>
                    <a:pt x="871" y="242"/>
                  </a:lnTo>
                  <a:lnTo>
                    <a:pt x="882" y="262"/>
                  </a:lnTo>
                  <a:lnTo>
                    <a:pt x="891" y="283"/>
                  </a:lnTo>
                  <a:lnTo>
                    <a:pt x="899" y="304"/>
                  </a:lnTo>
                  <a:lnTo>
                    <a:pt x="907" y="325"/>
                  </a:lnTo>
                  <a:lnTo>
                    <a:pt x="913" y="348"/>
                  </a:lnTo>
                  <a:lnTo>
                    <a:pt x="918" y="370"/>
                  </a:lnTo>
                  <a:lnTo>
                    <a:pt x="923" y="393"/>
                  </a:lnTo>
                  <a:lnTo>
                    <a:pt x="925" y="415"/>
                  </a:lnTo>
                  <a:lnTo>
                    <a:pt x="927" y="439"/>
                  </a:lnTo>
                  <a:lnTo>
                    <a:pt x="928" y="463"/>
                  </a:lnTo>
                  <a:lnTo>
                    <a:pt x="928" y="463"/>
                  </a:lnTo>
                  <a:close/>
                </a:path>
              </a:pathLst>
            </a:custGeom>
            <a:solidFill>
              <a:srgbClr val="FF7200"/>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40" name="Picture 39">
              <a:extLst>
                <a:ext uri="{FF2B5EF4-FFF2-40B4-BE49-F238E27FC236}">
                  <a16:creationId xmlns:a16="http://schemas.microsoft.com/office/drawing/2014/main" xmlns="" id="{EF8E624E-7961-4A20-B83E-5150FDF2151D}"/>
                </a:ext>
              </a:extLst>
            </p:cNvPr>
            <p:cNvPicPr>
              <a:picLocks noChangeAspect="1"/>
            </p:cNvPicPr>
            <p:nvPr/>
          </p:nvPicPr>
          <p:blipFill>
            <a:blip r:embed="rId3"/>
            <a:stretch>
              <a:fillRect/>
            </a:stretch>
          </p:blipFill>
          <p:spPr>
            <a:xfrm>
              <a:off x="793116" y="3214078"/>
              <a:ext cx="670618" cy="640135"/>
            </a:xfrm>
            <a:prstGeom prst="rect">
              <a:avLst/>
            </a:prstGeom>
          </p:spPr>
        </p:pic>
      </p:grpSp>
      <p:sp>
        <p:nvSpPr>
          <p:cNvPr id="20" name="Title 2">
            <a:extLst>
              <a:ext uri="{FF2B5EF4-FFF2-40B4-BE49-F238E27FC236}">
                <a16:creationId xmlns:a16="http://schemas.microsoft.com/office/drawing/2014/main" xmlns="" id="{6E5D83A2-C2A5-46AF-8B2A-6B2264424236}"/>
              </a:ext>
            </a:extLst>
          </p:cNvPr>
          <p:cNvSpPr>
            <a:spLocks noGrp="1"/>
          </p:cNvSpPr>
          <p:nvPr>
            <p:ph type="title"/>
          </p:nvPr>
        </p:nvSpPr>
        <p:spPr>
          <a:xfrm>
            <a:off x="751285" y="395649"/>
            <a:ext cx="10934202" cy="369948"/>
          </a:xfrm>
        </p:spPr>
        <p:txBody>
          <a:bodyPr/>
          <a:lstStyle/>
          <a:p>
            <a:r>
              <a:rPr lang="en-US" dirty="0"/>
              <a:t>Why blue Essentials?</a:t>
            </a:r>
          </a:p>
        </p:txBody>
      </p:sp>
    </p:spTree>
    <p:extLst>
      <p:ext uri="{BB962C8B-B14F-4D97-AF65-F5344CB8AC3E}">
        <p14:creationId xmlns:p14="http://schemas.microsoft.com/office/powerpoint/2010/main" val="4363576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8D16D1EB-A5AB-4ABE-A8F9-B211694038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103" t="7934" r="20398" b="6599"/>
          <a:stretch/>
        </p:blipFill>
        <p:spPr>
          <a:xfrm>
            <a:off x="6905767" y="812496"/>
            <a:ext cx="3241582" cy="5507677"/>
          </a:xfrm>
          <a:prstGeom prst="rect">
            <a:avLst/>
          </a:prstGeom>
        </p:spPr>
      </p:pic>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Title 5"/>
          <p:cNvSpPr txBox="1">
            <a:spLocks/>
          </p:cNvSpPr>
          <p:nvPr/>
        </p:nvSpPr>
        <p:spPr>
          <a:xfrm>
            <a:off x="457200" y="579280"/>
            <a:ext cx="4076699" cy="88392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800" b="1" i="0" u="none" strike="noStrike" kern="600" cap="none" spc="0" normalizeH="0" baseline="100000" noProof="0" dirty="0">
              <a:ln>
                <a:noFill/>
              </a:ln>
              <a:solidFill>
                <a:srgbClr val="24618E"/>
              </a:solidFill>
              <a:effectLst/>
              <a:uLnTx/>
              <a:uFillTx/>
              <a:latin typeface="Arial Narrow" panose="020B0606020202030204" pitchFamily="34" charset="0"/>
              <a:ea typeface="+mj-ea"/>
              <a:cs typeface="+mj-cs"/>
            </a:endParaRPr>
          </a:p>
        </p:txBody>
      </p:sp>
      <p:sp>
        <p:nvSpPr>
          <p:cNvPr id="16" name="Content Placeholder 8">
            <a:extLst>
              <a:ext uri="{FF2B5EF4-FFF2-40B4-BE49-F238E27FC236}">
                <a16:creationId xmlns:a16="http://schemas.microsoft.com/office/drawing/2014/main" xmlns="" id="{371921AB-0874-4DEB-8BBC-37D5AB691B6B}"/>
              </a:ext>
            </a:extLst>
          </p:cNvPr>
          <p:cNvSpPr txBox="1">
            <a:spLocks/>
          </p:cNvSpPr>
          <p:nvPr/>
        </p:nvSpPr>
        <p:spPr>
          <a:xfrm>
            <a:off x="457200" y="3102742"/>
            <a:ext cx="5098473" cy="2587487"/>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marR="0" lvl="0" indent="-22860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700" b="0" i="0" u="none" strike="noStrike" kern="600" cap="none" spc="0" normalizeH="0" baseline="0" noProof="0" dirty="0">
                <a:ln>
                  <a:noFill/>
                </a:ln>
                <a:solidFill>
                  <a:srgbClr val="1E1E1E"/>
                </a:solidFill>
                <a:effectLst/>
                <a:uLnTx/>
                <a:uFillTx/>
                <a:latin typeface="Arial" panose="020B0604020202020204"/>
                <a:ea typeface="+mn-ea"/>
                <a:cs typeface="+mn-cs"/>
              </a:rPr>
              <a:t>Affordable, predictable costs</a:t>
            </a:r>
          </a:p>
          <a:p>
            <a:pPr marL="228600" marR="0" lvl="0" indent="-22860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700" b="0" i="0" u="none" strike="noStrike" kern="600" cap="none" spc="0" normalizeH="0" baseline="0" noProof="0" dirty="0">
                <a:ln>
                  <a:noFill/>
                </a:ln>
                <a:solidFill>
                  <a:srgbClr val="1E1E1E"/>
                </a:solidFill>
                <a:effectLst/>
                <a:uLnTx/>
                <a:uFillTx/>
                <a:latin typeface="Arial" panose="020B0604020202020204"/>
                <a:ea typeface="+mn-ea"/>
                <a:cs typeface="+mn-cs"/>
              </a:rPr>
              <a:t>Patient-centric, PCP-guided care</a:t>
            </a:r>
          </a:p>
          <a:p>
            <a:pPr marL="228600" marR="0" lvl="0" indent="-22860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700" b="0" i="0" u="none" strike="noStrike" kern="600" cap="none" spc="0" normalizeH="0" baseline="0" noProof="0" dirty="0">
                <a:ln>
                  <a:noFill/>
                </a:ln>
                <a:solidFill>
                  <a:srgbClr val="1E1E1E"/>
                </a:solidFill>
                <a:effectLst/>
                <a:uLnTx/>
                <a:uFillTx/>
                <a:latin typeface="Arial" panose="020B0604020202020204"/>
                <a:ea typeface="+mn-ea"/>
                <a:cs typeface="+mn-cs"/>
              </a:rPr>
              <a:t>Access to a statewide network of high-</a:t>
            </a:r>
            <a:br>
              <a:rPr kumimoji="0" lang="en-US" sz="1700" b="0" i="0" u="none" strike="noStrike" kern="600" cap="none" spc="0" normalizeH="0" baseline="0" noProof="0" dirty="0">
                <a:ln>
                  <a:noFill/>
                </a:ln>
                <a:solidFill>
                  <a:srgbClr val="1E1E1E"/>
                </a:solidFill>
                <a:effectLst/>
                <a:uLnTx/>
                <a:uFillTx/>
                <a:latin typeface="Arial" panose="020B0604020202020204"/>
                <a:ea typeface="+mn-ea"/>
                <a:cs typeface="+mn-cs"/>
              </a:rPr>
            </a:br>
            <a:r>
              <a:rPr kumimoji="0" lang="en-US" sz="1700" b="0" i="0" u="none" strike="noStrike" kern="600" cap="none" spc="0" normalizeH="0" baseline="0" noProof="0" dirty="0">
                <a:ln>
                  <a:noFill/>
                </a:ln>
                <a:solidFill>
                  <a:srgbClr val="1E1E1E"/>
                </a:solidFill>
                <a:effectLst/>
                <a:uLnTx/>
                <a:uFillTx/>
                <a:latin typeface="Arial" panose="020B0604020202020204"/>
                <a:ea typeface="+mn-ea"/>
                <a:cs typeface="+mn-cs"/>
              </a:rPr>
              <a:t>quality health care providers</a:t>
            </a:r>
          </a:p>
          <a:p>
            <a:pPr marL="228600" marR="0" lvl="0" indent="-22860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700" b="0" i="0" u="none" strike="noStrike" kern="600" cap="none" spc="0" normalizeH="0" baseline="0" noProof="0" dirty="0">
                <a:ln>
                  <a:noFill/>
                </a:ln>
                <a:solidFill>
                  <a:srgbClr val="1E1E1E"/>
                </a:solidFill>
                <a:effectLst/>
                <a:uLnTx/>
                <a:uFillTx/>
                <a:latin typeface="Arial" panose="020B0604020202020204"/>
                <a:ea typeface="+mn-ea"/>
                <a:cs typeface="+mn-cs"/>
              </a:rPr>
              <a:t>100% coverage of recommended routine preventive care and screenings</a:t>
            </a:r>
          </a:p>
          <a:p>
            <a:pPr marL="228600" marR="0" lvl="0" indent="-22860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700" b="0" i="0" u="none" strike="noStrike" kern="600" cap="none" spc="0" normalizeH="0" baseline="0" noProof="0" dirty="0">
                <a:ln>
                  <a:noFill/>
                </a:ln>
                <a:solidFill>
                  <a:srgbClr val="1E1E1E"/>
                </a:solidFill>
                <a:effectLst/>
                <a:uLnTx/>
                <a:uFillTx/>
                <a:latin typeface="Arial" panose="020B0604020202020204"/>
                <a:ea typeface="+mn-ea"/>
                <a:cs typeface="+mn-cs"/>
              </a:rPr>
              <a:t>Self-service tools that support decision-making when it comes to selecting a provider, using benefits and understanding treatment costs </a:t>
            </a:r>
          </a:p>
        </p:txBody>
      </p:sp>
      <p:sp>
        <p:nvSpPr>
          <p:cNvPr id="17" name="Content Placeholder 8">
            <a:extLst>
              <a:ext uri="{FF2B5EF4-FFF2-40B4-BE49-F238E27FC236}">
                <a16:creationId xmlns:a16="http://schemas.microsoft.com/office/drawing/2014/main" xmlns="" id="{2864B0D8-90A9-42BF-A65B-EF1F18628C3F}"/>
              </a:ext>
            </a:extLst>
          </p:cNvPr>
          <p:cNvSpPr txBox="1">
            <a:spLocks/>
          </p:cNvSpPr>
          <p:nvPr/>
        </p:nvSpPr>
        <p:spPr>
          <a:xfrm>
            <a:off x="457201" y="1268105"/>
            <a:ext cx="5329449" cy="1193410"/>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4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None/>
              <a:tabLst/>
              <a:defRPr/>
            </a:pPr>
            <a:r>
              <a:rPr kumimoji="0" lang="en-US" sz="2000" b="1" i="0" u="none" strike="noStrike" kern="600" cap="none" spc="0" normalizeH="0" baseline="0" noProof="0" dirty="0">
                <a:ln>
                  <a:noFill/>
                </a:ln>
                <a:solidFill>
                  <a:srgbClr val="1E1E1E"/>
                </a:solidFill>
                <a:effectLst/>
                <a:uLnTx/>
                <a:uFillTx/>
                <a:latin typeface="Arial" panose="020B0604020202020204"/>
                <a:ea typeface="+mn-ea"/>
                <a:cs typeface="+mn-cs"/>
              </a:rPr>
              <a:t>Participants with Blue Essentials select a primary care provider (PCP) who coordinates care with referrals to specialists. </a:t>
            </a:r>
          </a:p>
          <a:p>
            <a:pPr marL="0" marR="0" lvl="0" indent="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None/>
              <a:tabLst/>
              <a:defRPr/>
            </a:pPr>
            <a:r>
              <a:rPr kumimoji="0" lang="en-US" sz="2000" b="1" i="0" u="none" strike="noStrike" kern="600" cap="none" spc="0" normalizeH="0" baseline="0" noProof="0" dirty="0">
                <a:ln>
                  <a:noFill/>
                </a:ln>
                <a:solidFill>
                  <a:srgbClr val="1E1E1E"/>
                </a:solidFill>
                <a:effectLst/>
                <a:uLnTx/>
                <a:uFillTx/>
                <a:latin typeface="Arial" panose="020B0604020202020204"/>
                <a:ea typeface="+mn-ea"/>
                <a:cs typeface="+mn-cs"/>
              </a:rPr>
              <a:t>Participants enjoy:</a:t>
            </a:r>
          </a:p>
        </p:txBody>
      </p:sp>
      <p:sp>
        <p:nvSpPr>
          <p:cNvPr id="20" name="Rectangle 19"/>
          <p:cNvSpPr/>
          <p:nvPr/>
        </p:nvSpPr>
        <p:spPr>
          <a:xfrm>
            <a:off x="457200" y="6150896"/>
            <a:ext cx="284555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618E"/>
                </a:solidFill>
                <a:effectLst/>
                <a:uLnTx/>
                <a:uFillTx/>
                <a:latin typeface="Arial" panose="020B0604020202020204"/>
                <a:ea typeface="+mn-ea"/>
                <a:cs typeface="+mn-cs"/>
              </a:rPr>
              <a:t>www.bcbstx.com/trshmo</a:t>
            </a:r>
          </a:p>
        </p:txBody>
      </p:sp>
      <p:sp>
        <p:nvSpPr>
          <p:cNvPr id="8" name="Title 2">
            <a:extLst>
              <a:ext uri="{FF2B5EF4-FFF2-40B4-BE49-F238E27FC236}">
                <a16:creationId xmlns:a16="http://schemas.microsoft.com/office/drawing/2014/main" xmlns="" id="{D4F0603F-9198-43B0-9760-BE2AA0863534}"/>
              </a:ext>
            </a:extLst>
          </p:cNvPr>
          <p:cNvSpPr>
            <a:spLocks noGrp="1"/>
          </p:cNvSpPr>
          <p:nvPr>
            <p:ph type="title"/>
          </p:nvPr>
        </p:nvSpPr>
        <p:spPr>
          <a:xfrm>
            <a:off x="457200" y="577544"/>
            <a:ext cx="10934202" cy="369948"/>
          </a:xfrm>
        </p:spPr>
        <p:txBody>
          <a:bodyPr/>
          <a:lstStyle/>
          <a:p>
            <a:r>
              <a:rPr lang="en-US" dirty="0"/>
              <a:t>blue Essentials</a:t>
            </a:r>
          </a:p>
        </p:txBody>
      </p:sp>
    </p:spTree>
    <p:extLst>
      <p:ext uri="{BB962C8B-B14F-4D97-AF65-F5344CB8AC3E}">
        <p14:creationId xmlns:p14="http://schemas.microsoft.com/office/powerpoint/2010/main" val="26371271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Footer Placeholder 5"/>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sp>
        <p:nvSpPr>
          <p:cNvPr id="8" name="Rectangle 7"/>
          <p:cNvSpPr/>
          <p:nvPr/>
        </p:nvSpPr>
        <p:spPr>
          <a:xfrm>
            <a:off x="289877" y="1018119"/>
            <a:ext cx="8178800" cy="2585323"/>
          </a:xfrm>
          <a:prstGeom prst="rect">
            <a:avLst/>
          </a:prstGeom>
        </p:spPr>
        <p:txBody>
          <a:bodyPr wrap="square">
            <a:spAutoFit/>
          </a:bodyPr>
          <a:lstStyle/>
          <a:p>
            <a:pPr marL="173038" marR="0" lvl="1" indent="-173038"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All HMO participants will receive new cards. </a:t>
            </a:r>
          </a:p>
          <a:p>
            <a:pPr marL="173038" marR="0" lvl="1" indent="-173038"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Each individual covered under the plan will receive a card.</a:t>
            </a:r>
          </a:p>
          <a:p>
            <a:pPr marL="173038" marR="0" lvl="1" indent="-173038"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Extra ID cards can be requested, free of charge.</a:t>
            </a:r>
          </a:p>
          <a:p>
            <a:pPr marL="173038" marR="0" lvl="1" indent="-173038"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There will be </a:t>
            </a:r>
            <a:r>
              <a:rPr kumimoji="0" lang="en-US" sz="1800" b="1" i="0" u="none" strike="noStrike" kern="1200" cap="none" spc="0" normalizeH="0" baseline="0" noProof="0" dirty="0">
                <a:ln>
                  <a:noFill/>
                </a:ln>
                <a:solidFill>
                  <a:srgbClr val="1E1E1E"/>
                </a:solidFill>
                <a:effectLst/>
                <a:uLnTx/>
                <a:uFillTx/>
                <a:latin typeface="Arial" panose="020B0604020202020204"/>
                <a:ea typeface="+mn-ea"/>
                <a:cs typeface="+mn-cs"/>
              </a:rPr>
              <a:t>one</a:t>
            </a: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 card for both </a:t>
            </a:r>
            <a:r>
              <a:rPr kumimoji="0" lang="en-US" sz="1800" b="1" i="0" u="none" strike="noStrike" kern="1200" cap="none" spc="0" normalizeH="0" baseline="0" noProof="0" dirty="0">
                <a:ln>
                  <a:noFill/>
                </a:ln>
                <a:solidFill>
                  <a:srgbClr val="1E1E1E"/>
                </a:solidFill>
                <a:effectLst/>
                <a:uLnTx/>
                <a:uFillTx/>
                <a:latin typeface="Arial" panose="020B0604020202020204"/>
                <a:ea typeface="+mn-ea"/>
                <a:cs typeface="+mn-cs"/>
              </a:rPr>
              <a:t>Medical</a:t>
            </a: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 and </a:t>
            </a:r>
            <a:r>
              <a:rPr kumimoji="0" lang="en-US" sz="1800" b="1" i="0" u="none" strike="noStrike" kern="1200" cap="none" spc="0" normalizeH="0" baseline="0" noProof="0" dirty="0">
                <a:ln>
                  <a:noFill/>
                </a:ln>
                <a:solidFill>
                  <a:srgbClr val="1E1E1E"/>
                </a:solidFill>
                <a:effectLst/>
                <a:uLnTx/>
                <a:uFillTx/>
                <a:latin typeface="Arial" panose="020B0604020202020204"/>
                <a:ea typeface="+mn-ea"/>
                <a:cs typeface="+mn-cs"/>
              </a:rPr>
              <a:t>Pharmacy</a:t>
            </a:r>
          </a:p>
          <a:p>
            <a:pPr marL="173038" lvl="1" indent="-173038">
              <a:buFont typeface="Arial" panose="020B0604020202020204" pitchFamily="34" charset="0"/>
              <a:buChar char="•"/>
            </a:pPr>
            <a:r>
              <a:rPr lang="en-US" dirty="0"/>
              <a:t>The effective date printed on the cards will be 09/01/2020 </a:t>
            </a:r>
            <a:endParaRPr kumimoji="0" lang="en-US" sz="1800" i="0" u="none" strike="noStrike" kern="1200" cap="none" spc="0" normalizeH="0" baseline="0" noProof="0" dirty="0">
              <a:ln>
                <a:noFill/>
              </a:ln>
              <a:solidFill>
                <a:srgbClr val="1E1E1E"/>
              </a:solidFill>
              <a:effectLst/>
              <a:uLnTx/>
              <a:uFillTx/>
              <a:latin typeface="Arial" panose="020B0604020202020204"/>
              <a:ea typeface="+mn-ea"/>
              <a:cs typeface="+mn-cs"/>
            </a:endParaRPr>
          </a:p>
          <a:p>
            <a:pPr marL="168275" marR="0" lvl="0" indent="-168275"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Participants should expect to receive new cards around late-August.</a:t>
            </a:r>
          </a:p>
          <a:p>
            <a:pPr marL="168275" marR="0" lvl="0" indent="-168275"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Participants who make changes after the new cards are mailed will get a second set of cards. </a:t>
            </a:r>
          </a:p>
          <a:p>
            <a:pPr marL="173038" marR="0" lvl="1"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221" y="3880441"/>
            <a:ext cx="3625780" cy="2441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113" y="3874682"/>
            <a:ext cx="3545328" cy="2363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2">
            <a:extLst>
              <a:ext uri="{FF2B5EF4-FFF2-40B4-BE49-F238E27FC236}">
                <a16:creationId xmlns:a16="http://schemas.microsoft.com/office/drawing/2014/main" xmlns="" id="{92AD6831-C4E3-4497-9631-A1AC7BAE8BEC}"/>
              </a:ext>
            </a:extLst>
          </p:cNvPr>
          <p:cNvSpPr>
            <a:spLocks noGrp="1"/>
          </p:cNvSpPr>
          <p:nvPr>
            <p:ph type="title"/>
          </p:nvPr>
        </p:nvSpPr>
        <p:spPr>
          <a:xfrm>
            <a:off x="289877" y="384529"/>
            <a:ext cx="10934202" cy="369948"/>
          </a:xfrm>
        </p:spPr>
        <p:txBody>
          <a:bodyPr/>
          <a:lstStyle/>
          <a:p>
            <a:r>
              <a:rPr lang="en-US" dirty="0"/>
              <a:t>ID CARDS MAILED TO YOUR HOME</a:t>
            </a:r>
          </a:p>
        </p:txBody>
      </p:sp>
    </p:spTree>
    <p:extLst>
      <p:ext uri="{BB962C8B-B14F-4D97-AF65-F5344CB8AC3E}">
        <p14:creationId xmlns:p14="http://schemas.microsoft.com/office/powerpoint/2010/main" val="1342141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itle 7"/>
          <p:cNvSpPr txBox="1">
            <a:spLocks/>
          </p:cNvSpPr>
          <p:nvPr/>
        </p:nvSpPr>
        <p:spPr>
          <a:xfrm>
            <a:off x="347429" y="701666"/>
            <a:ext cx="8229600" cy="8763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sz="800" b="0" i="0" u="none" strike="noStrike" kern="600" cap="none" spc="0" normalizeH="0" baseline="0" noProof="0" dirty="0">
              <a:ln>
                <a:noFill/>
              </a:ln>
              <a:solidFill>
                <a:srgbClr val="24618E"/>
              </a:solidFill>
              <a:effectLst/>
              <a:uLnTx/>
              <a:uFillTx/>
              <a:latin typeface="Arial" panose="020B0604020202020204"/>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000" b="1" i="0" u="none" strike="noStrike" kern="600" cap="none" spc="0" normalizeH="0" baseline="0" noProof="0" dirty="0">
                <a:ln>
                  <a:noFill/>
                </a:ln>
                <a:solidFill>
                  <a:schemeClr val="accent3"/>
                </a:solidFill>
                <a:effectLst/>
                <a:uLnTx/>
                <a:uFillTx/>
                <a:latin typeface="Arial" panose="020B0604020202020204"/>
                <a:ea typeface="+mj-ea"/>
                <a:cs typeface="+mj-cs"/>
              </a:rPr>
              <a:t>Patient-Centered, Physician-Guided Care</a:t>
            </a:r>
          </a:p>
        </p:txBody>
      </p:sp>
      <p:graphicFrame>
        <p:nvGraphicFramePr>
          <p:cNvPr id="8" name="Table 7">
            <a:extLst>
              <a:ext uri="{FF2B5EF4-FFF2-40B4-BE49-F238E27FC236}">
                <a16:creationId xmlns:a16="http://schemas.microsoft.com/office/drawing/2014/main" xmlns="" id="{6BDA1AB2-6698-42BA-ADF6-26BF6C09D958}"/>
              </a:ext>
            </a:extLst>
          </p:cNvPr>
          <p:cNvGraphicFramePr>
            <a:graphicFrameLocks noGrp="1"/>
          </p:cNvGraphicFramePr>
          <p:nvPr>
            <p:extLst>
              <p:ext uri="{D42A27DB-BD31-4B8C-83A1-F6EECF244321}">
                <p14:modId xmlns:p14="http://schemas.microsoft.com/office/powerpoint/2010/main" val="1011905359"/>
              </p:ext>
            </p:extLst>
          </p:nvPr>
        </p:nvGraphicFramePr>
        <p:xfrm>
          <a:off x="347429" y="1224194"/>
          <a:ext cx="10110302" cy="5149697"/>
        </p:xfrm>
        <a:graphic>
          <a:graphicData uri="http://schemas.openxmlformats.org/drawingml/2006/table">
            <a:tbl>
              <a:tblPr/>
              <a:tblGrid>
                <a:gridCol w="4714191">
                  <a:extLst>
                    <a:ext uri="{9D8B030D-6E8A-4147-A177-3AD203B41FA5}">
                      <a16:colId xmlns:a16="http://schemas.microsoft.com/office/drawing/2014/main" xmlns="" val="20000"/>
                    </a:ext>
                  </a:extLst>
                </a:gridCol>
                <a:gridCol w="5396111">
                  <a:extLst>
                    <a:ext uri="{9D8B030D-6E8A-4147-A177-3AD203B41FA5}">
                      <a16:colId xmlns:a16="http://schemas.microsoft.com/office/drawing/2014/main" xmlns="" val="20001"/>
                    </a:ext>
                  </a:extLst>
                </a:gridCol>
              </a:tblGrid>
              <a:tr h="363767">
                <a:tc gridSpan="2">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ctr" fontAlgn="b"/>
                      <a:r>
                        <a:rPr lang="en-US" sz="2000" b="1" i="0" u="none" strike="noStrike" baseline="0" dirty="0">
                          <a:solidFill>
                            <a:schemeClr val="bg1"/>
                          </a:solidFill>
                          <a:effectLst/>
                          <a:latin typeface="Arial" panose="020B0604020202020204" pitchFamily="34" charset="0"/>
                          <a:cs typeface="Arial" panose="020B0604020202020204" pitchFamily="34" charset="0"/>
                        </a:rPr>
                        <a:t>Blue </a:t>
                      </a:r>
                      <a:r>
                        <a:rPr lang="en-US" sz="2000" b="1" i="0" u="none" strike="noStrike" baseline="0" dirty="0" err="1">
                          <a:solidFill>
                            <a:schemeClr val="bg1"/>
                          </a:solidFill>
                          <a:effectLst/>
                          <a:latin typeface="Arial" panose="020B0604020202020204" pitchFamily="34" charset="0"/>
                          <a:cs typeface="Arial" panose="020B0604020202020204" pitchFamily="34" charset="0"/>
                        </a:rPr>
                        <a:t>Essentials</a:t>
                      </a:r>
                      <a:r>
                        <a:rPr lang="en-US" sz="1000" b="0" i="0" u="none" strike="noStrike" baseline="100000" dirty="0" err="1">
                          <a:solidFill>
                            <a:schemeClr val="bg1"/>
                          </a:solidFill>
                          <a:effectLst/>
                          <a:latin typeface="Arial" panose="020B0604020202020204" pitchFamily="34" charset="0"/>
                          <a:cs typeface="Arial" panose="020B0604020202020204" pitchFamily="34" charset="0"/>
                        </a:rPr>
                        <a:t>SM</a:t>
                      </a:r>
                      <a:r>
                        <a:rPr lang="en-US" sz="2000" b="1" i="0" u="none" strike="noStrike" baseline="0" dirty="0">
                          <a:solidFill>
                            <a:schemeClr val="bg1"/>
                          </a:solidFill>
                          <a:effectLst/>
                          <a:latin typeface="Arial" panose="020B0604020202020204" pitchFamily="34" charset="0"/>
                          <a:cs typeface="Arial" panose="020B0604020202020204" pitchFamily="34" charset="0"/>
                        </a:rPr>
                        <a:t>   SOUTH TEXAS HMO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algn="ctr" fontAlgn="b"/>
                      <a:endParaRPr lang="en-US" sz="18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xmlns="" val="10000"/>
                  </a:ext>
                </a:extLst>
              </a:tr>
              <a:tr h="455040">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l" fontAlgn="b"/>
                      <a:r>
                        <a:rPr lang="en-US" sz="1550" b="0" i="0" u="none" strike="noStrike" kern="1200" dirty="0">
                          <a:solidFill>
                            <a:srgbClr val="000000"/>
                          </a:solidFill>
                          <a:effectLst/>
                          <a:latin typeface="Arial" panose="020B0604020202020204" pitchFamily="34" charset="0"/>
                          <a:ea typeface="+mn-ea"/>
                          <a:cs typeface="Arial" panose="020B0604020202020204" pitchFamily="34" charset="0"/>
                        </a:rPr>
                        <a:t>Deductible</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ctr" fontAlgn="b"/>
                      <a:r>
                        <a:rPr lang="en-US" sz="1550" b="0" i="0" u="none" strike="noStrike" dirty="0">
                          <a:solidFill>
                            <a:srgbClr val="000000"/>
                          </a:solidFill>
                          <a:effectLst/>
                          <a:latin typeface="Arial" panose="020B0604020202020204" pitchFamily="34" charset="0"/>
                          <a:cs typeface="Arial" panose="020B0604020202020204" pitchFamily="34" charset="0"/>
                        </a:rPr>
                        <a:t>$500 Individual/$1,000 Family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1"/>
                  </a:ext>
                </a:extLst>
              </a:tr>
              <a:tr h="455040">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marL="0" marR="0" algn="l" defTabSz="914400" rtl="0" eaLnBrk="1" fontAlgn="b" latinLnBrk="0" hangingPunct="1">
                        <a:spcBef>
                          <a:spcPts val="0"/>
                        </a:spcBef>
                        <a:spcAft>
                          <a:spcPts val="0"/>
                        </a:spcAft>
                      </a:pPr>
                      <a:r>
                        <a:rPr lang="en-US" sz="1550" b="0" i="0" u="none" strike="noStrike" kern="1200" dirty="0">
                          <a:solidFill>
                            <a:srgbClr val="000000"/>
                          </a:solidFill>
                          <a:effectLst/>
                          <a:latin typeface="Arial" panose="020B0604020202020204" pitchFamily="34" charset="0"/>
                          <a:ea typeface="+mn-ea"/>
                          <a:cs typeface="Arial" panose="020B0604020202020204" pitchFamily="34" charset="0"/>
                        </a:rPr>
                        <a:t>Out-of-Pocket Maximum </a:t>
                      </a:r>
                    </a:p>
                    <a:p>
                      <a:pPr marL="0" marR="0" indent="0" algn="l" defTabSz="914400" rtl="0" eaLnBrk="1" fontAlgn="b" latinLnBrk="0" hangingPunct="1">
                        <a:lnSpc>
                          <a:spcPct val="100000"/>
                        </a:lnSpc>
                        <a:spcBef>
                          <a:spcPts val="0"/>
                        </a:spcBef>
                        <a:spcAft>
                          <a:spcPts val="0"/>
                        </a:spcAft>
                        <a:buClrTx/>
                        <a:buSzTx/>
                        <a:buFontTx/>
                        <a:buNone/>
                        <a:tabLst/>
                        <a:defRPr/>
                      </a:pPr>
                      <a:r>
                        <a:rPr lang="en-US" sz="1100" b="1" i="1" u="none" strike="noStrike" kern="1200" dirty="0">
                          <a:solidFill>
                            <a:srgbClr val="000000"/>
                          </a:solidFill>
                          <a:effectLst/>
                          <a:latin typeface="Arial" panose="020B0604020202020204" pitchFamily="34" charset="0"/>
                          <a:ea typeface="+mn-ea"/>
                          <a:cs typeface="Arial" panose="020B0604020202020204" pitchFamily="34" charset="0"/>
                        </a:rPr>
                        <a:t>(Applies</a:t>
                      </a:r>
                      <a:r>
                        <a:rPr lang="en-US" sz="1100" b="1" i="1" u="none" strike="noStrike" kern="1200" baseline="0" dirty="0">
                          <a:solidFill>
                            <a:srgbClr val="000000"/>
                          </a:solidFill>
                          <a:effectLst/>
                          <a:latin typeface="Arial" panose="020B0604020202020204" pitchFamily="34" charset="0"/>
                          <a:ea typeface="+mn-ea"/>
                          <a:cs typeface="Arial" panose="020B0604020202020204" pitchFamily="34" charset="0"/>
                        </a:rPr>
                        <a:t> to both medical and pharmacy)</a:t>
                      </a:r>
                      <a:endParaRPr lang="en-US" sz="1100" b="1" i="1"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ctr" fontAlgn="b"/>
                      <a:r>
                        <a:rPr lang="en-US" sz="1550" b="0" i="0" u="none" strike="noStrike" dirty="0">
                          <a:solidFill>
                            <a:srgbClr val="000000"/>
                          </a:solidFill>
                          <a:effectLst/>
                          <a:latin typeface="Arial" panose="020B0604020202020204" pitchFamily="34" charset="0"/>
                          <a:cs typeface="Arial" panose="020B0604020202020204" pitchFamily="34" charset="0"/>
                        </a:rPr>
                        <a:t>$4,500 Individual/$9,000</a:t>
                      </a:r>
                      <a:r>
                        <a:rPr lang="en-US" sz="1550" b="0" i="0" u="none" strike="noStrike" baseline="0" dirty="0">
                          <a:solidFill>
                            <a:srgbClr val="000000"/>
                          </a:solidFill>
                          <a:effectLst/>
                          <a:latin typeface="Arial" panose="020B0604020202020204" pitchFamily="34" charset="0"/>
                          <a:cs typeface="Arial" panose="020B0604020202020204" pitchFamily="34" charset="0"/>
                        </a:rPr>
                        <a:t> Family</a:t>
                      </a:r>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2"/>
                  </a:ext>
                </a:extLst>
              </a:tr>
              <a:tr h="455040">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l" fontAlgn="b"/>
                      <a:r>
                        <a:rPr lang="en-US" sz="1550" b="0" i="0" u="none" strike="noStrike" kern="1200" dirty="0">
                          <a:solidFill>
                            <a:srgbClr val="000000"/>
                          </a:solidFill>
                          <a:effectLst/>
                          <a:latin typeface="Arial" panose="020B0604020202020204" pitchFamily="34" charset="0"/>
                          <a:ea typeface="+mn-ea"/>
                          <a:cs typeface="Arial" panose="020B0604020202020204" pitchFamily="34" charset="0"/>
                        </a:rPr>
                        <a:t>Office</a:t>
                      </a:r>
                      <a:r>
                        <a:rPr lang="en-US" sz="1550" b="0" i="0" u="none" strike="noStrike" kern="1200" baseline="0" dirty="0">
                          <a:solidFill>
                            <a:srgbClr val="000000"/>
                          </a:solidFill>
                          <a:effectLst/>
                          <a:latin typeface="Arial" panose="020B0604020202020204" pitchFamily="34" charset="0"/>
                          <a:ea typeface="+mn-ea"/>
                          <a:cs typeface="Arial" panose="020B0604020202020204" pitchFamily="34" charset="0"/>
                        </a:rPr>
                        <a:t> Visits Primary/</a:t>
                      </a:r>
                      <a:r>
                        <a:rPr lang="en-US" sz="1550" b="0" i="0" u="none" strike="noStrike" kern="1200" dirty="0">
                          <a:solidFill>
                            <a:srgbClr val="000000"/>
                          </a:solidFill>
                          <a:effectLst/>
                          <a:latin typeface="Arial" panose="020B0604020202020204" pitchFamily="34" charset="0"/>
                          <a:ea typeface="+mn-ea"/>
                          <a:cs typeface="Arial" panose="020B0604020202020204" pitchFamily="34" charset="0"/>
                        </a:rPr>
                        <a:t>Specialist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ctr" fontAlgn="b"/>
                      <a:r>
                        <a:rPr lang="en-US" sz="1550" b="0" i="0" u="none" strike="noStrike" dirty="0">
                          <a:solidFill>
                            <a:srgbClr val="000000"/>
                          </a:solidFill>
                          <a:effectLst/>
                          <a:latin typeface="Arial" panose="020B0604020202020204" pitchFamily="34" charset="0"/>
                          <a:cs typeface="Arial" panose="020B0604020202020204" pitchFamily="34" charset="0"/>
                        </a:rPr>
                        <a:t>$25</a:t>
                      </a:r>
                      <a:r>
                        <a:rPr lang="en-US" sz="1550" b="0" i="0" u="none" strike="noStrike" baseline="0" dirty="0">
                          <a:solidFill>
                            <a:srgbClr val="000000"/>
                          </a:solidFill>
                          <a:effectLst/>
                          <a:latin typeface="Arial" panose="020B0604020202020204" pitchFamily="34" charset="0"/>
                          <a:cs typeface="Arial" panose="020B0604020202020204" pitchFamily="34" charset="0"/>
                        </a:rPr>
                        <a:t> Copay/$60 Copay</a:t>
                      </a:r>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3"/>
                  </a:ext>
                </a:extLst>
              </a:tr>
              <a:tr h="455040">
                <a:tc>
                  <a:txBody>
                    <a:bodyPr/>
                    <a:lstStyle/>
                    <a:p>
                      <a:pPr algn="l" fontAlgn="b"/>
                      <a:r>
                        <a:rPr lang="en-US" sz="1550" b="0" i="0" u="none" strike="noStrike" kern="1200" dirty="0">
                          <a:solidFill>
                            <a:srgbClr val="000000"/>
                          </a:solidFill>
                          <a:effectLst/>
                          <a:latin typeface="Arial" panose="020B0604020202020204" pitchFamily="34" charset="0"/>
                          <a:ea typeface="+mn-ea"/>
                          <a:cs typeface="Arial" panose="020B0604020202020204" pitchFamily="34" charset="0"/>
                        </a:rPr>
                        <a:t>Preventive Care</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55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9"/>
                  </a:ext>
                </a:extLst>
              </a:tr>
              <a:tr h="545286">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l" fontAlgn="b"/>
                      <a:r>
                        <a:rPr lang="en-US" sz="1550" b="0" i="0" u="none" strike="noStrike" dirty="0">
                          <a:solidFill>
                            <a:srgbClr val="000000"/>
                          </a:solidFill>
                          <a:effectLst/>
                          <a:latin typeface="Arial" panose="020B0604020202020204" pitchFamily="34" charset="0"/>
                          <a:cs typeface="Arial" panose="020B0604020202020204" pitchFamily="34" charset="0"/>
                        </a:rPr>
                        <a:t>Emergency</a:t>
                      </a:r>
                      <a:r>
                        <a:rPr lang="en-US" sz="1550" b="0" i="0" u="none" strike="noStrike" baseline="0" dirty="0">
                          <a:solidFill>
                            <a:srgbClr val="000000"/>
                          </a:solidFill>
                          <a:effectLst/>
                          <a:latin typeface="Arial" panose="020B0604020202020204" pitchFamily="34" charset="0"/>
                          <a:cs typeface="Arial" panose="020B0604020202020204" pitchFamily="34" charset="0"/>
                        </a:rPr>
                        <a:t> Room</a:t>
                      </a:r>
                      <a:r>
                        <a:rPr lang="en-US" sz="1550" b="0" i="0" u="none" strike="noStrike" dirty="0">
                          <a:solidFill>
                            <a:srgbClr val="000000"/>
                          </a:solidFill>
                          <a:effectLst/>
                          <a:latin typeface="Arial" panose="020B0604020202020204" pitchFamily="34" charset="0"/>
                          <a:cs typeface="Arial" panose="020B0604020202020204" pitchFamily="34" charset="0"/>
                        </a:rPr>
                        <a:t> Copayment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marL="0" marR="0" indent="0" algn="ctr" defTabSz="685423" rtl="0" eaLnBrk="1" fontAlgn="b" latinLnBrk="0" hangingPunct="1">
                        <a:lnSpc>
                          <a:spcPct val="100000"/>
                        </a:lnSpc>
                        <a:spcBef>
                          <a:spcPts val="0"/>
                        </a:spcBef>
                        <a:spcAft>
                          <a:spcPts val="0"/>
                        </a:spcAft>
                        <a:buClrTx/>
                        <a:buSzTx/>
                        <a:buFontTx/>
                        <a:buNone/>
                        <a:tabLst/>
                        <a:defRPr/>
                      </a:pPr>
                      <a:r>
                        <a:rPr lang="en-US" sz="1550" b="0" i="0" u="none" strike="noStrike" dirty="0">
                          <a:solidFill>
                            <a:srgbClr val="000000"/>
                          </a:solidFill>
                          <a:effectLst/>
                          <a:latin typeface="Arial" panose="020B0604020202020204" pitchFamily="34" charset="0"/>
                          <a:cs typeface="Arial" panose="020B0604020202020204" pitchFamily="34" charset="0"/>
                        </a:rPr>
                        <a:t>After deductible, pla</a:t>
                      </a:r>
                      <a:r>
                        <a:rPr lang="en-US" sz="1550" b="0" i="0" u="none" strike="noStrike" baseline="0" dirty="0">
                          <a:solidFill>
                            <a:srgbClr val="000000"/>
                          </a:solidFill>
                          <a:effectLst/>
                          <a:latin typeface="Arial" panose="020B0604020202020204" pitchFamily="34" charset="0"/>
                          <a:cs typeface="Arial" panose="020B0604020202020204" pitchFamily="34" charset="0"/>
                        </a:rPr>
                        <a:t>n pays 80%; you pay 20%</a:t>
                      </a:r>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4"/>
                  </a:ext>
                </a:extLst>
              </a:tr>
              <a:tr h="455040">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l" fontAlgn="b"/>
                      <a:r>
                        <a:rPr lang="en-US" sz="1550" b="0" i="0" u="none" strike="noStrike" dirty="0">
                          <a:solidFill>
                            <a:srgbClr val="000000"/>
                          </a:solidFill>
                          <a:effectLst/>
                          <a:latin typeface="Arial" panose="020B0604020202020204" pitchFamily="34" charset="0"/>
                          <a:cs typeface="Arial" panose="020B0604020202020204" pitchFamily="34" charset="0"/>
                        </a:rPr>
                        <a:t>Urgent Care </a:t>
                      </a:r>
                      <a:r>
                        <a:rPr lang="en-US" sz="1550" b="0" i="0" u="none" strike="noStrike" baseline="0" dirty="0">
                          <a:solidFill>
                            <a:srgbClr val="000000"/>
                          </a:solidFill>
                          <a:effectLst/>
                          <a:latin typeface="Arial" panose="020B0604020202020204" pitchFamily="34" charset="0"/>
                          <a:cs typeface="Arial" panose="020B0604020202020204" pitchFamily="34" charset="0"/>
                        </a:rPr>
                        <a:t>Copayment</a:t>
                      </a:r>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ctr" fontAlgn="b"/>
                      <a:r>
                        <a:rPr lang="en-US" sz="1550" b="0" i="0" u="none" strike="noStrike" dirty="0">
                          <a:solidFill>
                            <a:srgbClr val="000000"/>
                          </a:solidFill>
                          <a:effectLst/>
                          <a:latin typeface="Arial" panose="020B0604020202020204" pitchFamily="34" charset="0"/>
                          <a:cs typeface="Arial" panose="020B0604020202020204" pitchFamily="34" charset="0"/>
                        </a:rPr>
                        <a:t>$75 Copay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r h="455040">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l" fontAlgn="b"/>
                      <a:r>
                        <a:rPr lang="en-US" sz="1550" b="0" i="0" u="none" strike="noStrike" dirty="0">
                          <a:solidFill>
                            <a:srgbClr val="000000"/>
                          </a:solidFill>
                          <a:effectLst/>
                          <a:latin typeface="Arial" panose="020B0604020202020204" pitchFamily="34" charset="0"/>
                          <a:cs typeface="Arial" panose="020B0604020202020204" pitchFamily="34" charset="0"/>
                        </a:rPr>
                        <a:t>Outpatient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ctr" fontAlgn="b"/>
                      <a:r>
                        <a:rPr lang="en-US" sz="1550" b="0" i="0" u="none" strike="noStrike" dirty="0">
                          <a:solidFill>
                            <a:srgbClr val="000000"/>
                          </a:solidFill>
                          <a:effectLst/>
                          <a:latin typeface="Arial" panose="020B0604020202020204" pitchFamily="34" charset="0"/>
                          <a:cs typeface="Arial" panose="020B0604020202020204" pitchFamily="34" charset="0"/>
                        </a:rPr>
                        <a:t>After deductible, pla</a:t>
                      </a:r>
                      <a:r>
                        <a:rPr lang="en-US" sz="1550" b="0" i="0" u="none" strike="noStrike" baseline="0" dirty="0">
                          <a:solidFill>
                            <a:srgbClr val="000000"/>
                          </a:solidFill>
                          <a:effectLst/>
                          <a:latin typeface="Arial" panose="020B0604020202020204" pitchFamily="34" charset="0"/>
                          <a:cs typeface="Arial" panose="020B0604020202020204" pitchFamily="34" charset="0"/>
                        </a:rPr>
                        <a:t>n pays 80%; you pay 20%</a:t>
                      </a:r>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6"/>
                  </a:ext>
                </a:extLst>
              </a:tr>
              <a:tr h="455040">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l" fontAlgn="b"/>
                      <a:r>
                        <a:rPr lang="en-US" sz="1550" b="0" i="0" u="none" strike="noStrike" dirty="0">
                          <a:solidFill>
                            <a:srgbClr val="000000"/>
                          </a:solidFill>
                          <a:effectLst/>
                          <a:latin typeface="Arial" panose="020B0604020202020204" pitchFamily="34" charset="0"/>
                          <a:cs typeface="Arial" panose="020B0604020202020204" pitchFamily="34" charset="0"/>
                        </a:rPr>
                        <a:t>Inpatient Copayment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marL="0" marR="0" indent="0" algn="ctr" defTabSz="685423" rtl="0" eaLnBrk="1" fontAlgn="b" latinLnBrk="0" hangingPunct="1">
                        <a:lnSpc>
                          <a:spcPct val="100000"/>
                        </a:lnSpc>
                        <a:spcBef>
                          <a:spcPts val="0"/>
                        </a:spcBef>
                        <a:spcAft>
                          <a:spcPts val="0"/>
                        </a:spcAft>
                        <a:buClrTx/>
                        <a:buSzTx/>
                        <a:buFontTx/>
                        <a:buNone/>
                        <a:tabLst/>
                        <a:defRPr/>
                      </a:pPr>
                      <a:r>
                        <a:rPr lang="en-US" sz="1550" b="0" i="0" u="none" strike="noStrike" dirty="0">
                          <a:solidFill>
                            <a:srgbClr val="000000"/>
                          </a:solidFill>
                          <a:effectLst/>
                          <a:latin typeface="Arial" panose="020B0604020202020204" pitchFamily="34" charset="0"/>
                          <a:cs typeface="Arial" panose="020B0604020202020204" pitchFamily="34" charset="0"/>
                        </a:rPr>
                        <a:t>After deductible, pla</a:t>
                      </a:r>
                      <a:r>
                        <a:rPr lang="en-US" sz="1550" b="0" i="0" u="none" strike="noStrike" baseline="0" dirty="0">
                          <a:solidFill>
                            <a:srgbClr val="000000"/>
                          </a:solidFill>
                          <a:effectLst/>
                          <a:latin typeface="Arial" panose="020B0604020202020204" pitchFamily="34" charset="0"/>
                          <a:cs typeface="Arial" panose="020B0604020202020204" pitchFamily="34" charset="0"/>
                        </a:rPr>
                        <a:t>n pays 80%; you pay 20%</a:t>
                      </a:r>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7"/>
                  </a:ext>
                </a:extLst>
              </a:tr>
              <a:tr h="1055364">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l" fontAlgn="b"/>
                      <a:r>
                        <a:rPr lang="en-US" sz="1550" b="0" i="0" u="none" strike="noStrike" dirty="0">
                          <a:solidFill>
                            <a:srgbClr val="000000"/>
                          </a:solidFill>
                          <a:effectLst/>
                          <a:latin typeface="Arial" panose="020B0604020202020204" pitchFamily="34" charset="0"/>
                          <a:cs typeface="Arial" panose="020B0604020202020204" pitchFamily="34" charset="0"/>
                        </a:rPr>
                        <a:t>Pharmacy</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ctr" fontAlgn="b"/>
                      <a:r>
                        <a:rPr lang="en-US" sz="1550" b="0" i="0" u="none" strike="noStrike" dirty="0">
                          <a:solidFill>
                            <a:srgbClr val="000000"/>
                          </a:solidFill>
                          <a:effectLst/>
                          <a:latin typeface="Arial" panose="020B0604020202020204" pitchFamily="34" charset="0"/>
                          <a:cs typeface="Arial" panose="020B0604020202020204" pitchFamily="34" charset="0"/>
                        </a:rPr>
                        <a:t>$100 Copay per Member</a:t>
                      </a:r>
                    </a:p>
                    <a:p>
                      <a:pPr algn="ctr" fontAlgn="b"/>
                      <a:r>
                        <a:rPr lang="en-US" sz="1550" b="1" i="0" u="none" strike="noStrike" dirty="0">
                          <a:solidFill>
                            <a:srgbClr val="000000"/>
                          </a:solidFill>
                          <a:effectLst/>
                          <a:latin typeface="Arial" panose="020B0604020202020204" pitchFamily="34" charset="0"/>
                          <a:cs typeface="Arial" panose="020B0604020202020204" pitchFamily="34" charset="0"/>
                        </a:rPr>
                        <a:t>Generic: </a:t>
                      </a:r>
                      <a:r>
                        <a:rPr lang="en-US" sz="1550" b="0" i="0" u="none" strike="noStrike" dirty="0">
                          <a:solidFill>
                            <a:srgbClr val="000000"/>
                          </a:solidFill>
                          <a:effectLst/>
                          <a:latin typeface="Arial" panose="020B0604020202020204" pitchFamily="34" charset="0"/>
                          <a:cs typeface="Arial" panose="020B0604020202020204" pitchFamily="34" charset="0"/>
                        </a:rPr>
                        <a:t>$10</a:t>
                      </a:r>
                      <a:r>
                        <a:rPr lang="en-US" sz="1550" b="0" i="0" u="none" strike="noStrike" baseline="0" dirty="0">
                          <a:solidFill>
                            <a:srgbClr val="000000"/>
                          </a:solidFill>
                          <a:effectLst/>
                          <a:latin typeface="Arial" panose="020B0604020202020204" pitchFamily="34" charset="0"/>
                          <a:cs typeface="Arial" panose="020B0604020202020204" pitchFamily="34" charset="0"/>
                        </a:rPr>
                        <a:t> Retail; $30 Mail Order</a:t>
                      </a:r>
                    </a:p>
                    <a:p>
                      <a:pPr algn="ctr" fontAlgn="b"/>
                      <a:r>
                        <a:rPr lang="en-US" sz="1550" b="1" i="0" u="none" strike="noStrike" dirty="0">
                          <a:solidFill>
                            <a:srgbClr val="000000"/>
                          </a:solidFill>
                          <a:effectLst/>
                          <a:latin typeface="Arial" panose="020B0604020202020204" pitchFamily="34" charset="0"/>
                          <a:cs typeface="Arial" panose="020B0604020202020204" pitchFamily="34" charset="0"/>
                        </a:rPr>
                        <a:t>Preferred:  </a:t>
                      </a:r>
                      <a:r>
                        <a:rPr lang="en-US" sz="1550" b="0" i="0" u="none" strike="noStrike" dirty="0">
                          <a:solidFill>
                            <a:srgbClr val="000000"/>
                          </a:solidFill>
                          <a:effectLst/>
                          <a:latin typeface="Arial" panose="020B0604020202020204" pitchFamily="34" charset="0"/>
                          <a:cs typeface="Arial" panose="020B0604020202020204" pitchFamily="34" charset="0"/>
                        </a:rPr>
                        <a:t>$40 Retail; $120 Mail Order</a:t>
                      </a:r>
                    </a:p>
                    <a:p>
                      <a:pPr algn="ctr" fontAlgn="b"/>
                      <a:r>
                        <a:rPr lang="en-US" sz="1550" b="1" i="0" u="none" strike="noStrike" baseline="0" dirty="0">
                          <a:solidFill>
                            <a:srgbClr val="000000"/>
                          </a:solidFill>
                          <a:effectLst/>
                          <a:latin typeface="Arial" panose="020B0604020202020204" pitchFamily="34" charset="0"/>
                          <a:cs typeface="Arial" panose="020B0604020202020204" pitchFamily="34" charset="0"/>
                        </a:rPr>
                        <a:t>Non-Preferred:  </a:t>
                      </a:r>
                      <a:r>
                        <a:rPr lang="en-US" sz="1550" b="0" i="0" u="none" strike="noStrike" baseline="0" dirty="0">
                          <a:solidFill>
                            <a:srgbClr val="000000"/>
                          </a:solidFill>
                          <a:effectLst/>
                          <a:latin typeface="Arial" panose="020B0604020202020204" pitchFamily="34" charset="0"/>
                          <a:cs typeface="Arial" panose="020B0604020202020204" pitchFamily="34" charset="0"/>
                        </a:rPr>
                        <a:t>$60 Retail; $195 Mail Order</a:t>
                      </a:r>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8"/>
                  </a:ext>
                </a:extLst>
              </a:tr>
            </a:tbl>
          </a:graphicData>
        </a:graphic>
      </p:graphicFrame>
      <p:sp>
        <p:nvSpPr>
          <p:cNvPr id="9" name="Freeform 5">
            <a:extLst>
              <a:ext uri="{FF2B5EF4-FFF2-40B4-BE49-F238E27FC236}">
                <a16:creationId xmlns:a16="http://schemas.microsoft.com/office/drawing/2014/main" xmlns="" id="{389EA4B1-A5C9-4153-91D2-63C7AA6AFB47}"/>
              </a:ext>
            </a:extLst>
          </p:cNvPr>
          <p:cNvSpPr>
            <a:spLocks/>
          </p:cNvSpPr>
          <p:nvPr/>
        </p:nvSpPr>
        <p:spPr bwMode="auto">
          <a:xfrm>
            <a:off x="9407542" y="701666"/>
            <a:ext cx="1225029" cy="1223610"/>
          </a:xfrm>
          <a:custGeom>
            <a:avLst/>
            <a:gdLst>
              <a:gd name="T0" fmla="*/ 1726 w 1728"/>
              <a:gd name="T1" fmla="*/ 907 h 1726"/>
              <a:gd name="T2" fmla="*/ 1710 w 1728"/>
              <a:gd name="T3" fmla="*/ 1037 h 1726"/>
              <a:gd name="T4" fmla="*/ 1676 w 1728"/>
              <a:gd name="T5" fmla="*/ 1161 h 1726"/>
              <a:gd name="T6" fmla="*/ 1624 w 1728"/>
              <a:gd name="T7" fmla="*/ 1275 h 1726"/>
              <a:gd name="T8" fmla="*/ 1556 w 1728"/>
              <a:gd name="T9" fmla="*/ 1379 h 1726"/>
              <a:gd name="T10" fmla="*/ 1474 w 1728"/>
              <a:gd name="T11" fmla="*/ 1473 h 1726"/>
              <a:gd name="T12" fmla="*/ 1380 w 1728"/>
              <a:gd name="T13" fmla="*/ 1555 h 1726"/>
              <a:gd name="T14" fmla="*/ 1276 w 1728"/>
              <a:gd name="T15" fmla="*/ 1622 h 1726"/>
              <a:gd name="T16" fmla="*/ 1162 w 1728"/>
              <a:gd name="T17" fmla="*/ 1674 h 1726"/>
              <a:gd name="T18" fmla="*/ 1038 w 1728"/>
              <a:gd name="T19" fmla="*/ 1708 h 1726"/>
              <a:gd name="T20" fmla="*/ 908 w 1728"/>
              <a:gd name="T21" fmla="*/ 1724 h 1726"/>
              <a:gd name="T22" fmla="*/ 820 w 1728"/>
              <a:gd name="T23" fmla="*/ 1724 h 1726"/>
              <a:gd name="T24" fmla="*/ 690 w 1728"/>
              <a:gd name="T25" fmla="*/ 1708 h 1726"/>
              <a:gd name="T26" fmla="*/ 566 w 1728"/>
              <a:gd name="T27" fmla="*/ 1674 h 1726"/>
              <a:gd name="T28" fmla="*/ 452 w 1728"/>
              <a:gd name="T29" fmla="*/ 1622 h 1726"/>
              <a:gd name="T30" fmla="*/ 348 w 1728"/>
              <a:gd name="T31" fmla="*/ 1555 h 1726"/>
              <a:gd name="T32" fmla="*/ 254 w 1728"/>
              <a:gd name="T33" fmla="*/ 1473 h 1726"/>
              <a:gd name="T34" fmla="*/ 172 w 1728"/>
              <a:gd name="T35" fmla="*/ 1379 h 1726"/>
              <a:gd name="T36" fmla="*/ 104 w 1728"/>
              <a:gd name="T37" fmla="*/ 1275 h 1726"/>
              <a:gd name="T38" fmla="*/ 52 w 1728"/>
              <a:gd name="T39" fmla="*/ 1161 h 1726"/>
              <a:gd name="T40" fmla="*/ 18 w 1728"/>
              <a:gd name="T41" fmla="*/ 1037 h 1726"/>
              <a:gd name="T42" fmla="*/ 2 w 1728"/>
              <a:gd name="T43" fmla="*/ 907 h 1726"/>
              <a:gd name="T44" fmla="*/ 2 w 1728"/>
              <a:gd name="T45" fmla="*/ 819 h 1726"/>
              <a:gd name="T46" fmla="*/ 18 w 1728"/>
              <a:gd name="T47" fmla="*/ 689 h 1726"/>
              <a:gd name="T48" fmla="*/ 52 w 1728"/>
              <a:gd name="T49" fmla="*/ 565 h 1726"/>
              <a:gd name="T50" fmla="*/ 104 w 1728"/>
              <a:gd name="T51" fmla="*/ 452 h 1726"/>
              <a:gd name="T52" fmla="*/ 172 w 1728"/>
              <a:gd name="T53" fmla="*/ 348 h 1726"/>
              <a:gd name="T54" fmla="*/ 254 w 1728"/>
              <a:gd name="T55" fmla="*/ 254 h 1726"/>
              <a:gd name="T56" fmla="*/ 348 w 1728"/>
              <a:gd name="T57" fmla="*/ 172 h 1726"/>
              <a:gd name="T58" fmla="*/ 452 w 1728"/>
              <a:gd name="T59" fmla="*/ 104 h 1726"/>
              <a:gd name="T60" fmla="*/ 566 w 1728"/>
              <a:gd name="T61" fmla="*/ 52 h 1726"/>
              <a:gd name="T62" fmla="*/ 690 w 1728"/>
              <a:gd name="T63" fmla="*/ 18 h 1726"/>
              <a:gd name="T64" fmla="*/ 820 w 1728"/>
              <a:gd name="T65" fmla="*/ 2 h 1726"/>
              <a:gd name="T66" fmla="*/ 908 w 1728"/>
              <a:gd name="T67" fmla="*/ 2 h 1726"/>
              <a:gd name="T68" fmla="*/ 1038 w 1728"/>
              <a:gd name="T69" fmla="*/ 18 h 1726"/>
              <a:gd name="T70" fmla="*/ 1162 w 1728"/>
              <a:gd name="T71" fmla="*/ 52 h 1726"/>
              <a:gd name="T72" fmla="*/ 1276 w 1728"/>
              <a:gd name="T73" fmla="*/ 104 h 1726"/>
              <a:gd name="T74" fmla="*/ 1380 w 1728"/>
              <a:gd name="T75" fmla="*/ 172 h 1726"/>
              <a:gd name="T76" fmla="*/ 1474 w 1728"/>
              <a:gd name="T77" fmla="*/ 254 h 1726"/>
              <a:gd name="T78" fmla="*/ 1556 w 1728"/>
              <a:gd name="T79" fmla="*/ 348 h 1726"/>
              <a:gd name="T80" fmla="*/ 1624 w 1728"/>
              <a:gd name="T81" fmla="*/ 452 h 1726"/>
              <a:gd name="T82" fmla="*/ 1676 w 1728"/>
              <a:gd name="T83" fmla="*/ 565 h 1726"/>
              <a:gd name="T84" fmla="*/ 1710 w 1728"/>
              <a:gd name="T85" fmla="*/ 689 h 1726"/>
              <a:gd name="T86" fmla="*/ 1726 w 1728"/>
              <a:gd name="T87" fmla="*/ 819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8" h="1726">
                <a:moveTo>
                  <a:pt x="1728" y="863"/>
                </a:moveTo>
                <a:lnTo>
                  <a:pt x="1728" y="863"/>
                </a:lnTo>
                <a:lnTo>
                  <a:pt x="1726" y="907"/>
                </a:lnTo>
                <a:lnTo>
                  <a:pt x="1724" y="951"/>
                </a:lnTo>
                <a:lnTo>
                  <a:pt x="1718" y="995"/>
                </a:lnTo>
                <a:lnTo>
                  <a:pt x="1710" y="1037"/>
                </a:lnTo>
                <a:lnTo>
                  <a:pt x="1700" y="1079"/>
                </a:lnTo>
                <a:lnTo>
                  <a:pt x="1690" y="1119"/>
                </a:lnTo>
                <a:lnTo>
                  <a:pt x="1676" y="1161"/>
                </a:lnTo>
                <a:lnTo>
                  <a:pt x="1660" y="1199"/>
                </a:lnTo>
                <a:lnTo>
                  <a:pt x="1642" y="1237"/>
                </a:lnTo>
                <a:lnTo>
                  <a:pt x="1624" y="1275"/>
                </a:lnTo>
                <a:lnTo>
                  <a:pt x="1602" y="1311"/>
                </a:lnTo>
                <a:lnTo>
                  <a:pt x="1580" y="1347"/>
                </a:lnTo>
                <a:lnTo>
                  <a:pt x="1556" y="1379"/>
                </a:lnTo>
                <a:lnTo>
                  <a:pt x="1530" y="1413"/>
                </a:lnTo>
                <a:lnTo>
                  <a:pt x="1504" y="1443"/>
                </a:lnTo>
                <a:lnTo>
                  <a:pt x="1474" y="1473"/>
                </a:lnTo>
                <a:lnTo>
                  <a:pt x="1444" y="1503"/>
                </a:lnTo>
                <a:lnTo>
                  <a:pt x="1414" y="1529"/>
                </a:lnTo>
                <a:lnTo>
                  <a:pt x="1380" y="1555"/>
                </a:lnTo>
                <a:lnTo>
                  <a:pt x="1348" y="1579"/>
                </a:lnTo>
                <a:lnTo>
                  <a:pt x="1312" y="1601"/>
                </a:lnTo>
                <a:lnTo>
                  <a:pt x="1276" y="1622"/>
                </a:lnTo>
                <a:lnTo>
                  <a:pt x="1238" y="1640"/>
                </a:lnTo>
                <a:lnTo>
                  <a:pt x="1200" y="1658"/>
                </a:lnTo>
                <a:lnTo>
                  <a:pt x="1162" y="1674"/>
                </a:lnTo>
                <a:lnTo>
                  <a:pt x="1120" y="1688"/>
                </a:lnTo>
                <a:lnTo>
                  <a:pt x="1080" y="1698"/>
                </a:lnTo>
                <a:lnTo>
                  <a:pt x="1038" y="1708"/>
                </a:lnTo>
                <a:lnTo>
                  <a:pt x="996" y="1716"/>
                </a:lnTo>
                <a:lnTo>
                  <a:pt x="952" y="1722"/>
                </a:lnTo>
                <a:lnTo>
                  <a:pt x="908" y="1724"/>
                </a:lnTo>
                <a:lnTo>
                  <a:pt x="864" y="1726"/>
                </a:lnTo>
                <a:lnTo>
                  <a:pt x="864" y="1726"/>
                </a:lnTo>
                <a:lnTo>
                  <a:pt x="820" y="1724"/>
                </a:lnTo>
                <a:lnTo>
                  <a:pt x="776" y="1722"/>
                </a:lnTo>
                <a:lnTo>
                  <a:pt x="732" y="1716"/>
                </a:lnTo>
                <a:lnTo>
                  <a:pt x="690" y="1708"/>
                </a:lnTo>
                <a:lnTo>
                  <a:pt x="648" y="1698"/>
                </a:lnTo>
                <a:lnTo>
                  <a:pt x="608" y="1688"/>
                </a:lnTo>
                <a:lnTo>
                  <a:pt x="566" y="1674"/>
                </a:lnTo>
                <a:lnTo>
                  <a:pt x="528" y="1658"/>
                </a:lnTo>
                <a:lnTo>
                  <a:pt x="490" y="1640"/>
                </a:lnTo>
                <a:lnTo>
                  <a:pt x="452" y="1622"/>
                </a:lnTo>
                <a:lnTo>
                  <a:pt x="416" y="1601"/>
                </a:lnTo>
                <a:lnTo>
                  <a:pt x="380" y="1579"/>
                </a:lnTo>
                <a:lnTo>
                  <a:pt x="348" y="1555"/>
                </a:lnTo>
                <a:lnTo>
                  <a:pt x="314" y="1529"/>
                </a:lnTo>
                <a:lnTo>
                  <a:pt x="284" y="1503"/>
                </a:lnTo>
                <a:lnTo>
                  <a:pt x="254" y="1473"/>
                </a:lnTo>
                <a:lnTo>
                  <a:pt x="224" y="1443"/>
                </a:lnTo>
                <a:lnTo>
                  <a:pt x="198" y="1413"/>
                </a:lnTo>
                <a:lnTo>
                  <a:pt x="172" y="1379"/>
                </a:lnTo>
                <a:lnTo>
                  <a:pt x="148" y="1347"/>
                </a:lnTo>
                <a:lnTo>
                  <a:pt x="126" y="1311"/>
                </a:lnTo>
                <a:lnTo>
                  <a:pt x="104" y="1275"/>
                </a:lnTo>
                <a:lnTo>
                  <a:pt x="86" y="1237"/>
                </a:lnTo>
                <a:lnTo>
                  <a:pt x="68" y="1199"/>
                </a:lnTo>
                <a:lnTo>
                  <a:pt x="52" y="1161"/>
                </a:lnTo>
                <a:lnTo>
                  <a:pt x="38" y="1119"/>
                </a:lnTo>
                <a:lnTo>
                  <a:pt x="28" y="1079"/>
                </a:lnTo>
                <a:lnTo>
                  <a:pt x="18" y="1037"/>
                </a:lnTo>
                <a:lnTo>
                  <a:pt x="10" y="995"/>
                </a:lnTo>
                <a:lnTo>
                  <a:pt x="4" y="951"/>
                </a:lnTo>
                <a:lnTo>
                  <a:pt x="2" y="907"/>
                </a:lnTo>
                <a:lnTo>
                  <a:pt x="0" y="863"/>
                </a:lnTo>
                <a:lnTo>
                  <a:pt x="0" y="863"/>
                </a:lnTo>
                <a:lnTo>
                  <a:pt x="2" y="819"/>
                </a:lnTo>
                <a:lnTo>
                  <a:pt x="4" y="775"/>
                </a:lnTo>
                <a:lnTo>
                  <a:pt x="10" y="731"/>
                </a:lnTo>
                <a:lnTo>
                  <a:pt x="18" y="689"/>
                </a:lnTo>
                <a:lnTo>
                  <a:pt x="28" y="647"/>
                </a:lnTo>
                <a:lnTo>
                  <a:pt x="38" y="607"/>
                </a:lnTo>
                <a:lnTo>
                  <a:pt x="52" y="565"/>
                </a:lnTo>
                <a:lnTo>
                  <a:pt x="68" y="528"/>
                </a:lnTo>
                <a:lnTo>
                  <a:pt x="86" y="490"/>
                </a:lnTo>
                <a:lnTo>
                  <a:pt x="104" y="452"/>
                </a:lnTo>
                <a:lnTo>
                  <a:pt x="126" y="416"/>
                </a:lnTo>
                <a:lnTo>
                  <a:pt x="148" y="380"/>
                </a:lnTo>
                <a:lnTo>
                  <a:pt x="172" y="348"/>
                </a:lnTo>
                <a:lnTo>
                  <a:pt x="198" y="314"/>
                </a:lnTo>
                <a:lnTo>
                  <a:pt x="224" y="284"/>
                </a:lnTo>
                <a:lnTo>
                  <a:pt x="254" y="254"/>
                </a:lnTo>
                <a:lnTo>
                  <a:pt x="284" y="224"/>
                </a:lnTo>
                <a:lnTo>
                  <a:pt x="314" y="198"/>
                </a:lnTo>
                <a:lnTo>
                  <a:pt x="348" y="172"/>
                </a:lnTo>
                <a:lnTo>
                  <a:pt x="380" y="148"/>
                </a:lnTo>
                <a:lnTo>
                  <a:pt x="416" y="126"/>
                </a:lnTo>
                <a:lnTo>
                  <a:pt x="452" y="104"/>
                </a:lnTo>
                <a:lnTo>
                  <a:pt x="490" y="86"/>
                </a:lnTo>
                <a:lnTo>
                  <a:pt x="528" y="68"/>
                </a:lnTo>
                <a:lnTo>
                  <a:pt x="566" y="52"/>
                </a:lnTo>
                <a:lnTo>
                  <a:pt x="608" y="38"/>
                </a:lnTo>
                <a:lnTo>
                  <a:pt x="648" y="28"/>
                </a:lnTo>
                <a:lnTo>
                  <a:pt x="690" y="18"/>
                </a:lnTo>
                <a:lnTo>
                  <a:pt x="732" y="10"/>
                </a:lnTo>
                <a:lnTo>
                  <a:pt x="776" y="4"/>
                </a:lnTo>
                <a:lnTo>
                  <a:pt x="820" y="2"/>
                </a:lnTo>
                <a:lnTo>
                  <a:pt x="864" y="0"/>
                </a:lnTo>
                <a:lnTo>
                  <a:pt x="864" y="0"/>
                </a:lnTo>
                <a:lnTo>
                  <a:pt x="908" y="2"/>
                </a:lnTo>
                <a:lnTo>
                  <a:pt x="952" y="4"/>
                </a:lnTo>
                <a:lnTo>
                  <a:pt x="996" y="10"/>
                </a:lnTo>
                <a:lnTo>
                  <a:pt x="1038" y="18"/>
                </a:lnTo>
                <a:lnTo>
                  <a:pt x="1080" y="28"/>
                </a:lnTo>
                <a:lnTo>
                  <a:pt x="1120" y="38"/>
                </a:lnTo>
                <a:lnTo>
                  <a:pt x="1162" y="52"/>
                </a:lnTo>
                <a:lnTo>
                  <a:pt x="1200" y="68"/>
                </a:lnTo>
                <a:lnTo>
                  <a:pt x="1238" y="86"/>
                </a:lnTo>
                <a:lnTo>
                  <a:pt x="1276" y="104"/>
                </a:lnTo>
                <a:lnTo>
                  <a:pt x="1312" y="126"/>
                </a:lnTo>
                <a:lnTo>
                  <a:pt x="1348" y="148"/>
                </a:lnTo>
                <a:lnTo>
                  <a:pt x="1380" y="172"/>
                </a:lnTo>
                <a:lnTo>
                  <a:pt x="1414" y="198"/>
                </a:lnTo>
                <a:lnTo>
                  <a:pt x="1444" y="224"/>
                </a:lnTo>
                <a:lnTo>
                  <a:pt x="1474" y="254"/>
                </a:lnTo>
                <a:lnTo>
                  <a:pt x="1504" y="284"/>
                </a:lnTo>
                <a:lnTo>
                  <a:pt x="1530" y="314"/>
                </a:lnTo>
                <a:lnTo>
                  <a:pt x="1556" y="348"/>
                </a:lnTo>
                <a:lnTo>
                  <a:pt x="1580" y="380"/>
                </a:lnTo>
                <a:lnTo>
                  <a:pt x="1602" y="416"/>
                </a:lnTo>
                <a:lnTo>
                  <a:pt x="1624" y="452"/>
                </a:lnTo>
                <a:lnTo>
                  <a:pt x="1642" y="490"/>
                </a:lnTo>
                <a:lnTo>
                  <a:pt x="1660" y="528"/>
                </a:lnTo>
                <a:lnTo>
                  <a:pt x="1676" y="565"/>
                </a:lnTo>
                <a:lnTo>
                  <a:pt x="1690" y="607"/>
                </a:lnTo>
                <a:lnTo>
                  <a:pt x="1700" y="647"/>
                </a:lnTo>
                <a:lnTo>
                  <a:pt x="1710" y="689"/>
                </a:lnTo>
                <a:lnTo>
                  <a:pt x="1718" y="731"/>
                </a:lnTo>
                <a:lnTo>
                  <a:pt x="1724" y="775"/>
                </a:lnTo>
                <a:lnTo>
                  <a:pt x="1726" y="819"/>
                </a:lnTo>
                <a:lnTo>
                  <a:pt x="1728" y="863"/>
                </a:lnTo>
                <a:lnTo>
                  <a:pt x="1728" y="863"/>
                </a:lnTo>
                <a:close/>
              </a:path>
            </a:pathLst>
          </a:custGeom>
          <a:solidFill>
            <a:srgbClr val="0070C0"/>
          </a:solidFill>
          <a:ln w="381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1E1E1E"/>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xmlns="" id="{FC75A097-CF99-4E68-9A78-9087208F467B}"/>
              </a:ext>
            </a:extLst>
          </p:cNvPr>
          <p:cNvGrpSpPr/>
          <p:nvPr/>
        </p:nvGrpSpPr>
        <p:grpSpPr>
          <a:xfrm>
            <a:off x="9681469" y="876962"/>
            <a:ext cx="677173" cy="796192"/>
            <a:chOff x="8070011" y="1514027"/>
            <a:chExt cx="677173" cy="796192"/>
          </a:xfrm>
        </p:grpSpPr>
        <p:pic>
          <p:nvPicPr>
            <p:cNvPr id="11" name="Picture 10">
              <a:extLst>
                <a:ext uri="{FF2B5EF4-FFF2-40B4-BE49-F238E27FC236}">
                  <a16:creationId xmlns:a16="http://schemas.microsoft.com/office/drawing/2014/main" xmlns="" id="{29A25EC4-A70B-4BB4-98B6-1DFF41CB7C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978" t="16175" r="24476" b="23220"/>
            <a:stretch/>
          </p:blipFill>
          <p:spPr>
            <a:xfrm>
              <a:off x="8070011" y="1514027"/>
              <a:ext cx="677173" cy="796192"/>
            </a:xfrm>
            <a:prstGeom prst="rect">
              <a:avLst/>
            </a:prstGeom>
          </p:spPr>
        </p:pic>
        <p:sp>
          <p:nvSpPr>
            <p:cNvPr id="12" name="Rectangle 11">
              <a:extLst>
                <a:ext uri="{FF2B5EF4-FFF2-40B4-BE49-F238E27FC236}">
                  <a16:creationId xmlns:a16="http://schemas.microsoft.com/office/drawing/2014/main" xmlns="" id="{6E1C61F8-E846-4582-A2E8-CE9455F9D81E}"/>
                </a:ext>
              </a:extLst>
            </p:cNvPr>
            <p:cNvSpPr/>
            <p:nvPr/>
          </p:nvSpPr>
          <p:spPr>
            <a:xfrm>
              <a:off x="8152630" y="2072024"/>
              <a:ext cx="132388" cy="135467"/>
            </a:xfrm>
            <a:prstGeom prst="rect">
              <a:avLst/>
            </a:prstGeom>
            <a:solidFill>
              <a:srgbClr val="FFFFFF"/>
            </a:solidFill>
            <a:ln w="12700" cap="flat" cmpd="sng" algn="ctr">
              <a:no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13" name="Title 2">
            <a:extLst>
              <a:ext uri="{FF2B5EF4-FFF2-40B4-BE49-F238E27FC236}">
                <a16:creationId xmlns:a16="http://schemas.microsoft.com/office/drawing/2014/main" xmlns="" id="{DFDB0D90-7E6A-4B78-8BEA-55629234C1B4}"/>
              </a:ext>
            </a:extLst>
          </p:cNvPr>
          <p:cNvSpPr>
            <a:spLocks noGrp="1"/>
          </p:cNvSpPr>
          <p:nvPr>
            <p:ph type="title"/>
          </p:nvPr>
        </p:nvSpPr>
        <p:spPr>
          <a:xfrm>
            <a:off x="347429" y="333398"/>
            <a:ext cx="10934202" cy="369948"/>
          </a:xfrm>
        </p:spPr>
        <p:txBody>
          <a:bodyPr/>
          <a:lstStyle/>
          <a:p>
            <a:r>
              <a:rPr lang="en-US" dirty="0"/>
              <a:t>Simple, affordable and easy to use</a:t>
            </a:r>
          </a:p>
        </p:txBody>
      </p:sp>
    </p:spTree>
    <p:extLst>
      <p:ext uri="{BB962C8B-B14F-4D97-AF65-F5344CB8AC3E}">
        <p14:creationId xmlns:p14="http://schemas.microsoft.com/office/powerpoint/2010/main" val="2246086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itle 7"/>
          <p:cNvSpPr txBox="1">
            <a:spLocks/>
          </p:cNvSpPr>
          <p:nvPr/>
        </p:nvSpPr>
        <p:spPr>
          <a:xfrm>
            <a:off x="1355017" y="1123877"/>
            <a:ext cx="8229600" cy="8763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1400" b="1" i="0" u="none" strike="noStrike" kern="600" cap="none" spc="0" normalizeH="0" baseline="0" noProof="0" dirty="0">
              <a:ln>
                <a:noFill/>
              </a:ln>
              <a:solidFill>
                <a:srgbClr val="24618E"/>
              </a:solidFill>
              <a:effectLst/>
              <a:uLnTx/>
              <a:uFillTx/>
              <a:latin typeface="Arial Narrow" panose="020B0606020202030204" pitchFamily="34" charset="0"/>
              <a:ea typeface="+mj-ea"/>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000" b="1" i="0" u="none" strike="noStrike" kern="600" cap="none" spc="0" normalizeH="0" baseline="0" noProof="0" dirty="0">
                <a:ln>
                  <a:noFill/>
                </a:ln>
                <a:solidFill>
                  <a:schemeClr val="accent3"/>
                </a:solidFill>
                <a:effectLst/>
                <a:uLnTx/>
                <a:uFillTx/>
                <a:latin typeface="Arial Narrow" panose="020B0606020202030204" pitchFamily="34" charset="0"/>
                <a:ea typeface="+mj-ea"/>
                <a:cs typeface="+mj-cs"/>
              </a:rPr>
              <a:t>SOUTH TEXAS HMO</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2000" b="1" i="0" u="none" strike="noStrike" kern="600" cap="none" spc="0" normalizeH="0" baseline="0" noProof="0" dirty="0">
              <a:ln>
                <a:noFill/>
              </a:ln>
              <a:solidFill>
                <a:srgbClr val="0080C7"/>
              </a:solidFill>
              <a:effectLst/>
              <a:uLnTx/>
              <a:uFillTx/>
              <a:latin typeface="Arial" panose="020B0604020202020204"/>
              <a:ea typeface="+mj-ea"/>
              <a:cs typeface="+mj-cs"/>
            </a:endParaRPr>
          </a:p>
        </p:txBody>
      </p:sp>
      <p:sp>
        <p:nvSpPr>
          <p:cNvPr id="10" name="Rectangle 9"/>
          <p:cNvSpPr/>
          <p:nvPr/>
        </p:nvSpPr>
        <p:spPr>
          <a:xfrm>
            <a:off x="2651760" y="2000363"/>
            <a:ext cx="6096000" cy="449354"/>
          </a:xfrm>
          <a:prstGeom prst="rect">
            <a:avLst/>
          </a:prstGeom>
        </p:spPr>
        <p:txBody>
          <a:bodyPr>
            <a:spAutoFit/>
          </a:bodyPr>
          <a:lstStyle/>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sz="700" b="1" i="0" u="none" strike="noStrike" kern="600" cap="none" spc="0" normalizeH="0" baseline="0" noProof="0" dirty="0">
              <a:ln>
                <a:noFill/>
              </a:ln>
              <a:solidFill>
                <a:srgbClr val="0080C7"/>
              </a:solidFill>
              <a:effectLst/>
              <a:uLnTx/>
              <a:uFillTx/>
              <a:latin typeface="Arial" panose="020B0604020202020204"/>
              <a:ea typeface="+mn-ea"/>
              <a:cs typeface="+mn-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800" b="1" i="0" u="none" strike="noStrike" kern="600" cap="none" spc="0" normalizeH="0" baseline="0" noProof="0" dirty="0">
              <a:ln>
                <a:noFill/>
              </a:ln>
              <a:solidFill>
                <a:srgbClr val="0080C7"/>
              </a:solidFill>
              <a:effectLst/>
              <a:uLnTx/>
              <a:uFillTx/>
              <a:latin typeface="Arial" panose="020B0604020202020204"/>
              <a:ea typeface="+mn-ea"/>
              <a:cs typeface="+mn-cs"/>
            </a:endParaRPr>
          </a:p>
        </p:txBody>
      </p:sp>
      <p:graphicFrame>
        <p:nvGraphicFramePr>
          <p:cNvPr id="8" name="Group 80"/>
          <p:cNvGraphicFramePr>
            <a:graphicFrameLocks noGrp="1"/>
          </p:cNvGraphicFramePr>
          <p:nvPr>
            <p:extLst>
              <p:ext uri="{D42A27DB-BD31-4B8C-83A1-F6EECF244321}">
                <p14:modId xmlns:p14="http://schemas.microsoft.com/office/powerpoint/2010/main" val="1115459186"/>
              </p:ext>
            </p:extLst>
          </p:nvPr>
        </p:nvGraphicFramePr>
        <p:xfrm>
          <a:off x="2058602" y="2000735"/>
          <a:ext cx="7279347" cy="3586367"/>
        </p:xfrm>
        <a:graphic>
          <a:graphicData uri="http://schemas.openxmlformats.org/drawingml/2006/table">
            <a:tbl>
              <a:tblPr>
                <a:effectLst>
                  <a:outerShdw blurRad="50800" dist="38100" dir="2700000" algn="tl" rotWithShape="0">
                    <a:prstClr val="black">
                      <a:alpha val="40000"/>
                    </a:prstClr>
                  </a:outerShdw>
                </a:effectLst>
              </a:tblPr>
              <a:tblGrid>
                <a:gridCol w="4644114">
                  <a:extLst>
                    <a:ext uri="{9D8B030D-6E8A-4147-A177-3AD203B41FA5}">
                      <a16:colId xmlns:a16="http://schemas.microsoft.com/office/drawing/2014/main" xmlns="" val="20000"/>
                    </a:ext>
                  </a:extLst>
                </a:gridCol>
                <a:gridCol w="2635233">
                  <a:extLst>
                    <a:ext uri="{9D8B030D-6E8A-4147-A177-3AD203B41FA5}">
                      <a16:colId xmlns:a16="http://schemas.microsoft.com/office/drawing/2014/main" xmlns="" val="20001"/>
                    </a:ext>
                  </a:extLst>
                </a:gridCol>
              </a:tblGrid>
              <a:tr h="606181">
                <a:tc>
                  <a:txBody>
                    <a:bodyPr/>
                    <a:lstStyle/>
                    <a:p>
                      <a:pPr marL="0" marR="0" lvl="0" indent="0" algn="ctr" defTabSz="914400" rtl="0" eaLnBrk="1" fontAlgn="base" latinLnBrk="0" hangingPunct="1">
                        <a:lnSpc>
                          <a:spcPct val="100000"/>
                        </a:lnSpc>
                        <a:spcBef>
                          <a:spcPct val="20000"/>
                        </a:spcBef>
                        <a:spcAft>
                          <a:spcPct val="0"/>
                        </a:spcAft>
                        <a:buClr>
                          <a:srgbClr val="9ECD67"/>
                        </a:buClr>
                        <a:buSzPct val="110000"/>
                        <a:buFontTx/>
                        <a:buNone/>
                        <a:tabLst/>
                      </a:pPr>
                      <a:r>
                        <a:rPr kumimoji="0" lang="en-US" sz="1800" b="1" i="0" u="none" strike="noStrike" cap="none" normalizeH="0" baseline="0" dirty="0">
                          <a:ln>
                            <a:noFill/>
                          </a:ln>
                          <a:solidFill>
                            <a:schemeClr val="bg1"/>
                          </a:solidFill>
                          <a:effectLst/>
                          <a:latin typeface="+mj-lt"/>
                          <a:ea typeface="ＭＳ Ｐゴシック" charset="0"/>
                        </a:rPr>
                        <a:t>Coverage Category</a:t>
                      </a:r>
                    </a:p>
                  </a:txBody>
                  <a:tcPr marL="91418" marR="91418" marT="45732" marB="45732" anchor="ctr" anchorCtr="1" horzOverflow="overflow">
                    <a:lnL w="12700" cap="flat" cmpd="sng" algn="ctr">
                      <a:solidFill>
                        <a:prstClr val="white">
                          <a:lumMod val="65000"/>
                        </a:prstClr>
                      </a:solidFill>
                      <a:prstDash val="solid"/>
                      <a:round/>
                      <a:headEnd type="none" w="med" len="med"/>
                      <a:tailEnd type="none" w="med" len="med"/>
                    </a:lnL>
                    <a:lnR w="38100" cap="flat" cmpd="sng" algn="ctr">
                      <a:solidFill>
                        <a:prstClr val="white"/>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38100" cap="flat" cmpd="sng" algn="ctr">
                      <a:solidFill>
                        <a:prstClr val="white"/>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normalizeH="0" baseline="0" dirty="0">
                          <a:ln>
                            <a:noFill/>
                          </a:ln>
                          <a:solidFill>
                            <a:schemeClr val="bg1"/>
                          </a:solidFill>
                          <a:effectLst/>
                          <a:latin typeface="+mn-lt"/>
                          <a:ea typeface="ＭＳ Ｐゴシック" charset="0"/>
                          <a:cs typeface="+mn-cs"/>
                        </a:rPr>
                        <a:t>2020-21</a:t>
                      </a:r>
                    </a:p>
                  </a:txBody>
                  <a:tcPr marL="91418" marR="91418" marT="45732" marB="45732" anchor="ctr" anchorCtr="1" horzOverflow="overflow">
                    <a:lnL w="38100" cap="flat" cmpd="sng" algn="ctr">
                      <a:solidFill>
                        <a:prstClr val="white"/>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38100" cap="flat" cmpd="sng" algn="ctr">
                      <a:solidFill>
                        <a:prstClr val="white"/>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xmlns="" val="10000"/>
                  </a:ext>
                </a:extLst>
              </a:tr>
              <a:tr h="741978">
                <a:tc>
                  <a:txBody>
                    <a:bodyPr/>
                    <a:lstStyle/>
                    <a:p>
                      <a:pPr marL="0" marR="0" lvl="0" indent="0" algn="l" defTabSz="914400" rtl="0" eaLnBrk="1" fontAlgn="base" latinLnBrk="0" hangingPunct="1">
                        <a:lnSpc>
                          <a:spcPct val="100000"/>
                        </a:lnSpc>
                        <a:spcBef>
                          <a:spcPct val="20000"/>
                        </a:spcBef>
                        <a:spcAft>
                          <a:spcPct val="0"/>
                        </a:spcAft>
                        <a:buClr>
                          <a:srgbClr val="9ECD67"/>
                        </a:buClr>
                        <a:buSzPct val="110000"/>
                        <a:buFontTx/>
                        <a:buNone/>
                        <a:tabLst/>
                      </a:pPr>
                      <a:r>
                        <a:rPr kumimoji="0" lang="en-US" sz="1800" b="0" i="0" u="none" strike="noStrike" cap="none" normalizeH="0" baseline="0" dirty="0">
                          <a:ln>
                            <a:noFill/>
                          </a:ln>
                          <a:solidFill>
                            <a:schemeClr val="tx1"/>
                          </a:solidFill>
                          <a:effectLst/>
                          <a:latin typeface="+mj-lt"/>
                          <a:ea typeface="ＭＳ Ｐゴシック" charset="0"/>
                        </a:rPr>
                        <a:t>Employee Only</a:t>
                      </a:r>
                    </a:p>
                  </a:txBody>
                  <a:tcPr marL="91418" marR="91418" marT="45732" marB="45732" anchor="ctr" horzOverflow="overflow">
                    <a:lnL w="12700" cap="flat" cmpd="sng" algn="ctr">
                      <a:solidFill>
                        <a:prstClr val="white">
                          <a:lumMod val="65000"/>
                        </a:prstClr>
                      </a:solidFill>
                      <a:prstDash val="solid"/>
                      <a:round/>
                      <a:headEnd type="none" w="med" len="med"/>
                      <a:tailEnd type="none" w="med" len="med"/>
                    </a:lnL>
                    <a:lnR w="38100" cap="flat" cmpd="sng" algn="ctr">
                      <a:solidFill>
                        <a:prstClr val="white"/>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normalizeH="0" baseline="0" dirty="0">
                          <a:ln>
                            <a:noFill/>
                          </a:ln>
                          <a:solidFill>
                            <a:schemeClr val="tx1"/>
                          </a:solidFill>
                          <a:effectLst/>
                          <a:latin typeface="+mn-lt"/>
                          <a:ea typeface="ＭＳ Ｐゴシック" charset="0"/>
                          <a:cs typeface="+mn-cs"/>
                        </a:rPr>
                        <a:t>$491.54</a:t>
                      </a:r>
                    </a:p>
                  </a:txBody>
                  <a:tcPr marL="91418" marR="91418" marT="45732" marB="45732" anchor="ctr" anchorCtr="1" horzOverflow="overflow">
                    <a:lnL w="38100" cap="flat" cmpd="sng" algn="ctr">
                      <a:solidFill>
                        <a:prstClr val="white"/>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1"/>
                  </a:ext>
                </a:extLst>
              </a:tr>
              <a:tr h="772247">
                <a:tc>
                  <a:txBody>
                    <a:bodyPr/>
                    <a:lstStyle/>
                    <a:p>
                      <a:pPr marL="0" marR="0" lvl="0" indent="0" algn="l" defTabSz="914400" rtl="0" eaLnBrk="1" fontAlgn="base" latinLnBrk="0" hangingPunct="1">
                        <a:lnSpc>
                          <a:spcPct val="100000"/>
                        </a:lnSpc>
                        <a:spcBef>
                          <a:spcPct val="20000"/>
                        </a:spcBef>
                        <a:spcAft>
                          <a:spcPct val="0"/>
                        </a:spcAft>
                        <a:buClr>
                          <a:srgbClr val="9ECD67"/>
                        </a:buClr>
                        <a:buSzPct val="110000"/>
                        <a:buFontTx/>
                        <a:buNone/>
                        <a:tabLst/>
                      </a:pPr>
                      <a:r>
                        <a:rPr kumimoji="0" lang="en-US" sz="1800" b="0" i="0" u="none" strike="noStrike" cap="none" normalizeH="0" baseline="0" dirty="0">
                          <a:ln>
                            <a:noFill/>
                          </a:ln>
                          <a:solidFill>
                            <a:schemeClr val="tx1"/>
                          </a:solidFill>
                          <a:effectLst/>
                          <a:latin typeface="+mj-lt"/>
                          <a:ea typeface="ＭＳ Ｐゴシック" charset="0"/>
                        </a:rPr>
                        <a:t>Employee and Spouse</a:t>
                      </a:r>
                    </a:p>
                  </a:txBody>
                  <a:tcPr marL="91418" marR="91418" marT="45732" marB="45732" anchor="ctr" horzOverflow="overflow">
                    <a:lnL w="12700" cap="flat" cmpd="sng" algn="ctr">
                      <a:solidFill>
                        <a:prstClr val="white">
                          <a:lumMod val="65000"/>
                        </a:prstClr>
                      </a:solidFill>
                      <a:prstDash val="solid"/>
                      <a:round/>
                      <a:headEnd type="none" w="med" len="med"/>
                      <a:tailEnd type="none" w="med" len="med"/>
                    </a:lnL>
                    <a:lnR w="38100" cap="flat" cmpd="sng" algn="ctr">
                      <a:solidFill>
                        <a:prstClr val="white"/>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9ECD67"/>
                        </a:buClr>
                        <a:buSzPct val="110000"/>
                        <a:buFontTx/>
                        <a:buNone/>
                        <a:tabLst/>
                        <a:defRPr/>
                      </a:pPr>
                      <a:r>
                        <a:rPr kumimoji="0" lang="en-US" sz="1800" b="0" i="0" u="none" strike="noStrike" kern="1200" cap="none" normalizeH="0" baseline="0" dirty="0">
                          <a:ln>
                            <a:noFill/>
                          </a:ln>
                          <a:solidFill>
                            <a:srgbClr val="000000"/>
                          </a:solidFill>
                          <a:effectLst/>
                          <a:latin typeface="+mn-lt"/>
                          <a:ea typeface="ＭＳ Ｐゴシック" charset="0"/>
                          <a:cs typeface="+mn-cs"/>
                        </a:rPr>
                        <a:t>$1182.52</a:t>
                      </a:r>
                    </a:p>
                  </a:txBody>
                  <a:tcPr marL="91418" marR="91418" marT="45732" marB="45732" anchor="ctr" anchorCtr="1" horzOverflow="overflow">
                    <a:lnL w="38100" cap="flat" cmpd="sng" algn="ctr">
                      <a:solidFill>
                        <a:prstClr val="white"/>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2"/>
                  </a:ext>
                </a:extLst>
              </a:tr>
              <a:tr h="746070">
                <a:tc>
                  <a:txBody>
                    <a:bodyPr/>
                    <a:lstStyle/>
                    <a:p>
                      <a:pPr marL="0" marR="0" lvl="0" indent="0" algn="l" defTabSz="914400" rtl="0" eaLnBrk="1" fontAlgn="base" latinLnBrk="0" hangingPunct="1">
                        <a:lnSpc>
                          <a:spcPct val="100000"/>
                        </a:lnSpc>
                        <a:spcBef>
                          <a:spcPct val="20000"/>
                        </a:spcBef>
                        <a:spcAft>
                          <a:spcPct val="0"/>
                        </a:spcAft>
                        <a:buClr>
                          <a:srgbClr val="9ECD67"/>
                        </a:buClr>
                        <a:buSzPct val="110000"/>
                        <a:buFontTx/>
                        <a:buNone/>
                        <a:tabLst/>
                      </a:pPr>
                      <a:r>
                        <a:rPr kumimoji="0" lang="en-US" sz="1800" b="0" i="0" u="none" strike="noStrike" cap="none" normalizeH="0" baseline="0" dirty="0">
                          <a:ln>
                            <a:noFill/>
                          </a:ln>
                          <a:solidFill>
                            <a:schemeClr val="tx1"/>
                          </a:solidFill>
                          <a:effectLst/>
                          <a:latin typeface="+mj-lt"/>
                          <a:ea typeface="ＭＳ Ｐゴシック" charset="0"/>
                        </a:rPr>
                        <a:t> Employee and Child(ren)</a:t>
                      </a:r>
                    </a:p>
                  </a:txBody>
                  <a:tcPr marL="91418" marR="91418" marT="45732" marB="45732" anchor="ctr" horzOverflow="overflow">
                    <a:lnL w="12700" cap="flat" cmpd="sng" algn="ctr">
                      <a:solidFill>
                        <a:prstClr val="white">
                          <a:lumMod val="65000"/>
                        </a:prstClr>
                      </a:solidFill>
                      <a:prstDash val="solid"/>
                      <a:round/>
                      <a:headEnd type="none" w="med" len="med"/>
                      <a:tailEnd type="none" w="med" len="med"/>
                    </a:lnL>
                    <a:lnR w="38100" cap="flat" cmpd="sng" algn="ctr">
                      <a:solidFill>
                        <a:prstClr val="white"/>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normalizeH="0" baseline="0" dirty="0">
                          <a:ln>
                            <a:noFill/>
                          </a:ln>
                          <a:solidFill>
                            <a:srgbClr val="000000"/>
                          </a:solidFill>
                          <a:effectLst/>
                          <a:latin typeface="+mn-lt"/>
                          <a:ea typeface="ＭＳ Ｐゴシック" charset="0"/>
                          <a:cs typeface="+mn-cs"/>
                        </a:rPr>
                        <a:t>$766.96</a:t>
                      </a:r>
                    </a:p>
                  </a:txBody>
                  <a:tcPr marL="91418" marR="91418" marT="45732" marB="45732" anchor="ctr" anchorCtr="1" horzOverflow="overflow">
                    <a:lnL w="38100" cap="flat" cmpd="sng" algn="ctr">
                      <a:solidFill>
                        <a:prstClr val="white"/>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3"/>
                  </a:ext>
                </a:extLst>
              </a:tr>
              <a:tr h="719891">
                <a:tc>
                  <a:txBody>
                    <a:bodyPr/>
                    <a:lstStyle/>
                    <a:p>
                      <a:pPr marL="0" marR="0" lvl="0" indent="0" algn="l" defTabSz="914400" rtl="0" eaLnBrk="1" fontAlgn="base" latinLnBrk="0" hangingPunct="1">
                        <a:lnSpc>
                          <a:spcPct val="100000"/>
                        </a:lnSpc>
                        <a:spcBef>
                          <a:spcPct val="20000"/>
                        </a:spcBef>
                        <a:spcAft>
                          <a:spcPct val="0"/>
                        </a:spcAft>
                        <a:buClr>
                          <a:srgbClr val="9ECD67"/>
                        </a:buClr>
                        <a:buSzPct val="110000"/>
                        <a:buFontTx/>
                        <a:buNone/>
                        <a:tabLst/>
                      </a:pPr>
                      <a:r>
                        <a:rPr kumimoji="0" lang="en-US" sz="1800" b="0" i="0" u="none" strike="noStrike" cap="none" normalizeH="0" baseline="0" dirty="0">
                          <a:ln>
                            <a:noFill/>
                          </a:ln>
                          <a:solidFill>
                            <a:schemeClr val="tx1"/>
                          </a:solidFill>
                          <a:effectLst/>
                          <a:latin typeface="+mj-lt"/>
                          <a:ea typeface="ＭＳ Ｐゴシック" charset="0"/>
                        </a:rPr>
                        <a:t>Family</a:t>
                      </a:r>
                    </a:p>
                  </a:txBody>
                  <a:tcPr marL="91418" marR="91418" marT="45732" marB="45732" anchor="ctr" horzOverflow="overflow">
                    <a:lnL w="12700" cap="flat" cmpd="sng" algn="ctr">
                      <a:solidFill>
                        <a:prstClr val="white">
                          <a:lumMod val="65000"/>
                        </a:prstClr>
                      </a:solidFill>
                      <a:prstDash val="solid"/>
                      <a:round/>
                      <a:headEnd type="none" w="med" len="med"/>
                      <a:tailEnd type="none" w="med" len="med"/>
                    </a:lnL>
                    <a:lnR w="38100" cap="flat" cmpd="sng" algn="ctr">
                      <a:solidFill>
                        <a:prstClr val="white"/>
                      </a:solidFill>
                      <a:prstDash val="solid"/>
                      <a:round/>
                      <a:headEnd type="none" w="med" len="med"/>
                      <a:tailEnd type="none" w="med" len="med"/>
                    </a:lnR>
                    <a:lnT w="38100" cap="flat" cmpd="sng" algn="ctr">
                      <a:solidFill>
                        <a:prstClr val="white"/>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normalizeH="0" baseline="0" dirty="0">
                          <a:ln>
                            <a:noFill/>
                          </a:ln>
                          <a:solidFill>
                            <a:srgbClr val="000000"/>
                          </a:solidFill>
                          <a:effectLst/>
                          <a:latin typeface="+mn-lt"/>
                          <a:ea typeface="ＭＳ Ｐゴシック" charset="0"/>
                          <a:cs typeface="+mn-cs"/>
                        </a:rPr>
                        <a:t>$1258.52</a:t>
                      </a:r>
                    </a:p>
                  </a:txBody>
                  <a:tcPr marL="91418" marR="91418" marT="45732" marB="45732" anchor="ctr" anchorCtr="1" horzOverflow="overflow">
                    <a:lnL w="38100" cap="flat" cmpd="sng" algn="ctr">
                      <a:solidFill>
                        <a:prstClr val="white"/>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38100" cap="flat" cmpd="sng" algn="ctr">
                      <a:solidFill>
                        <a:prstClr val="white"/>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4"/>
                  </a:ext>
                </a:extLst>
              </a:tr>
            </a:tbl>
          </a:graphicData>
        </a:graphic>
      </p:graphicFrame>
      <p:sp>
        <p:nvSpPr>
          <p:cNvPr id="6" name="Title 2">
            <a:extLst>
              <a:ext uri="{FF2B5EF4-FFF2-40B4-BE49-F238E27FC236}">
                <a16:creationId xmlns:a16="http://schemas.microsoft.com/office/drawing/2014/main" xmlns="" id="{DE3A710B-FF20-4E8A-9222-9EC6C85DACB9}"/>
              </a:ext>
            </a:extLst>
          </p:cNvPr>
          <p:cNvSpPr>
            <a:spLocks noGrp="1"/>
          </p:cNvSpPr>
          <p:nvPr>
            <p:ph type="title"/>
          </p:nvPr>
        </p:nvSpPr>
        <p:spPr>
          <a:xfrm>
            <a:off x="347429" y="333398"/>
            <a:ext cx="10934202" cy="369948"/>
          </a:xfrm>
        </p:spPr>
        <p:txBody>
          <a:bodyPr/>
          <a:lstStyle/>
          <a:p>
            <a:r>
              <a:rPr lang="en-US" dirty="0"/>
              <a:t>Monthly premium rates 2020-21</a:t>
            </a:r>
          </a:p>
        </p:txBody>
      </p:sp>
    </p:spTree>
    <p:extLst>
      <p:ext uri="{BB962C8B-B14F-4D97-AF65-F5344CB8AC3E}">
        <p14:creationId xmlns:p14="http://schemas.microsoft.com/office/powerpoint/2010/main" val="26642397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653D9A7-88BE-476E-95B3-9CD1EC8D1623}"/>
              </a:ext>
            </a:extLst>
          </p:cNvPr>
          <p:cNvPicPr>
            <a:picLocks noChangeAspect="1"/>
          </p:cNvPicPr>
          <p:nvPr/>
        </p:nvPicPr>
        <p:blipFill>
          <a:blip r:embed="rId3"/>
          <a:stretch>
            <a:fillRect/>
          </a:stretch>
        </p:blipFill>
        <p:spPr>
          <a:xfrm>
            <a:off x="4959328" y="673820"/>
            <a:ext cx="5821678" cy="5341472"/>
          </a:xfrm>
          <a:prstGeom prst="rect">
            <a:avLst/>
          </a:prstGeom>
        </p:spPr>
      </p:pic>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ontent Placeholder 1"/>
          <p:cNvSpPr txBox="1">
            <a:spLocks/>
          </p:cNvSpPr>
          <p:nvPr/>
        </p:nvSpPr>
        <p:spPr bwMode="auto">
          <a:xfrm>
            <a:off x="483502" y="1175999"/>
            <a:ext cx="8229600" cy="5172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1" latinLnBrk="0" hangingPunct="1">
              <a:spcBef>
                <a:spcPct val="20000"/>
              </a:spcBef>
              <a:buClr>
                <a:srgbClr val="008000"/>
              </a:buClr>
              <a:buFont typeface="Arial"/>
              <a:buChar char="•"/>
              <a:defRPr sz="2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
                <a:srgbClr val="008000"/>
              </a:buClr>
              <a:buSzTx/>
              <a:buFont typeface="Arial"/>
              <a:buNone/>
              <a:tabLst/>
              <a:defRPr/>
            </a:pPr>
            <a:r>
              <a:rPr kumimoji="0" lang="en-US" sz="2200" b="1" i="0" u="none" strike="noStrike" kern="1200" cap="none" spc="0" normalizeH="0" baseline="0" noProof="0">
                <a:ln>
                  <a:noFill/>
                </a:ln>
                <a:solidFill>
                  <a:sysClr val="windowText" lastClr="000000"/>
                </a:solidFill>
                <a:effectLst/>
                <a:uLnTx/>
                <a:uFillTx/>
                <a:latin typeface="Arial" panose="020B0604020202020204"/>
                <a:ea typeface="+mn-ea"/>
                <a:cs typeface="+mn-cs"/>
              </a:rPr>
              <a:t>Available to employees living,</a:t>
            </a:r>
          </a:p>
          <a:p>
            <a:pPr marL="0" marR="0" lvl="0" indent="0" algn="l" defTabSz="282575" rtl="0" eaLnBrk="1" fontAlgn="auto" latinLnBrk="0" hangingPunct="1">
              <a:lnSpc>
                <a:spcPct val="90000"/>
              </a:lnSpc>
              <a:spcBef>
                <a:spcPct val="20000"/>
              </a:spcBef>
              <a:spcAft>
                <a:spcPts val="0"/>
              </a:spcAft>
              <a:buClr>
                <a:srgbClr val="008000"/>
              </a:buClr>
              <a:buSzTx/>
              <a:buFont typeface="Arial"/>
              <a:buNone/>
              <a:tabLst/>
              <a:defRPr/>
            </a:pPr>
            <a:r>
              <a:rPr kumimoji="0" lang="en-US" sz="2200" b="1" i="0" u="none" strike="noStrike" kern="1200" cap="none" spc="0" normalizeH="0" baseline="0" noProof="0">
                <a:ln>
                  <a:noFill/>
                </a:ln>
                <a:solidFill>
                  <a:sysClr val="windowText" lastClr="000000"/>
                </a:solidFill>
                <a:effectLst/>
                <a:uLnTx/>
                <a:uFillTx/>
                <a:latin typeface="Arial" panose="020B0604020202020204"/>
                <a:ea typeface="+mn-ea"/>
                <a:cs typeface="+mn-cs"/>
              </a:rPr>
              <a:t>working or residing in the </a:t>
            </a:r>
          </a:p>
          <a:p>
            <a:pPr marL="0" marR="0" lvl="0" indent="0" algn="l" defTabSz="282575" rtl="0" eaLnBrk="1" fontAlgn="auto" latinLnBrk="0" hangingPunct="1">
              <a:lnSpc>
                <a:spcPct val="90000"/>
              </a:lnSpc>
              <a:spcBef>
                <a:spcPct val="20000"/>
              </a:spcBef>
              <a:spcAft>
                <a:spcPts val="0"/>
              </a:spcAft>
              <a:buClr>
                <a:srgbClr val="008000"/>
              </a:buClr>
              <a:buSzTx/>
              <a:buFont typeface="Arial"/>
              <a:buNone/>
              <a:tabLst/>
              <a:defRPr/>
            </a:pPr>
            <a:r>
              <a:rPr kumimoji="0" lang="en-US" sz="2200" b="1" i="0" u="none" strike="noStrike" kern="1200" cap="none" spc="0" normalizeH="0" baseline="0" noProof="0">
                <a:ln>
                  <a:noFill/>
                </a:ln>
                <a:solidFill>
                  <a:sysClr val="windowText" lastClr="000000"/>
                </a:solidFill>
                <a:effectLst/>
                <a:uLnTx/>
                <a:uFillTx/>
                <a:latin typeface="Arial" panose="020B0604020202020204"/>
                <a:ea typeface="+mn-ea"/>
                <a:cs typeface="+mn-cs"/>
              </a:rPr>
              <a:t>following counties:</a:t>
            </a:r>
          </a:p>
          <a:p>
            <a:pPr marL="514350" marR="0" lvl="1" indent="-285750" algn="l" defTabSz="457200" rtl="0" eaLnBrk="1" fontAlgn="auto" latinLnBrk="0" hangingPunct="1">
              <a:lnSpc>
                <a:spcPct val="9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sysClr val="windowText" lastClr="000000"/>
                </a:solidFill>
                <a:effectLst/>
                <a:uLnTx/>
                <a:uFillTx/>
                <a:latin typeface="Arial" panose="020B0604020202020204"/>
                <a:ea typeface="+mn-ea"/>
                <a:cs typeface="+mn-cs"/>
              </a:rPr>
              <a:t>Cameron</a:t>
            </a:r>
          </a:p>
          <a:p>
            <a:pPr marL="514350" marR="0" lvl="1" indent="-285750" algn="l" defTabSz="457200" rtl="0" eaLnBrk="1" fontAlgn="auto" latinLnBrk="0" hangingPunct="1">
              <a:lnSpc>
                <a:spcPct val="9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sysClr val="windowText" lastClr="000000"/>
                </a:solidFill>
                <a:effectLst/>
                <a:uLnTx/>
                <a:uFillTx/>
                <a:latin typeface="Arial" panose="020B0604020202020204"/>
                <a:ea typeface="+mn-ea"/>
                <a:cs typeface="+mn-cs"/>
              </a:rPr>
              <a:t>Hidalgo</a:t>
            </a:r>
          </a:p>
          <a:p>
            <a:pPr marL="514350" marR="0" lvl="1" indent="-285750" algn="l" defTabSz="457200" rtl="0" eaLnBrk="1" fontAlgn="auto" latinLnBrk="0" hangingPunct="1">
              <a:lnSpc>
                <a:spcPct val="9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sysClr val="windowText" lastClr="000000"/>
                </a:solidFill>
                <a:effectLst/>
                <a:uLnTx/>
                <a:uFillTx/>
                <a:latin typeface="Arial" panose="020B0604020202020204"/>
                <a:ea typeface="+mn-ea"/>
                <a:cs typeface="+mn-cs"/>
              </a:rPr>
              <a:t>Starr </a:t>
            </a:r>
          </a:p>
          <a:p>
            <a:pPr marL="514350" marR="0" lvl="1" indent="-285750" algn="l" defTabSz="457200" rtl="0" eaLnBrk="1" fontAlgn="auto" latinLnBrk="0" hangingPunct="1">
              <a:lnSpc>
                <a:spcPct val="9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sysClr val="windowText" lastClr="000000"/>
                </a:solidFill>
                <a:effectLst/>
                <a:uLnTx/>
                <a:uFillTx/>
                <a:latin typeface="Arial" panose="020B0604020202020204"/>
                <a:ea typeface="+mn-ea"/>
                <a:cs typeface="+mn-cs"/>
              </a:rPr>
              <a:t>Willacy</a:t>
            </a:r>
          </a:p>
          <a:p>
            <a:pPr marL="457200" marR="0" lvl="1" indent="0" algn="l" defTabSz="457200" rtl="0" eaLnBrk="1" fontAlgn="auto" latinLnBrk="0" hangingPunct="1">
              <a:lnSpc>
                <a:spcPct val="90000"/>
              </a:lnSpc>
              <a:spcBef>
                <a:spcPct val="20000"/>
              </a:spcBef>
              <a:spcAft>
                <a:spcPts val="0"/>
              </a:spcAft>
              <a:buClrTx/>
              <a:buSzTx/>
              <a:buFont typeface="Arial"/>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a:p>
            <a:pPr marL="0" marR="0" lvl="0" indent="0" algn="l" defTabSz="457200" rtl="0" eaLnBrk="1" fontAlgn="auto" latinLnBrk="0" hangingPunct="1">
              <a:lnSpc>
                <a:spcPct val="90000"/>
              </a:lnSpc>
              <a:spcBef>
                <a:spcPct val="20000"/>
              </a:spcBef>
              <a:spcAft>
                <a:spcPts val="0"/>
              </a:spcAft>
              <a:buClr>
                <a:srgbClr val="008000"/>
              </a:buClr>
              <a:buSzTx/>
              <a:buFont typeface="Arial"/>
              <a:buNone/>
              <a:tabLst/>
              <a:defRPr/>
            </a:pPr>
            <a:r>
              <a:rPr kumimoji="0" lang="en-US" sz="2200" b="1" i="0" u="none" strike="noStrike" kern="1200" cap="none" spc="0" normalizeH="0" baseline="0" noProof="0">
                <a:ln>
                  <a:noFill/>
                </a:ln>
                <a:solidFill>
                  <a:sysClr val="windowText" lastClr="000000"/>
                </a:solidFill>
                <a:effectLst/>
                <a:uLnTx/>
                <a:uFillTx/>
                <a:latin typeface="Arial" panose="020B0604020202020204"/>
                <a:ea typeface="+mn-ea"/>
                <a:cs typeface="+mn-cs"/>
              </a:rPr>
              <a:t>Provider Network</a:t>
            </a:r>
          </a:p>
          <a:p>
            <a:pPr marL="514350" lvl="1">
              <a:lnSpc>
                <a:spcPct val="90000"/>
              </a:lnSpc>
              <a:buFont typeface="Arial" panose="020B0604020202020204" pitchFamily="34" charset="0"/>
              <a:buChar char="•"/>
              <a:defRPr/>
            </a:pPr>
            <a:r>
              <a:rPr kumimoji="0" lang="en-US" sz="1800" b="0" i="0" u="none" strike="noStrike" kern="1200" cap="none" spc="0" normalizeH="0" baseline="0" noProof="0">
                <a:ln>
                  <a:noFill/>
                </a:ln>
                <a:solidFill>
                  <a:sysClr val="windowText" lastClr="000000"/>
                </a:solidFill>
                <a:effectLst/>
                <a:uLnTx/>
                <a:uFillTx/>
                <a:latin typeface="Arial" panose="020B0604020202020204"/>
                <a:ea typeface="+mn-ea"/>
                <a:cs typeface="+mn-cs"/>
              </a:rPr>
              <a:t>Blue Essentials</a:t>
            </a:r>
          </a:p>
          <a:p>
            <a:pPr marL="457200" marR="0" lvl="1" indent="0" algn="l" defTabSz="457200" rtl="0" eaLnBrk="1" fontAlgn="auto" latinLnBrk="0" hangingPunct="1">
              <a:lnSpc>
                <a:spcPct val="90000"/>
              </a:lnSpc>
              <a:spcBef>
                <a:spcPct val="20000"/>
              </a:spcBef>
              <a:spcAft>
                <a:spcPts val="0"/>
              </a:spcAft>
              <a:buClrTx/>
              <a:buSzTx/>
              <a:buFont typeface="Arial"/>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a:p>
            <a:pPr marL="0" marR="0" lvl="0" indent="0" algn="l" defTabSz="457200" rtl="0" eaLnBrk="1" fontAlgn="auto" latinLnBrk="0" hangingPunct="1">
              <a:lnSpc>
                <a:spcPct val="90000"/>
              </a:lnSpc>
              <a:spcBef>
                <a:spcPct val="20000"/>
              </a:spcBef>
              <a:spcAft>
                <a:spcPts val="0"/>
              </a:spcAft>
              <a:buClr>
                <a:srgbClr val="008000"/>
              </a:buClr>
              <a:buSzTx/>
              <a:buFont typeface="Arial"/>
              <a:buNone/>
              <a:tabLst/>
              <a:defRPr/>
            </a:pPr>
            <a:r>
              <a:rPr kumimoji="0" lang="en-US" sz="2200" b="1" i="0" u="none" strike="noStrike" kern="1200" cap="none" spc="0" normalizeH="0" baseline="0" noProof="0">
                <a:ln>
                  <a:noFill/>
                </a:ln>
                <a:solidFill>
                  <a:sysClr val="windowText" lastClr="000000"/>
                </a:solidFill>
                <a:effectLst/>
                <a:uLnTx/>
                <a:uFillTx/>
                <a:latin typeface="Arial" panose="020B0604020202020204"/>
                <a:ea typeface="+mn-ea"/>
                <a:cs typeface="+mn-cs"/>
              </a:rPr>
              <a:t>Provider Finder</a:t>
            </a:r>
          </a:p>
          <a:p>
            <a:pPr marL="514350" marR="0" lvl="1" indent="-285750" algn="l" defTabSz="457200" rtl="0" eaLnBrk="1" fontAlgn="auto" latinLnBrk="0" hangingPunct="1">
              <a:lnSpc>
                <a:spcPct val="9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Blue Essential network providers can</a:t>
            </a:r>
          </a:p>
          <a:p>
            <a:pPr marL="514350" marR="0" lvl="1" algn="l" defTabSz="457200" rtl="0" eaLnBrk="1" fontAlgn="auto" latinLnBrk="0" hangingPunct="1">
              <a:lnSpc>
                <a:spcPct val="9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     be found online at:</a:t>
            </a:r>
          </a:p>
          <a:p>
            <a:pPr marL="457200" marR="0" lvl="1" indent="0" algn="l" defTabSz="373063" rtl="0" eaLnBrk="1" fontAlgn="auto" latinLnBrk="0" hangingPunct="1">
              <a:lnSpc>
                <a:spcPct val="90000"/>
              </a:lnSpc>
              <a:spcBef>
                <a:spcPct val="20000"/>
              </a:spcBef>
              <a:spcAft>
                <a:spcPts val="0"/>
              </a:spcAft>
              <a:buClrTx/>
              <a:buSzTx/>
              <a:buFont typeface="Arial"/>
              <a:buNone/>
              <a:tabLst/>
              <a:defRPr/>
            </a:pPr>
            <a:endParaRPr kumimoji="0" lang="en-US" sz="800" b="1" i="0" u="none" strike="noStrike" kern="1200" cap="none" spc="0" normalizeH="0" baseline="0" noProof="0">
              <a:ln>
                <a:noFill/>
              </a:ln>
              <a:solidFill>
                <a:srgbClr val="0080C7">
                  <a:lumMod val="75000"/>
                </a:srgbClr>
              </a:solidFill>
              <a:effectLst/>
              <a:uLnTx/>
              <a:uFillTx/>
              <a:latin typeface="Arial" panose="020B0604020202020204"/>
              <a:ea typeface="+mn-ea"/>
              <a:cs typeface="+mn-cs"/>
            </a:endParaRPr>
          </a:p>
          <a:p>
            <a:pPr marL="457200" marR="0" lvl="1" indent="0" algn="l" defTabSz="373063" rtl="0" eaLnBrk="1" fontAlgn="auto" latinLnBrk="0" hangingPunct="1">
              <a:lnSpc>
                <a:spcPct val="90000"/>
              </a:lnSpc>
              <a:spcBef>
                <a:spcPct val="20000"/>
              </a:spcBef>
              <a:spcAft>
                <a:spcPts val="0"/>
              </a:spcAft>
              <a:buClrTx/>
              <a:buSzTx/>
              <a:buFont typeface="Arial"/>
              <a:buNone/>
              <a:tabLst/>
              <a:defRPr/>
            </a:pPr>
            <a:r>
              <a:rPr kumimoji="0" lang="en-US" sz="1800" b="1" i="0" u="none" strike="noStrike" kern="1200" cap="none" spc="0" normalizeH="0" baseline="0" noProof="0">
                <a:ln>
                  <a:noFill/>
                </a:ln>
                <a:solidFill>
                  <a:srgbClr val="24618E"/>
                </a:solidFill>
                <a:effectLst/>
                <a:uLnTx/>
                <a:uFillTx/>
                <a:latin typeface="Arial" panose="020B0604020202020204"/>
                <a:ea typeface="+mn-ea"/>
                <a:cs typeface="+mn-cs"/>
              </a:rPr>
              <a:t>www.bcbstx.com/trshmo</a:t>
            </a:r>
          </a:p>
          <a:p>
            <a:pPr marL="0" marR="0" lvl="0" indent="0" algn="l" defTabSz="457200" rtl="0" eaLnBrk="1" fontAlgn="auto" latinLnBrk="0" hangingPunct="1">
              <a:lnSpc>
                <a:spcPct val="90000"/>
              </a:lnSpc>
              <a:spcBef>
                <a:spcPct val="20000"/>
              </a:spcBef>
              <a:spcAft>
                <a:spcPts val="0"/>
              </a:spcAft>
              <a:buClr>
                <a:srgbClr val="008000"/>
              </a:buClr>
              <a:buSzTx/>
              <a:buFont typeface="Arial"/>
              <a:buNone/>
              <a:tabLst/>
              <a:defRPr/>
            </a:pPr>
            <a:endParaRPr kumimoji="0" lang="en-US" sz="22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3" name="Title 7"/>
          <p:cNvSpPr txBox="1">
            <a:spLocks/>
          </p:cNvSpPr>
          <p:nvPr/>
        </p:nvSpPr>
        <p:spPr>
          <a:xfrm>
            <a:off x="483502" y="311818"/>
            <a:ext cx="8229600" cy="8763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600" cap="none" spc="0" normalizeH="0" baseline="0" noProof="0" dirty="0">
                <a:ln>
                  <a:noFill/>
                </a:ln>
                <a:solidFill>
                  <a:srgbClr val="24618E"/>
                </a:solidFill>
                <a:effectLst/>
                <a:uLnTx/>
                <a:uFillTx/>
                <a:latin typeface="Arial Narrow" panose="020B0606020202030204" pitchFamily="34" charset="0"/>
                <a:ea typeface="+mj-ea"/>
                <a:cs typeface="+mj-cs"/>
              </a:rPr>
              <a:t>SOUTH TEXAS HMO</a:t>
            </a:r>
          </a:p>
        </p:txBody>
      </p:sp>
      <p:sp>
        <p:nvSpPr>
          <p:cNvPr id="12" name="TextBox 11"/>
          <p:cNvSpPr txBox="1"/>
          <p:nvPr/>
        </p:nvSpPr>
        <p:spPr>
          <a:xfrm>
            <a:off x="10026625" y="5568728"/>
            <a:ext cx="150876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80C7">
                    <a:lumMod val="75000"/>
                  </a:srgbClr>
                </a:solidFill>
                <a:effectLst/>
                <a:uLnTx/>
                <a:uFillTx/>
                <a:latin typeface="Arial" panose="020B0604020202020204"/>
                <a:ea typeface="+mn-ea"/>
                <a:cs typeface="+mn-cs"/>
              </a:rPr>
              <a:t>SOUTH</a:t>
            </a:r>
          </a:p>
        </p:txBody>
      </p:sp>
      <p:sp>
        <p:nvSpPr>
          <p:cNvPr id="4" name="Oval 3"/>
          <p:cNvSpPr/>
          <p:nvPr/>
        </p:nvSpPr>
        <p:spPr>
          <a:xfrm>
            <a:off x="8077198" y="4784974"/>
            <a:ext cx="1813561" cy="1638560"/>
          </a:xfrm>
          <a:prstGeom prst="ellipse">
            <a:avLst/>
          </a:prstGeom>
          <a:noFill/>
          <a:ln w="762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298374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319" y="4702026"/>
            <a:ext cx="10556424" cy="865487"/>
          </a:xfrm>
        </p:spPr>
        <p:txBody>
          <a:bodyPr/>
          <a:lstStyle/>
          <a:p>
            <a:r>
              <a:rPr lang="en-US" dirty="0"/>
              <a:t>PROVIDER FINDER AND ONLINE RESOURCES</a:t>
            </a:r>
          </a:p>
        </p:txBody>
      </p:sp>
    </p:spTree>
    <p:extLst>
      <p:ext uri="{BB962C8B-B14F-4D97-AF65-F5344CB8AC3E}">
        <p14:creationId xmlns:p14="http://schemas.microsoft.com/office/powerpoint/2010/main" val="3836902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F539762-5D2E-4C86-B11E-FA64ECC02628}"/>
              </a:ext>
            </a:extLst>
          </p:cNvPr>
          <p:cNvSpPr>
            <a:spLocks noGrp="1"/>
          </p:cNvSpPr>
          <p:nvPr>
            <p:ph type="sldNum" sz="quarter" idx="12"/>
          </p:nvPr>
        </p:nvSpPr>
        <p:spPr/>
        <p:txBody>
          <a:bodyPr/>
          <a:lstStyle/>
          <a:p>
            <a:fld id="{2D55A223-BDE3-4662-BD05-6BDBDD27824A}" type="slidenum">
              <a:rPr lang="en-US" smtClean="0"/>
              <a:pPr/>
              <a:t>8</a:t>
            </a:fld>
            <a:endParaRPr lang="en-US" dirty="0"/>
          </a:p>
        </p:txBody>
      </p:sp>
      <p:sp>
        <p:nvSpPr>
          <p:cNvPr id="9" name="Title 1">
            <a:extLst>
              <a:ext uri="{FF2B5EF4-FFF2-40B4-BE49-F238E27FC236}">
                <a16:creationId xmlns:a16="http://schemas.microsoft.com/office/drawing/2014/main" xmlns="" id="{9BC63935-8FD6-48A9-B99B-B81A85A25B50}"/>
              </a:ext>
            </a:extLst>
          </p:cNvPr>
          <p:cNvSpPr txBox="1">
            <a:spLocks/>
          </p:cNvSpPr>
          <p:nvPr/>
        </p:nvSpPr>
        <p:spPr>
          <a:xfrm>
            <a:off x="382998" y="1015195"/>
            <a:ext cx="5713003" cy="397508"/>
          </a:xfrm>
          <a:prstGeom prst="rect">
            <a:avLst/>
          </a:prstGeom>
        </p:spPr>
        <p:txBody>
          <a:bodyPr vert="horz" lIns="91416" tIns="45708" rIns="91416" bIns="45708" rtlCol="0" anchor="ctr">
            <a:noAutofit/>
          </a:bodyPr>
          <a:lstStyle>
            <a:lvl1pPr algn="l" defTabSz="914400" rtl="0" eaLnBrk="1" latinLnBrk="0" hangingPunct="1">
              <a:spcBef>
                <a:spcPct val="0"/>
              </a:spcBef>
              <a:buNone/>
              <a:defRPr sz="3600" b="1" kern="1200" spc="-100" baseline="0">
                <a:solidFill>
                  <a:srgbClr val="567632"/>
                </a:solidFill>
                <a:latin typeface="+mj-lt"/>
                <a:ea typeface="+mj-ea"/>
                <a:cs typeface="+mj-cs"/>
              </a:defRPr>
            </a:lvl1pPr>
          </a:lstStyle>
          <a:p>
            <a:pPr>
              <a:lnSpc>
                <a:spcPct val="90000"/>
              </a:lnSpc>
            </a:pPr>
            <a:endParaRPr lang="en-US" sz="1899" b="0" spc="0" dirty="0"/>
          </a:p>
        </p:txBody>
      </p:sp>
      <p:sp>
        <p:nvSpPr>
          <p:cNvPr id="28" name="Title 4">
            <a:extLst>
              <a:ext uri="{FF2B5EF4-FFF2-40B4-BE49-F238E27FC236}">
                <a16:creationId xmlns:a16="http://schemas.microsoft.com/office/drawing/2014/main" xmlns="" id="{17124CBD-F3F3-48F7-8BC7-C1127B16746D}"/>
              </a:ext>
            </a:extLst>
          </p:cNvPr>
          <p:cNvSpPr>
            <a:spLocks noGrp="1"/>
          </p:cNvSpPr>
          <p:nvPr>
            <p:ph type="title"/>
          </p:nvPr>
        </p:nvSpPr>
        <p:spPr>
          <a:xfrm>
            <a:off x="786690" y="536403"/>
            <a:ext cx="10946643" cy="876300"/>
          </a:xfrm>
        </p:spPr>
        <p:txBody>
          <a:bodyPr/>
          <a:lstStyle/>
          <a:p>
            <a:r>
              <a:rPr lang="en-US" dirty="0"/>
              <a:t>lower premiums in family tiers</a:t>
            </a:r>
          </a:p>
        </p:txBody>
      </p:sp>
      <p:pic>
        <p:nvPicPr>
          <p:cNvPr id="3" name="Picture 2">
            <a:extLst>
              <a:ext uri="{FF2B5EF4-FFF2-40B4-BE49-F238E27FC236}">
                <a16:creationId xmlns:a16="http://schemas.microsoft.com/office/drawing/2014/main" xmlns="" id="{A1C42192-DB19-499C-A1D4-374FAE4BA5A8}"/>
              </a:ext>
            </a:extLst>
          </p:cNvPr>
          <p:cNvPicPr>
            <a:picLocks noChangeAspect="1"/>
          </p:cNvPicPr>
          <p:nvPr/>
        </p:nvPicPr>
        <p:blipFill>
          <a:blip r:embed="rId3"/>
          <a:stretch>
            <a:fillRect/>
          </a:stretch>
        </p:blipFill>
        <p:spPr>
          <a:xfrm>
            <a:off x="786690" y="1213950"/>
            <a:ext cx="9577387" cy="5008143"/>
          </a:xfrm>
          <a:prstGeom prst="rect">
            <a:avLst/>
          </a:prstGeom>
        </p:spPr>
      </p:pic>
      <p:sp>
        <p:nvSpPr>
          <p:cNvPr id="12" name="Oval 11">
            <a:extLst>
              <a:ext uri="{FF2B5EF4-FFF2-40B4-BE49-F238E27FC236}">
                <a16:creationId xmlns:a16="http://schemas.microsoft.com/office/drawing/2014/main" xmlns="" id="{AA2C8740-83D2-4F75-9D3A-980DE87777A4}"/>
              </a:ext>
            </a:extLst>
          </p:cNvPr>
          <p:cNvSpPr/>
          <p:nvPr/>
        </p:nvSpPr>
        <p:spPr>
          <a:xfrm>
            <a:off x="8969741" y="5878286"/>
            <a:ext cx="914400" cy="289345"/>
          </a:xfrm>
          <a:prstGeom prst="ellipse">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13" name="Oval 12">
            <a:extLst>
              <a:ext uri="{FF2B5EF4-FFF2-40B4-BE49-F238E27FC236}">
                <a16:creationId xmlns:a16="http://schemas.microsoft.com/office/drawing/2014/main" xmlns="" id="{1BA55061-FE48-4B42-A424-7FFFA2C7A8F3}"/>
              </a:ext>
            </a:extLst>
          </p:cNvPr>
          <p:cNvSpPr/>
          <p:nvPr/>
        </p:nvSpPr>
        <p:spPr>
          <a:xfrm>
            <a:off x="8969741" y="5527809"/>
            <a:ext cx="914400" cy="289345"/>
          </a:xfrm>
          <a:prstGeom prst="ellipse">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14" name="Oval 13">
            <a:extLst>
              <a:ext uri="{FF2B5EF4-FFF2-40B4-BE49-F238E27FC236}">
                <a16:creationId xmlns:a16="http://schemas.microsoft.com/office/drawing/2014/main" xmlns="" id="{F9EAC49F-87C3-4E2B-87E1-08DBD01DF664}"/>
              </a:ext>
            </a:extLst>
          </p:cNvPr>
          <p:cNvSpPr/>
          <p:nvPr/>
        </p:nvSpPr>
        <p:spPr>
          <a:xfrm>
            <a:off x="8969741" y="5184002"/>
            <a:ext cx="914400" cy="289345"/>
          </a:xfrm>
          <a:prstGeom prst="ellipse">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15" name="Oval 14">
            <a:extLst>
              <a:ext uri="{FF2B5EF4-FFF2-40B4-BE49-F238E27FC236}">
                <a16:creationId xmlns:a16="http://schemas.microsoft.com/office/drawing/2014/main" xmlns="" id="{31695522-75AF-4CCE-8A41-F45391A1CE78}"/>
              </a:ext>
            </a:extLst>
          </p:cNvPr>
          <p:cNvSpPr/>
          <p:nvPr/>
        </p:nvSpPr>
        <p:spPr>
          <a:xfrm>
            <a:off x="8969741" y="4840195"/>
            <a:ext cx="914400" cy="289345"/>
          </a:xfrm>
          <a:prstGeom prst="ellipse">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16" name="Oval 15">
            <a:extLst>
              <a:ext uri="{FF2B5EF4-FFF2-40B4-BE49-F238E27FC236}">
                <a16:creationId xmlns:a16="http://schemas.microsoft.com/office/drawing/2014/main" xmlns="" id="{5D9E53BB-748D-4867-9759-021D3B0D03B0}"/>
              </a:ext>
            </a:extLst>
          </p:cNvPr>
          <p:cNvSpPr/>
          <p:nvPr/>
        </p:nvSpPr>
        <p:spPr>
          <a:xfrm>
            <a:off x="8969741" y="4520284"/>
            <a:ext cx="914400" cy="289345"/>
          </a:xfrm>
          <a:prstGeom prst="ellipse">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17" name="Oval 16">
            <a:extLst>
              <a:ext uri="{FF2B5EF4-FFF2-40B4-BE49-F238E27FC236}">
                <a16:creationId xmlns:a16="http://schemas.microsoft.com/office/drawing/2014/main" xmlns="" id="{475FBC3E-3002-428A-A27D-C2C490E079C6}"/>
              </a:ext>
            </a:extLst>
          </p:cNvPr>
          <p:cNvSpPr/>
          <p:nvPr/>
        </p:nvSpPr>
        <p:spPr>
          <a:xfrm>
            <a:off x="8969741" y="4184360"/>
            <a:ext cx="914400" cy="289345"/>
          </a:xfrm>
          <a:prstGeom prst="ellipse">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Tree>
    <p:extLst>
      <p:ext uri="{BB962C8B-B14F-4D97-AF65-F5344CB8AC3E}">
        <p14:creationId xmlns:p14="http://schemas.microsoft.com/office/powerpoint/2010/main" val="10147789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44" name="Group 43"/>
          <p:cNvGrpSpPr/>
          <p:nvPr/>
        </p:nvGrpSpPr>
        <p:grpSpPr>
          <a:xfrm>
            <a:off x="818274" y="263761"/>
            <a:ext cx="9509760" cy="5699760"/>
            <a:chOff x="457200" y="411480"/>
            <a:chExt cx="8533548" cy="5171132"/>
          </a:xfrm>
        </p:grpSpPr>
        <p:sp>
          <p:nvSpPr>
            <p:cNvPr id="7" name="Title 7"/>
            <p:cNvSpPr txBox="1">
              <a:spLocks/>
            </p:cNvSpPr>
            <p:nvPr/>
          </p:nvSpPr>
          <p:spPr>
            <a:xfrm>
              <a:off x="457200" y="411480"/>
              <a:ext cx="8229600" cy="8763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600" cap="none" spc="0" normalizeH="0" baseline="0" noProof="0" dirty="0">
                  <a:ln>
                    <a:noFill/>
                  </a:ln>
                  <a:solidFill>
                    <a:srgbClr val="24618E"/>
                  </a:solidFill>
                  <a:effectLst/>
                  <a:uLnTx/>
                  <a:uFillTx/>
                  <a:latin typeface="Arial Narrow" panose="020B0606020202030204" pitchFamily="34" charset="0"/>
                  <a:ea typeface="+mj-ea"/>
                  <a:cs typeface="+mj-cs"/>
                </a:rPr>
                <a:t>Find Doctors … Fast</a:t>
              </a:r>
            </a:p>
          </p:txBody>
        </p:sp>
        <p:sp>
          <p:nvSpPr>
            <p:cNvPr id="8" name="TextBox 7">
              <a:extLst>
                <a:ext uri="{FF2B5EF4-FFF2-40B4-BE49-F238E27FC236}">
                  <a16:creationId xmlns:a16="http://schemas.microsoft.com/office/drawing/2014/main" xmlns="" id="{3EE83791-5E5A-4FEB-85EC-85D78D136475}"/>
                </a:ext>
              </a:extLst>
            </p:cNvPr>
            <p:cNvSpPr txBox="1"/>
            <p:nvPr/>
          </p:nvSpPr>
          <p:spPr>
            <a:xfrm>
              <a:off x="6709894" y="1214069"/>
              <a:ext cx="2280854" cy="3608882"/>
            </a:xfrm>
            <a:prstGeom prst="rect">
              <a:avLst/>
            </a:prstGeom>
            <a:noFill/>
            <a:ln w="28575">
              <a:noFill/>
            </a:ln>
            <a:effectLst>
              <a:softEdge rad="0"/>
            </a:effectLst>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rPr>
                <a:t>Refine results with </a:t>
              </a:r>
              <a:br>
                <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rPr>
              </a:br>
              <a:r>
                <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rPr>
                <a:t>side-by-side comparison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rPr>
                <a:t>Advanced demographics information such as doctor photos and highlights help members feel at ease when choosing providers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rPr>
                <a:t>View what other members think about the doctor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rPr>
                <a:t>Further refine your search to find the most pertinent providers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80C7"/>
                  </a:solidFill>
                  <a:effectLst/>
                  <a:uLnTx/>
                  <a:uFillTx/>
                  <a:latin typeface="Arial" panose="020B0604020202020204"/>
                  <a:ea typeface="+mn-ea"/>
                  <a:cs typeface="+mn-cs"/>
                </a:rPr>
                <a:t/>
              </a:r>
              <a:br>
                <a:rPr kumimoji="0" lang="en-US" sz="1400" b="0" i="0" u="none" strike="noStrike" kern="0" cap="none" spc="0" normalizeH="0" baseline="0" noProof="0" dirty="0">
                  <a:ln>
                    <a:noFill/>
                  </a:ln>
                  <a:solidFill>
                    <a:srgbClr val="0080C7"/>
                  </a:solidFill>
                  <a:effectLst/>
                  <a:uLnTx/>
                  <a:uFillTx/>
                  <a:latin typeface="Arial" panose="020B0604020202020204"/>
                  <a:ea typeface="+mn-ea"/>
                  <a:cs typeface="+mn-cs"/>
                </a:rPr>
              </a:br>
              <a:endParaRPr kumimoji="0" lang="en-US" sz="1200" b="0" i="0" u="none" strike="noStrike" kern="0" cap="none" spc="0" normalizeH="0" baseline="0" noProof="0" dirty="0">
                <a:ln>
                  <a:noFill/>
                </a:ln>
                <a:solidFill>
                  <a:srgbClr val="0080C7"/>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xmlns="" id="{2578B0AE-FA85-4CBE-8909-8C55AB3A8209}"/>
                </a:ext>
              </a:extLst>
            </p:cNvPr>
            <p:cNvGrpSpPr/>
            <p:nvPr/>
          </p:nvGrpSpPr>
          <p:grpSpPr>
            <a:xfrm>
              <a:off x="6313833" y="3129383"/>
              <a:ext cx="413954" cy="316545"/>
              <a:chOff x="6387573" y="5433032"/>
              <a:chExt cx="413954" cy="316545"/>
            </a:xfrm>
          </p:grpSpPr>
          <p:sp>
            <p:nvSpPr>
              <p:cNvPr id="10" name="Oval 9">
                <a:extLst>
                  <a:ext uri="{FF2B5EF4-FFF2-40B4-BE49-F238E27FC236}">
                    <a16:creationId xmlns:a16="http://schemas.microsoft.com/office/drawing/2014/main" xmlns="" id="{1249C321-E90D-41D3-A95F-4CDDD1BE05C1}"/>
                  </a:ext>
                </a:extLst>
              </p:cNvPr>
              <p:cNvSpPr/>
              <p:nvPr/>
            </p:nvSpPr>
            <p:spPr>
              <a:xfrm>
                <a:off x="6449627" y="5452014"/>
                <a:ext cx="287076" cy="287074"/>
              </a:xfrm>
              <a:prstGeom prst="ellipse">
                <a:avLst/>
              </a:prstGeom>
              <a:solidFill>
                <a:srgbClr val="005587">
                  <a:lumMod val="20000"/>
                  <a:lumOff val="80000"/>
                </a:srgbClr>
              </a:solidFill>
              <a:ln w="38100"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xmlns="" id="{AE2FC3E9-34DC-44D5-83C1-1EB8D645172F}"/>
                  </a:ext>
                </a:extLst>
              </p:cNvPr>
              <p:cNvSpPr txBox="1"/>
              <p:nvPr/>
            </p:nvSpPr>
            <p:spPr>
              <a:xfrm>
                <a:off x="6387573" y="5433032"/>
                <a:ext cx="413954" cy="316545"/>
              </a:xfrm>
              <a:prstGeom prst="rect">
                <a:avLst/>
              </a:prstGeom>
              <a:noFill/>
              <a:ln w="28575">
                <a:noFill/>
              </a:ln>
              <a:effectLst>
                <a:softEdge rad="0"/>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3</a:t>
                </a:r>
              </a:p>
            </p:txBody>
          </p:sp>
        </p:grpSp>
        <p:grpSp>
          <p:nvGrpSpPr>
            <p:cNvPr id="12" name="Group 11">
              <a:extLst>
                <a:ext uri="{FF2B5EF4-FFF2-40B4-BE49-F238E27FC236}">
                  <a16:creationId xmlns:a16="http://schemas.microsoft.com/office/drawing/2014/main" xmlns="" id="{44FBF7AC-0F09-4C47-AC7B-2F1188C13EA2}"/>
                </a:ext>
              </a:extLst>
            </p:cNvPr>
            <p:cNvGrpSpPr/>
            <p:nvPr/>
          </p:nvGrpSpPr>
          <p:grpSpPr>
            <a:xfrm>
              <a:off x="6313833" y="1854464"/>
              <a:ext cx="413954" cy="316545"/>
              <a:chOff x="6387573" y="4986424"/>
              <a:chExt cx="413954" cy="316545"/>
            </a:xfrm>
          </p:grpSpPr>
          <p:sp>
            <p:nvSpPr>
              <p:cNvPr id="13" name="Oval 12">
                <a:extLst>
                  <a:ext uri="{FF2B5EF4-FFF2-40B4-BE49-F238E27FC236}">
                    <a16:creationId xmlns:a16="http://schemas.microsoft.com/office/drawing/2014/main" xmlns="" id="{2BFB0B48-12AE-427A-A449-A122722D8465}"/>
                  </a:ext>
                </a:extLst>
              </p:cNvPr>
              <p:cNvSpPr/>
              <p:nvPr/>
            </p:nvSpPr>
            <p:spPr>
              <a:xfrm>
                <a:off x="6449627" y="5004145"/>
                <a:ext cx="287076" cy="287074"/>
              </a:xfrm>
              <a:prstGeom prst="ellipse">
                <a:avLst/>
              </a:prstGeom>
              <a:solidFill>
                <a:srgbClr val="005587">
                  <a:lumMod val="20000"/>
                  <a:lumOff val="80000"/>
                </a:srgbClr>
              </a:solidFill>
              <a:ln w="38100"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xmlns="" id="{4709092A-58C5-463D-8CC9-70D78F31D69E}"/>
                  </a:ext>
                </a:extLst>
              </p:cNvPr>
              <p:cNvSpPr txBox="1"/>
              <p:nvPr/>
            </p:nvSpPr>
            <p:spPr>
              <a:xfrm>
                <a:off x="6387573" y="4986424"/>
                <a:ext cx="413954" cy="316545"/>
              </a:xfrm>
              <a:prstGeom prst="rect">
                <a:avLst/>
              </a:prstGeom>
              <a:noFill/>
              <a:ln w="28575">
                <a:noFill/>
              </a:ln>
              <a:effectLst>
                <a:softEdge rad="0"/>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2</a:t>
                </a:r>
              </a:p>
            </p:txBody>
          </p:sp>
        </p:grpSp>
        <p:grpSp>
          <p:nvGrpSpPr>
            <p:cNvPr id="15" name="Group 14">
              <a:extLst>
                <a:ext uri="{FF2B5EF4-FFF2-40B4-BE49-F238E27FC236}">
                  <a16:creationId xmlns:a16="http://schemas.microsoft.com/office/drawing/2014/main" xmlns="" id="{F5C17334-2DAB-4414-A19F-015125A60D6F}"/>
                </a:ext>
              </a:extLst>
            </p:cNvPr>
            <p:cNvGrpSpPr/>
            <p:nvPr/>
          </p:nvGrpSpPr>
          <p:grpSpPr>
            <a:xfrm>
              <a:off x="6304755" y="1217907"/>
              <a:ext cx="413954" cy="316545"/>
              <a:chOff x="6378495" y="4627886"/>
              <a:chExt cx="413954" cy="316545"/>
            </a:xfrm>
          </p:grpSpPr>
          <p:sp>
            <p:nvSpPr>
              <p:cNvPr id="16" name="Oval 15">
                <a:extLst>
                  <a:ext uri="{FF2B5EF4-FFF2-40B4-BE49-F238E27FC236}">
                    <a16:creationId xmlns:a16="http://schemas.microsoft.com/office/drawing/2014/main" xmlns="" id="{207F8D46-2D9E-4E1B-BC52-566D88D51373}"/>
                  </a:ext>
                </a:extLst>
              </p:cNvPr>
              <p:cNvSpPr/>
              <p:nvPr/>
            </p:nvSpPr>
            <p:spPr>
              <a:xfrm>
                <a:off x="6449627" y="4649581"/>
                <a:ext cx="287076" cy="287074"/>
              </a:xfrm>
              <a:prstGeom prst="ellipse">
                <a:avLst/>
              </a:prstGeom>
              <a:solidFill>
                <a:srgbClr val="005587">
                  <a:lumMod val="20000"/>
                  <a:lumOff val="80000"/>
                </a:srgbClr>
              </a:solidFill>
              <a:ln w="38100"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xmlns="" id="{BC528FDF-00F2-4F76-BD2C-A0C56F551E87}"/>
                  </a:ext>
                </a:extLst>
              </p:cNvPr>
              <p:cNvSpPr txBox="1"/>
              <p:nvPr/>
            </p:nvSpPr>
            <p:spPr>
              <a:xfrm>
                <a:off x="6378495" y="4627886"/>
                <a:ext cx="413954" cy="316545"/>
              </a:xfrm>
              <a:prstGeom prst="rect">
                <a:avLst/>
              </a:prstGeom>
              <a:noFill/>
              <a:ln w="28575">
                <a:noFill/>
              </a:ln>
              <a:effectLst>
                <a:softEdge rad="0"/>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1</a:t>
                </a:r>
              </a:p>
            </p:txBody>
          </p:sp>
        </p:grpSp>
        <p:grpSp>
          <p:nvGrpSpPr>
            <p:cNvPr id="18" name="Group 17">
              <a:extLst>
                <a:ext uri="{FF2B5EF4-FFF2-40B4-BE49-F238E27FC236}">
                  <a16:creationId xmlns:a16="http://schemas.microsoft.com/office/drawing/2014/main" xmlns="" id="{013E92F5-A2DD-4D59-90D4-0AF9C3655302}"/>
                </a:ext>
              </a:extLst>
            </p:cNvPr>
            <p:cNvGrpSpPr/>
            <p:nvPr/>
          </p:nvGrpSpPr>
          <p:grpSpPr>
            <a:xfrm>
              <a:off x="6302325" y="3768319"/>
              <a:ext cx="413954" cy="316545"/>
              <a:chOff x="6376065" y="5426509"/>
              <a:chExt cx="413954" cy="316545"/>
            </a:xfrm>
          </p:grpSpPr>
          <p:sp>
            <p:nvSpPr>
              <p:cNvPr id="19" name="Oval 18">
                <a:extLst>
                  <a:ext uri="{FF2B5EF4-FFF2-40B4-BE49-F238E27FC236}">
                    <a16:creationId xmlns:a16="http://schemas.microsoft.com/office/drawing/2014/main" xmlns="" id="{02F00018-1E14-4E9A-866D-614F61AB22B5}"/>
                  </a:ext>
                </a:extLst>
              </p:cNvPr>
              <p:cNvSpPr/>
              <p:nvPr/>
            </p:nvSpPr>
            <p:spPr>
              <a:xfrm>
                <a:off x="6449627" y="5452014"/>
                <a:ext cx="287076" cy="287074"/>
              </a:xfrm>
              <a:prstGeom prst="ellipse">
                <a:avLst/>
              </a:prstGeom>
              <a:solidFill>
                <a:srgbClr val="005587">
                  <a:lumMod val="20000"/>
                  <a:lumOff val="80000"/>
                </a:srgbClr>
              </a:solidFill>
              <a:ln w="38100"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xmlns="" id="{B3AC1156-F0A9-4DF2-BAE5-CA4F1584AD20}"/>
                  </a:ext>
                </a:extLst>
              </p:cNvPr>
              <p:cNvSpPr txBox="1"/>
              <p:nvPr/>
            </p:nvSpPr>
            <p:spPr>
              <a:xfrm>
                <a:off x="6376065" y="5426509"/>
                <a:ext cx="413954" cy="316545"/>
              </a:xfrm>
              <a:prstGeom prst="rect">
                <a:avLst/>
              </a:prstGeom>
              <a:noFill/>
              <a:ln w="28575">
                <a:noFill/>
              </a:ln>
              <a:effectLst>
                <a:softEdge rad="0"/>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4</a:t>
                </a:r>
              </a:p>
            </p:txBody>
          </p:sp>
        </p:grpSp>
        <p:sp>
          <p:nvSpPr>
            <p:cNvPr id="21" name="Rectangle 20">
              <a:extLst>
                <a:ext uri="{FF2B5EF4-FFF2-40B4-BE49-F238E27FC236}">
                  <a16:creationId xmlns:a16="http://schemas.microsoft.com/office/drawing/2014/main" xmlns="" id="{B9235C58-0EF1-40AC-B20F-B1436DBA5B8C}"/>
                </a:ext>
              </a:extLst>
            </p:cNvPr>
            <p:cNvSpPr/>
            <p:nvPr/>
          </p:nvSpPr>
          <p:spPr>
            <a:xfrm>
              <a:off x="542452" y="1280903"/>
              <a:ext cx="928300" cy="186595"/>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xmlns="" id="{90F171ED-6423-4993-8B4E-8467B433A03E}"/>
                </a:ext>
              </a:extLst>
            </p:cNvPr>
            <p:cNvSpPr/>
            <p:nvPr/>
          </p:nvSpPr>
          <p:spPr>
            <a:xfrm>
              <a:off x="542452" y="1280903"/>
              <a:ext cx="928300" cy="186595"/>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23" name="Picture 22">
              <a:extLst>
                <a:ext uri="{FF2B5EF4-FFF2-40B4-BE49-F238E27FC236}">
                  <a16:creationId xmlns:a16="http://schemas.microsoft.com/office/drawing/2014/main" xmlns="" id="{5AF0B366-E8AD-495E-8B4B-C7C2DAFF5258}"/>
                </a:ext>
              </a:extLst>
            </p:cNvPr>
            <p:cNvPicPr>
              <a:picLocks noChangeAspect="1"/>
            </p:cNvPicPr>
            <p:nvPr/>
          </p:nvPicPr>
          <p:blipFill rotWithShape="1">
            <a:blip r:embed="rId3">
              <a:extLst>
                <a:ext uri="{28A0092B-C50C-407E-A947-70E740481C1C}">
                  <a14:useLocalDpi xmlns:a14="http://schemas.microsoft.com/office/drawing/2010/main" val="0"/>
                </a:ext>
              </a:extLst>
            </a:blip>
            <a:srcRect b="3180"/>
            <a:stretch/>
          </p:blipFill>
          <p:spPr>
            <a:xfrm>
              <a:off x="470259" y="1214994"/>
              <a:ext cx="5735333" cy="4367618"/>
            </a:xfrm>
            <a:prstGeom prst="rect">
              <a:avLst/>
            </a:prstGeom>
            <a:ln w="6350">
              <a:solidFill>
                <a:srgbClr val="FFFFFF">
                  <a:lumMod val="50000"/>
                </a:srgbClr>
              </a:solidFill>
            </a:ln>
            <a:effectLst>
              <a:outerShdw blurRad="50800" dist="38100" dir="2700000" algn="tl" rotWithShape="0">
                <a:prstClr val="black">
                  <a:alpha val="40000"/>
                </a:prstClr>
              </a:outerShdw>
            </a:effectLst>
          </p:spPr>
        </p:pic>
        <p:sp>
          <p:nvSpPr>
            <p:cNvPr id="24" name="Rectangle 23">
              <a:extLst>
                <a:ext uri="{FF2B5EF4-FFF2-40B4-BE49-F238E27FC236}">
                  <a16:creationId xmlns:a16="http://schemas.microsoft.com/office/drawing/2014/main" xmlns="" id="{A562EC29-C716-4EBD-AF2F-478ED52AB7DB}"/>
                </a:ext>
              </a:extLst>
            </p:cNvPr>
            <p:cNvSpPr/>
            <p:nvPr/>
          </p:nvSpPr>
          <p:spPr>
            <a:xfrm>
              <a:off x="671804" y="3893680"/>
              <a:ext cx="2659919" cy="603380"/>
            </a:xfrm>
            <a:prstGeom prst="rect">
              <a:avLst/>
            </a:prstGeom>
            <a:noFill/>
            <a:ln w="28575"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xmlns="" id="{2D7835B0-6434-4631-AF69-91A219A2F024}"/>
                </a:ext>
              </a:extLst>
            </p:cNvPr>
            <p:cNvSpPr/>
            <p:nvPr/>
          </p:nvSpPr>
          <p:spPr>
            <a:xfrm>
              <a:off x="2582693" y="2703639"/>
              <a:ext cx="744167" cy="571616"/>
            </a:xfrm>
            <a:prstGeom prst="rect">
              <a:avLst/>
            </a:prstGeom>
            <a:noFill/>
            <a:ln w="28575"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xmlns="" id="{9AF8582A-7EF4-40A6-B619-2C53D023C06D}"/>
                </a:ext>
              </a:extLst>
            </p:cNvPr>
            <p:cNvSpPr/>
            <p:nvPr/>
          </p:nvSpPr>
          <p:spPr>
            <a:xfrm>
              <a:off x="4221431" y="3140200"/>
              <a:ext cx="1822433" cy="2399372"/>
            </a:xfrm>
            <a:prstGeom prst="rect">
              <a:avLst/>
            </a:prstGeom>
            <a:noFill/>
            <a:ln w="28575"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7" name="Group 26">
              <a:extLst>
                <a:ext uri="{FF2B5EF4-FFF2-40B4-BE49-F238E27FC236}">
                  <a16:creationId xmlns:a16="http://schemas.microsoft.com/office/drawing/2014/main" xmlns="" id="{071E790F-4747-47DA-9A57-6233A588D3ED}"/>
                </a:ext>
              </a:extLst>
            </p:cNvPr>
            <p:cNvGrpSpPr/>
            <p:nvPr/>
          </p:nvGrpSpPr>
          <p:grpSpPr>
            <a:xfrm>
              <a:off x="3094302" y="3081272"/>
              <a:ext cx="413954" cy="316545"/>
              <a:chOff x="6387428" y="4982305"/>
              <a:chExt cx="413954" cy="316545"/>
            </a:xfrm>
          </p:grpSpPr>
          <p:sp>
            <p:nvSpPr>
              <p:cNvPr id="28" name="Oval 27">
                <a:extLst>
                  <a:ext uri="{FF2B5EF4-FFF2-40B4-BE49-F238E27FC236}">
                    <a16:creationId xmlns:a16="http://schemas.microsoft.com/office/drawing/2014/main" xmlns="" id="{591EB772-02A2-4B80-9373-0CBDE476E9A7}"/>
                  </a:ext>
                </a:extLst>
              </p:cNvPr>
              <p:cNvSpPr/>
              <p:nvPr/>
            </p:nvSpPr>
            <p:spPr>
              <a:xfrm>
                <a:off x="6449627" y="5004145"/>
                <a:ext cx="287076" cy="287074"/>
              </a:xfrm>
              <a:prstGeom prst="ellipse">
                <a:avLst/>
              </a:prstGeom>
              <a:solidFill>
                <a:srgbClr val="005587">
                  <a:lumMod val="20000"/>
                  <a:lumOff val="80000"/>
                </a:srgbClr>
              </a:solidFill>
              <a:ln w="38100"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xmlns="" id="{795846C8-54BA-4529-BC3B-658F046DE137}"/>
                  </a:ext>
                </a:extLst>
              </p:cNvPr>
              <p:cNvSpPr txBox="1"/>
              <p:nvPr/>
            </p:nvSpPr>
            <p:spPr>
              <a:xfrm>
                <a:off x="6387428" y="4982305"/>
                <a:ext cx="413954" cy="316545"/>
              </a:xfrm>
              <a:prstGeom prst="rect">
                <a:avLst/>
              </a:prstGeom>
              <a:noFill/>
              <a:ln w="28575">
                <a:noFill/>
              </a:ln>
              <a:effectLst>
                <a:softEdge rad="0"/>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3</a:t>
                </a:r>
              </a:p>
            </p:txBody>
          </p:sp>
        </p:grpSp>
        <p:grpSp>
          <p:nvGrpSpPr>
            <p:cNvPr id="30" name="Group 29">
              <a:extLst>
                <a:ext uri="{FF2B5EF4-FFF2-40B4-BE49-F238E27FC236}">
                  <a16:creationId xmlns:a16="http://schemas.microsoft.com/office/drawing/2014/main" xmlns="" id="{1C927AF9-0672-4114-9D53-D77564A196B6}"/>
                </a:ext>
              </a:extLst>
            </p:cNvPr>
            <p:cNvGrpSpPr/>
            <p:nvPr/>
          </p:nvGrpSpPr>
          <p:grpSpPr>
            <a:xfrm>
              <a:off x="3101100" y="4286149"/>
              <a:ext cx="413954" cy="316545"/>
              <a:chOff x="6387794" y="5428677"/>
              <a:chExt cx="413954" cy="316545"/>
            </a:xfrm>
          </p:grpSpPr>
          <p:sp>
            <p:nvSpPr>
              <p:cNvPr id="31" name="Oval 30">
                <a:extLst>
                  <a:ext uri="{FF2B5EF4-FFF2-40B4-BE49-F238E27FC236}">
                    <a16:creationId xmlns:a16="http://schemas.microsoft.com/office/drawing/2014/main" xmlns="" id="{F868BD2A-DCB2-41A9-82C1-CD6A56428D45}"/>
                  </a:ext>
                </a:extLst>
              </p:cNvPr>
              <p:cNvSpPr/>
              <p:nvPr/>
            </p:nvSpPr>
            <p:spPr>
              <a:xfrm>
                <a:off x="6449627" y="5452014"/>
                <a:ext cx="287076" cy="287074"/>
              </a:xfrm>
              <a:prstGeom prst="ellipse">
                <a:avLst/>
              </a:prstGeom>
              <a:solidFill>
                <a:srgbClr val="005587">
                  <a:lumMod val="20000"/>
                  <a:lumOff val="80000"/>
                </a:srgbClr>
              </a:solidFill>
              <a:ln w="38100"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xmlns="" id="{0F6293B6-D09E-4F63-92CB-A76402795EA7}"/>
                  </a:ext>
                </a:extLst>
              </p:cNvPr>
              <p:cNvSpPr txBox="1"/>
              <p:nvPr/>
            </p:nvSpPr>
            <p:spPr>
              <a:xfrm>
                <a:off x="6387794" y="5428677"/>
                <a:ext cx="413954" cy="316545"/>
              </a:xfrm>
              <a:prstGeom prst="rect">
                <a:avLst/>
              </a:prstGeom>
              <a:noFill/>
              <a:ln w="28575">
                <a:noFill/>
              </a:ln>
              <a:effectLst>
                <a:softEdge rad="0"/>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2</a:t>
                </a:r>
              </a:p>
            </p:txBody>
          </p:sp>
        </p:grpSp>
        <p:sp>
          <p:nvSpPr>
            <p:cNvPr id="33" name="Rectangle 32">
              <a:extLst>
                <a:ext uri="{FF2B5EF4-FFF2-40B4-BE49-F238E27FC236}">
                  <a16:creationId xmlns:a16="http://schemas.microsoft.com/office/drawing/2014/main" xmlns="" id="{EE23046D-C3E1-4449-A546-76853B60AA90}"/>
                </a:ext>
              </a:extLst>
            </p:cNvPr>
            <p:cNvSpPr/>
            <p:nvPr/>
          </p:nvSpPr>
          <p:spPr>
            <a:xfrm>
              <a:off x="4221431" y="2508817"/>
              <a:ext cx="1822433" cy="570156"/>
            </a:xfrm>
            <a:prstGeom prst="rect">
              <a:avLst/>
            </a:prstGeom>
            <a:noFill/>
            <a:ln w="28575"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34" name="Group 33">
              <a:extLst>
                <a:ext uri="{FF2B5EF4-FFF2-40B4-BE49-F238E27FC236}">
                  <a16:creationId xmlns:a16="http://schemas.microsoft.com/office/drawing/2014/main" xmlns="" id="{40B60B5F-2A59-45EE-9612-DA0560500E0C}"/>
                </a:ext>
              </a:extLst>
            </p:cNvPr>
            <p:cNvGrpSpPr/>
            <p:nvPr/>
          </p:nvGrpSpPr>
          <p:grpSpPr>
            <a:xfrm>
              <a:off x="4019666" y="2375668"/>
              <a:ext cx="413954" cy="316545"/>
              <a:chOff x="6375857" y="5847090"/>
              <a:chExt cx="413954" cy="316545"/>
            </a:xfrm>
          </p:grpSpPr>
          <p:sp>
            <p:nvSpPr>
              <p:cNvPr id="35" name="Oval 34">
                <a:extLst>
                  <a:ext uri="{FF2B5EF4-FFF2-40B4-BE49-F238E27FC236}">
                    <a16:creationId xmlns:a16="http://schemas.microsoft.com/office/drawing/2014/main" xmlns="" id="{5B6D06D2-6DCE-439C-A272-2DAAEA7287CD}"/>
                  </a:ext>
                </a:extLst>
              </p:cNvPr>
              <p:cNvSpPr/>
              <p:nvPr/>
            </p:nvSpPr>
            <p:spPr>
              <a:xfrm>
                <a:off x="6449627" y="5868781"/>
                <a:ext cx="287076" cy="287074"/>
              </a:xfrm>
              <a:prstGeom prst="ellipse">
                <a:avLst/>
              </a:prstGeom>
              <a:solidFill>
                <a:srgbClr val="005587">
                  <a:lumMod val="20000"/>
                  <a:lumOff val="80000"/>
                </a:srgbClr>
              </a:solidFill>
              <a:ln w="38100"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xmlns="" id="{6D57AFA6-9176-44D3-9F36-6FF838C5732F}"/>
                  </a:ext>
                </a:extLst>
              </p:cNvPr>
              <p:cNvSpPr txBox="1"/>
              <p:nvPr/>
            </p:nvSpPr>
            <p:spPr>
              <a:xfrm>
                <a:off x="6375857" y="5847090"/>
                <a:ext cx="413954" cy="316545"/>
              </a:xfrm>
              <a:prstGeom prst="rect">
                <a:avLst/>
              </a:prstGeom>
              <a:noFill/>
              <a:ln w="28575">
                <a:noFill/>
              </a:ln>
              <a:effectLst>
                <a:softEdge rad="0"/>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1</a:t>
                </a:r>
              </a:p>
            </p:txBody>
          </p:sp>
        </p:grpSp>
        <p:grpSp>
          <p:nvGrpSpPr>
            <p:cNvPr id="37" name="Group 36">
              <a:extLst>
                <a:ext uri="{FF2B5EF4-FFF2-40B4-BE49-F238E27FC236}">
                  <a16:creationId xmlns:a16="http://schemas.microsoft.com/office/drawing/2014/main" xmlns="" id="{0BC74BE0-69C9-4A50-92D1-A577AE2734F9}"/>
                </a:ext>
              </a:extLst>
            </p:cNvPr>
            <p:cNvGrpSpPr/>
            <p:nvPr/>
          </p:nvGrpSpPr>
          <p:grpSpPr>
            <a:xfrm>
              <a:off x="5816594" y="3015363"/>
              <a:ext cx="413954" cy="316545"/>
              <a:chOff x="6380249" y="5847246"/>
              <a:chExt cx="413954" cy="316545"/>
            </a:xfrm>
          </p:grpSpPr>
          <p:sp>
            <p:nvSpPr>
              <p:cNvPr id="38" name="Oval 37">
                <a:extLst>
                  <a:ext uri="{FF2B5EF4-FFF2-40B4-BE49-F238E27FC236}">
                    <a16:creationId xmlns:a16="http://schemas.microsoft.com/office/drawing/2014/main" xmlns="" id="{197B4A75-9237-4C3C-A854-23A6CFBEEB75}"/>
                  </a:ext>
                </a:extLst>
              </p:cNvPr>
              <p:cNvSpPr/>
              <p:nvPr/>
            </p:nvSpPr>
            <p:spPr>
              <a:xfrm>
                <a:off x="6449627" y="5868781"/>
                <a:ext cx="287076" cy="287074"/>
              </a:xfrm>
              <a:prstGeom prst="ellipse">
                <a:avLst/>
              </a:prstGeom>
              <a:solidFill>
                <a:srgbClr val="005587">
                  <a:lumMod val="20000"/>
                  <a:lumOff val="80000"/>
                </a:srgbClr>
              </a:solidFill>
              <a:ln w="38100"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xmlns="" id="{FC932436-7CE4-4AC2-AA41-56029D57459E}"/>
                  </a:ext>
                </a:extLst>
              </p:cNvPr>
              <p:cNvSpPr txBox="1"/>
              <p:nvPr/>
            </p:nvSpPr>
            <p:spPr>
              <a:xfrm>
                <a:off x="6380249" y="5847246"/>
                <a:ext cx="413954" cy="316545"/>
              </a:xfrm>
              <a:prstGeom prst="rect">
                <a:avLst/>
              </a:prstGeom>
              <a:noFill/>
              <a:ln w="28575">
                <a:noFill/>
              </a:ln>
              <a:effectLst>
                <a:softEdge rad="0"/>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4</a:t>
                </a:r>
              </a:p>
            </p:txBody>
          </p:sp>
        </p:grpSp>
        <p:sp>
          <p:nvSpPr>
            <p:cNvPr id="40" name="Rectangle 39">
              <a:extLst>
                <a:ext uri="{FF2B5EF4-FFF2-40B4-BE49-F238E27FC236}">
                  <a16:creationId xmlns:a16="http://schemas.microsoft.com/office/drawing/2014/main" xmlns="" id="{D50B07D2-C981-43B3-AE30-DADAB2614D8A}"/>
                </a:ext>
              </a:extLst>
            </p:cNvPr>
            <p:cNvSpPr/>
            <p:nvPr/>
          </p:nvSpPr>
          <p:spPr>
            <a:xfrm>
              <a:off x="1115627" y="1519949"/>
              <a:ext cx="1029810" cy="82859"/>
            </a:xfrm>
            <a:prstGeom prst="rect">
              <a:avLst/>
            </a:prstGeom>
            <a:solidFill>
              <a:srgbClr val="F8F8F8"/>
            </a:solidFill>
            <a:ln w="12700" cap="flat" cmpd="sng" algn="ctr">
              <a:no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xmlns="" id="{B578E578-FC1B-4E6D-85CA-8BF1574203AF}"/>
                </a:ext>
              </a:extLst>
            </p:cNvPr>
            <p:cNvSpPr txBox="1"/>
            <p:nvPr/>
          </p:nvSpPr>
          <p:spPr>
            <a:xfrm>
              <a:off x="1141055" y="1517679"/>
              <a:ext cx="440826" cy="80022"/>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520" b="1" i="0" u="none" strike="noStrike" kern="1200" cap="none" spc="20" normalizeH="0" baseline="0" noProof="0" dirty="0">
                  <a:ln>
                    <a:noFill/>
                  </a:ln>
                  <a:solidFill>
                    <a:srgbClr val="6A8FE0"/>
                  </a:solidFill>
                  <a:effectLst/>
                  <a:uLnTx/>
                  <a:uFillTx/>
                  <a:latin typeface="Arial Narrow" panose="020B0606020202030204" pitchFamily="34" charset="0"/>
                  <a:ea typeface="+mn-ea"/>
                  <a:cs typeface="+mn-cs"/>
                </a:rPr>
                <a:t>Blue Essentials</a:t>
              </a:r>
            </a:p>
          </p:txBody>
        </p:sp>
        <p:sp>
          <p:nvSpPr>
            <p:cNvPr id="42" name="Rectangle 41">
              <a:extLst>
                <a:ext uri="{FF2B5EF4-FFF2-40B4-BE49-F238E27FC236}">
                  <a16:creationId xmlns:a16="http://schemas.microsoft.com/office/drawing/2014/main" xmlns="" id="{A47CFD86-2849-45C5-8937-9BF601B04DD7}"/>
                </a:ext>
              </a:extLst>
            </p:cNvPr>
            <p:cNvSpPr/>
            <p:nvPr/>
          </p:nvSpPr>
          <p:spPr>
            <a:xfrm>
              <a:off x="3674660" y="1511490"/>
              <a:ext cx="549322" cy="92122"/>
            </a:xfrm>
            <a:prstGeom prst="rect">
              <a:avLst/>
            </a:prstGeom>
            <a:solidFill>
              <a:srgbClr val="FBFBFB"/>
            </a:solidFill>
            <a:ln w="12700" cap="flat" cmpd="sng" algn="ctr">
              <a:no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xmlns="" id="{8DDCC1D9-A249-4250-AD0C-912A86BE2D02}"/>
                </a:ext>
              </a:extLst>
            </p:cNvPr>
            <p:cNvSpPr txBox="1"/>
            <p:nvPr/>
          </p:nvSpPr>
          <p:spPr>
            <a:xfrm>
              <a:off x="3682950" y="1517679"/>
              <a:ext cx="286617" cy="80022"/>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520" b="1" i="0" u="none" strike="noStrike" kern="1200" cap="none" spc="20" normalizeH="0" baseline="0" noProof="0" dirty="0">
                  <a:ln>
                    <a:noFill/>
                  </a:ln>
                  <a:solidFill>
                    <a:srgbClr val="6A8FE0"/>
                  </a:solidFill>
                  <a:effectLst/>
                  <a:uLnTx/>
                  <a:uFillTx/>
                  <a:latin typeface="Arial Narrow" panose="020B0606020202030204" pitchFamily="34" charset="0"/>
                  <a:ea typeface="+mn-ea"/>
                  <a:cs typeface="+mn-cs"/>
                </a:rPr>
                <a:t>JohnDoe1</a:t>
              </a:r>
            </a:p>
          </p:txBody>
        </p:sp>
      </p:grpSp>
      <p:sp>
        <p:nvSpPr>
          <p:cNvPr id="45" name="Subhead"/>
          <p:cNvSpPr txBox="1"/>
          <p:nvPr/>
        </p:nvSpPr>
        <p:spPr>
          <a:xfrm>
            <a:off x="7354581" y="4917072"/>
            <a:ext cx="3168053" cy="692497"/>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24618E"/>
                </a:solidFill>
                <a:effectLst/>
                <a:uLnTx/>
                <a:uFillTx/>
                <a:latin typeface="Arial Narrow" panose="020B0606020202030204" pitchFamily="34" charset="0"/>
                <a:ea typeface="+mn-ea"/>
                <a:cs typeface="+mn-cs"/>
              </a:rPr>
              <a:t>www.b</a:t>
            </a:r>
            <a:r>
              <a:rPr kumimoji="0" lang="en-US" sz="2000" b="1" i="0" u="none" strike="noStrike" kern="0" cap="none" spc="0" normalizeH="0" baseline="0" noProof="0" dirty="0">
                <a:ln>
                  <a:noFill/>
                </a:ln>
                <a:solidFill>
                  <a:srgbClr val="24618E"/>
                </a:solidFill>
                <a:effectLst/>
                <a:uLnTx/>
                <a:uFillTx/>
                <a:latin typeface="Arial Narrow" panose="020B0606020202030204" pitchFamily="34" charset="0"/>
                <a:ea typeface="+mn-ea"/>
                <a:cs typeface="+mn-cs"/>
              </a:rPr>
              <a:t>cbstx.com/trshmo</a:t>
            </a:r>
          </a:p>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US" sz="2000" b="1" i="0" u="none" strike="noStrike" kern="1200" cap="none" spc="0" normalizeH="0" baseline="0" noProof="0" dirty="0">
              <a:ln>
                <a:noFill/>
              </a:ln>
              <a:solidFill>
                <a:srgbClr val="0080C7">
                  <a:lumMod val="75000"/>
                </a:srgbClr>
              </a:solidFill>
              <a:effectLst/>
              <a:uLnTx/>
              <a:uFillTx/>
              <a:latin typeface="Arial" charset="0"/>
              <a:ea typeface="+mn-ea"/>
              <a:cs typeface="+mn-cs"/>
            </a:endParaRPr>
          </a:p>
        </p:txBody>
      </p:sp>
    </p:spTree>
    <p:extLst>
      <p:ext uri="{BB962C8B-B14F-4D97-AF65-F5344CB8AC3E}">
        <p14:creationId xmlns:p14="http://schemas.microsoft.com/office/powerpoint/2010/main" val="37777351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itle 7"/>
          <p:cNvSpPr txBox="1">
            <a:spLocks/>
          </p:cNvSpPr>
          <p:nvPr/>
        </p:nvSpPr>
        <p:spPr>
          <a:xfrm>
            <a:off x="457200" y="182538"/>
            <a:ext cx="8229600" cy="4619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600" cap="none" spc="-70" normalizeH="0" baseline="0" noProof="0" dirty="0">
                <a:ln>
                  <a:noFill/>
                </a:ln>
                <a:solidFill>
                  <a:srgbClr val="24618E"/>
                </a:solidFill>
                <a:effectLst/>
                <a:uLnTx/>
                <a:uFillTx/>
                <a:latin typeface="Arial Narrow" panose="020B0606020202030204" pitchFamily="34" charset="0"/>
                <a:ea typeface="+mj-ea"/>
                <a:cs typeface="+mj-cs"/>
              </a:rPr>
              <a:t>Online Tools and Resources</a:t>
            </a:r>
            <a:endParaRPr kumimoji="0" lang="en-US" sz="3200" b="1" i="0" u="none" strike="noStrike" kern="600" cap="none" spc="0" normalizeH="0" baseline="100000" noProof="0" dirty="0">
              <a:ln>
                <a:noFill/>
              </a:ln>
              <a:solidFill>
                <a:srgbClr val="24618E"/>
              </a:solidFill>
              <a:effectLst/>
              <a:uLnTx/>
              <a:uFillTx/>
              <a:latin typeface="Arial Narrow" panose="020B0606020202030204" pitchFamily="34" charset="0"/>
              <a:ea typeface="+mj-ea"/>
              <a:cs typeface="+mj-cs"/>
            </a:endParaRPr>
          </a:p>
        </p:txBody>
      </p:sp>
      <p:grpSp>
        <p:nvGrpSpPr>
          <p:cNvPr id="8" name="Group 7">
            <a:extLst>
              <a:ext uri="{FF2B5EF4-FFF2-40B4-BE49-F238E27FC236}">
                <a16:creationId xmlns:a16="http://schemas.microsoft.com/office/drawing/2014/main" xmlns="" id="{7D4CB926-34FF-4F13-9202-6B3BE34A5B7D}"/>
              </a:ext>
            </a:extLst>
          </p:cNvPr>
          <p:cNvGrpSpPr/>
          <p:nvPr/>
        </p:nvGrpSpPr>
        <p:grpSpPr>
          <a:xfrm>
            <a:off x="894793" y="850988"/>
            <a:ext cx="3549004" cy="2888353"/>
            <a:chOff x="292654" y="769292"/>
            <a:chExt cx="3441180" cy="2787216"/>
          </a:xfrm>
        </p:grpSpPr>
        <p:pic>
          <p:nvPicPr>
            <p:cNvPr id="9" name="Picture 8">
              <a:extLst>
                <a:ext uri="{FF2B5EF4-FFF2-40B4-BE49-F238E27FC236}">
                  <a16:creationId xmlns:a16="http://schemas.microsoft.com/office/drawing/2014/main" xmlns="" id="{4421B3CF-F81A-4319-989B-907842CA77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54" y="769292"/>
              <a:ext cx="3441180" cy="2787216"/>
            </a:xfrm>
            <a:prstGeom prst="rect">
              <a:avLst/>
            </a:prstGeom>
          </p:spPr>
        </p:pic>
        <p:sp>
          <p:nvSpPr>
            <p:cNvPr id="10" name="Rectangle 9">
              <a:extLst>
                <a:ext uri="{FF2B5EF4-FFF2-40B4-BE49-F238E27FC236}">
                  <a16:creationId xmlns:a16="http://schemas.microsoft.com/office/drawing/2014/main" xmlns="" id="{343B541F-A139-49C2-A474-E660145A3DC6}"/>
                </a:ext>
              </a:extLst>
            </p:cNvPr>
            <p:cNvSpPr/>
            <p:nvPr/>
          </p:nvSpPr>
          <p:spPr>
            <a:xfrm>
              <a:off x="781616" y="1207128"/>
              <a:ext cx="238408" cy="48285"/>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11" name="Picture 10">
            <a:extLst>
              <a:ext uri="{FF2B5EF4-FFF2-40B4-BE49-F238E27FC236}">
                <a16:creationId xmlns:a16="http://schemas.microsoft.com/office/drawing/2014/main" xmlns="" id="{F6D7CD79-38A1-4E04-8792-FAEBCF7974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411"/>
          <a:stretch/>
        </p:blipFill>
        <p:spPr>
          <a:xfrm>
            <a:off x="1097775" y="1028185"/>
            <a:ext cx="3149362" cy="1812039"/>
          </a:xfrm>
          <a:prstGeom prst="rect">
            <a:avLst/>
          </a:prstGeom>
        </p:spPr>
      </p:pic>
      <p:pic>
        <p:nvPicPr>
          <p:cNvPr id="12" name="Picture 11">
            <a:extLst>
              <a:ext uri="{FF2B5EF4-FFF2-40B4-BE49-F238E27FC236}">
                <a16:creationId xmlns:a16="http://schemas.microsoft.com/office/drawing/2014/main" xmlns="" id="{EB995658-F40F-4DEE-91C3-4A9089E865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871" y="3643315"/>
            <a:ext cx="1070961" cy="2087856"/>
          </a:xfrm>
          <a:prstGeom prst="rect">
            <a:avLst/>
          </a:prstGeom>
        </p:spPr>
      </p:pic>
      <p:grpSp>
        <p:nvGrpSpPr>
          <p:cNvPr id="13" name="Group 65">
            <a:extLst>
              <a:ext uri="{FF2B5EF4-FFF2-40B4-BE49-F238E27FC236}">
                <a16:creationId xmlns:a16="http://schemas.microsoft.com/office/drawing/2014/main" xmlns="" id="{055B6B51-831B-4455-8B19-DDD5C422AD72}"/>
              </a:ext>
            </a:extLst>
          </p:cNvPr>
          <p:cNvGrpSpPr>
            <a:grpSpLocks/>
          </p:cNvGrpSpPr>
          <p:nvPr/>
        </p:nvGrpSpPr>
        <p:grpSpPr bwMode="auto">
          <a:xfrm>
            <a:off x="5551578" y="2590450"/>
            <a:ext cx="612126" cy="603311"/>
            <a:chOff x="2977" y="2863"/>
            <a:chExt cx="471" cy="462"/>
          </a:xfrm>
        </p:grpSpPr>
        <p:sp>
          <p:nvSpPr>
            <p:cNvPr id="14" name="AutoShape 66">
              <a:extLst>
                <a:ext uri="{FF2B5EF4-FFF2-40B4-BE49-F238E27FC236}">
                  <a16:creationId xmlns:a16="http://schemas.microsoft.com/office/drawing/2014/main" xmlns="" id="{F362068A-B876-404C-9F12-219CB9E8D7FE}"/>
                </a:ext>
              </a:extLst>
            </p:cNvPr>
            <p:cNvSpPr>
              <a:spLocks noChangeArrowheads="1"/>
            </p:cNvSpPr>
            <p:nvPr/>
          </p:nvSpPr>
          <p:spPr bwMode="auto">
            <a:xfrm>
              <a:off x="3046" y="2863"/>
              <a:ext cx="402" cy="462"/>
            </a:xfrm>
            <a:prstGeom prst="rightArrow">
              <a:avLst>
                <a:gd name="adj1" fmla="val 62500"/>
                <a:gd name="adj2" fmla="val 60880"/>
              </a:avLst>
            </a:prstGeom>
            <a:gradFill rotWithShape="1">
              <a:gsLst>
                <a:gs pos="0">
                  <a:srgbClr val="FCFFFA"/>
                </a:gs>
                <a:gs pos="100000">
                  <a:srgbClr val="B1D383"/>
                </a:gs>
              </a:gsLst>
              <a:lin ang="0" scaled="1"/>
            </a:gra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 name="AutoShape 67">
              <a:extLst>
                <a:ext uri="{FF2B5EF4-FFF2-40B4-BE49-F238E27FC236}">
                  <a16:creationId xmlns:a16="http://schemas.microsoft.com/office/drawing/2014/main" xmlns="" id="{A217EA53-4576-41B1-9CD1-327444301946}"/>
                </a:ext>
              </a:extLst>
            </p:cNvPr>
            <p:cNvSpPr>
              <a:spLocks noChangeArrowheads="1"/>
            </p:cNvSpPr>
            <p:nvPr/>
          </p:nvSpPr>
          <p:spPr bwMode="auto">
            <a:xfrm>
              <a:off x="2977" y="2863"/>
              <a:ext cx="313" cy="462"/>
            </a:xfrm>
            <a:prstGeom prst="rightArrow">
              <a:avLst>
                <a:gd name="adj1" fmla="val 62500"/>
                <a:gd name="adj2" fmla="val 60880"/>
              </a:avLst>
            </a:prstGeom>
            <a:gradFill rotWithShape="1">
              <a:gsLst>
                <a:gs pos="0">
                  <a:srgbClr val="F7FCFE"/>
                </a:gs>
                <a:gs pos="100000">
                  <a:srgbClr val="A3CFD5"/>
                </a:gs>
              </a:gsLst>
              <a:lin ang="0" scaled="1"/>
            </a:gra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 name="Group 15">
            <a:extLst>
              <a:ext uri="{FF2B5EF4-FFF2-40B4-BE49-F238E27FC236}">
                <a16:creationId xmlns:a16="http://schemas.microsoft.com/office/drawing/2014/main" xmlns="" id="{0EA26A26-BC4B-4C27-9086-0C400D698C74}"/>
              </a:ext>
            </a:extLst>
          </p:cNvPr>
          <p:cNvGrpSpPr/>
          <p:nvPr/>
        </p:nvGrpSpPr>
        <p:grpSpPr>
          <a:xfrm>
            <a:off x="2970044" y="5746146"/>
            <a:ext cx="2375962" cy="416905"/>
            <a:chOff x="1974811" y="5660259"/>
            <a:chExt cx="2303777" cy="402307"/>
          </a:xfrm>
        </p:grpSpPr>
        <p:grpSp>
          <p:nvGrpSpPr>
            <p:cNvPr id="17" name="Group 16">
              <a:extLst>
                <a:ext uri="{FF2B5EF4-FFF2-40B4-BE49-F238E27FC236}">
                  <a16:creationId xmlns:a16="http://schemas.microsoft.com/office/drawing/2014/main" xmlns="" id="{0339FE69-6BF5-4D93-B99F-D988283F8733}"/>
                </a:ext>
              </a:extLst>
            </p:cNvPr>
            <p:cNvGrpSpPr/>
            <p:nvPr/>
          </p:nvGrpSpPr>
          <p:grpSpPr>
            <a:xfrm>
              <a:off x="2482118" y="5660259"/>
              <a:ext cx="1796470" cy="402307"/>
              <a:chOff x="6593599" y="4760438"/>
              <a:chExt cx="2368344" cy="530377"/>
            </a:xfrm>
          </p:grpSpPr>
          <p:pic>
            <p:nvPicPr>
              <p:cNvPr id="19" name="Picture 18">
                <a:extLst>
                  <a:ext uri="{FF2B5EF4-FFF2-40B4-BE49-F238E27FC236}">
                    <a16:creationId xmlns:a16="http://schemas.microsoft.com/office/drawing/2014/main" xmlns="" id="{270898BA-60F4-459F-B48E-4FB22B9BE4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825" t="57457" r="14641" b="6974"/>
              <a:stretch/>
            </p:blipFill>
            <p:spPr>
              <a:xfrm>
                <a:off x="6593599" y="4760438"/>
                <a:ext cx="518436" cy="530377"/>
              </a:xfrm>
              <a:prstGeom prst="rect">
                <a:avLst/>
              </a:prstGeom>
            </p:spPr>
          </p:pic>
          <p:pic>
            <p:nvPicPr>
              <p:cNvPr id="20" name="Picture 19">
                <a:extLst>
                  <a:ext uri="{FF2B5EF4-FFF2-40B4-BE49-F238E27FC236}">
                    <a16:creationId xmlns:a16="http://schemas.microsoft.com/office/drawing/2014/main" xmlns="" id="{5B88B08C-6549-4016-B011-8EF46586AC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361" t="55126" r="16983" b="6974"/>
              <a:stretch/>
            </p:blipFill>
            <p:spPr>
              <a:xfrm>
                <a:off x="7485777" y="4764355"/>
                <a:ext cx="459264" cy="514545"/>
              </a:xfrm>
              <a:prstGeom prst="rect">
                <a:avLst/>
              </a:prstGeom>
            </p:spPr>
          </p:pic>
          <p:pic>
            <p:nvPicPr>
              <p:cNvPr id="21" name="Picture 20">
                <a:extLst>
                  <a:ext uri="{FF2B5EF4-FFF2-40B4-BE49-F238E27FC236}">
                    <a16:creationId xmlns:a16="http://schemas.microsoft.com/office/drawing/2014/main" xmlns="" id="{CC379385-924C-49FA-B79D-E6A9642D8BC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33" t="63750" r="6944" b="11622"/>
              <a:stretch/>
            </p:blipFill>
            <p:spPr>
              <a:xfrm>
                <a:off x="8359294" y="4932219"/>
                <a:ext cx="602649" cy="340326"/>
              </a:xfrm>
              <a:prstGeom prst="rect">
                <a:avLst/>
              </a:prstGeom>
            </p:spPr>
          </p:pic>
        </p:grpSp>
        <p:pic>
          <p:nvPicPr>
            <p:cNvPr id="18" name="Picture 17">
              <a:extLst>
                <a:ext uri="{FF2B5EF4-FFF2-40B4-BE49-F238E27FC236}">
                  <a16:creationId xmlns:a16="http://schemas.microsoft.com/office/drawing/2014/main" xmlns="" id="{CDC1F5C6-891C-4353-BCDA-DF44BF97A9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747" t="55245" r="30202" b="6751"/>
            <a:stretch/>
          </p:blipFill>
          <p:spPr>
            <a:xfrm>
              <a:off x="1974811" y="5665942"/>
              <a:ext cx="202320" cy="365687"/>
            </a:xfrm>
            <a:prstGeom prst="rect">
              <a:avLst/>
            </a:prstGeom>
          </p:spPr>
        </p:pic>
      </p:grpSp>
      <p:pic>
        <p:nvPicPr>
          <p:cNvPr id="22" name="Picture 21">
            <a:extLst>
              <a:ext uri="{FF2B5EF4-FFF2-40B4-BE49-F238E27FC236}">
                <a16:creationId xmlns:a16="http://schemas.microsoft.com/office/drawing/2014/main" xmlns="" id="{2F18AFD0-A249-4CB4-B881-81932E8EC44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92686" b="268"/>
          <a:stretch/>
        </p:blipFill>
        <p:spPr>
          <a:xfrm>
            <a:off x="1034340" y="5217811"/>
            <a:ext cx="868625" cy="116366"/>
          </a:xfrm>
          <a:prstGeom prst="rect">
            <a:avLst/>
          </a:prstGeom>
        </p:spPr>
      </p:pic>
      <p:pic>
        <p:nvPicPr>
          <p:cNvPr id="23" name="Picture 22">
            <a:extLst>
              <a:ext uri="{FF2B5EF4-FFF2-40B4-BE49-F238E27FC236}">
                <a16:creationId xmlns:a16="http://schemas.microsoft.com/office/drawing/2014/main" xmlns="" id="{DD82B005-725C-4D17-AB57-EB7D43A435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43"/>
          <a:stretch/>
        </p:blipFill>
        <p:spPr>
          <a:xfrm>
            <a:off x="2627908" y="1567361"/>
            <a:ext cx="1554301" cy="997565"/>
          </a:xfrm>
          <a:prstGeom prst="rect">
            <a:avLst/>
          </a:prstGeom>
        </p:spPr>
      </p:pic>
      <p:sp>
        <p:nvSpPr>
          <p:cNvPr id="24" name="AutoShape 43">
            <a:extLst>
              <a:ext uri="{FF2B5EF4-FFF2-40B4-BE49-F238E27FC236}">
                <a16:creationId xmlns:a16="http://schemas.microsoft.com/office/drawing/2014/main" xmlns="" id="{D7B285EC-C51C-4704-A165-A1F7A10D3BF2}"/>
              </a:ext>
            </a:extLst>
          </p:cNvPr>
          <p:cNvSpPr>
            <a:spLocks noChangeArrowheads="1"/>
          </p:cNvSpPr>
          <p:nvPr/>
        </p:nvSpPr>
        <p:spPr bwMode="auto">
          <a:xfrm>
            <a:off x="2688283" y="2392095"/>
            <a:ext cx="2883983" cy="3280063"/>
          </a:xfrm>
          <a:prstGeom prst="roundRect">
            <a:avLst>
              <a:gd name="adj" fmla="val 2606"/>
            </a:avLst>
          </a:prstGeom>
          <a:solidFill>
            <a:srgbClr val="FFFFFF"/>
          </a:solidFill>
          <a:ln w="12700" algn="ctr">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25" name="AutoShape 53">
            <a:extLst>
              <a:ext uri="{FF2B5EF4-FFF2-40B4-BE49-F238E27FC236}">
                <a16:creationId xmlns:a16="http://schemas.microsoft.com/office/drawing/2014/main" xmlns="" id="{A03D82F4-4B98-4C77-870A-F7CD26E7A37B}"/>
              </a:ext>
            </a:extLst>
          </p:cNvPr>
          <p:cNvSpPr>
            <a:spLocks noChangeArrowheads="1"/>
          </p:cNvSpPr>
          <p:nvPr/>
        </p:nvSpPr>
        <p:spPr bwMode="auto">
          <a:xfrm>
            <a:off x="2801741" y="3392164"/>
            <a:ext cx="2644380" cy="468723"/>
          </a:xfrm>
          <a:prstGeom prst="roundRect">
            <a:avLst>
              <a:gd name="adj" fmla="val 16667"/>
            </a:avLst>
          </a:prstGeom>
          <a:solidFill>
            <a:srgbClr val="D2ECB6"/>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464646"/>
                </a:solidFill>
                <a:effectLst/>
                <a:uLnTx/>
                <a:uFillTx/>
                <a:latin typeface="Arial" panose="020B0604020202020204"/>
                <a:ea typeface="+mn-ea"/>
                <a:cs typeface="Arial" panose="020B0604020202020204" pitchFamily="34" charset="0"/>
              </a:rPr>
              <a:t>Provider</a:t>
            </a:r>
            <a:r>
              <a:rPr kumimoji="0" lang="en-US" sz="1100" b="1" i="0" u="none" strike="noStrike" kern="0" cap="none" spc="0" normalizeH="0" baseline="0" noProof="0" dirty="0">
                <a:ln>
                  <a:noFill/>
                </a:ln>
                <a:solidFill>
                  <a:srgbClr val="0079BC"/>
                </a:solidFill>
                <a:effectLst/>
                <a:uLnTx/>
                <a:uFillTx/>
                <a:latin typeface="Arial" panose="020B0604020202020204"/>
                <a:ea typeface="+mn-ea"/>
                <a:cs typeface="Arial" panose="020B0604020202020204" pitchFamily="34" charset="0"/>
              </a:rPr>
              <a:t> </a:t>
            </a:r>
            <a:r>
              <a:rPr kumimoji="0" lang="en-US" sz="1050" b="1" i="0" u="none" strike="noStrike" kern="0" cap="none" spc="0" normalizeH="0" baseline="0" noProof="0" dirty="0">
                <a:ln>
                  <a:noFill/>
                </a:ln>
                <a:solidFill>
                  <a:srgbClr val="464646"/>
                </a:solidFill>
                <a:effectLst/>
                <a:uLnTx/>
                <a:uFillTx/>
                <a:latin typeface="Arial" panose="020B0604020202020204"/>
                <a:ea typeface="+mn-ea"/>
                <a:cs typeface="Arial" panose="020B0604020202020204" pitchFamily="34" charset="0"/>
              </a:rPr>
              <a:t>Finder</a:t>
            </a:r>
            <a:r>
              <a:rPr kumimoji="0" lang="en-US" sz="1000" b="1" i="0" u="none" strike="noStrike" kern="0" cap="none" spc="0" normalizeH="0" baseline="30000" noProof="0" dirty="0">
                <a:ln>
                  <a:noFill/>
                </a:ln>
                <a:solidFill>
                  <a:srgbClr val="464646"/>
                </a:solidFill>
                <a:effectLst/>
                <a:uLnTx/>
                <a:uFillTx/>
                <a:latin typeface="Arial" panose="020B0604020202020204"/>
                <a:ea typeface="+mn-ea"/>
                <a:cs typeface="Arial" panose="020B0604020202020204" pitchFamily="34" charset="0"/>
              </a:rPr>
              <a:t>®</a:t>
            </a:r>
            <a:endParaRPr kumimoji="0" lang="en-US" sz="1050" b="1" i="0" u="none" strike="noStrike" kern="0" cap="none" spc="0" normalizeH="0" baseline="30000" noProof="0" dirty="0">
              <a:ln>
                <a:noFill/>
              </a:ln>
              <a:solidFill>
                <a:srgbClr val="464646"/>
              </a:solidFill>
              <a:effectLst/>
              <a:uLnTx/>
              <a:uFillTx/>
              <a:latin typeface="Arial" panose="020B0604020202020204"/>
              <a:ea typeface="+mn-ea"/>
              <a:cs typeface="Arial" panose="020B0604020202020204" pitchFamily="34" charset="0"/>
            </a:endParaRPr>
          </a:p>
        </p:txBody>
      </p:sp>
      <p:pic>
        <p:nvPicPr>
          <p:cNvPr id="26" name="Picture 54" descr="doctors-grey">
            <a:extLst>
              <a:ext uri="{FF2B5EF4-FFF2-40B4-BE49-F238E27FC236}">
                <a16:creationId xmlns:a16="http://schemas.microsoft.com/office/drawing/2014/main" xmlns="" id="{7D34BAF7-7127-4D27-8579-28A5590C5E63}"/>
              </a:ext>
            </a:extLst>
          </p:cNvPr>
          <p:cNvPicPr>
            <a:picLocks noChangeAspect="1" noChangeArrowheads="1"/>
          </p:cNvPicPr>
          <p:nvPr/>
        </p:nvPicPr>
        <p:blipFill>
          <a:blip r:embed="rId12">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2889004" y="3404055"/>
            <a:ext cx="420038" cy="37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56">
            <a:extLst>
              <a:ext uri="{FF2B5EF4-FFF2-40B4-BE49-F238E27FC236}">
                <a16:creationId xmlns:a16="http://schemas.microsoft.com/office/drawing/2014/main" xmlns="" id="{A8C9DD2E-7BE3-4CCD-94A9-90099B1850A3}"/>
              </a:ext>
            </a:extLst>
          </p:cNvPr>
          <p:cNvSpPr>
            <a:spLocks noChangeArrowheads="1"/>
          </p:cNvSpPr>
          <p:nvPr/>
        </p:nvSpPr>
        <p:spPr bwMode="auto">
          <a:xfrm>
            <a:off x="2801741" y="3962856"/>
            <a:ext cx="2644381" cy="468723"/>
          </a:xfrm>
          <a:prstGeom prst="roundRect">
            <a:avLst>
              <a:gd name="adj" fmla="val 16667"/>
            </a:avLst>
          </a:prstGeom>
          <a:solidFill>
            <a:srgbClr val="D2ECB6"/>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464646"/>
                </a:solidFill>
                <a:effectLst/>
                <a:uLnTx/>
                <a:uFillTx/>
                <a:latin typeface="Arial" panose="020B0604020202020204"/>
                <a:ea typeface="+mn-ea"/>
                <a:cs typeface="Arial" panose="020B0604020202020204" pitchFamily="34" charset="0"/>
              </a:rPr>
              <a:t>Claim History and </a:t>
            </a:r>
            <a:br>
              <a:rPr kumimoji="0" lang="en-US" sz="1050" b="1" i="0" u="none" strike="noStrike" kern="0" cap="none" spc="0" normalizeH="0" baseline="0" noProof="0" dirty="0">
                <a:ln>
                  <a:noFill/>
                </a:ln>
                <a:solidFill>
                  <a:srgbClr val="464646"/>
                </a:solidFill>
                <a:effectLst/>
                <a:uLnTx/>
                <a:uFillTx/>
                <a:latin typeface="Arial" panose="020B0604020202020204"/>
                <a:ea typeface="+mn-ea"/>
                <a:cs typeface="Arial" panose="020B0604020202020204" pitchFamily="34" charset="0"/>
              </a:rPr>
            </a:br>
            <a:r>
              <a:rPr kumimoji="0" lang="en-US" sz="1050" b="1" i="0" u="none" strike="noStrike" kern="0" cap="none" spc="0" normalizeH="0" baseline="0" noProof="0" dirty="0">
                <a:ln>
                  <a:noFill/>
                </a:ln>
                <a:solidFill>
                  <a:srgbClr val="464646"/>
                </a:solidFill>
                <a:effectLst/>
                <a:uLnTx/>
                <a:uFillTx/>
                <a:latin typeface="Arial" panose="020B0604020202020204"/>
                <a:ea typeface="+mn-ea"/>
                <a:cs typeface="Arial" panose="020B0604020202020204" pitchFamily="34" charset="0"/>
              </a:rPr>
              <a:t>Health Snapshot</a:t>
            </a:r>
            <a:endParaRPr kumimoji="0" lang="en-US" sz="1000" b="1" i="0" u="none" strike="noStrike" kern="0" cap="none" spc="0" normalizeH="0" baseline="30000" noProof="0" dirty="0">
              <a:ln>
                <a:noFill/>
              </a:ln>
              <a:solidFill>
                <a:srgbClr val="464646"/>
              </a:solidFill>
              <a:effectLst/>
              <a:uLnTx/>
              <a:uFillTx/>
              <a:latin typeface="Arial" panose="020B0604020202020204"/>
              <a:ea typeface="+mn-ea"/>
              <a:cs typeface="Arial" panose="020B0604020202020204" pitchFamily="34" charset="0"/>
            </a:endParaRPr>
          </a:p>
        </p:txBody>
      </p:sp>
      <p:sp>
        <p:nvSpPr>
          <p:cNvPr id="28" name="AutoShape 62">
            <a:extLst>
              <a:ext uri="{FF2B5EF4-FFF2-40B4-BE49-F238E27FC236}">
                <a16:creationId xmlns:a16="http://schemas.microsoft.com/office/drawing/2014/main" xmlns="" id="{917D4802-6736-4F5C-9B02-0511EEB6876C}"/>
              </a:ext>
            </a:extLst>
          </p:cNvPr>
          <p:cNvSpPr>
            <a:spLocks noChangeArrowheads="1"/>
          </p:cNvSpPr>
          <p:nvPr/>
        </p:nvSpPr>
        <p:spPr bwMode="auto">
          <a:xfrm>
            <a:off x="2801741" y="5104239"/>
            <a:ext cx="2644380" cy="468723"/>
          </a:xfrm>
          <a:prstGeom prst="roundRect">
            <a:avLst>
              <a:gd name="adj" fmla="val 16667"/>
            </a:avLst>
          </a:prstGeom>
          <a:solidFill>
            <a:srgbClr val="D2ECB6"/>
          </a:solidFill>
          <a:ln w="9525" algn="ctr">
            <a:solidFill>
              <a:srgbClr val="969696"/>
            </a:solidFill>
            <a:round/>
            <a:headEnd/>
            <a:tailEnd/>
          </a:ln>
          <a:effectLs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464646"/>
                </a:solidFill>
                <a:effectLst/>
                <a:uLnTx/>
                <a:uFillTx/>
                <a:latin typeface="Arial" panose="020B0604020202020204"/>
                <a:ea typeface="+mn-ea"/>
                <a:cs typeface="Arial" panose="020B0604020202020204" pitchFamily="34" charset="0"/>
              </a:rPr>
              <a:t>Health Assessment</a:t>
            </a:r>
          </a:p>
        </p:txBody>
      </p:sp>
      <p:sp>
        <p:nvSpPr>
          <p:cNvPr id="29" name="AutoShape 69">
            <a:extLst>
              <a:ext uri="{FF2B5EF4-FFF2-40B4-BE49-F238E27FC236}">
                <a16:creationId xmlns:a16="http://schemas.microsoft.com/office/drawing/2014/main" xmlns="" id="{D5161DEA-A2E5-4A31-BD0E-05BBBBFA0371}"/>
              </a:ext>
            </a:extLst>
          </p:cNvPr>
          <p:cNvSpPr>
            <a:spLocks noChangeArrowheads="1"/>
          </p:cNvSpPr>
          <p:nvPr/>
        </p:nvSpPr>
        <p:spPr bwMode="auto">
          <a:xfrm>
            <a:off x="2782610" y="2497148"/>
            <a:ext cx="2675283" cy="777754"/>
          </a:xfrm>
          <a:prstGeom prst="roundRect">
            <a:avLst>
              <a:gd name="adj" fmla="val 8394"/>
            </a:avLst>
          </a:prstGeom>
          <a:solidFill>
            <a:srgbClr val="10C0EA"/>
          </a:solidFill>
          <a:ln w="19050" algn="ctr">
            <a:solidFill>
              <a:srgbClr val="0170BB"/>
            </a:solidFill>
            <a:round/>
            <a:headEnd/>
            <a:tailEnd/>
          </a:ln>
          <a:effectLst>
            <a:prstShdw prst="shdw17" dist="17961" dir="2700000">
              <a:srgbClr val="014370"/>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30" name="Text Box 70">
            <a:extLst>
              <a:ext uri="{FF2B5EF4-FFF2-40B4-BE49-F238E27FC236}">
                <a16:creationId xmlns:a16="http://schemas.microsoft.com/office/drawing/2014/main" xmlns="" id="{D1AFF47E-CEA1-4E9F-A476-8E748104E24B}"/>
              </a:ext>
            </a:extLst>
          </p:cNvPr>
          <p:cNvSpPr txBox="1">
            <a:spLocks noChangeArrowheads="1"/>
          </p:cNvSpPr>
          <p:nvPr/>
        </p:nvSpPr>
        <p:spPr bwMode="auto">
          <a:xfrm>
            <a:off x="2917993" y="2523764"/>
            <a:ext cx="2330941" cy="679318"/>
          </a:xfrm>
          <a:prstGeom prst="rect">
            <a:avLst/>
          </a:prstGeom>
          <a:noFill/>
          <a:ln>
            <a:noFill/>
          </a:ln>
          <a:effectLst/>
          <a:extLst>
            <a:ext uri="{909E8E84-426E-40DD-AFC4-6F175D3DCCD1}">
              <a14:hiddenFill xmlns:a14="http://schemas.microsoft.com/office/drawing/2010/main">
                <a:solidFill>
                  <a:srgbClr val="A7D1F7"/>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4" tIns="109728" rIns="91374" bIns="45687">
            <a:spAutoFit/>
          </a:bodyPr>
          <a:lstStyle>
            <a:lvl1pPr eaLnBrk="0" hangingPunct="0">
              <a:defRPr>
                <a:solidFill>
                  <a:schemeClr val="tx1"/>
                </a:solidFill>
                <a:latin typeface="Freestyle Script" pitchFamily="66" charset="0"/>
              </a:defRPr>
            </a:lvl1pPr>
            <a:lvl2pPr marL="742950" indent="-285750" eaLnBrk="0" hangingPunct="0">
              <a:defRPr>
                <a:solidFill>
                  <a:schemeClr val="tx1"/>
                </a:solidFill>
                <a:latin typeface="Freestyle Script" pitchFamily="66" charset="0"/>
              </a:defRPr>
            </a:lvl2pPr>
            <a:lvl3pPr marL="1143000" indent="-228600" eaLnBrk="0" hangingPunct="0">
              <a:defRPr>
                <a:solidFill>
                  <a:schemeClr val="tx1"/>
                </a:solidFill>
                <a:latin typeface="Freestyle Script" pitchFamily="66" charset="0"/>
              </a:defRPr>
            </a:lvl3pPr>
            <a:lvl4pPr marL="1600200" indent="-228600" eaLnBrk="0" hangingPunct="0">
              <a:defRPr>
                <a:solidFill>
                  <a:schemeClr val="tx1"/>
                </a:solidFill>
                <a:latin typeface="Freestyle Script" pitchFamily="66" charset="0"/>
              </a:defRPr>
            </a:lvl4pPr>
            <a:lvl5pPr marL="2057400" indent="-228600" eaLnBrk="0" hangingPunct="0">
              <a:defRPr>
                <a:solidFill>
                  <a:schemeClr val="tx1"/>
                </a:solidFill>
                <a:latin typeface="Freestyle Script" pitchFamily="66" charset="0"/>
              </a:defRPr>
            </a:lvl5pPr>
            <a:lvl6pPr marL="2514600" indent="-228600" eaLnBrk="0" fontAlgn="base" hangingPunct="0">
              <a:spcBef>
                <a:spcPct val="0"/>
              </a:spcBef>
              <a:spcAft>
                <a:spcPct val="0"/>
              </a:spcAft>
              <a:defRPr>
                <a:solidFill>
                  <a:schemeClr val="tx1"/>
                </a:solidFill>
                <a:latin typeface="Freestyle Script" pitchFamily="66" charset="0"/>
              </a:defRPr>
            </a:lvl6pPr>
            <a:lvl7pPr marL="2971800" indent="-228600" eaLnBrk="0" fontAlgn="base" hangingPunct="0">
              <a:spcBef>
                <a:spcPct val="0"/>
              </a:spcBef>
              <a:spcAft>
                <a:spcPct val="0"/>
              </a:spcAft>
              <a:defRPr>
                <a:solidFill>
                  <a:schemeClr val="tx1"/>
                </a:solidFill>
                <a:latin typeface="Freestyle Script" pitchFamily="66" charset="0"/>
              </a:defRPr>
            </a:lvl7pPr>
            <a:lvl8pPr marL="3429000" indent="-228600" eaLnBrk="0" fontAlgn="base" hangingPunct="0">
              <a:spcBef>
                <a:spcPct val="0"/>
              </a:spcBef>
              <a:spcAft>
                <a:spcPct val="0"/>
              </a:spcAft>
              <a:defRPr>
                <a:solidFill>
                  <a:schemeClr val="tx1"/>
                </a:solidFill>
                <a:latin typeface="Freestyle Script" pitchFamily="66" charset="0"/>
              </a:defRPr>
            </a:lvl8pPr>
            <a:lvl9pPr marL="3886200" indent="-228600" eaLnBrk="0" fontAlgn="base" hangingPunct="0">
              <a:spcBef>
                <a:spcPct val="0"/>
              </a:spcBef>
              <a:spcAft>
                <a:spcPct val="0"/>
              </a:spcAft>
              <a:defRPr>
                <a:solidFill>
                  <a:schemeClr val="tx1"/>
                </a:solidFill>
                <a:latin typeface="Freestyle Script" pitchFamily="66"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Blue Access </a:t>
            </a:r>
            <a:b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 Members</a:t>
            </a:r>
            <a:r>
              <a:rPr kumimoji="0" lang="en-US" sz="1200" b="1" i="0" u="none" strike="noStrike" kern="0" cap="none" spc="0" normalizeH="0" baseline="65000" noProof="0" dirty="0">
                <a:ln>
                  <a:noFill/>
                </a:ln>
                <a:solidFill>
                  <a:srgbClr val="FFFFFF"/>
                </a:solidFill>
                <a:effectLst/>
                <a:uLnTx/>
                <a:uFillTx/>
                <a:latin typeface="Arial" panose="020B0604020202020204" pitchFamily="34" charset="0"/>
                <a:ea typeface="+mn-ea"/>
                <a:cs typeface="Arial" panose="020B0604020202020204" pitchFamily="34" charset="0"/>
              </a:rPr>
              <a:t>SM</a:t>
            </a:r>
          </a:p>
        </p:txBody>
      </p:sp>
      <p:pic>
        <p:nvPicPr>
          <p:cNvPr id="31" name="Picture 2" descr="C:\Documents and Settings\U257621\Local Settings\Temporary Internet Files\Content.IE5\8FS12S9N\dglxasset[1].png">
            <a:extLst>
              <a:ext uri="{FF2B5EF4-FFF2-40B4-BE49-F238E27FC236}">
                <a16:creationId xmlns:a16="http://schemas.microsoft.com/office/drawing/2014/main" xmlns="" id="{2EC2FBC2-81BD-4976-9560-9420FAB5D63A}"/>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790018" y="2668077"/>
            <a:ext cx="483141" cy="48546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Documents and Settings\U257621\My Documents\My Pictures\icon-17.png">
            <a:extLst>
              <a:ext uri="{FF2B5EF4-FFF2-40B4-BE49-F238E27FC236}">
                <a16:creationId xmlns:a16="http://schemas.microsoft.com/office/drawing/2014/main" xmlns="" id="{B3704B96-321C-49A5-9A6C-57F0B58517B8}"/>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890355" y="4022014"/>
            <a:ext cx="376737" cy="37854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2" descr="icon-19">
            <a:extLst>
              <a:ext uri="{FF2B5EF4-FFF2-40B4-BE49-F238E27FC236}">
                <a16:creationId xmlns:a16="http://schemas.microsoft.com/office/drawing/2014/main" xmlns="" id="{D3905DDD-793F-449E-8D16-59A712C5FDFB}"/>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934996" y="5184659"/>
            <a:ext cx="338457" cy="340082"/>
          </a:xfrm>
          <a:prstGeom prst="rect">
            <a:avLst/>
          </a:prstGeom>
          <a:noFill/>
          <a:extLst>
            <a:ext uri="{909E8E84-426E-40DD-AFC4-6F175D3DCCD1}">
              <a14:hiddenFill xmlns:a14="http://schemas.microsoft.com/office/drawing/2010/main">
                <a:solidFill>
                  <a:srgbClr val="FFFFFF"/>
                </a:solidFill>
              </a14:hiddenFill>
            </a:ext>
          </a:extLst>
        </p:spPr>
      </p:pic>
      <p:sp>
        <p:nvSpPr>
          <p:cNvPr id="34" name="AutoShape 59">
            <a:extLst>
              <a:ext uri="{FF2B5EF4-FFF2-40B4-BE49-F238E27FC236}">
                <a16:creationId xmlns:a16="http://schemas.microsoft.com/office/drawing/2014/main" xmlns="" id="{F29BB647-1265-4E7A-9E51-1D9C3EC387F2}"/>
              </a:ext>
            </a:extLst>
          </p:cNvPr>
          <p:cNvSpPr>
            <a:spLocks noChangeArrowheads="1"/>
          </p:cNvSpPr>
          <p:nvPr/>
        </p:nvSpPr>
        <p:spPr bwMode="auto">
          <a:xfrm>
            <a:off x="2801741" y="4533548"/>
            <a:ext cx="2644380" cy="468723"/>
          </a:xfrm>
          <a:prstGeom prst="roundRect">
            <a:avLst>
              <a:gd name="adj" fmla="val 16667"/>
            </a:avLst>
          </a:prstGeom>
          <a:solidFill>
            <a:srgbClr val="D2ECB6"/>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464646"/>
                </a:solidFill>
                <a:effectLst/>
                <a:uLnTx/>
                <a:uFillTx/>
                <a:latin typeface="Arial" panose="020B0604020202020204"/>
                <a:ea typeface="+mn-ea"/>
                <a:cs typeface="Arial" panose="020B0604020202020204" pitchFamily="34" charset="0"/>
              </a:rPr>
              <a:t>                Member Wellness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464646"/>
                </a:solidFill>
                <a:effectLst/>
                <a:uLnTx/>
                <a:uFillTx/>
                <a:latin typeface="Arial" panose="020B0604020202020204"/>
                <a:ea typeface="+mn-ea"/>
                <a:cs typeface="Arial" panose="020B0604020202020204" pitchFamily="34" charset="0"/>
              </a:rPr>
              <a:t>                Portal</a:t>
            </a:r>
            <a:endParaRPr kumimoji="0" lang="en-US" sz="700" b="1" i="0" u="none" strike="noStrike" kern="0" cap="none" spc="0" normalizeH="0" baseline="60000" noProof="0" dirty="0">
              <a:ln>
                <a:noFill/>
              </a:ln>
              <a:solidFill>
                <a:srgbClr val="464646"/>
              </a:solidFill>
              <a:effectLst/>
              <a:uLnTx/>
              <a:uFillTx/>
              <a:latin typeface="Arial" panose="020B0604020202020204"/>
              <a:ea typeface="+mn-ea"/>
              <a:cs typeface="Arial" panose="020B0604020202020204" pitchFamily="34" charset="0"/>
            </a:endParaRPr>
          </a:p>
        </p:txBody>
      </p:sp>
      <p:pic>
        <p:nvPicPr>
          <p:cNvPr id="35" name="Picture 34" descr="C:\Users\u320000\Desktop\Well onTarget logo.png">
            <a:extLst>
              <a:ext uri="{FF2B5EF4-FFF2-40B4-BE49-F238E27FC236}">
                <a16:creationId xmlns:a16="http://schemas.microsoft.com/office/drawing/2014/main" xmlns="" id="{F420A348-8EAB-4A95-A38A-9B17FD603FD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0424" y="4685029"/>
            <a:ext cx="1045379" cy="1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xmlns="" id="{8E869C4C-9A75-4AA4-84DF-7E1ED4CF7301}"/>
              </a:ext>
            </a:extLst>
          </p:cNvPr>
          <p:cNvSpPr/>
          <p:nvPr/>
        </p:nvSpPr>
        <p:spPr>
          <a:xfrm>
            <a:off x="1206357" y="1239043"/>
            <a:ext cx="823410" cy="148501"/>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37" name="Picture 36">
            <a:extLst>
              <a:ext uri="{FF2B5EF4-FFF2-40B4-BE49-F238E27FC236}">
                <a16:creationId xmlns:a16="http://schemas.microsoft.com/office/drawing/2014/main" xmlns="" id="{15FCEF47-8FFA-424A-96FC-6609FC7867D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31926" y="3919580"/>
            <a:ext cx="873847" cy="1473607"/>
          </a:xfrm>
          <a:prstGeom prst="rect">
            <a:avLst/>
          </a:prstGeom>
        </p:spPr>
      </p:pic>
      <p:grpSp>
        <p:nvGrpSpPr>
          <p:cNvPr id="38" name="Group 37">
            <a:extLst>
              <a:ext uri="{FF2B5EF4-FFF2-40B4-BE49-F238E27FC236}">
                <a16:creationId xmlns:a16="http://schemas.microsoft.com/office/drawing/2014/main" xmlns="" id="{8410288B-F29A-493B-94BB-EE827BBDE41D}"/>
              </a:ext>
            </a:extLst>
          </p:cNvPr>
          <p:cNvGrpSpPr/>
          <p:nvPr/>
        </p:nvGrpSpPr>
        <p:grpSpPr>
          <a:xfrm>
            <a:off x="6658869" y="2300380"/>
            <a:ext cx="2627606" cy="425842"/>
            <a:chOff x="6000071" y="2140091"/>
            <a:chExt cx="2547775" cy="410931"/>
          </a:xfrm>
        </p:grpSpPr>
        <p:sp>
          <p:nvSpPr>
            <p:cNvPr id="39" name="AutoShape 79">
              <a:extLst>
                <a:ext uri="{FF2B5EF4-FFF2-40B4-BE49-F238E27FC236}">
                  <a16:creationId xmlns:a16="http://schemas.microsoft.com/office/drawing/2014/main" xmlns="" id="{A3EB2738-297A-413B-8E2C-A5B7E037474F}"/>
                </a:ext>
              </a:extLst>
            </p:cNvPr>
            <p:cNvSpPr>
              <a:spLocks noChangeArrowheads="1"/>
            </p:cNvSpPr>
            <p:nvPr/>
          </p:nvSpPr>
          <p:spPr bwMode="auto">
            <a:xfrm>
              <a:off x="6000071" y="2140091"/>
              <a:ext cx="2547775" cy="410931"/>
            </a:xfrm>
            <a:prstGeom prst="roundRect">
              <a:avLst>
                <a:gd name="adj" fmla="val 16667"/>
              </a:avLst>
            </a:prstGeom>
            <a:solidFill>
              <a:srgbClr val="FFFFFF"/>
            </a:solidFill>
            <a:ln w="12700" algn="ctr">
              <a:solidFill>
                <a:srgbClr val="54B7F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rPr>
                <a:t>Benefits and Claims</a:t>
              </a:r>
            </a:p>
          </p:txBody>
        </p:sp>
        <p:pic>
          <p:nvPicPr>
            <p:cNvPr id="40" name="Picture 80">
              <a:extLst>
                <a:ext uri="{FF2B5EF4-FFF2-40B4-BE49-F238E27FC236}">
                  <a16:creationId xmlns:a16="http://schemas.microsoft.com/office/drawing/2014/main" xmlns="" id="{B7685C5C-7A61-4084-9D60-3899511818A3}"/>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20484536">
              <a:off x="6218886" y="2198641"/>
              <a:ext cx="244266" cy="304005"/>
            </a:xfrm>
            <a:prstGeom prst="rect">
              <a:avLst/>
            </a:prstGeom>
            <a:noFill/>
            <a:ln w="9525">
              <a:solidFill>
                <a:srgbClr val="8E8F85"/>
              </a:solidFill>
              <a:miter lim="800000"/>
              <a:headEnd/>
              <a:tailEnd/>
            </a:ln>
            <a:effectLst/>
            <a:extLst>
              <a:ext uri="{909E8E84-426E-40DD-AFC4-6F175D3DCCD1}">
                <a14:hiddenFill xmlns:a14="http://schemas.microsoft.com/office/drawing/2010/main">
                  <a:solidFill>
                    <a:schemeClr val="accent1"/>
                  </a:solidFill>
                </a14:hiddenFill>
              </a:ext>
            </a:extLst>
          </p:spPr>
        </p:pic>
      </p:grpSp>
      <p:grpSp>
        <p:nvGrpSpPr>
          <p:cNvPr id="41" name="Group 40">
            <a:extLst>
              <a:ext uri="{FF2B5EF4-FFF2-40B4-BE49-F238E27FC236}">
                <a16:creationId xmlns:a16="http://schemas.microsoft.com/office/drawing/2014/main" xmlns="" id="{90911160-DF79-4855-9CDF-1A27588DC52C}"/>
              </a:ext>
            </a:extLst>
          </p:cNvPr>
          <p:cNvGrpSpPr/>
          <p:nvPr/>
        </p:nvGrpSpPr>
        <p:grpSpPr>
          <a:xfrm>
            <a:off x="6658869" y="3461911"/>
            <a:ext cx="2627606" cy="425842"/>
            <a:chOff x="6000071" y="3184619"/>
            <a:chExt cx="2547775" cy="410931"/>
          </a:xfrm>
        </p:grpSpPr>
        <p:sp>
          <p:nvSpPr>
            <p:cNvPr id="42" name="AutoShape 40">
              <a:extLst>
                <a:ext uri="{FF2B5EF4-FFF2-40B4-BE49-F238E27FC236}">
                  <a16:creationId xmlns:a16="http://schemas.microsoft.com/office/drawing/2014/main" xmlns="" id="{5EDF287A-322D-4C5C-B208-18E1327B8AD4}"/>
                </a:ext>
              </a:extLst>
            </p:cNvPr>
            <p:cNvSpPr>
              <a:spLocks noChangeArrowheads="1"/>
            </p:cNvSpPr>
            <p:nvPr/>
          </p:nvSpPr>
          <p:spPr bwMode="auto">
            <a:xfrm>
              <a:off x="6000071" y="3184619"/>
              <a:ext cx="2547775" cy="410931"/>
            </a:xfrm>
            <a:prstGeom prst="roundRect">
              <a:avLst>
                <a:gd name="adj" fmla="val 16667"/>
              </a:avLst>
            </a:prstGeom>
            <a:solidFill>
              <a:srgbClr val="FFFFFF"/>
            </a:solidFill>
            <a:ln w="12700" algn="ctr">
              <a:solidFill>
                <a:srgbClr val="54B7F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rPr>
                <a:t>Member Care Profile</a:t>
              </a:r>
            </a:p>
          </p:txBody>
        </p:sp>
        <p:pic>
          <p:nvPicPr>
            <p:cNvPr id="43" name="Picture 81" descr="icon-18">
              <a:extLst>
                <a:ext uri="{FF2B5EF4-FFF2-40B4-BE49-F238E27FC236}">
                  <a16:creationId xmlns:a16="http://schemas.microsoft.com/office/drawing/2014/main" xmlns="" id="{12FE3E51-51AC-4626-9C30-674833C8FF25}"/>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175240" y="3223491"/>
              <a:ext cx="328174" cy="328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xmlns="" id="{EA0650AA-1BDB-4C02-8026-7ED20ED9E121}"/>
              </a:ext>
            </a:extLst>
          </p:cNvPr>
          <p:cNvGrpSpPr/>
          <p:nvPr/>
        </p:nvGrpSpPr>
        <p:grpSpPr>
          <a:xfrm>
            <a:off x="6658869" y="2862949"/>
            <a:ext cx="2627606" cy="425842"/>
            <a:chOff x="6000071" y="2662355"/>
            <a:chExt cx="2547775" cy="410931"/>
          </a:xfrm>
        </p:grpSpPr>
        <p:sp>
          <p:nvSpPr>
            <p:cNvPr id="45" name="AutoShape 30">
              <a:extLst>
                <a:ext uri="{FF2B5EF4-FFF2-40B4-BE49-F238E27FC236}">
                  <a16:creationId xmlns:a16="http://schemas.microsoft.com/office/drawing/2014/main" xmlns="" id="{49041168-3D27-4551-BFD0-EAAF2C729644}"/>
                </a:ext>
              </a:extLst>
            </p:cNvPr>
            <p:cNvSpPr>
              <a:spLocks noChangeArrowheads="1"/>
            </p:cNvSpPr>
            <p:nvPr/>
          </p:nvSpPr>
          <p:spPr bwMode="auto">
            <a:xfrm>
              <a:off x="6000071" y="2662355"/>
              <a:ext cx="2547775" cy="410931"/>
            </a:xfrm>
            <a:prstGeom prst="roundRect">
              <a:avLst>
                <a:gd name="adj" fmla="val 16667"/>
              </a:avLst>
            </a:prstGeom>
            <a:solidFill>
              <a:srgbClr val="FFFFFF"/>
            </a:solidFill>
            <a:ln w="12700" algn="ctr">
              <a:solidFill>
                <a:srgbClr val="54B7F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100" b="0" i="1" u="none" strike="noStrike" kern="0" cap="none" spc="0" normalizeH="0" baseline="0" noProof="0" dirty="0" err="1">
                  <a:ln>
                    <a:noFill/>
                  </a:ln>
                  <a:solidFill>
                    <a:srgbClr val="0070C0"/>
                  </a:solidFill>
                  <a:effectLst/>
                  <a:uLnTx/>
                  <a:uFillTx/>
                  <a:latin typeface="Arial" panose="020B0604020202020204"/>
                  <a:ea typeface="+mn-ea"/>
                  <a:cs typeface="Arial" panose="020B0604020202020204" pitchFamily="34" charset="0"/>
                </a:rPr>
                <a:t>eCards</a:t>
              </a:r>
              <a:r>
                <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rPr>
                <a:t> for Health</a:t>
              </a:r>
              <a:r>
                <a:rPr kumimoji="0" lang="en-US" sz="800" b="0" i="1" u="none" strike="noStrike" kern="0" cap="none" spc="0" normalizeH="0" baseline="80000" noProof="0" dirty="0">
                  <a:ln>
                    <a:noFill/>
                  </a:ln>
                  <a:solidFill>
                    <a:srgbClr val="0070C0"/>
                  </a:solidFill>
                  <a:effectLst/>
                  <a:uLnTx/>
                  <a:uFillTx/>
                  <a:latin typeface="Arial" panose="020B0604020202020204"/>
                  <a:ea typeface="+mn-ea"/>
                  <a:cs typeface="Arial" panose="020B0604020202020204" pitchFamily="34" charset="0"/>
                </a:rPr>
                <a:t>®</a:t>
              </a:r>
              <a:endParaRPr kumimoji="0" lang="en-US" sz="1100" b="0" i="1" u="none" strike="noStrike" kern="0" cap="none" spc="0" normalizeH="0" baseline="80000" noProof="0" dirty="0">
                <a:ln>
                  <a:noFill/>
                </a:ln>
                <a:solidFill>
                  <a:srgbClr val="0070C0"/>
                </a:solidFill>
                <a:effectLst/>
                <a:uLnTx/>
                <a:uFillTx/>
                <a:latin typeface="Arial" panose="020B0604020202020204"/>
                <a:ea typeface="+mn-ea"/>
                <a:cs typeface="Arial" panose="020B0604020202020204" pitchFamily="34" charset="0"/>
              </a:endParaRPr>
            </a:p>
          </p:txBody>
        </p:sp>
        <p:pic>
          <p:nvPicPr>
            <p:cNvPr id="46" name="Picture 60" descr="ecards2">
              <a:extLst>
                <a:ext uri="{FF2B5EF4-FFF2-40B4-BE49-F238E27FC236}">
                  <a16:creationId xmlns:a16="http://schemas.microsoft.com/office/drawing/2014/main" xmlns="" id="{E09C1E7F-2036-4B50-8BE4-A3084DF10202}"/>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6195468" y="2708598"/>
              <a:ext cx="312554" cy="317596"/>
            </a:xfrm>
            <a:prstGeom prst="rect">
              <a:avLst/>
            </a:prstGeom>
            <a:noFill/>
            <a:ln w="3175">
              <a:solidFill>
                <a:srgbClr val="8E8F85"/>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xmlns="" id="{163CF657-221E-4D6C-80E0-4A30AD2BE690}"/>
              </a:ext>
            </a:extLst>
          </p:cNvPr>
          <p:cNvGrpSpPr/>
          <p:nvPr/>
        </p:nvGrpSpPr>
        <p:grpSpPr>
          <a:xfrm>
            <a:off x="6658869" y="1205107"/>
            <a:ext cx="2627606" cy="425842"/>
            <a:chOff x="6000071" y="1095563"/>
            <a:chExt cx="2547775" cy="410931"/>
          </a:xfrm>
        </p:grpSpPr>
        <p:sp>
          <p:nvSpPr>
            <p:cNvPr id="48" name="AutoShape 76">
              <a:extLst>
                <a:ext uri="{FF2B5EF4-FFF2-40B4-BE49-F238E27FC236}">
                  <a16:creationId xmlns:a16="http://schemas.microsoft.com/office/drawing/2014/main" xmlns="" id="{9FE2064E-4A07-483E-8B8C-7FDD78446FDA}"/>
                </a:ext>
              </a:extLst>
            </p:cNvPr>
            <p:cNvSpPr>
              <a:spLocks noChangeArrowheads="1"/>
            </p:cNvSpPr>
            <p:nvPr/>
          </p:nvSpPr>
          <p:spPr bwMode="auto">
            <a:xfrm>
              <a:off x="6000071" y="1095563"/>
              <a:ext cx="2547775" cy="410931"/>
            </a:xfrm>
            <a:prstGeom prst="roundRect">
              <a:avLst>
                <a:gd name="adj" fmla="val 16667"/>
              </a:avLst>
            </a:prstGeom>
            <a:solidFill>
              <a:srgbClr val="FFFFFF"/>
            </a:solidFill>
            <a:ln w="12700" algn="ctr">
              <a:solidFill>
                <a:srgbClr val="54B7F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rPr>
                <a:t>ID Card Management</a:t>
              </a:r>
            </a:p>
          </p:txBody>
        </p:sp>
        <p:pic>
          <p:nvPicPr>
            <p:cNvPr id="49" name="Picture 2">
              <a:extLst>
                <a:ext uri="{FF2B5EF4-FFF2-40B4-BE49-F238E27FC236}">
                  <a16:creationId xmlns:a16="http://schemas.microsoft.com/office/drawing/2014/main" xmlns="" id="{11197BB3-C1A2-47B9-9C60-96DC27B97BC6}"/>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116659" y="1156432"/>
              <a:ext cx="460243" cy="292728"/>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0" name="Group 49">
            <a:extLst>
              <a:ext uri="{FF2B5EF4-FFF2-40B4-BE49-F238E27FC236}">
                <a16:creationId xmlns:a16="http://schemas.microsoft.com/office/drawing/2014/main" xmlns="" id="{DDD78987-5DB5-494C-8396-6E2DF6C59C7A}"/>
              </a:ext>
            </a:extLst>
          </p:cNvPr>
          <p:cNvGrpSpPr/>
          <p:nvPr/>
        </p:nvGrpSpPr>
        <p:grpSpPr>
          <a:xfrm>
            <a:off x="6658869" y="4631926"/>
            <a:ext cx="2627606" cy="425842"/>
            <a:chOff x="6000071" y="4751412"/>
            <a:chExt cx="2547775" cy="410931"/>
          </a:xfrm>
        </p:grpSpPr>
        <p:sp>
          <p:nvSpPr>
            <p:cNvPr id="51" name="AutoShape 37">
              <a:extLst>
                <a:ext uri="{FF2B5EF4-FFF2-40B4-BE49-F238E27FC236}">
                  <a16:creationId xmlns:a16="http://schemas.microsoft.com/office/drawing/2014/main" xmlns="" id="{53C3881D-24DB-4BE4-877D-DEB11D692898}"/>
                </a:ext>
              </a:extLst>
            </p:cNvPr>
            <p:cNvSpPr>
              <a:spLocks noChangeArrowheads="1"/>
            </p:cNvSpPr>
            <p:nvPr/>
          </p:nvSpPr>
          <p:spPr bwMode="auto">
            <a:xfrm>
              <a:off x="6000071" y="4751412"/>
              <a:ext cx="2547775" cy="410931"/>
            </a:xfrm>
            <a:prstGeom prst="roundRect">
              <a:avLst>
                <a:gd name="adj" fmla="val 16667"/>
              </a:avLst>
            </a:prstGeom>
            <a:solidFill>
              <a:srgbClr val="FFFFFF"/>
            </a:solidFill>
            <a:ln w="12700" algn="ctr">
              <a:solidFill>
                <a:srgbClr val="54B7F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rPr>
                <a:t>Blue365</a:t>
              </a:r>
              <a:r>
                <a:rPr kumimoji="0" lang="en-US" sz="1050" b="0" i="1" u="none" strike="noStrike" kern="0" cap="none" spc="0" normalizeH="0" baseline="30000" noProof="0" dirty="0">
                  <a:ln>
                    <a:noFill/>
                  </a:ln>
                  <a:solidFill>
                    <a:srgbClr val="0070C0"/>
                  </a:solidFill>
                  <a:effectLst/>
                  <a:uLnTx/>
                  <a:uFillTx/>
                  <a:latin typeface="Arial" panose="020B0604020202020204"/>
                  <a:ea typeface="+mn-ea"/>
                  <a:cs typeface="Arial" panose="020B0604020202020204" pitchFamily="34" charset="0"/>
                </a:rPr>
                <a:t>®</a:t>
              </a:r>
              <a:r>
                <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rPr>
                <a:t> Discount Program</a:t>
              </a:r>
            </a:p>
          </p:txBody>
        </p:sp>
        <p:pic>
          <p:nvPicPr>
            <p:cNvPr id="52" name="Picture 62" descr="C:\Documents and Settings\U257621\Local Settings\Temporary Internet Files\Content.IE5\LLQ30FXQ\MC900312094[1].wmf">
              <a:extLst>
                <a:ext uri="{FF2B5EF4-FFF2-40B4-BE49-F238E27FC236}">
                  <a16:creationId xmlns:a16="http://schemas.microsoft.com/office/drawing/2014/main" xmlns="" id="{99B8B2F5-B273-47C6-BC69-FBF1621CD71A}"/>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6141755" y="4802844"/>
              <a:ext cx="441925" cy="3107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xmlns="" id="{FBBF35E3-FF6F-4F40-A493-C02B560FBF51}"/>
              </a:ext>
            </a:extLst>
          </p:cNvPr>
          <p:cNvGrpSpPr/>
          <p:nvPr/>
        </p:nvGrpSpPr>
        <p:grpSpPr>
          <a:xfrm>
            <a:off x="6658869" y="1483143"/>
            <a:ext cx="2627606" cy="663984"/>
            <a:chOff x="6000071" y="1642184"/>
            <a:chExt cx="2547775" cy="640734"/>
          </a:xfrm>
        </p:grpSpPr>
        <p:sp>
          <p:nvSpPr>
            <p:cNvPr id="54" name="AutoShape 76">
              <a:extLst>
                <a:ext uri="{FF2B5EF4-FFF2-40B4-BE49-F238E27FC236}">
                  <a16:creationId xmlns:a16="http://schemas.microsoft.com/office/drawing/2014/main" xmlns="" id="{EDA6C8C8-4FB4-4CDB-BAA8-89331702F8D0}"/>
                </a:ext>
              </a:extLst>
            </p:cNvPr>
            <p:cNvSpPr>
              <a:spLocks noChangeArrowheads="1"/>
            </p:cNvSpPr>
            <p:nvPr/>
          </p:nvSpPr>
          <p:spPr bwMode="auto">
            <a:xfrm>
              <a:off x="6000071" y="1871987"/>
              <a:ext cx="2547775" cy="410931"/>
            </a:xfrm>
            <a:prstGeom prst="roundRect">
              <a:avLst>
                <a:gd name="adj" fmla="val 16667"/>
              </a:avLst>
            </a:prstGeom>
            <a:solidFill>
              <a:srgbClr val="FFFFFF"/>
            </a:solidFill>
            <a:ln w="12700" algn="ctr">
              <a:solidFill>
                <a:srgbClr val="54B7F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rPr>
                <a:t>Mobile Preferences</a:t>
              </a:r>
            </a:p>
          </p:txBody>
        </p:sp>
        <p:pic>
          <p:nvPicPr>
            <p:cNvPr id="55" name="Picture 2" descr="C:\Documents and Settings\U257621\My Documents\My Pictures\icon-03.png">
              <a:extLst>
                <a:ext uri="{FF2B5EF4-FFF2-40B4-BE49-F238E27FC236}">
                  <a16:creationId xmlns:a16="http://schemas.microsoft.com/office/drawing/2014/main" xmlns="" id="{8FD7EEB7-5FEA-419D-9008-942D053F7C6D}"/>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6159920" y="1642184"/>
              <a:ext cx="365291" cy="3652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xmlns="" id="{BB3FC578-8DF0-4257-8A51-94B4C5A407EE}"/>
              </a:ext>
            </a:extLst>
          </p:cNvPr>
          <p:cNvGrpSpPr/>
          <p:nvPr/>
        </p:nvGrpSpPr>
        <p:grpSpPr>
          <a:xfrm>
            <a:off x="6629816" y="4024057"/>
            <a:ext cx="2627606" cy="425842"/>
            <a:chOff x="6000071" y="4229148"/>
            <a:chExt cx="2547775" cy="410931"/>
          </a:xfrm>
        </p:grpSpPr>
        <p:sp>
          <p:nvSpPr>
            <p:cNvPr id="60" name="AutoShape 88">
              <a:extLst>
                <a:ext uri="{FF2B5EF4-FFF2-40B4-BE49-F238E27FC236}">
                  <a16:creationId xmlns:a16="http://schemas.microsoft.com/office/drawing/2014/main" xmlns="" id="{88C0904F-95F9-49E1-B2F1-6BD81007890C}"/>
                </a:ext>
              </a:extLst>
            </p:cNvPr>
            <p:cNvSpPr>
              <a:spLocks noChangeArrowheads="1"/>
            </p:cNvSpPr>
            <p:nvPr/>
          </p:nvSpPr>
          <p:spPr bwMode="auto">
            <a:xfrm>
              <a:off x="6000071" y="4229148"/>
              <a:ext cx="2547775" cy="410931"/>
            </a:xfrm>
            <a:prstGeom prst="roundRect">
              <a:avLst>
                <a:gd name="adj" fmla="val 16667"/>
              </a:avLst>
            </a:prstGeom>
            <a:noFill/>
            <a:ln w="12700" algn="ctr">
              <a:solidFill>
                <a:srgbClr val="54B7F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rPr>
                <a:t>Special Beginnings</a:t>
              </a:r>
              <a:r>
                <a:rPr kumimoji="0" lang="en-US" sz="700" b="0" i="1" u="none" strike="noStrike" kern="0" cap="none" spc="0" normalizeH="0" baseline="80000" noProof="0" dirty="0">
                  <a:ln>
                    <a:noFill/>
                  </a:ln>
                  <a:solidFill>
                    <a:srgbClr val="0070C0"/>
                  </a:solidFill>
                  <a:effectLst/>
                  <a:uLnTx/>
                  <a:uFillTx/>
                  <a:latin typeface="Arial" panose="020B0604020202020204"/>
                  <a:ea typeface="+mn-ea"/>
                  <a:cs typeface="Arial" panose="020B0604020202020204" pitchFamily="34" charset="0"/>
                </a:rPr>
                <a:t>®</a:t>
              </a:r>
              <a:endPar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endParaRPr>
            </a:p>
          </p:txBody>
        </p:sp>
        <p:grpSp>
          <p:nvGrpSpPr>
            <p:cNvPr id="61" name="Group 67">
              <a:extLst>
                <a:ext uri="{FF2B5EF4-FFF2-40B4-BE49-F238E27FC236}">
                  <a16:creationId xmlns:a16="http://schemas.microsoft.com/office/drawing/2014/main" xmlns="" id="{367E7AE0-A7B8-4283-AB90-547274538711}"/>
                </a:ext>
              </a:extLst>
            </p:cNvPr>
            <p:cNvGrpSpPr>
              <a:grpSpLocks noChangeAspect="1"/>
            </p:cNvGrpSpPr>
            <p:nvPr/>
          </p:nvGrpSpPr>
          <p:grpSpPr bwMode="auto">
            <a:xfrm>
              <a:off x="6198101" y="4275255"/>
              <a:ext cx="345564" cy="311985"/>
              <a:chOff x="2314" y="1649"/>
              <a:chExt cx="1132" cy="1022"/>
            </a:xfrm>
          </p:grpSpPr>
          <p:sp>
            <p:nvSpPr>
              <p:cNvPr id="62" name="AutoShape 66">
                <a:extLst>
                  <a:ext uri="{FF2B5EF4-FFF2-40B4-BE49-F238E27FC236}">
                    <a16:creationId xmlns:a16="http://schemas.microsoft.com/office/drawing/2014/main" xmlns="" id="{ABF030D2-E0F3-4FD9-9B89-56BD182A3FA6}"/>
                  </a:ext>
                </a:extLst>
              </p:cNvPr>
              <p:cNvSpPr>
                <a:spLocks noChangeAspect="1" noChangeArrowheads="1" noTextEdit="1"/>
              </p:cNvSpPr>
              <p:nvPr/>
            </p:nvSpPr>
            <p:spPr bwMode="auto">
              <a:xfrm>
                <a:off x="2314" y="1649"/>
                <a:ext cx="1132" cy="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63" name="Freeform 69">
                <a:extLst>
                  <a:ext uri="{FF2B5EF4-FFF2-40B4-BE49-F238E27FC236}">
                    <a16:creationId xmlns:a16="http://schemas.microsoft.com/office/drawing/2014/main" xmlns="" id="{361AFB4D-FDF9-478A-B7D9-C878CBD3C7E5}"/>
                  </a:ext>
                </a:extLst>
              </p:cNvPr>
              <p:cNvSpPr>
                <a:spLocks/>
              </p:cNvSpPr>
              <p:nvPr/>
            </p:nvSpPr>
            <p:spPr bwMode="auto">
              <a:xfrm>
                <a:off x="2338" y="1725"/>
                <a:ext cx="1069" cy="852"/>
              </a:xfrm>
              <a:custGeom>
                <a:avLst/>
                <a:gdLst>
                  <a:gd name="T0" fmla="*/ 1521 w 2140"/>
                  <a:gd name="T1" fmla="*/ 19 h 1704"/>
                  <a:gd name="T2" fmla="*/ 1449 w 2140"/>
                  <a:gd name="T3" fmla="*/ 0 h 1704"/>
                  <a:gd name="T4" fmla="*/ 1369 w 2140"/>
                  <a:gd name="T5" fmla="*/ 14 h 1704"/>
                  <a:gd name="T6" fmla="*/ 1292 w 2140"/>
                  <a:gd name="T7" fmla="*/ 52 h 1704"/>
                  <a:gd name="T8" fmla="*/ 1208 w 2140"/>
                  <a:gd name="T9" fmla="*/ 102 h 1704"/>
                  <a:gd name="T10" fmla="*/ 1140 w 2140"/>
                  <a:gd name="T11" fmla="*/ 151 h 1704"/>
                  <a:gd name="T12" fmla="*/ 1090 w 2140"/>
                  <a:gd name="T13" fmla="*/ 194 h 1704"/>
                  <a:gd name="T14" fmla="*/ 1018 w 2140"/>
                  <a:gd name="T15" fmla="*/ 227 h 1704"/>
                  <a:gd name="T16" fmla="*/ 933 w 2140"/>
                  <a:gd name="T17" fmla="*/ 258 h 1704"/>
                  <a:gd name="T18" fmla="*/ 864 w 2140"/>
                  <a:gd name="T19" fmla="*/ 273 h 1704"/>
                  <a:gd name="T20" fmla="*/ 779 w 2140"/>
                  <a:gd name="T21" fmla="*/ 303 h 1704"/>
                  <a:gd name="T22" fmla="*/ 672 w 2140"/>
                  <a:gd name="T23" fmla="*/ 374 h 1704"/>
                  <a:gd name="T24" fmla="*/ 578 w 2140"/>
                  <a:gd name="T25" fmla="*/ 457 h 1704"/>
                  <a:gd name="T26" fmla="*/ 490 w 2140"/>
                  <a:gd name="T27" fmla="*/ 516 h 1704"/>
                  <a:gd name="T28" fmla="*/ 395 w 2140"/>
                  <a:gd name="T29" fmla="*/ 572 h 1704"/>
                  <a:gd name="T30" fmla="*/ 330 w 2140"/>
                  <a:gd name="T31" fmla="*/ 608 h 1704"/>
                  <a:gd name="T32" fmla="*/ 304 w 2140"/>
                  <a:gd name="T33" fmla="*/ 615 h 1704"/>
                  <a:gd name="T34" fmla="*/ 213 w 2140"/>
                  <a:gd name="T35" fmla="*/ 623 h 1704"/>
                  <a:gd name="T36" fmla="*/ 93 w 2140"/>
                  <a:gd name="T37" fmla="*/ 640 h 1704"/>
                  <a:gd name="T38" fmla="*/ 9 w 2140"/>
                  <a:gd name="T39" fmla="*/ 667 h 1704"/>
                  <a:gd name="T40" fmla="*/ 26 w 2140"/>
                  <a:gd name="T41" fmla="*/ 733 h 1704"/>
                  <a:gd name="T42" fmla="*/ 105 w 2140"/>
                  <a:gd name="T43" fmla="*/ 848 h 1704"/>
                  <a:gd name="T44" fmla="*/ 161 w 2140"/>
                  <a:gd name="T45" fmla="*/ 1014 h 1704"/>
                  <a:gd name="T46" fmla="*/ 254 w 2140"/>
                  <a:gd name="T47" fmla="*/ 1188 h 1704"/>
                  <a:gd name="T48" fmla="*/ 257 w 2140"/>
                  <a:gd name="T49" fmla="*/ 1237 h 1704"/>
                  <a:gd name="T50" fmla="*/ 231 w 2140"/>
                  <a:gd name="T51" fmla="*/ 1389 h 1704"/>
                  <a:gd name="T52" fmla="*/ 310 w 2140"/>
                  <a:gd name="T53" fmla="*/ 1523 h 1704"/>
                  <a:gd name="T54" fmla="*/ 371 w 2140"/>
                  <a:gd name="T55" fmla="*/ 1567 h 1704"/>
                  <a:gd name="T56" fmla="*/ 440 w 2140"/>
                  <a:gd name="T57" fmla="*/ 1596 h 1704"/>
                  <a:gd name="T58" fmla="*/ 522 w 2140"/>
                  <a:gd name="T59" fmla="*/ 1620 h 1704"/>
                  <a:gd name="T60" fmla="*/ 624 w 2140"/>
                  <a:gd name="T61" fmla="*/ 1649 h 1704"/>
                  <a:gd name="T62" fmla="*/ 754 w 2140"/>
                  <a:gd name="T63" fmla="*/ 1677 h 1704"/>
                  <a:gd name="T64" fmla="*/ 890 w 2140"/>
                  <a:gd name="T65" fmla="*/ 1697 h 1704"/>
                  <a:gd name="T66" fmla="*/ 1002 w 2140"/>
                  <a:gd name="T67" fmla="*/ 1704 h 1704"/>
                  <a:gd name="T68" fmla="*/ 1140 w 2140"/>
                  <a:gd name="T69" fmla="*/ 1676 h 1704"/>
                  <a:gd name="T70" fmla="*/ 1290 w 2140"/>
                  <a:gd name="T71" fmla="*/ 1619 h 1704"/>
                  <a:gd name="T72" fmla="*/ 1392 w 2140"/>
                  <a:gd name="T73" fmla="*/ 1558 h 1704"/>
                  <a:gd name="T74" fmla="*/ 1471 w 2140"/>
                  <a:gd name="T75" fmla="*/ 1505 h 1704"/>
                  <a:gd name="T76" fmla="*/ 1549 w 2140"/>
                  <a:gd name="T77" fmla="*/ 1462 h 1704"/>
                  <a:gd name="T78" fmla="*/ 1649 w 2140"/>
                  <a:gd name="T79" fmla="*/ 1395 h 1704"/>
                  <a:gd name="T80" fmla="*/ 1744 w 2140"/>
                  <a:gd name="T81" fmla="*/ 1323 h 1704"/>
                  <a:gd name="T82" fmla="*/ 1806 w 2140"/>
                  <a:gd name="T83" fmla="*/ 1275 h 1704"/>
                  <a:gd name="T84" fmla="*/ 2081 w 2140"/>
                  <a:gd name="T85" fmla="*/ 1000 h 1704"/>
                  <a:gd name="T86" fmla="*/ 2120 w 2140"/>
                  <a:gd name="T87" fmla="*/ 919 h 1704"/>
                  <a:gd name="T88" fmla="*/ 2136 w 2140"/>
                  <a:gd name="T89" fmla="*/ 825 h 1704"/>
                  <a:gd name="T90" fmla="*/ 2082 w 2140"/>
                  <a:gd name="T91" fmla="*/ 746 h 1704"/>
                  <a:gd name="T92" fmla="*/ 2033 w 2140"/>
                  <a:gd name="T93" fmla="*/ 697 h 1704"/>
                  <a:gd name="T94" fmla="*/ 1969 w 2140"/>
                  <a:gd name="T95" fmla="*/ 644 h 1704"/>
                  <a:gd name="T96" fmla="*/ 1878 w 2140"/>
                  <a:gd name="T97" fmla="*/ 573 h 1704"/>
                  <a:gd name="T98" fmla="*/ 1804 w 2140"/>
                  <a:gd name="T99" fmla="*/ 513 h 1704"/>
                  <a:gd name="T100" fmla="*/ 1746 w 2140"/>
                  <a:gd name="T101" fmla="*/ 413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40" h="1704">
                    <a:moveTo>
                      <a:pt x="1571" y="163"/>
                    </a:moveTo>
                    <a:lnTo>
                      <a:pt x="1533" y="25"/>
                    </a:lnTo>
                    <a:lnTo>
                      <a:pt x="1530" y="24"/>
                    </a:lnTo>
                    <a:lnTo>
                      <a:pt x="1521" y="19"/>
                    </a:lnTo>
                    <a:lnTo>
                      <a:pt x="1509" y="14"/>
                    </a:lnTo>
                    <a:lnTo>
                      <a:pt x="1492" y="8"/>
                    </a:lnTo>
                    <a:lnTo>
                      <a:pt x="1471" y="2"/>
                    </a:lnTo>
                    <a:lnTo>
                      <a:pt x="1449" y="0"/>
                    </a:lnTo>
                    <a:lnTo>
                      <a:pt x="1425" y="0"/>
                    </a:lnTo>
                    <a:lnTo>
                      <a:pt x="1399" y="3"/>
                    </a:lnTo>
                    <a:lnTo>
                      <a:pt x="1386" y="8"/>
                    </a:lnTo>
                    <a:lnTo>
                      <a:pt x="1369" y="14"/>
                    </a:lnTo>
                    <a:lnTo>
                      <a:pt x="1352" y="21"/>
                    </a:lnTo>
                    <a:lnTo>
                      <a:pt x="1334" y="30"/>
                    </a:lnTo>
                    <a:lnTo>
                      <a:pt x="1313" y="40"/>
                    </a:lnTo>
                    <a:lnTo>
                      <a:pt x="1292" y="52"/>
                    </a:lnTo>
                    <a:lnTo>
                      <a:pt x="1272" y="64"/>
                    </a:lnTo>
                    <a:lnTo>
                      <a:pt x="1250" y="77"/>
                    </a:lnTo>
                    <a:lnTo>
                      <a:pt x="1229" y="90"/>
                    </a:lnTo>
                    <a:lnTo>
                      <a:pt x="1208" y="102"/>
                    </a:lnTo>
                    <a:lnTo>
                      <a:pt x="1190" y="115"/>
                    </a:lnTo>
                    <a:lnTo>
                      <a:pt x="1171" y="128"/>
                    </a:lnTo>
                    <a:lnTo>
                      <a:pt x="1155" y="140"/>
                    </a:lnTo>
                    <a:lnTo>
                      <a:pt x="1140" y="151"/>
                    </a:lnTo>
                    <a:lnTo>
                      <a:pt x="1129" y="161"/>
                    </a:lnTo>
                    <a:lnTo>
                      <a:pt x="1120" y="169"/>
                    </a:lnTo>
                    <a:lnTo>
                      <a:pt x="1105" y="183"/>
                    </a:lnTo>
                    <a:lnTo>
                      <a:pt x="1090" y="194"/>
                    </a:lnTo>
                    <a:lnTo>
                      <a:pt x="1075" y="204"/>
                    </a:lnTo>
                    <a:lnTo>
                      <a:pt x="1059" y="212"/>
                    </a:lnTo>
                    <a:lnTo>
                      <a:pt x="1040" y="219"/>
                    </a:lnTo>
                    <a:lnTo>
                      <a:pt x="1018" y="227"/>
                    </a:lnTo>
                    <a:lnTo>
                      <a:pt x="994" y="236"/>
                    </a:lnTo>
                    <a:lnTo>
                      <a:pt x="965" y="247"/>
                    </a:lnTo>
                    <a:lnTo>
                      <a:pt x="949" y="253"/>
                    </a:lnTo>
                    <a:lnTo>
                      <a:pt x="933" y="258"/>
                    </a:lnTo>
                    <a:lnTo>
                      <a:pt x="917" y="261"/>
                    </a:lnTo>
                    <a:lnTo>
                      <a:pt x="900" y="265"/>
                    </a:lnTo>
                    <a:lnTo>
                      <a:pt x="882" y="268"/>
                    </a:lnTo>
                    <a:lnTo>
                      <a:pt x="864" y="273"/>
                    </a:lnTo>
                    <a:lnTo>
                      <a:pt x="844" y="277"/>
                    </a:lnTo>
                    <a:lnTo>
                      <a:pt x="824" y="284"/>
                    </a:lnTo>
                    <a:lnTo>
                      <a:pt x="802" y="292"/>
                    </a:lnTo>
                    <a:lnTo>
                      <a:pt x="779" y="303"/>
                    </a:lnTo>
                    <a:lnTo>
                      <a:pt x="754" y="315"/>
                    </a:lnTo>
                    <a:lnTo>
                      <a:pt x="729" y="331"/>
                    </a:lnTo>
                    <a:lnTo>
                      <a:pt x="702" y="351"/>
                    </a:lnTo>
                    <a:lnTo>
                      <a:pt x="672" y="374"/>
                    </a:lnTo>
                    <a:lnTo>
                      <a:pt x="640" y="400"/>
                    </a:lnTo>
                    <a:lnTo>
                      <a:pt x="607" y="433"/>
                    </a:lnTo>
                    <a:lnTo>
                      <a:pt x="594" y="444"/>
                    </a:lnTo>
                    <a:lnTo>
                      <a:pt x="578" y="457"/>
                    </a:lnTo>
                    <a:lnTo>
                      <a:pt x="559" y="471"/>
                    </a:lnTo>
                    <a:lnTo>
                      <a:pt x="537" y="486"/>
                    </a:lnTo>
                    <a:lnTo>
                      <a:pt x="514" y="501"/>
                    </a:lnTo>
                    <a:lnTo>
                      <a:pt x="490" y="516"/>
                    </a:lnTo>
                    <a:lnTo>
                      <a:pt x="465" y="530"/>
                    </a:lnTo>
                    <a:lnTo>
                      <a:pt x="441" y="545"/>
                    </a:lnTo>
                    <a:lnTo>
                      <a:pt x="417" y="559"/>
                    </a:lnTo>
                    <a:lnTo>
                      <a:pt x="395" y="572"/>
                    </a:lnTo>
                    <a:lnTo>
                      <a:pt x="374" y="583"/>
                    </a:lnTo>
                    <a:lnTo>
                      <a:pt x="356" y="594"/>
                    </a:lnTo>
                    <a:lnTo>
                      <a:pt x="341" y="602"/>
                    </a:lnTo>
                    <a:lnTo>
                      <a:pt x="330" y="608"/>
                    </a:lnTo>
                    <a:lnTo>
                      <a:pt x="322" y="612"/>
                    </a:lnTo>
                    <a:lnTo>
                      <a:pt x="319" y="613"/>
                    </a:lnTo>
                    <a:lnTo>
                      <a:pt x="316" y="613"/>
                    </a:lnTo>
                    <a:lnTo>
                      <a:pt x="304" y="615"/>
                    </a:lnTo>
                    <a:lnTo>
                      <a:pt x="288" y="616"/>
                    </a:lnTo>
                    <a:lnTo>
                      <a:pt x="267" y="618"/>
                    </a:lnTo>
                    <a:lnTo>
                      <a:pt x="242" y="620"/>
                    </a:lnTo>
                    <a:lnTo>
                      <a:pt x="213" y="623"/>
                    </a:lnTo>
                    <a:lnTo>
                      <a:pt x="183" y="626"/>
                    </a:lnTo>
                    <a:lnTo>
                      <a:pt x="153" y="631"/>
                    </a:lnTo>
                    <a:lnTo>
                      <a:pt x="122" y="635"/>
                    </a:lnTo>
                    <a:lnTo>
                      <a:pt x="93" y="640"/>
                    </a:lnTo>
                    <a:lnTo>
                      <a:pt x="67" y="647"/>
                    </a:lnTo>
                    <a:lnTo>
                      <a:pt x="43" y="652"/>
                    </a:lnTo>
                    <a:lnTo>
                      <a:pt x="23" y="659"/>
                    </a:lnTo>
                    <a:lnTo>
                      <a:pt x="9" y="667"/>
                    </a:lnTo>
                    <a:lnTo>
                      <a:pt x="1" y="675"/>
                    </a:lnTo>
                    <a:lnTo>
                      <a:pt x="0" y="685"/>
                    </a:lnTo>
                    <a:lnTo>
                      <a:pt x="9" y="707"/>
                    </a:lnTo>
                    <a:lnTo>
                      <a:pt x="26" y="733"/>
                    </a:lnTo>
                    <a:lnTo>
                      <a:pt x="45" y="763"/>
                    </a:lnTo>
                    <a:lnTo>
                      <a:pt x="66" y="793"/>
                    </a:lnTo>
                    <a:lnTo>
                      <a:pt x="87" y="822"/>
                    </a:lnTo>
                    <a:lnTo>
                      <a:pt x="105" y="848"/>
                    </a:lnTo>
                    <a:lnTo>
                      <a:pt x="118" y="871"/>
                    </a:lnTo>
                    <a:lnTo>
                      <a:pt x="125" y="886"/>
                    </a:lnTo>
                    <a:lnTo>
                      <a:pt x="141" y="953"/>
                    </a:lnTo>
                    <a:lnTo>
                      <a:pt x="161" y="1014"/>
                    </a:lnTo>
                    <a:lnTo>
                      <a:pt x="186" y="1070"/>
                    </a:lnTo>
                    <a:lnTo>
                      <a:pt x="211" y="1119"/>
                    </a:lnTo>
                    <a:lnTo>
                      <a:pt x="234" y="1158"/>
                    </a:lnTo>
                    <a:lnTo>
                      <a:pt x="254" y="1188"/>
                    </a:lnTo>
                    <a:lnTo>
                      <a:pt x="267" y="1206"/>
                    </a:lnTo>
                    <a:lnTo>
                      <a:pt x="272" y="1213"/>
                    </a:lnTo>
                    <a:lnTo>
                      <a:pt x="267" y="1219"/>
                    </a:lnTo>
                    <a:lnTo>
                      <a:pt x="257" y="1237"/>
                    </a:lnTo>
                    <a:lnTo>
                      <a:pt x="244" y="1265"/>
                    </a:lnTo>
                    <a:lnTo>
                      <a:pt x="233" y="1299"/>
                    </a:lnTo>
                    <a:lnTo>
                      <a:pt x="227" y="1342"/>
                    </a:lnTo>
                    <a:lnTo>
                      <a:pt x="231" y="1389"/>
                    </a:lnTo>
                    <a:lnTo>
                      <a:pt x="247" y="1439"/>
                    </a:lnTo>
                    <a:lnTo>
                      <a:pt x="280" y="1490"/>
                    </a:lnTo>
                    <a:lnTo>
                      <a:pt x="295" y="1508"/>
                    </a:lnTo>
                    <a:lnTo>
                      <a:pt x="310" y="1523"/>
                    </a:lnTo>
                    <a:lnTo>
                      <a:pt x="324" y="1535"/>
                    </a:lnTo>
                    <a:lnTo>
                      <a:pt x="340" y="1548"/>
                    </a:lnTo>
                    <a:lnTo>
                      <a:pt x="355" y="1558"/>
                    </a:lnTo>
                    <a:lnTo>
                      <a:pt x="371" y="1567"/>
                    </a:lnTo>
                    <a:lnTo>
                      <a:pt x="387" y="1576"/>
                    </a:lnTo>
                    <a:lnTo>
                      <a:pt x="404" y="1584"/>
                    </a:lnTo>
                    <a:lnTo>
                      <a:pt x="422" y="1590"/>
                    </a:lnTo>
                    <a:lnTo>
                      <a:pt x="440" y="1596"/>
                    </a:lnTo>
                    <a:lnTo>
                      <a:pt x="459" y="1603"/>
                    </a:lnTo>
                    <a:lnTo>
                      <a:pt x="478" y="1609"/>
                    </a:lnTo>
                    <a:lnTo>
                      <a:pt x="500" y="1615"/>
                    </a:lnTo>
                    <a:lnTo>
                      <a:pt x="522" y="1620"/>
                    </a:lnTo>
                    <a:lnTo>
                      <a:pt x="545" y="1627"/>
                    </a:lnTo>
                    <a:lnTo>
                      <a:pt x="569" y="1634"/>
                    </a:lnTo>
                    <a:lnTo>
                      <a:pt x="596" y="1641"/>
                    </a:lnTo>
                    <a:lnTo>
                      <a:pt x="624" y="1649"/>
                    </a:lnTo>
                    <a:lnTo>
                      <a:pt x="654" y="1656"/>
                    </a:lnTo>
                    <a:lnTo>
                      <a:pt x="687" y="1664"/>
                    </a:lnTo>
                    <a:lnTo>
                      <a:pt x="721" y="1671"/>
                    </a:lnTo>
                    <a:lnTo>
                      <a:pt x="754" y="1677"/>
                    </a:lnTo>
                    <a:lnTo>
                      <a:pt x="789" y="1684"/>
                    </a:lnTo>
                    <a:lnTo>
                      <a:pt x="824" y="1688"/>
                    </a:lnTo>
                    <a:lnTo>
                      <a:pt x="857" y="1694"/>
                    </a:lnTo>
                    <a:lnTo>
                      <a:pt x="890" y="1697"/>
                    </a:lnTo>
                    <a:lnTo>
                      <a:pt x="921" y="1701"/>
                    </a:lnTo>
                    <a:lnTo>
                      <a:pt x="950" y="1703"/>
                    </a:lnTo>
                    <a:lnTo>
                      <a:pt x="978" y="1704"/>
                    </a:lnTo>
                    <a:lnTo>
                      <a:pt x="1002" y="1704"/>
                    </a:lnTo>
                    <a:lnTo>
                      <a:pt x="1023" y="1703"/>
                    </a:lnTo>
                    <a:lnTo>
                      <a:pt x="1040" y="1701"/>
                    </a:lnTo>
                    <a:lnTo>
                      <a:pt x="1092" y="1689"/>
                    </a:lnTo>
                    <a:lnTo>
                      <a:pt x="1140" y="1676"/>
                    </a:lnTo>
                    <a:lnTo>
                      <a:pt x="1183" y="1663"/>
                    </a:lnTo>
                    <a:lnTo>
                      <a:pt x="1222" y="1648"/>
                    </a:lnTo>
                    <a:lnTo>
                      <a:pt x="1258" y="1634"/>
                    </a:lnTo>
                    <a:lnTo>
                      <a:pt x="1290" y="1619"/>
                    </a:lnTo>
                    <a:lnTo>
                      <a:pt x="1320" y="1603"/>
                    </a:lnTo>
                    <a:lnTo>
                      <a:pt x="1346" y="1588"/>
                    </a:lnTo>
                    <a:lnTo>
                      <a:pt x="1371" y="1573"/>
                    </a:lnTo>
                    <a:lnTo>
                      <a:pt x="1392" y="1558"/>
                    </a:lnTo>
                    <a:lnTo>
                      <a:pt x="1413" y="1544"/>
                    </a:lnTo>
                    <a:lnTo>
                      <a:pt x="1434" y="1531"/>
                    </a:lnTo>
                    <a:lnTo>
                      <a:pt x="1452" y="1518"/>
                    </a:lnTo>
                    <a:lnTo>
                      <a:pt x="1471" y="1505"/>
                    </a:lnTo>
                    <a:lnTo>
                      <a:pt x="1489" y="1495"/>
                    </a:lnTo>
                    <a:lnTo>
                      <a:pt x="1508" y="1485"/>
                    </a:lnTo>
                    <a:lnTo>
                      <a:pt x="1527" y="1474"/>
                    </a:lnTo>
                    <a:lnTo>
                      <a:pt x="1549" y="1462"/>
                    </a:lnTo>
                    <a:lnTo>
                      <a:pt x="1573" y="1447"/>
                    </a:lnTo>
                    <a:lnTo>
                      <a:pt x="1597" y="1429"/>
                    </a:lnTo>
                    <a:lnTo>
                      <a:pt x="1623" y="1412"/>
                    </a:lnTo>
                    <a:lnTo>
                      <a:pt x="1649" y="1395"/>
                    </a:lnTo>
                    <a:lnTo>
                      <a:pt x="1675" y="1376"/>
                    </a:lnTo>
                    <a:lnTo>
                      <a:pt x="1699" y="1358"/>
                    </a:lnTo>
                    <a:lnTo>
                      <a:pt x="1723" y="1341"/>
                    </a:lnTo>
                    <a:lnTo>
                      <a:pt x="1744" y="1323"/>
                    </a:lnTo>
                    <a:lnTo>
                      <a:pt x="1764" y="1308"/>
                    </a:lnTo>
                    <a:lnTo>
                      <a:pt x="1782" y="1295"/>
                    </a:lnTo>
                    <a:lnTo>
                      <a:pt x="1796" y="1284"/>
                    </a:lnTo>
                    <a:lnTo>
                      <a:pt x="1806" y="1275"/>
                    </a:lnTo>
                    <a:lnTo>
                      <a:pt x="1813" y="1271"/>
                    </a:lnTo>
                    <a:lnTo>
                      <a:pt x="1815" y="1268"/>
                    </a:lnTo>
                    <a:lnTo>
                      <a:pt x="2079" y="1005"/>
                    </a:lnTo>
                    <a:lnTo>
                      <a:pt x="2081" y="1000"/>
                    </a:lnTo>
                    <a:lnTo>
                      <a:pt x="2088" y="987"/>
                    </a:lnTo>
                    <a:lnTo>
                      <a:pt x="2098" y="969"/>
                    </a:lnTo>
                    <a:lnTo>
                      <a:pt x="2110" y="946"/>
                    </a:lnTo>
                    <a:lnTo>
                      <a:pt x="2120" y="919"/>
                    </a:lnTo>
                    <a:lnTo>
                      <a:pt x="2131" y="893"/>
                    </a:lnTo>
                    <a:lnTo>
                      <a:pt x="2138" y="868"/>
                    </a:lnTo>
                    <a:lnTo>
                      <a:pt x="2140" y="846"/>
                    </a:lnTo>
                    <a:lnTo>
                      <a:pt x="2136" y="825"/>
                    </a:lnTo>
                    <a:lnTo>
                      <a:pt x="2128" y="804"/>
                    </a:lnTo>
                    <a:lnTo>
                      <a:pt x="2115" y="784"/>
                    </a:lnTo>
                    <a:lnTo>
                      <a:pt x="2100" y="764"/>
                    </a:lnTo>
                    <a:lnTo>
                      <a:pt x="2082" y="746"/>
                    </a:lnTo>
                    <a:lnTo>
                      <a:pt x="2066" y="730"/>
                    </a:lnTo>
                    <a:lnTo>
                      <a:pt x="2051" y="716"/>
                    </a:lnTo>
                    <a:lnTo>
                      <a:pt x="2040" y="704"/>
                    </a:lnTo>
                    <a:lnTo>
                      <a:pt x="2033" y="697"/>
                    </a:lnTo>
                    <a:lnTo>
                      <a:pt x="2021" y="688"/>
                    </a:lnTo>
                    <a:lnTo>
                      <a:pt x="2007" y="675"/>
                    </a:lnTo>
                    <a:lnTo>
                      <a:pt x="1989" y="661"/>
                    </a:lnTo>
                    <a:lnTo>
                      <a:pt x="1969" y="644"/>
                    </a:lnTo>
                    <a:lnTo>
                      <a:pt x="1948" y="627"/>
                    </a:lnTo>
                    <a:lnTo>
                      <a:pt x="1924" y="609"/>
                    </a:lnTo>
                    <a:lnTo>
                      <a:pt x="1901" y="590"/>
                    </a:lnTo>
                    <a:lnTo>
                      <a:pt x="1878" y="573"/>
                    </a:lnTo>
                    <a:lnTo>
                      <a:pt x="1857" y="555"/>
                    </a:lnTo>
                    <a:lnTo>
                      <a:pt x="1837" y="540"/>
                    </a:lnTo>
                    <a:lnTo>
                      <a:pt x="1819" y="525"/>
                    </a:lnTo>
                    <a:lnTo>
                      <a:pt x="1804" y="513"/>
                    </a:lnTo>
                    <a:lnTo>
                      <a:pt x="1792" y="504"/>
                    </a:lnTo>
                    <a:lnTo>
                      <a:pt x="1784" y="498"/>
                    </a:lnTo>
                    <a:lnTo>
                      <a:pt x="1782" y="496"/>
                    </a:lnTo>
                    <a:lnTo>
                      <a:pt x="1746" y="413"/>
                    </a:lnTo>
                    <a:lnTo>
                      <a:pt x="1571" y="1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64" name="Freeform 70">
                <a:extLst>
                  <a:ext uri="{FF2B5EF4-FFF2-40B4-BE49-F238E27FC236}">
                    <a16:creationId xmlns:a16="http://schemas.microsoft.com/office/drawing/2014/main" xmlns="" id="{0E373796-324F-4248-8403-2D61F96F2367}"/>
                  </a:ext>
                </a:extLst>
              </p:cNvPr>
              <p:cNvSpPr>
                <a:spLocks/>
              </p:cNvSpPr>
              <p:nvPr/>
            </p:nvSpPr>
            <p:spPr bwMode="auto">
              <a:xfrm>
                <a:off x="2359" y="1703"/>
                <a:ext cx="782" cy="378"/>
              </a:xfrm>
              <a:custGeom>
                <a:avLst/>
                <a:gdLst>
                  <a:gd name="T0" fmla="*/ 1554 w 1564"/>
                  <a:gd name="T1" fmla="*/ 44 h 756"/>
                  <a:gd name="T2" fmla="*/ 1564 w 1564"/>
                  <a:gd name="T3" fmla="*/ 80 h 756"/>
                  <a:gd name="T4" fmla="*/ 1553 w 1564"/>
                  <a:gd name="T5" fmla="*/ 121 h 756"/>
                  <a:gd name="T6" fmla="*/ 1544 w 1564"/>
                  <a:gd name="T7" fmla="*/ 106 h 756"/>
                  <a:gd name="T8" fmla="*/ 1529 w 1564"/>
                  <a:gd name="T9" fmla="*/ 67 h 756"/>
                  <a:gd name="T10" fmla="*/ 1498 w 1564"/>
                  <a:gd name="T11" fmla="*/ 50 h 756"/>
                  <a:gd name="T12" fmla="*/ 1415 w 1564"/>
                  <a:gd name="T13" fmla="*/ 90 h 756"/>
                  <a:gd name="T14" fmla="*/ 1300 w 1564"/>
                  <a:gd name="T15" fmla="*/ 165 h 756"/>
                  <a:gd name="T16" fmla="*/ 1181 w 1564"/>
                  <a:gd name="T17" fmla="*/ 250 h 756"/>
                  <a:gd name="T18" fmla="*/ 1089 w 1564"/>
                  <a:gd name="T19" fmla="*/ 320 h 756"/>
                  <a:gd name="T20" fmla="*/ 1052 w 1564"/>
                  <a:gd name="T21" fmla="*/ 349 h 756"/>
                  <a:gd name="T22" fmla="*/ 981 w 1564"/>
                  <a:gd name="T23" fmla="*/ 381 h 756"/>
                  <a:gd name="T24" fmla="*/ 911 w 1564"/>
                  <a:gd name="T25" fmla="*/ 391 h 756"/>
                  <a:gd name="T26" fmla="*/ 838 w 1564"/>
                  <a:gd name="T27" fmla="*/ 401 h 756"/>
                  <a:gd name="T28" fmla="*/ 758 w 1564"/>
                  <a:gd name="T29" fmla="*/ 424 h 756"/>
                  <a:gd name="T30" fmla="*/ 665 w 1564"/>
                  <a:gd name="T31" fmla="*/ 482 h 756"/>
                  <a:gd name="T32" fmla="*/ 558 w 1564"/>
                  <a:gd name="T33" fmla="*/ 579 h 756"/>
                  <a:gd name="T34" fmla="*/ 457 w 1564"/>
                  <a:gd name="T35" fmla="*/ 654 h 756"/>
                  <a:gd name="T36" fmla="*/ 360 w 1564"/>
                  <a:gd name="T37" fmla="*/ 703 h 756"/>
                  <a:gd name="T38" fmla="*/ 264 w 1564"/>
                  <a:gd name="T39" fmla="*/ 733 h 756"/>
                  <a:gd name="T40" fmla="*/ 161 w 1564"/>
                  <a:gd name="T41" fmla="*/ 749 h 756"/>
                  <a:gd name="T42" fmla="*/ 75 w 1564"/>
                  <a:gd name="T43" fmla="*/ 756 h 756"/>
                  <a:gd name="T44" fmla="*/ 49 w 1564"/>
                  <a:gd name="T45" fmla="*/ 754 h 756"/>
                  <a:gd name="T46" fmla="*/ 17 w 1564"/>
                  <a:gd name="T47" fmla="*/ 733 h 756"/>
                  <a:gd name="T48" fmla="*/ 18 w 1564"/>
                  <a:gd name="T49" fmla="*/ 718 h 756"/>
                  <a:gd name="T50" fmla="*/ 80 w 1564"/>
                  <a:gd name="T51" fmla="*/ 715 h 756"/>
                  <a:gd name="T52" fmla="*/ 168 w 1564"/>
                  <a:gd name="T53" fmla="*/ 707 h 756"/>
                  <a:gd name="T54" fmla="*/ 264 w 1564"/>
                  <a:gd name="T55" fmla="*/ 691 h 756"/>
                  <a:gd name="T56" fmla="*/ 350 w 1564"/>
                  <a:gd name="T57" fmla="*/ 664 h 756"/>
                  <a:gd name="T58" fmla="*/ 564 w 1564"/>
                  <a:gd name="T59" fmla="*/ 524 h 756"/>
                  <a:gd name="T60" fmla="*/ 630 w 1564"/>
                  <a:gd name="T61" fmla="*/ 473 h 756"/>
                  <a:gd name="T62" fmla="*/ 690 w 1564"/>
                  <a:gd name="T63" fmla="*/ 428 h 756"/>
                  <a:gd name="T64" fmla="*/ 754 w 1564"/>
                  <a:gd name="T65" fmla="*/ 393 h 756"/>
                  <a:gd name="T66" fmla="*/ 834 w 1564"/>
                  <a:gd name="T67" fmla="*/ 364 h 756"/>
                  <a:gd name="T68" fmla="*/ 938 w 1564"/>
                  <a:gd name="T69" fmla="*/ 343 h 756"/>
                  <a:gd name="T70" fmla="*/ 1013 w 1564"/>
                  <a:gd name="T71" fmla="*/ 326 h 756"/>
                  <a:gd name="T72" fmla="*/ 1092 w 1564"/>
                  <a:gd name="T73" fmla="*/ 275 h 756"/>
                  <a:gd name="T74" fmla="*/ 1188 w 1564"/>
                  <a:gd name="T75" fmla="*/ 203 h 756"/>
                  <a:gd name="T76" fmla="*/ 1290 w 1564"/>
                  <a:gd name="T77" fmla="*/ 128 h 756"/>
                  <a:gd name="T78" fmla="*/ 1383 w 1564"/>
                  <a:gd name="T79" fmla="*/ 69 h 756"/>
                  <a:gd name="T80" fmla="*/ 1416 w 1564"/>
                  <a:gd name="T81" fmla="*/ 45 h 756"/>
                  <a:gd name="T82" fmla="*/ 1364 w 1564"/>
                  <a:gd name="T83" fmla="*/ 54 h 756"/>
                  <a:gd name="T84" fmla="*/ 1313 w 1564"/>
                  <a:gd name="T85" fmla="*/ 72 h 756"/>
                  <a:gd name="T86" fmla="*/ 1258 w 1564"/>
                  <a:gd name="T87" fmla="*/ 93 h 756"/>
                  <a:gd name="T88" fmla="*/ 1202 w 1564"/>
                  <a:gd name="T89" fmla="*/ 122 h 756"/>
                  <a:gd name="T90" fmla="*/ 1147 w 1564"/>
                  <a:gd name="T91" fmla="*/ 151 h 756"/>
                  <a:gd name="T92" fmla="*/ 1090 w 1564"/>
                  <a:gd name="T93" fmla="*/ 180 h 756"/>
                  <a:gd name="T94" fmla="*/ 1033 w 1564"/>
                  <a:gd name="T95" fmla="*/ 206 h 756"/>
                  <a:gd name="T96" fmla="*/ 984 w 1564"/>
                  <a:gd name="T97" fmla="*/ 222 h 756"/>
                  <a:gd name="T98" fmla="*/ 950 w 1564"/>
                  <a:gd name="T99" fmla="*/ 228 h 756"/>
                  <a:gd name="T100" fmla="*/ 921 w 1564"/>
                  <a:gd name="T101" fmla="*/ 223 h 756"/>
                  <a:gd name="T102" fmla="*/ 946 w 1564"/>
                  <a:gd name="T103" fmla="*/ 207 h 756"/>
                  <a:gd name="T104" fmla="*/ 992 w 1564"/>
                  <a:gd name="T105" fmla="*/ 191 h 756"/>
                  <a:gd name="T106" fmla="*/ 1035 w 1564"/>
                  <a:gd name="T107" fmla="*/ 165 h 756"/>
                  <a:gd name="T108" fmla="*/ 1100 w 1564"/>
                  <a:gd name="T109" fmla="*/ 123 h 756"/>
                  <a:gd name="T110" fmla="*/ 1161 w 1564"/>
                  <a:gd name="T111" fmla="*/ 83 h 756"/>
                  <a:gd name="T112" fmla="*/ 1226 w 1564"/>
                  <a:gd name="T113" fmla="*/ 49 h 756"/>
                  <a:gd name="T114" fmla="*/ 1302 w 1564"/>
                  <a:gd name="T115" fmla="*/ 21 h 756"/>
                  <a:gd name="T116" fmla="*/ 1394 w 1564"/>
                  <a:gd name="T117" fmla="*/ 4 h 756"/>
                  <a:gd name="T118" fmla="*/ 1454 w 1564"/>
                  <a:gd name="T119" fmla="*/ 1 h 756"/>
                  <a:gd name="T120" fmla="*/ 1498 w 1564"/>
                  <a:gd name="T121" fmla="*/ 12 h 756"/>
                  <a:gd name="T122" fmla="*/ 1538 w 1564"/>
                  <a:gd name="T123" fmla="*/ 2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64" h="756">
                    <a:moveTo>
                      <a:pt x="1538" y="26"/>
                    </a:moveTo>
                    <a:lnTo>
                      <a:pt x="1548" y="35"/>
                    </a:lnTo>
                    <a:lnTo>
                      <a:pt x="1554" y="44"/>
                    </a:lnTo>
                    <a:lnTo>
                      <a:pt x="1559" y="55"/>
                    </a:lnTo>
                    <a:lnTo>
                      <a:pt x="1563" y="67"/>
                    </a:lnTo>
                    <a:lnTo>
                      <a:pt x="1564" y="80"/>
                    </a:lnTo>
                    <a:lnTo>
                      <a:pt x="1563" y="92"/>
                    </a:lnTo>
                    <a:lnTo>
                      <a:pt x="1559" y="106"/>
                    </a:lnTo>
                    <a:lnTo>
                      <a:pt x="1553" y="121"/>
                    </a:lnTo>
                    <a:lnTo>
                      <a:pt x="1551" y="121"/>
                    </a:lnTo>
                    <a:lnTo>
                      <a:pt x="1548" y="115"/>
                    </a:lnTo>
                    <a:lnTo>
                      <a:pt x="1544" y="106"/>
                    </a:lnTo>
                    <a:lnTo>
                      <a:pt x="1541" y="93"/>
                    </a:lnTo>
                    <a:lnTo>
                      <a:pt x="1535" y="80"/>
                    </a:lnTo>
                    <a:lnTo>
                      <a:pt x="1529" y="67"/>
                    </a:lnTo>
                    <a:lnTo>
                      <a:pt x="1522" y="55"/>
                    </a:lnTo>
                    <a:lnTo>
                      <a:pt x="1514" y="49"/>
                    </a:lnTo>
                    <a:lnTo>
                      <a:pt x="1498" y="50"/>
                    </a:lnTo>
                    <a:lnTo>
                      <a:pt x="1476" y="58"/>
                    </a:lnTo>
                    <a:lnTo>
                      <a:pt x="1449" y="72"/>
                    </a:lnTo>
                    <a:lnTo>
                      <a:pt x="1415" y="90"/>
                    </a:lnTo>
                    <a:lnTo>
                      <a:pt x="1379" y="112"/>
                    </a:lnTo>
                    <a:lnTo>
                      <a:pt x="1340" y="137"/>
                    </a:lnTo>
                    <a:lnTo>
                      <a:pt x="1300" y="165"/>
                    </a:lnTo>
                    <a:lnTo>
                      <a:pt x="1260" y="194"/>
                    </a:lnTo>
                    <a:lnTo>
                      <a:pt x="1219" y="222"/>
                    </a:lnTo>
                    <a:lnTo>
                      <a:pt x="1181" y="250"/>
                    </a:lnTo>
                    <a:lnTo>
                      <a:pt x="1147" y="276"/>
                    </a:lnTo>
                    <a:lnTo>
                      <a:pt x="1116" y="301"/>
                    </a:lnTo>
                    <a:lnTo>
                      <a:pt x="1089" y="320"/>
                    </a:lnTo>
                    <a:lnTo>
                      <a:pt x="1070" y="335"/>
                    </a:lnTo>
                    <a:lnTo>
                      <a:pt x="1057" y="345"/>
                    </a:lnTo>
                    <a:lnTo>
                      <a:pt x="1052" y="349"/>
                    </a:lnTo>
                    <a:lnTo>
                      <a:pt x="1028" y="363"/>
                    </a:lnTo>
                    <a:lnTo>
                      <a:pt x="1004" y="373"/>
                    </a:lnTo>
                    <a:lnTo>
                      <a:pt x="981" y="381"/>
                    </a:lnTo>
                    <a:lnTo>
                      <a:pt x="958" y="386"/>
                    </a:lnTo>
                    <a:lnTo>
                      <a:pt x="935" y="389"/>
                    </a:lnTo>
                    <a:lnTo>
                      <a:pt x="911" y="391"/>
                    </a:lnTo>
                    <a:lnTo>
                      <a:pt x="888" y="394"/>
                    </a:lnTo>
                    <a:lnTo>
                      <a:pt x="864" y="396"/>
                    </a:lnTo>
                    <a:lnTo>
                      <a:pt x="838" y="401"/>
                    </a:lnTo>
                    <a:lnTo>
                      <a:pt x="812" y="405"/>
                    </a:lnTo>
                    <a:lnTo>
                      <a:pt x="785" y="413"/>
                    </a:lnTo>
                    <a:lnTo>
                      <a:pt x="758" y="424"/>
                    </a:lnTo>
                    <a:lnTo>
                      <a:pt x="729" y="439"/>
                    </a:lnTo>
                    <a:lnTo>
                      <a:pt x="698" y="458"/>
                    </a:lnTo>
                    <a:lnTo>
                      <a:pt x="665" y="482"/>
                    </a:lnTo>
                    <a:lnTo>
                      <a:pt x="632" y="512"/>
                    </a:lnTo>
                    <a:lnTo>
                      <a:pt x="594" y="547"/>
                    </a:lnTo>
                    <a:lnTo>
                      <a:pt x="558" y="579"/>
                    </a:lnTo>
                    <a:lnTo>
                      <a:pt x="524" y="607"/>
                    </a:lnTo>
                    <a:lnTo>
                      <a:pt x="489" y="632"/>
                    </a:lnTo>
                    <a:lnTo>
                      <a:pt x="457" y="654"/>
                    </a:lnTo>
                    <a:lnTo>
                      <a:pt x="425" y="672"/>
                    </a:lnTo>
                    <a:lnTo>
                      <a:pt x="393" y="690"/>
                    </a:lnTo>
                    <a:lnTo>
                      <a:pt x="360" y="703"/>
                    </a:lnTo>
                    <a:lnTo>
                      <a:pt x="329" y="715"/>
                    </a:lnTo>
                    <a:lnTo>
                      <a:pt x="297" y="725"/>
                    </a:lnTo>
                    <a:lnTo>
                      <a:pt x="264" y="733"/>
                    </a:lnTo>
                    <a:lnTo>
                      <a:pt x="230" y="740"/>
                    </a:lnTo>
                    <a:lnTo>
                      <a:pt x="197" y="745"/>
                    </a:lnTo>
                    <a:lnTo>
                      <a:pt x="161" y="749"/>
                    </a:lnTo>
                    <a:lnTo>
                      <a:pt x="124" y="753"/>
                    </a:lnTo>
                    <a:lnTo>
                      <a:pt x="85" y="755"/>
                    </a:lnTo>
                    <a:lnTo>
                      <a:pt x="75" y="756"/>
                    </a:lnTo>
                    <a:lnTo>
                      <a:pt x="65" y="756"/>
                    </a:lnTo>
                    <a:lnTo>
                      <a:pt x="57" y="756"/>
                    </a:lnTo>
                    <a:lnTo>
                      <a:pt x="49" y="754"/>
                    </a:lnTo>
                    <a:lnTo>
                      <a:pt x="41" y="751"/>
                    </a:lnTo>
                    <a:lnTo>
                      <a:pt x="30" y="744"/>
                    </a:lnTo>
                    <a:lnTo>
                      <a:pt x="17" y="733"/>
                    </a:lnTo>
                    <a:lnTo>
                      <a:pt x="0" y="719"/>
                    </a:lnTo>
                    <a:lnTo>
                      <a:pt x="7" y="719"/>
                    </a:lnTo>
                    <a:lnTo>
                      <a:pt x="18" y="718"/>
                    </a:lnTo>
                    <a:lnTo>
                      <a:pt x="36" y="718"/>
                    </a:lnTo>
                    <a:lnTo>
                      <a:pt x="56" y="717"/>
                    </a:lnTo>
                    <a:lnTo>
                      <a:pt x="80" y="715"/>
                    </a:lnTo>
                    <a:lnTo>
                      <a:pt x="108" y="714"/>
                    </a:lnTo>
                    <a:lnTo>
                      <a:pt x="137" y="710"/>
                    </a:lnTo>
                    <a:lnTo>
                      <a:pt x="168" y="707"/>
                    </a:lnTo>
                    <a:lnTo>
                      <a:pt x="200" y="702"/>
                    </a:lnTo>
                    <a:lnTo>
                      <a:pt x="232" y="698"/>
                    </a:lnTo>
                    <a:lnTo>
                      <a:pt x="264" y="691"/>
                    </a:lnTo>
                    <a:lnTo>
                      <a:pt x="295" y="684"/>
                    </a:lnTo>
                    <a:lnTo>
                      <a:pt x="323" y="675"/>
                    </a:lnTo>
                    <a:lnTo>
                      <a:pt x="350" y="664"/>
                    </a:lnTo>
                    <a:lnTo>
                      <a:pt x="373" y="653"/>
                    </a:lnTo>
                    <a:lnTo>
                      <a:pt x="393" y="640"/>
                    </a:lnTo>
                    <a:lnTo>
                      <a:pt x="564" y="524"/>
                    </a:lnTo>
                    <a:lnTo>
                      <a:pt x="587" y="507"/>
                    </a:lnTo>
                    <a:lnTo>
                      <a:pt x="609" y="489"/>
                    </a:lnTo>
                    <a:lnTo>
                      <a:pt x="630" y="473"/>
                    </a:lnTo>
                    <a:lnTo>
                      <a:pt x="649" y="457"/>
                    </a:lnTo>
                    <a:lnTo>
                      <a:pt x="670" y="442"/>
                    </a:lnTo>
                    <a:lnTo>
                      <a:pt x="690" y="428"/>
                    </a:lnTo>
                    <a:lnTo>
                      <a:pt x="710" y="416"/>
                    </a:lnTo>
                    <a:lnTo>
                      <a:pt x="732" y="403"/>
                    </a:lnTo>
                    <a:lnTo>
                      <a:pt x="754" y="393"/>
                    </a:lnTo>
                    <a:lnTo>
                      <a:pt x="779" y="382"/>
                    </a:lnTo>
                    <a:lnTo>
                      <a:pt x="805" y="372"/>
                    </a:lnTo>
                    <a:lnTo>
                      <a:pt x="834" y="364"/>
                    </a:lnTo>
                    <a:lnTo>
                      <a:pt x="866" y="356"/>
                    </a:lnTo>
                    <a:lnTo>
                      <a:pt x="900" y="349"/>
                    </a:lnTo>
                    <a:lnTo>
                      <a:pt x="938" y="343"/>
                    </a:lnTo>
                    <a:lnTo>
                      <a:pt x="980" y="339"/>
                    </a:lnTo>
                    <a:lnTo>
                      <a:pt x="995" y="334"/>
                    </a:lnTo>
                    <a:lnTo>
                      <a:pt x="1013" y="326"/>
                    </a:lnTo>
                    <a:lnTo>
                      <a:pt x="1036" y="312"/>
                    </a:lnTo>
                    <a:lnTo>
                      <a:pt x="1063" y="295"/>
                    </a:lnTo>
                    <a:lnTo>
                      <a:pt x="1092" y="275"/>
                    </a:lnTo>
                    <a:lnTo>
                      <a:pt x="1121" y="252"/>
                    </a:lnTo>
                    <a:lnTo>
                      <a:pt x="1154" y="228"/>
                    </a:lnTo>
                    <a:lnTo>
                      <a:pt x="1188" y="203"/>
                    </a:lnTo>
                    <a:lnTo>
                      <a:pt x="1222" y="177"/>
                    </a:lnTo>
                    <a:lnTo>
                      <a:pt x="1256" y="152"/>
                    </a:lnTo>
                    <a:lnTo>
                      <a:pt x="1290" y="128"/>
                    </a:lnTo>
                    <a:lnTo>
                      <a:pt x="1323" y="106"/>
                    </a:lnTo>
                    <a:lnTo>
                      <a:pt x="1354" y="85"/>
                    </a:lnTo>
                    <a:lnTo>
                      <a:pt x="1383" y="69"/>
                    </a:lnTo>
                    <a:lnTo>
                      <a:pt x="1409" y="55"/>
                    </a:lnTo>
                    <a:lnTo>
                      <a:pt x="1434" y="46"/>
                    </a:lnTo>
                    <a:lnTo>
                      <a:pt x="1416" y="45"/>
                    </a:lnTo>
                    <a:lnTo>
                      <a:pt x="1399" y="46"/>
                    </a:lnTo>
                    <a:lnTo>
                      <a:pt x="1382" y="50"/>
                    </a:lnTo>
                    <a:lnTo>
                      <a:pt x="1364" y="54"/>
                    </a:lnTo>
                    <a:lnTo>
                      <a:pt x="1347" y="60"/>
                    </a:lnTo>
                    <a:lnTo>
                      <a:pt x="1330" y="66"/>
                    </a:lnTo>
                    <a:lnTo>
                      <a:pt x="1313" y="72"/>
                    </a:lnTo>
                    <a:lnTo>
                      <a:pt x="1296" y="76"/>
                    </a:lnTo>
                    <a:lnTo>
                      <a:pt x="1278" y="84"/>
                    </a:lnTo>
                    <a:lnTo>
                      <a:pt x="1258" y="93"/>
                    </a:lnTo>
                    <a:lnTo>
                      <a:pt x="1240" y="103"/>
                    </a:lnTo>
                    <a:lnTo>
                      <a:pt x="1222" y="112"/>
                    </a:lnTo>
                    <a:lnTo>
                      <a:pt x="1202" y="122"/>
                    </a:lnTo>
                    <a:lnTo>
                      <a:pt x="1184" y="131"/>
                    </a:lnTo>
                    <a:lnTo>
                      <a:pt x="1165" y="142"/>
                    </a:lnTo>
                    <a:lnTo>
                      <a:pt x="1147" y="151"/>
                    </a:lnTo>
                    <a:lnTo>
                      <a:pt x="1128" y="161"/>
                    </a:lnTo>
                    <a:lnTo>
                      <a:pt x="1109" y="171"/>
                    </a:lnTo>
                    <a:lnTo>
                      <a:pt x="1090" y="180"/>
                    </a:lnTo>
                    <a:lnTo>
                      <a:pt x="1072" y="189"/>
                    </a:lnTo>
                    <a:lnTo>
                      <a:pt x="1052" y="197"/>
                    </a:lnTo>
                    <a:lnTo>
                      <a:pt x="1033" y="206"/>
                    </a:lnTo>
                    <a:lnTo>
                      <a:pt x="1014" y="214"/>
                    </a:lnTo>
                    <a:lnTo>
                      <a:pt x="995" y="221"/>
                    </a:lnTo>
                    <a:lnTo>
                      <a:pt x="984" y="222"/>
                    </a:lnTo>
                    <a:lnTo>
                      <a:pt x="973" y="225"/>
                    </a:lnTo>
                    <a:lnTo>
                      <a:pt x="961" y="227"/>
                    </a:lnTo>
                    <a:lnTo>
                      <a:pt x="950" y="228"/>
                    </a:lnTo>
                    <a:lnTo>
                      <a:pt x="940" y="229"/>
                    </a:lnTo>
                    <a:lnTo>
                      <a:pt x="929" y="228"/>
                    </a:lnTo>
                    <a:lnTo>
                      <a:pt x="921" y="223"/>
                    </a:lnTo>
                    <a:lnTo>
                      <a:pt x="915" y="217"/>
                    </a:lnTo>
                    <a:lnTo>
                      <a:pt x="931" y="212"/>
                    </a:lnTo>
                    <a:lnTo>
                      <a:pt x="946" y="207"/>
                    </a:lnTo>
                    <a:lnTo>
                      <a:pt x="963" y="203"/>
                    </a:lnTo>
                    <a:lnTo>
                      <a:pt x="978" y="197"/>
                    </a:lnTo>
                    <a:lnTo>
                      <a:pt x="992" y="191"/>
                    </a:lnTo>
                    <a:lnTo>
                      <a:pt x="1007" y="184"/>
                    </a:lnTo>
                    <a:lnTo>
                      <a:pt x="1021" y="175"/>
                    </a:lnTo>
                    <a:lnTo>
                      <a:pt x="1035" y="165"/>
                    </a:lnTo>
                    <a:lnTo>
                      <a:pt x="1057" y="151"/>
                    </a:lnTo>
                    <a:lnTo>
                      <a:pt x="1079" y="137"/>
                    </a:lnTo>
                    <a:lnTo>
                      <a:pt x="1100" y="123"/>
                    </a:lnTo>
                    <a:lnTo>
                      <a:pt x="1119" y="110"/>
                    </a:lnTo>
                    <a:lnTo>
                      <a:pt x="1140" y="96"/>
                    </a:lnTo>
                    <a:lnTo>
                      <a:pt x="1161" y="83"/>
                    </a:lnTo>
                    <a:lnTo>
                      <a:pt x="1181" y="70"/>
                    </a:lnTo>
                    <a:lnTo>
                      <a:pt x="1203" y="59"/>
                    </a:lnTo>
                    <a:lnTo>
                      <a:pt x="1226" y="49"/>
                    </a:lnTo>
                    <a:lnTo>
                      <a:pt x="1250" y="38"/>
                    </a:lnTo>
                    <a:lnTo>
                      <a:pt x="1276" y="29"/>
                    </a:lnTo>
                    <a:lnTo>
                      <a:pt x="1302" y="21"/>
                    </a:lnTo>
                    <a:lnTo>
                      <a:pt x="1331" y="13"/>
                    </a:lnTo>
                    <a:lnTo>
                      <a:pt x="1361" y="7"/>
                    </a:lnTo>
                    <a:lnTo>
                      <a:pt x="1394" y="4"/>
                    </a:lnTo>
                    <a:lnTo>
                      <a:pt x="1430" y="0"/>
                    </a:lnTo>
                    <a:lnTo>
                      <a:pt x="1442" y="0"/>
                    </a:lnTo>
                    <a:lnTo>
                      <a:pt x="1454" y="1"/>
                    </a:lnTo>
                    <a:lnTo>
                      <a:pt x="1468" y="4"/>
                    </a:lnTo>
                    <a:lnTo>
                      <a:pt x="1483" y="7"/>
                    </a:lnTo>
                    <a:lnTo>
                      <a:pt x="1498" y="12"/>
                    </a:lnTo>
                    <a:lnTo>
                      <a:pt x="1513" y="16"/>
                    </a:lnTo>
                    <a:lnTo>
                      <a:pt x="1527" y="21"/>
                    </a:lnTo>
                    <a:lnTo>
                      <a:pt x="1538" y="26"/>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65" name="Freeform 71">
                <a:extLst>
                  <a:ext uri="{FF2B5EF4-FFF2-40B4-BE49-F238E27FC236}">
                    <a16:creationId xmlns:a16="http://schemas.microsoft.com/office/drawing/2014/main" xmlns="" id="{F608BB0F-F4E3-41F1-B046-F5A6258A3DFA}"/>
                  </a:ext>
                </a:extLst>
              </p:cNvPr>
              <p:cNvSpPr>
                <a:spLocks/>
              </p:cNvSpPr>
              <p:nvPr/>
            </p:nvSpPr>
            <p:spPr bwMode="auto">
              <a:xfrm>
                <a:off x="2871" y="1782"/>
                <a:ext cx="244" cy="161"/>
              </a:xfrm>
              <a:custGeom>
                <a:avLst/>
                <a:gdLst>
                  <a:gd name="T0" fmla="*/ 248 w 489"/>
                  <a:gd name="T1" fmla="*/ 192 h 322"/>
                  <a:gd name="T2" fmla="*/ 225 w 489"/>
                  <a:gd name="T3" fmla="*/ 220 h 322"/>
                  <a:gd name="T4" fmla="*/ 196 w 489"/>
                  <a:gd name="T5" fmla="*/ 245 h 322"/>
                  <a:gd name="T6" fmla="*/ 165 w 489"/>
                  <a:gd name="T7" fmla="*/ 268 h 322"/>
                  <a:gd name="T8" fmla="*/ 131 w 489"/>
                  <a:gd name="T9" fmla="*/ 288 h 322"/>
                  <a:gd name="T10" fmla="*/ 94 w 489"/>
                  <a:gd name="T11" fmla="*/ 304 h 322"/>
                  <a:gd name="T12" fmla="*/ 56 w 489"/>
                  <a:gd name="T13" fmla="*/ 315 h 322"/>
                  <a:gd name="T14" fmla="*/ 18 w 489"/>
                  <a:gd name="T15" fmla="*/ 321 h 322"/>
                  <a:gd name="T16" fmla="*/ 0 w 489"/>
                  <a:gd name="T17" fmla="*/ 321 h 322"/>
                  <a:gd name="T18" fmla="*/ 10 w 489"/>
                  <a:gd name="T19" fmla="*/ 316 h 322"/>
                  <a:gd name="T20" fmla="*/ 31 w 489"/>
                  <a:gd name="T21" fmla="*/ 307 h 322"/>
                  <a:gd name="T22" fmla="*/ 59 w 489"/>
                  <a:gd name="T23" fmla="*/ 293 h 322"/>
                  <a:gd name="T24" fmla="*/ 94 w 489"/>
                  <a:gd name="T25" fmla="*/ 274 h 322"/>
                  <a:gd name="T26" fmla="*/ 131 w 489"/>
                  <a:gd name="T27" fmla="*/ 248 h 322"/>
                  <a:gd name="T28" fmla="*/ 169 w 489"/>
                  <a:gd name="T29" fmla="*/ 217 h 322"/>
                  <a:gd name="T30" fmla="*/ 205 w 489"/>
                  <a:gd name="T31" fmla="*/ 179 h 322"/>
                  <a:gd name="T32" fmla="*/ 232 w 489"/>
                  <a:gd name="T33" fmla="*/ 141 h 322"/>
                  <a:gd name="T34" fmla="*/ 258 w 489"/>
                  <a:gd name="T35" fmla="*/ 108 h 322"/>
                  <a:gd name="T36" fmla="*/ 286 w 489"/>
                  <a:gd name="T37" fmla="*/ 76 h 322"/>
                  <a:gd name="T38" fmla="*/ 319 w 489"/>
                  <a:gd name="T39" fmla="*/ 47 h 322"/>
                  <a:gd name="T40" fmla="*/ 352 w 489"/>
                  <a:gd name="T41" fmla="*/ 24 h 322"/>
                  <a:gd name="T42" fmla="*/ 389 w 489"/>
                  <a:gd name="T43" fmla="*/ 7 h 322"/>
                  <a:gd name="T44" fmla="*/ 428 w 489"/>
                  <a:gd name="T45" fmla="*/ 0 h 322"/>
                  <a:gd name="T46" fmla="*/ 468 w 489"/>
                  <a:gd name="T47" fmla="*/ 3 h 322"/>
                  <a:gd name="T48" fmla="*/ 488 w 489"/>
                  <a:gd name="T49" fmla="*/ 10 h 322"/>
                  <a:gd name="T50" fmla="*/ 475 w 489"/>
                  <a:gd name="T51" fmla="*/ 14 h 322"/>
                  <a:gd name="T52" fmla="*/ 453 w 489"/>
                  <a:gd name="T53" fmla="*/ 21 h 322"/>
                  <a:gd name="T54" fmla="*/ 423 w 489"/>
                  <a:gd name="T55" fmla="*/ 33 h 322"/>
                  <a:gd name="T56" fmla="*/ 388 w 489"/>
                  <a:gd name="T57" fmla="*/ 52 h 322"/>
                  <a:gd name="T58" fmla="*/ 350 w 489"/>
                  <a:gd name="T59" fmla="*/ 77 h 322"/>
                  <a:gd name="T60" fmla="*/ 312 w 489"/>
                  <a:gd name="T61" fmla="*/ 110 h 322"/>
                  <a:gd name="T62" fmla="*/ 275 w 489"/>
                  <a:gd name="T63" fmla="*/ 15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9" h="322">
                    <a:moveTo>
                      <a:pt x="258" y="178"/>
                    </a:moveTo>
                    <a:lnTo>
                      <a:pt x="248" y="192"/>
                    </a:lnTo>
                    <a:lnTo>
                      <a:pt x="237" y="206"/>
                    </a:lnTo>
                    <a:lnTo>
                      <a:pt x="225" y="220"/>
                    </a:lnTo>
                    <a:lnTo>
                      <a:pt x="211" y="232"/>
                    </a:lnTo>
                    <a:lnTo>
                      <a:pt x="196" y="245"/>
                    </a:lnTo>
                    <a:lnTo>
                      <a:pt x="182" y="258"/>
                    </a:lnTo>
                    <a:lnTo>
                      <a:pt x="165" y="268"/>
                    </a:lnTo>
                    <a:lnTo>
                      <a:pt x="148" y="278"/>
                    </a:lnTo>
                    <a:lnTo>
                      <a:pt x="131" y="288"/>
                    </a:lnTo>
                    <a:lnTo>
                      <a:pt x="112" y="297"/>
                    </a:lnTo>
                    <a:lnTo>
                      <a:pt x="94" y="304"/>
                    </a:lnTo>
                    <a:lnTo>
                      <a:pt x="76" y="311"/>
                    </a:lnTo>
                    <a:lnTo>
                      <a:pt x="56" y="315"/>
                    </a:lnTo>
                    <a:lnTo>
                      <a:pt x="38" y="319"/>
                    </a:lnTo>
                    <a:lnTo>
                      <a:pt x="18" y="321"/>
                    </a:lnTo>
                    <a:lnTo>
                      <a:pt x="0" y="322"/>
                    </a:lnTo>
                    <a:lnTo>
                      <a:pt x="0" y="321"/>
                    </a:lnTo>
                    <a:lnTo>
                      <a:pt x="3" y="320"/>
                    </a:lnTo>
                    <a:lnTo>
                      <a:pt x="10" y="316"/>
                    </a:lnTo>
                    <a:lnTo>
                      <a:pt x="19" y="312"/>
                    </a:lnTo>
                    <a:lnTo>
                      <a:pt x="31" y="307"/>
                    </a:lnTo>
                    <a:lnTo>
                      <a:pt x="44" y="300"/>
                    </a:lnTo>
                    <a:lnTo>
                      <a:pt x="59" y="293"/>
                    </a:lnTo>
                    <a:lnTo>
                      <a:pt x="76" y="284"/>
                    </a:lnTo>
                    <a:lnTo>
                      <a:pt x="94" y="274"/>
                    </a:lnTo>
                    <a:lnTo>
                      <a:pt x="112" y="261"/>
                    </a:lnTo>
                    <a:lnTo>
                      <a:pt x="131" y="248"/>
                    </a:lnTo>
                    <a:lnTo>
                      <a:pt x="150" y="233"/>
                    </a:lnTo>
                    <a:lnTo>
                      <a:pt x="169" y="217"/>
                    </a:lnTo>
                    <a:lnTo>
                      <a:pt x="187" y="199"/>
                    </a:lnTo>
                    <a:lnTo>
                      <a:pt x="205" y="179"/>
                    </a:lnTo>
                    <a:lnTo>
                      <a:pt x="221" y="158"/>
                    </a:lnTo>
                    <a:lnTo>
                      <a:pt x="232" y="141"/>
                    </a:lnTo>
                    <a:lnTo>
                      <a:pt x="245" y="124"/>
                    </a:lnTo>
                    <a:lnTo>
                      <a:pt x="258" y="108"/>
                    </a:lnTo>
                    <a:lnTo>
                      <a:pt x="272" y="92"/>
                    </a:lnTo>
                    <a:lnTo>
                      <a:pt x="286" y="76"/>
                    </a:lnTo>
                    <a:lnTo>
                      <a:pt x="302" y="61"/>
                    </a:lnTo>
                    <a:lnTo>
                      <a:pt x="319" y="47"/>
                    </a:lnTo>
                    <a:lnTo>
                      <a:pt x="335" y="34"/>
                    </a:lnTo>
                    <a:lnTo>
                      <a:pt x="352" y="24"/>
                    </a:lnTo>
                    <a:lnTo>
                      <a:pt x="370" y="15"/>
                    </a:lnTo>
                    <a:lnTo>
                      <a:pt x="389" y="7"/>
                    </a:lnTo>
                    <a:lnTo>
                      <a:pt x="408" y="2"/>
                    </a:lnTo>
                    <a:lnTo>
                      <a:pt x="428" y="0"/>
                    </a:lnTo>
                    <a:lnTo>
                      <a:pt x="448" y="0"/>
                    </a:lnTo>
                    <a:lnTo>
                      <a:pt x="468" y="3"/>
                    </a:lnTo>
                    <a:lnTo>
                      <a:pt x="489" y="10"/>
                    </a:lnTo>
                    <a:lnTo>
                      <a:pt x="488" y="10"/>
                    </a:lnTo>
                    <a:lnTo>
                      <a:pt x="482" y="11"/>
                    </a:lnTo>
                    <a:lnTo>
                      <a:pt x="475" y="14"/>
                    </a:lnTo>
                    <a:lnTo>
                      <a:pt x="465" y="17"/>
                    </a:lnTo>
                    <a:lnTo>
                      <a:pt x="453" y="21"/>
                    </a:lnTo>
                    <a:lnTo>
                      <a:pt x="438" y="26"/>
                    </a:lnTo>
                    <a:lnTo>
                      <a:pt x="423" y="33"/>
                    </a:lnTo>
                    <a:lnTo>
                      <a:pt x="406" y="41"/>
                    </a:lnTo>
                    <a:lnTo>
                      <a:pt x="388" y="52"/>
                    </a:lnTo>
                    <a:lnTo>
                      <a:pt x="369" y="63"/>
                    </a:lnTo>
                    <a:lnTo>
                      <a:pt x="350" y="77"/>
                    </a:lnTo>
                    <a:lnTo>
                      <a:pt x="330" y="92"/>
                    </a:lnTo>
                    <a:lnTo>
                      <a:pt x="312" y="110"/>
                    </a:lnTo>
                    <a:lnTo>
                      <a:pt x="292" y="130"/>
                    </a:lnTo>
                    <a:lnTo>
                      <a:pt x="275" y="153"/>
                    </a:lnTo>
                    <a:lnTo>
                      <a:pt x="258" y="178"/>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66" name="Freeform 72">
                <a:extLst>
                  <a:ext uri="{FF2B5EF4-FFF2-40B4-BE49-F238E27FC236}">
                    <a16:creationId xmlns:a16="http://schemas.microsoft.com/office/drawing/2014/main" xmlns="" id="{6FB390BB-BB10-4FEF-BFAC-823A887556CC}"/>
                  </a:ext>
                </a:extLst>
              </p:cNvPr>
              <p:cNvSpPr>
                <a:spLocks/>
              </p:cNvSpPr>
              <p:nvPr/>
            </p:nvSpPr>
            <p:spPr bwMode="auto">
              <a:xfrm>
                <a:off x="3117" y="1800"/>
                <a:ext cx="142" cy="151"/>
              </a:xfrm>
              <a:custGeom>
                <a:avLst/>
                <a:gdLst>
                  <a:gd name="T0" fmla="*/ 200 w 285"/>
                  <a:gd name="T1" fmla="*/ 153 h 300"/>
                  <a:gd name="T2" fmla="*/ 210 w 285"/>
                  <a:gd name="T3" fmla="*/ 171 h 300"/>
                  <a:gd name="T4" fmla="*/ 223 w 285"/>
                  <a:gd name="T5" fmla="*/ 190 h 300"/>
                  <a:gd name="T6" fmla="*/ 237 w 285"/>
                  <a:gd name="T7" fmla="*/ 207 h 300"/>
                  <a:gd name="T8" fmla="*/ 250 w 285"/>
                  <a:gd name="T9" fmla="*/ 223 h 300"/>
                  <a:gd name="T10" fmla="*/ 263 w 285"/>
                  <a:gd name="T11" fmla="*/ 241 h 300"/>
                  <a:gd name="T12" fmla="*/ 273 w 285"/>
                  <a:gd name="T13" fmla="*/ 259 h 300"/>
                  <a:gd name="T14" fmla="*/ 281 w 285"/>
                  <a:gd name="T15" fmla="*/ 278 h 300"/>
                  <a:gd name="T16" fmla="*/ 285 w 285"/>
                  <a:gd name="T17" fmla="*/ 300 h 300"/>
                  <a:gd name="T18" fmla="*/ 268 w 285"/>
                  <a:gd name="T19" fmla="*/ 292 h 300"/>
                  <a:gd name="T20" fmla="*/ 248 w 285"/>
                  <a:gd name="T21" fmla="*/ 286 h 300"/>
                  <a:gd name="T22" fmla="*/ 228 w 285"/>
                  <a:gd name="T23" fmla="*/ 284 h 300"/>
                  <a:gd name="T24" fmla="*/ 209 w 285"/>
                  <a:gd name="T25" fmla="*/ 282 h 300"/>
                  <a:gd name="T26" fmla="*/ 190 w 285"/>
                  <a:gd name="T27" fmla="*/ 278 h 300"/>
                  <a:gd name="T28" fmla="*/ 172 w 285"/>
                  <a:gd name="T29" fmla="*/ 272 h 300"/>
                  <a:gd name="T30" fmla="*/ 157 w 285"/>
                  <a:gd name="T31" fmla="*/ 263 h 300"/>
                  <a:gd name="T32" fmla="*/ 144 w 285"/>
                  <a:gd name="T33" fmla="*/ 249 h 300"/>
                  <a:gd name="T34" fmla="*/ 151 w 285"/>
                  <a:gd name="T35" fmla="*/ 247 h 300"/>
                  <a:gd name="T36" fmla="*/ 159 w 285"/>
                  <a:gd name="T37" fmla="*/ 248 h 300"/>
                  <a:gd name="T38" fmla="*/ 167 w 285"/>
                  <a:gd name="T39" fmla="*/ 249 h 300"/>
                  <a:gd name="T40" fmla="*/ 177 w 285"/>
                  <a:gd name="T41" fmla="*/ 252 h 300"/>
                  <a:gd name="T42" fmla="*/ 185 w 285"/>
                  <a:gd name="T43" fmla="*/ 253 h 300"/>
                  <a:gd name="T44" fmla="*/ 193 w 285"/>
                  <a:gd name="T45" fmla="*/ 252 h 300"/>
                  <a:gd name="T46" fmla="*/ 200 w 285"/>
                  <a:gd name="T47" fmla="*/ 248 h 300"/>
                  <a:gd name="T48" fmla="*/ 204 w 285"/>
                  <a:gd name="T49" fmla="*/ 240 h 300"/>
                  <a:gd name="T50" fmla="*/ 188 w 285"/>
                  <a:gd name="T51" fmla="*/ 214 h 300"/>
                  <a:gd name="T52" fmla="*/ 171 w 285"/>
                  <a:gd name="T53" fmla="*/ 188 h 300"/>
                  <a:gd name="T54" fmla="*/ 152 w 285"/>
                  <a:gd name="T55" fmla="*/ 163 h 300"/>
                  <a:gd name="T56" fmla="*/ 133 w 285"/>
                  <a:gd name="T57" fmla="*/ 139 h 300"/>
                  <a:gd name="T58" fmla="*/ 112 w 285"/>
                  <a:gd name="T59" fmla="*/ 115 h 300"/>
                  <a:gd name="T60" fmla="*/ 91 w 285"/>
                  <a:gd name="T61" fmla="*/ 91 h 300"/>
                  <a:gd name="T62" fmla="*/ 71 w 285"/>
                  <a:gd name="T63" fmla="*/ 66 h 300"/>
                  <a:gd name="T64" fmla="*/ 49 w 285"/>
                  <a:gd name="T65" fmla="*/ 41 h 300"/>
                  <a:gd name="T66" fmla="*/ 43 w 285"/>
                  <a:gd name="T67" fmla="*/ 34 h 300"/>
                  <a:gd name="T68" fmla="*/ 36 w 285"/>
                  <a:gd name="T69" fmla="*/ 30 h 300"/>
                  <a:gd name="T70" fmla="*/ 28 w 285"/>
                  <a:gd name="T71" fmla="*/ 26 h 300"/>
                  <a:gd name="T72" fmla="*/ 20 w 285"/>
                  <a:gd name="T73" fmla="*/ 24 h 300"/>
                  <a:gd name="T74" fmla="*/ 13 w 285"/>
                  <a:gd name="T75" fmla="*/ 20 h 300"/>
                  <a:gd name="T76" fmla="*/ 6 w 285"/>
                  <a:gd name="T77" fmla="*/ 16 h 300"/>
                  <a:gd name="T78" fmla="*/ 2 w 285"/>
                  <a:gd name="T79" fmla="*/ 10 h 300"/>
                  <a:gd name="T80" fmla="*/ 0 w 285"/>
                  <a:gd name="T81" fmla="*/ 1 h 300"/>
                  <a:gd name="T82" fmla="*/ 18 w 285"/>
                  <a:gd name="T83" fmla="*/ 0 h 300"/>
                  <a:gd name="T84" fmla="*/ 35 w 285"/>
                  <a:gd name="T85" fmla="*/ 1 h 300"/>
                  <a:gd name="T86" fmla="*/ 50 w 285"/>
                  <a:gd name="T87" fmla="*/ 4 h 300"/>
                  <a:gd name="T88" fmla="*/ 65 w 285"/>
                  <a:gd name="T89" fmla="*/ 10 h 300"/>
                  <a:gd name="T90" fmla="*/ 79 w 285"/>
                  <a:gd name="T91" fmla="*/ 18 h 300"/>
                  <a:gd name="T92" fmla="*/ 91 w 285"/>
                  <a:gd name="T93" fmla="*/ 27 h 300"/>
                  <a:gd name="T94" fmla="*/ 104 w 285"/>
                  <a:gd name="T95" fmla="*/ 39 h 300"/>
                  <a:gd name="T96" fmla="*/ 116 w 285"/>
                  <a:gd name="T97" fmla="*/ 50 h 300"/>
                  <a:gd name="T98" fmla="*/ 127 w 285"/>
                  <a:gd name="T99" fmla="*/ 63 h 300"/>
                  <a:gd name="T100" fmla="*/ 137 w 285"/>
                  <a:gd name="T101" fmla="*/ 77 h 300"/>
                  <a:gd name="T102" fmla="*/ 148 w 285"/>
                  <a:gd name="T103" fmla="*/ 89 h 300"/>
                  <a:gd name="T104" fmla="*/ 158 w 285"/>
                  <a:gd name="T105" fmla="*/ 103 h 300"/>
                  <a:gd name="T106" fmla="*/ 169 w 285"/>
                  <a:gd name="T107" fmla="*/ 117 h 300"/>
                  <a:gd name="T108" fmla="*/ 179 w 285"/>
                  <a:gd name="T109" fmla="*/ 130 h 300"/>
                  <a:gd name="T110" fmla="*/ 189 w 285"/>
                  <a:gd name="T111" fmla="*/ 141 h 300"/>
                  <a:gd name="T112" fmla="*/ 200 w 285"/>
                  <a:gd name="T113" fmla="*/ 15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5" h="300">
                    <a:moveTo>
                      <a:pt x="200" y="153"/>
                    </a:moveTo>
                    <a:lnTo>
                      <a:pt x="210" y="171"/>
                    </a:lnTo>
                    <a:lnTo>
                      <a:pt x="223" y="190"/>
                    </a:lnTo>
                    <a:lnTo>
                      <a:pt x="237" y="207"/>
                    </a:lnTo>
                    <a:lnTo>
                      <a:pt x="250" y="223"/>
                    </a:lnTo>
                    <a:lnTo>
                      <a:pt x="263" y="241"/>
                    </a:lnTo>
                    <a:lnTo>
                      <a:pt x="273" y="259"/>
                    </a:lnTo>
                    <a:lnTo>
                      <a:pt x="281" y="278"/>
                    </a:lnTo>
                    <a:lnTo>
                      <a:pt x="285" y="300"/>
                    </a:lnTo>
                    <a:lnTo>
                      <a:pt x="268" y="292"/>
                    </a:lnTo>
                    <a:lnTo>
                      <a:pt x="248" y="286"/>
                    </a:lnTo>
                    <a:lnTo>
                      <a:pt x="228" y="284"/>
                    </a:lnTo>
                    <a:lnTo>
                      <a:pt x="209" y="282"/>
                    </a:lnTo>
                    <a:lnTo>
                      <a:pt x="190" y="278"/>
                    </a:lnTo>
                    <a:lnTo>
                      <a:pt x="172" y="272"/>
                    </a:lnTo>
                    <a:lnTo>
                      <a:pt x="157" y="263"/>
                    </a:lnTo>
                    <a:lnTo>
                      <a:pt x="144" y="249"/>
                    </a:lnTo>
                    <a:lnTo>
                      <a:pt x="151" y="247"/>
                    </a:lnTo>
                    <a:lnTo>
                      <a:pt x="159" y="248"/>
                    </a:lnTo>
                    <a:lnTo>
                      <a:pt x="167" y="249"/>
                    </a:lnTo>
                    <a:lnTo>
                      <a:pt x="177" y="252"/>
                    </a:lnTo>
                    <a:lnTo>
                      <a:pt x="185" y="253"/>
                    </a:lnTo>
                    <a:lnTo>
                      <a:pt x="193" y="252"/>
                    </a:lnTo>
                    <a:lnTo>
                      <a:pt x="200" y="248"/>
                    </a:lnTo>
                    <a:lnTo>
                      <a:pt x="204" y="240"/>
                    </a:lnTo>
                    <a:lnTo>
                      <a:pt x="188" y="214"/>
                    </a:lnTo>
                    <a:lnTo>
                      <a:pt x="171" y="188"/>
                    </a:lnTo>
                    <a:lnTo>
                      <a:pt x="152" y="163"/>
                    </a:lnTo>
                    <a:lnTo>
                      <a:pt x="133" y="139"/>
                    </a:lnTo>
                    <a:lnTo>
                      <a:pt x="112" y="115"/>
                    </a:lnTo>
                    <a:lnTo>
                      <a:pt x="91" y="91"/>
                    </a:lnTo>
                    <a:lnTo>
                      <a:pt x="71" y="66"/>
                    </a:lnTo>
                    <a:lnTo>
                      <a:pt x="49" y="41"/>
                    </a:lnTo>
                    <a:lnTo>
                      <a:pt x="43" y="34"/>
                    </a:lnTo>
                    <a:lnTo>
                      <a:pt x="36" y="30"/>
                    </a:lnTo>
                    <a:lnTo>
                      <a:pt x="28" y="26"/>
                    </a:lnTo>
                    <a:lnTo>
                      <a:pt x="20" y="24"/>
                    </a:lnTo>
                    <a:lnTo>
                      <a:pt x="13" y="20"/>
                    </a:lnTo>
                    <a:lnTo>
                      <a:pt x="6" y="16"/>
                    </a:lnTo>
                    <a:lnTo>
                      <a:pt x="2" y="10"/>
                    </a:lnTo>
                    <a:lnTo>
                      <a:pt x="0" y="1"/>
                    </a:lnTo>
                    <a:lnTo>
                      <a:pt x="18" y="0"/>
                    </a:lnTo>
                    <a:lnTo>
                      <a:pt x="35" y="1"/>
                    </a:lnTo>
                    <a:lnTo>
                      <a:pt x="50" y="4"/>
                    </a:lnTo>
                    <a:lnTo>
                      <a:pt x="65" y="10"/>
                    </a:lnTo>
                    <a:lnTo>
                      <a:pt x="79" y="18"/>
                    </a:lnTo>
                    <a:lnTo>
                      <a:pt x="91" y="27"/>
                    </a:lnTo>
                    <a:lnTo>
                      <a:pt x="104" y="39"/>
                    </a:lnTo>
                    <a:lnTo>
                      <a:pt x="116" y="50"/>
                    </a:lnTo>
                    <a:lnTo>
                      <a:pt x="127" y="63"/>
                    </a:lnTo>
                    <a:lnTo>
                      <a:pt x="137" y="77"/>
                    </a:lnTo>
                    <a:lnTo>
                      <a:pt x="148" y="89"/>
                    </a:lnTo>
                    <a:lnTo>
                      <a:pt x="158" y="103"/>
                    </a:lnTo>
                    <a:lnTo>
                      <a:pt x="169" y="117"/>
                    </a:lnTo>
                    <a:lnTo>
                      <a:pt x="179" y="130"/>
                    </a:lnTo>
                    <a:lnTo>
                      <a:pt x="189" y="141"/>
                    </a:lnTo>
                    <a:lnTo>
                      <a:pt x="200" y="153"/>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67" name="Freeform 73">
                <a:extLst>
                  <a:ext uri="{FF2B5EF4-FFF2-40B4-BE49-F238E27FC236}">
                    <a16:creationId xmlns:a16="http://schemas.microsoft.com/office/drawing/2014/main" xmlns="" id="{AA135D2C-589D-4229-8FEB-E5006E836F13}"/>
                  </a:ext>
                </a:extLst>
              </p:cNvPr>
              <p:cNvSpPr>
                <a:spLocks/>
              </p:cNvSpPr>
              <p:nvPr/>
            </p:nvSpPr>
            <p:spPr bwMode="auto">
              <a:xfrm>
                <a:off x="2314" y="1858"/>
                <a:ext cx="455" cy="286"/>
              </a:xfrm>
              <a:custGeom>
                <a:avLst/>
                <a:gdLst>
                  <a:gd name="T0" fmla="*/ 911 w 911"/>
                  <a:gd name="T1" fmla="*/ 3 h 572"/>
                  <a:gd name="T2" fmla="*/ 871 w 911"/>
                  <a:gd name="T3" fmla="*/ 31 h 572"/>
                  <a:gd name="T4" fmla="*/ 785 w 911"/>
                  <a:gd name="T5" fmla="*/ 78 h 572"/>
                  <a:gd name="T6" fmla="*/ 674 w 911"/>
                  <a:gd name="T7" fmla="*/ 137 h 572"/>
                  <a:gd name="T8" fmla="*/ 552 w 911"/>
                  <a:gd name="T9" fmla="*/ 199 h 572"/>
                  <a:gd name="T10" fmla="*/ 434 w 911"/>
                  <a:gd name="T11" fmla="*/ 258 h 572"/>
                  <a:gd name="T12" fmla="*/ 340 w 911"/>
                  <a:gd name="T13" fmla="*/ 305 h 572"/>
                  <a:gd name="T14" fmla="*/ 286 w 911"/>
                  <a:gd name="T15" fmla="*/ 333 h 572"/>
                  <a:gd name="T16" fmla="*/ 265 w 911"/>
                  <a:gd name="T17" fmla="*/ 339 h 572"/>
                  <a:gd name="T18" fmla="*/ 236 w 911"/>
                  <a:gd name="T19" fmla="*/ 345 h 572"/>
                  <a:gd name="T20" fmla="*/ 207 w 911"/>
                  <a:gd name="T21" fmla="*/ 349 h 572"/>
                  <a:gd name="T22" fmla="*/ 177 w 911"/>
                  <a:gd name="T23" fmla="*/ 352 h 572"/>
                  <a:gd name="T24" fmla="*/ 147 w 911"/>
                  <a:gd name="T25" fmla="*/ 356 h 572"/>
                  <a:gd name="T26" fmla="*/ 119 w 911"/>
                  <a:gd name="T27" fmla="*/ 360 h 572"/>
                  <a:gd name="T28" fmla="*/ 91 w 911"/>
                  <a:gd name="T29" fmla="*/ 368 h 572"/>
                  <a:gd name="T30" fmla="*/ 66 w 911"/>
                  <a:gd name="T31" fmla="*/ 380 h 572"/>
                  <a:gd name="T32" fmla="*/ 55 w 911"/>
                  <a:gd name="T33" fmla="*/ 413 h 572"/>
                  <a:gd name="T34" fmla="*/ 76 w 911"/>
                  <a:gd name="T35" fmla="*/ 472 h 572"/>
                  <a:gd name="T36" fmla="*/ 105 w 911"/>
                  <a:gd name="T37" fmla="*/ 527 h 572"/>
                  <a:gd name="T38" fmla="*/ 126 w 911"/>
                  <a:gd name="T39" fmla="*/ 564 h 572"/>
                  <a:gd name="T40" fmla="*/ 109 w 911"/>
                  <a:gd name="T41" fmla="*/ 564 h 572"/>
                  <a:gd name="T42" fmla="*/ 78 w 911"/>
                  <a:gd name="T43" fmla="*/ 541 h 572"/>
                  <a:gd name="T44" fmla="*/ 53 w 911"/>
                  <a:gd name="T45" fmla="*/ 512 h 572"/>
                  <a:gd name="T46" fmla="*/ 32 w 911"/>
                  <a:gd name="T47" fmla="*/ 480 h 572"/>
                  <a:gd name="T48" fmla="*/ 14 w 911"/>
                  <a:gd name="T49" fmla="*/ 450 h 572"/>
                  <a:gd name="T50" fmla="*/ 1 w 911"/>
                  <a:gd name="T51" fmla="*/ 412 h 572"/>
                  <a:gd name="T52" fmla="*/ 1 w 911"/>
                  <a:gd name="T53" fmla="*/ 372 h 572"/>
                  <a:gd name="T54" fmla="*/ 15 w 911"/>
                  <a:gd name="T55" fmla="*/ 342 h 572"/>
                  <a:gd name="T56" fmla="*/ 43 w 911"/>
                  <a:gd name="T57" fmla="*/ 333 h 572"/>
                  <a:gd name="T58" fmla="*/ 78 w 911"/>
                  <a:gd name="T59" fmla="*/ 328 h 572"/>
                  <a:gd name="T60" fmla="*/ 120 w 911"/>
                  <a:gd name="T61" fmla="*/ 326 h 572"/>
                  <a:gd name="T62" fmla="*/ 164 w 911"/>
                  <a:gd name="T63" fmla="*/ 322 h 572"/>
                  <a:gd name="T64" fmla="*/ 210 w 911"/>
                  <a:gd name="T65" fmla="*/ 316 h 572"/>
                  <a:gd name="T66" fmla="*/ 254 w 911"/>
                  <a:gd name="T67" fmla="*/ 308 h 572"/>
                  <a:gd name="T68" fmla="*/ 295 w 911"/>
                  <a:gd name="T69" fmla="*/ 295 h 572"/>
                  <a:gd name="T70" fmla="*/ 332 w 911"/>
                  <a:gd name="T71" fmla="*/ 274 h 572"/>
                  <a:gd name="T72" fmla="*/ 351 w 911"/>
                  <a:gd name="T73" fmla="*/ 258 h 572"/>
                  <a:gd name="T74" fmla="*/ 387 w 911"/>
                  <a:gd name="T75" fmla="*/ 237 h 572"/>
                  <a:gd name="T76" fmla="*/ 450 w 911"/>
                  <a:gd name="T77" fmla="*/ 200 h 572"/>
                  <a:gd name="T78" fmla="*/ 532 w 911"/>
                  <a:gd name="T79" fmla="*/ 155 h 572"/>
                  <a:gd name="T80" fmla="*/ 625 w 911"/>
                  <a:gd name="T81" fmla="*/ 106 h 572"/>
                  <a:gd name="T82" fmla="*/ 720 w 911"/>
                  <a:gd name="T83" fmla="*/ 61 h 572"/>
                  <a:gd name="T84" fmla="*/ 808 w 911"/>
                  <a:gd name="T85" fmla="*/ 24 h 572"/>
                  <a:gd name="T86" fmla="*/ 881 w 911"/>
                  <a:gd name="T87" fmla="*/ 3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1" h="572">
                    <a:moveTo>
                      <a:pt x="910" y="0"/>
                    </a:moveTo>
                    <a:lnTo>
                      <a:pt x="911" y="3"/>
                    </a:lnTo>
                    <a:lnTo>
                      <a:pt x="897" y="15"/>
                    </a:lnTo>
                    <a:lnTo>
                      <a:pt x="871" y="31"/>
                    </a:lnTo>
                    <a:lnTo>
                      <a:pt x="833" y="53"/>
                    </a:lnTo>
                    <a:lnTo>
                      <a:pt x="785" y="78"/>
                    </a:lnTo>
                    <a:lnTo>
                      <a:pt x="732" y="106"/>
                    </a:lnTo>
                    <a:lnTo>
                      <a:pt x="674" y="137"/>
                    </a:lnTo>
                    <a:lnTo>
                      <a:pt x="613" y="168"/>
                    </a:lnTo>
                    <a:lnTo>
                      <a:pt x="552" y="199"/>
                    </a:lnTo>
                    <a:lnTo>
                      <a:pt x="491" y="230"/>
                    </a:lnTo>
                    <a:lnTo>
                      <a:pt x="434" y="258"/>
                    </a:lnTo>
                    <a:lnTo>
                      <a:pt x="383" y="283"/>
                    </a:lnTo>
                    <a:lnTo>
                      <a:pt x="340" y="305"/>
                    </a:lnTo>
                    <a:lnTo>
                      <a:pt x="306" y="321"/>
                    </a:lnTo>
                    <a:lnTo>
                      <a:pt x="286" y="333"/>
                    </a:lnTo>
                    <a:lnTo>
                      <a:pt x="278" y="336"/>
                    </a:lnTo>
                    <a:lnTo>
                      <a:pt x="265" y="339"/>
                    </a:lnTo>
                    <a:lnTo>
                      <a:pt x="251" y="343"/>
                    </a:lnTo>
                    <a:lnTo>
                      <a:pt x="236" y="345"/>
                    </a:lnTo>
                    <a:lnTo>
                      <a:pt x="222" y="348"/>
                    </a:lnTo>
                    <a:lnTo>
                      <a:pt x="207" y="349"/>
                    </a:lnTo>
                    <a:lnTo>
                      <a:pt x="192" y="350"/>
                    </a:lnTo>
                    <a:lnTo>
                      <a:pt x="177" y="352"/>
                    </a:lnTo>
                    <a:lnTo>
                      <a:pt x="162" y="353"/>
                    </a:lnTo>
                    <a:lnTo>
                      <a:pt x="147" y="356"/>
                    </a:lnTo>
                    <a:lnTo>
                      <a:pt x="132" y="358"/>
                    </a:lnTo>
                    <a:lnTo>
                      <a:pt x="119" y="360"/>
                    </a:lnTo>
                    <a:lnTo>
                      <a:pt x="105" y="364"/>
                    </a:lnTo>
                    <a:lnTo>
                      <a:pt x="91" y="368"/>
                    </a:lnTo>
                    <a:lnTo>
                      <a:pt x="78" y="374"/>
                    </a:lnTo>
                    <a:lnTo>
                      <a:pt x="66" y="380"/>
                    </a:lnTo>
                    <a:lnTo>
                      <a:pt x="54" y="388"/>
                    </a:lnTo>
                    <a:lnTo>
                      <a:pt x="55" y="413"/>
                    </a:lnTo>
                    <a:lnTo>
                      <a:pt x="63" y="442"/>
                    </a:lnTo>
                    <a:lnTo>
                      <a:pt x="76" y="472"/>
                    </a:lnTo>
                    <a:lnTo>
                      <a:pt x="91" y="501"/>
                    </a:lnTo>
                    <a:lnTo>
                      <a:pt x="105" y="527"/>
                    </a:lnTo>
                    <a:lnTo>
                      <a:pt x="117" y="549"/>
                    </a:lnTo>
                    <a:lnTo>
                      <a:pt x="126" y="564"/>
                    </a:lnTo>
                    <a:lnTo>
                      <a:pt x="127" y="572"/>
                    </a:lnTo>
                    <a:lnTo>
                      <a:pt x="109" y="564"/>
                    </a:lnTo>
                    <a:lnTo>
                      <a:pt x="93" y="552"/>
                    </a:lnTo>
                    <a:lnTo>
                      <a:pt x="78" y="541"/>
                    </a:lnTo>
                    <a:lnTo>
                      <a:pt x="66" y="527"/>
                    </a:lnTo>
                    <a:lnTo>
                      <a:pt x="53" y="512"/>
                    </a:lnTo>
                    <a:lnTo>
                      <a:pt x="43" y="496"/>
                    </a:lnTo>
                    <a:lnTo>
                      <a:pt x="32" y="480"/>
                    </a:lnTo>
                    <a:lnTo>
                      <a:pt x="23" y="464"/>
                    </a:lnTo>
                    <a:lnTo>
                      <a:pt x="14" y="450"/>
                    </a:lnTo>
                    <a:lnTo>
                      <a:pt x="7" y="433"/>
                    </a:lnTo>
                    <a:lnTo>
                      <a:pt x="1" y="412"/>
                    </a:lnTo>
                    <a:lnTo>
                      <a:pt x="0" y="391"/>
                    </a:lnTo>
                    <a:lnTo>
                      <a:pt x="1" y="372"/>
                    </a:lnTo>
                    <a:lnTo>
                      <a:pt x="7" y="354"/>
                    </a:lnTo>
                    <a:lnTo>
                      <a:pt x="15" y="342"/>
                    </a:lnTo>
                    <a:lnTo>
                      <a:pt x="28" y="335"/>
                    </a:lnTo>
                    <a:lnTo>
                      <a:pt x="43" y="333"/>
                    </a:lnTo>
                    <a:lnTo>
                      <a:pt x="60" y="330"/>
                    </a:lnTo>
                    <a:lnTo>
                      <a:pt x="78" y="328"/>
                    </a:lnTo>
                    <a:lnTo>
                      <a:pt x="98" y="327"/>
                    </a:lnTo>
                    <a:lnTo>
                      <a:pt x="120" y="326"/>
                    </a:lnTo>
                    <a:lnTo>
                      <a:pt x="142" y="323"/>
                    </a:lnTo>
                    <a:lnTo>
                      <a:pt x="164" y="322"/>
                    </a:lnTo>
                    <a:lnTo>
                      <a:pt x="187" y="320"/>
                    </a:lnTo>
                    <a:lnTo>
                      <a:pt x="210" y="316"/>
                    </a:lnTo>
                    <a:lnTo>
                      <a:pt x="231" y="313"/>
                    </a:lnTo>
                    <a:lnTo>
                      <a:pt x="254" y="308"/>
                    </a:lnTo>
                    <a:lnTo>
                      <a:pt x="275" y="301"/>
                    </a:lnTo>
                    <a:lnTo>
                      <a:pt x="295" y="295"/>
                    </a:lnTo>
                    <a:lnTo>
                      <a:pt x="314" y="285"/>
                    </a:lnTo>
                    <a:lnTo>
                      <a:pt x="332" y="274"/>
                    </a:lnTo>
                    <a:lnTo>
                      <a:pt x="347" y="261"/>
                    </a:lnTo>
                    <a:lnTo>
                      <a:pt x="351" y="258"/>
                    </a:lnTo>
                    <a:lnTo>
                      <a:pt x="365" y="250"/>
                    </a:lnTo>
                    <a:lnTo>
                      <a:pt x="387" y="237"/>
                    </a:lnTo>
                    <a:lnTo>
                      <a:pt x="416" y="221"/>
                    </a:lnTo>
                    <a:lnTo>
                      <a:pt x="450" y="200"/>
                    </a:lnTo>
                    <a:lnTo>
                      <a:pt x="489" y="178"/>
                    </a:lnTo>
                    <a:lnTo>
                      <a:pt x="532" y="155"/>
                    </a:lnTo>
                    <a:lnTo>
                      <a:pt x="578" y="130"/>
                    </a:lnTo>
                    <a:lnTo>
                      <a:pt x="625" y="106"/>
                    </a:lnTo>
                    <a:lnTo>
                      <a:pt x="673" y="83"/>
                    </a:lnTo>
                    <a:lnTo>
                      <a:pt x="720" y="61"/>
                    </a:lnTo>
                    <a:lnTo>
                      <a:pt x="766" y="40"/>
                    </a:lnTo>
                    <a:lnTo>
                      <a:pt x="808" y="24"/>
                    </a:lnTo>
                    <a:lnTo>
                      <a:pt x="848" y="11"/>
                    </a:lnTo>
                    <a:lnTo>
                      <a:pt x="881" y="3"/>
                    </a:lnTo>
                    <a:lnTo>
                      <a:pt x="910"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68" name="Freeform 74">
                <a:extLst>
                  <a:ext uri="{FF2B5EF4-FFF2-40B4-BE49-F238E27FC236}">
                    <a16:creationId xmlns:a16="http://schemas.microsoft.com/office/drawing/2014/main" xmlns="" id="{50B99678-AD47-4280-9753-D911CDD76491}"/>
                  </a:ext>
                </a:extLst>
              </p:cNvPr>
              <p:cNvSpPr>
                <a:spLocks/>
              </p:cNvSpPr>
              <p:nvPr/>
            </p:nvSpPr>
            <p:spPr bwMode="auto">
              <a:xfrm>
                <a:off x="2984" y="1915"/>
                <a:ext cx="187" cy="106"/>
              </a:xfrm>
              <a:custGeom>
                <a:avLst/>
                <a:gdLst>
                  <a:gd name="T0" fmla="*/ 114 w 375"/>
                  <a:gd name="T1" fmla="*/ 140 h 213"/>
                  <a:gd name="T2" fmla="*/ 128 w 375"/>
                  <a:gd name="T3" fmla="*/ 129 h 213"/>
                  <a:gd name="T4" fmla="*/ 143 w 375"/>
                  <a:gd name="T5" fmla="*/ 118 h 213"/>
                  <a:gd name="T6" fmla="*/ 158 w 375"/>
                  <a:gd name="T7" fmla="*/ 109 h 213"/>
                  <a:gd name="T8" fmla="*/ 173 w 375"/>
                  <a:gd name="T9" fmla="*/ 100 h 213"/>
                  <a:gd name="T10" fmla="*/ 189 w 375"/>
                  <a:gd name="T11" fmla="*/ 91 h 213"/>
                  <a:gd name="T12" fmla="*/ 205 w 375"/>
                  <a:gd name="T13" fmla="*/ 83 h 213"/>
                  <a:gd name="T14" fmla="*/ 222 w 375"/>
                  <a:gd name="T15" fmla="*/ 76 h 213"/>
                  <a:gd name="T16" fmla="*/ 238 w 375"/>
                  <a:gd name="T17" fmla="*/ 69 h 213"/>
                  <a:gd name="T18" fmla="*/ 255 w 375"/>
                  <a:gd name="T19" fmla="*/ 63 h 213"/>
                  <a:gd name="T20" fmla="*/ 271 w 375"/>
                  <a:gd name="T21" fmla="*/ 58 h 213"/>
                  <a:gd name="T22" fmla="*/ 288 w 375"/>
                  <a:gd name="T23" fmla="*/ 54 h 213"/>
                  <a:gd name="T24" fmla="*/ 306 w 375"/>
                  <a:gd name="T25" fmla="*/ 52 h 213"/>
                  <a:gd name="T26" fmla="*/ 323 w 375"/>
                  <a:gd name="T27" fmla="*/ 49 h 213"/>
                  <a:gd name="T28" fmla="*/ 340 w 375"/>
                  <a:gd name="T29" fmla="*/ 48 h 213"/>
                  <a:gd name="T30" fmla="*/ 357 w 375"/>
                  <a:gd name="T31" fmla="*/ 47 h 213"/>
                  <a:gd name="T32" fmla="*/ 375 w 375"/>
                  <a:gd name="T33" fmla="*/ 48 h 213"/>
                  <a:gd name="T34" fmla="*/ 349 w 375"/>
                  <a:gd name="T35" fmla="*/ 57 h 213"/>
                  <a:gd name="T36" fmla="*/ 324 w 375"/>
                  <a:gd name="T37" fmla="*/ 66 h 213"/>
                  <a:gd name="T38" fmla="*/ 300 w 375"/>
                  <a:gd name="T39" fmla="*/ 76 h 213"/>
                  <a:gd name="T40" fmla="*/ 277 w 375"/>
                  <a:gd name="T41" fmla="*/ 86 h 213"/>
                  <a:gd name="T42" fmla="*/ 254 w 375"/>
                  <a:gd name="T43" fmla="*/ 96 h 213"/>
                  <a:gd name="T44" fmla="*/ 233 w 375"/>
                  <a:gd name="T45" fmla="*/ 107 h 213"/>
                  <a:gd name="T46" fmla="*/ 212 w 375"/>
                  <a:gd name="T47" fmla="*/ 118 h 213"/>
                  <a:gd name="T48" fmla="*/ 194 w 375"/>
                  <a:gd name="T49" fmla="*/ 129 h 213"/>
                  <a:gd name="T50" fmla="*/ 177 w 375"/>
                  <a:gd name="T51" fmla="*/ 140 h 213"/>
                  <a:gd name="T52" fmla="*/ 161 w 375"/>
                  <a:gd name="T53" fmla="*/ 152 h 213"/>
                  <a:gd name="T54" fmla="*/ 146 w 375"/>
                  <a:gd name="T55" fmla="*/ 162 h 213"/>
                  <a:gd name="T56" fmla="*/ 132 w 375"/>
                  <a:gd name="T57" fmla="*/ 172 h 213"/>
                  <a:gd name="T58" fmla="*/ 121 w 375"/>
                  <a:gd name="T59" fmla="*/ 184 h 213"/>
                  <a:gd name="T60" fmla="*/ 111 w 375"/>
                  <a:gd name="T61" fmla="*/ 193 h 213"/>
                  <a:gd name="T62" fmla="*/ 104 w 375"/>
                  <a:gd name="T63" fmla="*/ 203 h 213"/>
                  <a:gd name="T64" fmla="*/ 98 w 375"/>
                  <a:gd name="T65" fmla="*/ 213 h 213"/>
                  <a:gd name="T66" fmla="*/ 83 w 375"/>
                  <a:gd name="T67" fmla="*/ 187 h 213"/>
                  <a:gd name="T68" fmla="*/ 68 w 375"/>
                  <a:gd name="T69" fmla="*/ 159 h 213"/>
                  <a:gd name="T70" fmla="*/ 52 w 375"/>
                  <a:gd name="T71" fmla="*/ 127 h 213"/>
                  <a:gd name="T72" fmla="*/ 37 w 375"/>
                  <a:gd name="T73" fmla="*/ 98 h 213"/>
                  <a:gd name="T74" fmla="*/ 23 w 375"/>
                  <a:gd name="T75" fmla="*/ 68 h 213"/>
                  <a:gd name="T76" fmla="*/ 12 w 375"/>
                  <a:gd name="T77" fmla="*/ 40 h 213"/>
                  <a:gd name="T78" fmla="*/ 4 w 375"/>
                  <a:gd name="T79" fmla="*/ 17 h 213"/>
                  <a:gd name="T80" fmla="*/ 0 w 375"/>
                  <a:gd name="T81" fmla="*/ 0 h 213"/>
                  <a:gd name="T82" fmla="*/ 4 w 375"/>
                  <a:gd name="T83" fmla="*/ 3 h 213"/>
                  <a:gd name="T84" fmla="*/ 13 w 375"/>
                  <a:gd name="T85" fmla="*/ 15 h 213"/>
                  <a:gd name="T86" fmla="*/ 27 w 375"/>
                  <a:gd name="T87" fmla="*/ 31 h 213"/>
                  <a:gd name="T88" fmla="*/ 44 w 375"/>
                  <a:gd name="T89" fmla="*/ 50 h 213"/>
                  <a:gd name="T90" fmla="*/ 63 w 375"/>
                  <a:gd name="T91" fmla="*/ 73 h 213"/>
                  <a:gd name="T92" fmla="*/ 82 w 375"/>
                  <a:gd name="T93" fmla="*/ 96 h 213"/>
                  <a:gd name="T94" fmla="*/ 99 w 375"/>
                  <a:gd name="T95" fmla="*/ 119 h 213"/>
                  <a:gd name="T96" fmla="*/ 114 w 375"/>
                  <a:gd name="T97" fmla="*/ 14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5" h="213">
                    <a:moveTo>
                      <a:pt x="114" y="140"/>
                    </a:moveTo>
                    <a:lnTo>
                      <a:pt x="128" y="129"/>
                    </a:lnTo>
                    <a:lnTo>
                      <a:pt x="143" y="118"/>
                    </a:lnTo>
                    <a:lnTo>
                      <a:pt x="158" y="109"/>
                    </a:lnTo>
                    <a:lnTo>
                      <a:pt x="173" y="100"/>
                    </a:lnTo>
                    <a:lnTo>
                      <a:pt x="189" y="91"/>
                    </a:lnTo>
                    <a:lnTo>
                      <a:pt x="205" y="83"/>
                    </a:lnTo>
                    <a:lnTo>
                      <a:pt x="222" y="76"/>
                    </a:lnTo>
                    <a:lnTo>
                      <a:pt x="238" y="69"/>
                    </a:lnTo>
                    <a:lnTo>
                      <a:pt x="255" y="63"/>
                    </a:lnTo>
                    <a:lnTo>
                      <a:pt x="271" y="58"/>
                    </a:lnTo>
                    <a:lnTo>
                      <a:pt x="288" y="54"/>
                    </a:lnTo>
                    <a:lnTo>
                      <a:pt x="306" y="52"/>
                    </a:lnTo>
                    <a:lnTo>
                      <a:pt x="323" y="49"/>
                    </a:lnTo>
                    <a:lnTo>
                      <a:pt x="340" y="48"/>
                    </a:lnTo>
                    <a:lnTo>
                      <a:pt x="357" y="47"/>
                    </a:lnTo>
                    <a:lnTo>
                      <a:pt x="375" y="48"/>
                    </a:lnTo>
                    <a:lnTo>
                      <a:pt x="349" y="57"/>
                    </a:lnTo>
                    <a:lnTo>
                      <a:pt x="324" y="66"/>
                    </a:lnTo>
                    <a:lnTo>
                      <a:pt x="300" y="76"/>
                    </a:lnTo>
                    <a:lnTo>
                      <a:pt x="277" y="86"/>
                    </a:lnTo>
                    <a:lnTo>
                      <a:pt x="254" y="96"/>
                    </a:lnTo>
                    <a:lnTo>
                      <a:pt x="233" y="107"/>
                    </a:lnTo>
                    <a:lnTo>
                      <a:pt x="212" y="118"/>
                    </a:lnTo>
                    <a:lnTo>
                      <a:pt x="194" y="129"/>
                    </a:lnTo>
                    <a:lnTo>
                      <a:pt x="177" y="140"/>
                    </a:lnTo>
                    <a:lnTo>
                      <a:pt x="161" y="152"/>
                    </a:lnTo>
                    <a:lnTo>
                      <a:pt x="146" y="162"/>
                    </a:lnTo>
                    <a:lnTo>
                      <a:pt x="132" y="172"/>
                    </a:lnTo>
                    <a:lnTo>
                      <a:pt x="121" y="184"/>
                    </a:lnTo>
                    <a:lnTo>
                      <a:pt x="111" y="193"/>
                    </a:lnTo>
                    <a:lnTo>
                      <a:pt x="104" y="203"/>
                    </a:lnTo>
                    <a:lnTo>
                      <a:pt x="98" y="213"/>
                    </a:lnTo>
                    <a:lnTo>
                      <a:pt x="83" y="187"/>
                    </a:lnTo>
                    <a:lnTo>
                      <a:pt x="68" y="159"/>
                    </a:lnTo>
                    <a:lnTo>
                      <a:pt x="52" y="127"/>
                    </a:lnTo>
                    <a:lnTo>
                      <a:pt x="37" y="98"/>
                    </a:lnTo>
                    <a:lnTo>
                      <a:pt x="23" y="68"/>
                    </a:lnTo>
                    <a:lnTo>
                      <a:pt x="12" y="40"/>
                    </a:lnTo>
                    <a:lnTo>
                      <a:pt x="4" y="17"/>
                    </a:lnTo>
                    <a:lnTo>
                      <a:pt x="0" y="0"/>
                    </a:lnTo>
                    <a:lnTo>
                      <a:pt x="4" y="3"/>
                    </a:lnTo>
                    <a:lnTo>
                      <a:pt x="13" y="15"/>
                    </a:lnTo>
                    <a:lnTo>
                      <a:pt x="27" y="31"/>
                    </a:lnTo>
                    <a:lnTo>
                      <a:pt x="44" y="50"/>
                    </a:lnTo>
                    <a:lnTo>
                      <a:pt x="63" y="73"/>
                    </a:lnTo>
                    <a:lnTo>
                      <a:pt x="82" y="96"/>
                    </a:lnTo>
                    <a:lnTo>
                      <a:pt x="99" y="119"/>
                    </a:lnTo>
                    <a:lnTo>
                      <a:pt x="114" y="14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69" name="Freeform 75">
                <a:extLst>
                  <a:ext uri="{FF2B5EF4-FFF2-40B4-BE49-F238E27FC236}">
                    <a16:creationId xmlns:a16="http://schemas.microsoft.com/office/drawing/2014/main" xmlns="" id="{28F41091-D2B2-4F21-94D8-F66AA003EF20}"/>
                  </a:ext>
                </a:extLst>
              </p:cNvPr>
              <p:cNvSpPr>
                <a:spLocks/>
              </p:cNvSpPr>
              <p:nvPr/>
            </p:nvSpPr>
            <p:spPr bwMode="auto">
              <a:xfrm>
                <a:off x="3031" y="1964"/>
                <a:ext cx="414" cy="494"/>
              </a:xfrm>
              <a:custGeom>
                <a:avLst/>
                <a:gdLst>
                  <a:gd name="T0" fmla="*/ 794 w 827"/>
                  <a:gd name="T1" fmla="*/ 285 h 986"/>
                  <a:gd name="T2" fmla="*/ 820 w 827"/>
                  <a:gd name="T3" fmla="*/ 330 h 986"/>
                  <a:gd name="T4" fmla="*/ 827 w 827"/>
                  <a:gd name="T5" fmla="*/ 368 h 986"/>
                  <a:gd name="T6" fmla="*/ 814 w 827"/>
                  <a:gd name="T7" fmla="*/ 439 h 986"/>
                  <a:gd name="T8" fmla="*/ 788 w 827"/>
                  <a:gd name="T9" fmla="*/ 513 h 986"/>
                  <a:gd name="T10" fmla="*/ 750 w 827"/>
                  <a:gd name="T11" fmla="*/ 584 h 986"/>
                  <a:gd name="T12" fmla="*/ 703 w 827"/>
                  <a:gd name="T13" fmla="*/ 655 h 986"/>
                  <a:gd name="T14" fmla="*/ 648 w 827"/>
                  <a:gd name="T15" fmla="*/ 720 h 986"/>
                  <a:gd name="T16" fmla="*/ 587 w 827"/>
                  <a:gd name="T17" fmla="*/ 781 h 986"/>
                  <a:gd name="T18" fmla="*/ 540 w 827"/>
                  <a:gd name="T19" fmla="*/ 821 h 986"/>
                  <a:gd name="T20" fmla="*/ 503 w 827"/>
                  <a:gd name="T21" fmla="*/ 850 h 986"/>
                  <a:gd name="T22" fmla="*/ 437 w 827"/>
                  <a:gd name="T23" fmla="*/ 894 h 986"/>
                  <a:gd name="T24" fmla="*/ 365 w 827"/>
                  <a:gd name="T25" fmla="*/ 940 h 986"/>
                  <a:gd name="T26" fmla="*/ 303 w 827"/>
                  <a:gd name="T27" fmla="*/ 975 h 986"/>
                  <a:gd name="T28" fmla="*/ 270 w 827"/>
                  <a:gd name="T29" fmla="*/ 986 h 986"/>
                  <a:gd name="T30" fmla="*/ 416 w 827"/>
                  <a:gd name="T31" fmla="*/ 867 h 986"/>
                  <a:gd name="T32" fmla="*/ 520 w 827"/>
                  <a:gd name="T33" fmla="*/ 772 h 986"/>
                  <a:gd name="T34" fmla="*/ 589 w 827"/>
                  <a:gd name="T35" fmla="*/ 701 h 986"/>
                  <a:gd name="T36" fmla="*/ 630 w 827"/>
                  <a:gd name="T37" fmla="*/ 653 h 986"/>
                  <a:gd name="T38" fmla="*/ 646 w 827"/>
                  <a:gd name="T39" fmla="*/ 632 h 986"/>
                  <a:gd name="T40" fmla="*/ 675 w 827"/>
                  <a:gd name="T41" fmla="*/ 589 h 986"/>
                  <a:gd name="T42" fmla="*/ 717 w 827"/>
                  <a:gd name="T43" fmla="*/ 527 h 986"/>
                  <a:gd name="T44" fmla="*/ 754 w 827"/>
                  <a:gd name="T45" fmla="*/ 464 h 986"/>
                  <a:gd name="T46" fmla="*/ 778 w 827"/>
                  <a:gd name="T47" fmla="*/ 379 h 986"/>
                  <a:gd name="T48" fmla="*/ 755 w 827"/>
                  <a:gd name="T49" fmla="*/ 297 h 986"/>
                  <a:gd name="T50" fmla="*/ 703 w 827"/>
                  <a:gd name="T51" fmla="*/ 232 h 986"/>
                  <a:gd name="T52" fmla="*/ 638 w 827"/>
                  <a:gd name="T53" fmla="*/ 180 h 986"/>
                  <a:gd name="T54" fmla="*/ 565 w 827"/>
                  <a:gd name="T55" fmla="*/ 137 h 986"/>
                  <a:gd name="T56" fmla="*/ 493 w 827"/>
                  <a:gd name="T57" fmla="*/ 92 h 986"/>
                  <a:gd name="T58" fmla="*/ 410 w 827"/>
                  <a:gd name="T59" fmla="*/ 49 h 986"/>
                  <a:gd name="T60" fmla="*/ 296 w 827"/>
                  <a:gd name="T61" fmla="*/ 54 h 986"/>
                  <a:gd name="T62" fmla="*/ 190 w 827"/>
                  <a:gd name="T63" fmla="*/ 96 h 986"/>
                  <a:gd name="T64" fmla="*/ 100 w 827"/>
                  <a:gd name="T65" fmla="*/ 156 h 986"/>
                  <a:gd name="T66" fmla="*/ 34 w 827"/>
                  <a:gd name="T67" fmla="*/ 208 h 986"/>
                  <a:gd name="T68" fmla="*/ 0 w 827"/>
                  <a:gd name="T69" fmla="*/ 229 h 986"/>
                  <a:gd name="T70" fmla="*/ 38 w 827"/>
                  <a:gd name="T71" fmla="*/ 167 h 986"/>
                  <a:gd name="T72" fmla="*/ 89 w 827"/>
                  <a:gd name="T73" fmla="*/ 116 h 986"/>
                  <a:gd name="T74" fmla="*/ 147 w 827"/>
                  <a:gd name="T75" fmla="*/ 75 h 986"/>
                  <a:gd name="T76" fmla="*/ 214 w 827"/>
                  <a:gd name="T77" fmla="*/ 41 h 986"/>
                  <a:gd name="T78" fmla="*/ 283 w 827"/>
                  <a:gd name="T79" fmla="*/ 12 h 986"/>
                  <a:gd name="T80" fmla="*/ 352 w 827"/>
                  <a:gd name="T81" fmla="*/ 0 h 986"/>
                  <a:gd name="T82" fmla="*/ 437 w 827"/>
                  <a:gd name="T83" fmla="*/ 19 h 986"/>
                  <a:gd name="T84" fmla="*/ 535 w 827"/>
                  <a:gd name="T85" fmla="*/ 66 h 986"/>
                  <a:gd name="T86" fmla="*/ 633 w 827"/>
                  <a:gd name="T87" fmla="*/ 130 h 986"/>
                  <a:gd name="T88" fmla="*/ 722 w 827"/>
                  <a:gd name="T89" fmla="*/ 203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7" h="986">
                    <a:moveTo>
                      <a:pt x="769" y="253"/>
                    </a:moveTo>
                    <a:lnTo>
                      <a:pt x="783" y="269"/>
                    </a:lnTo>
                    <a:lnTo>
                      <a:pt x="794" y="285"/>
                    </a:lnTo>
                    <a:lnTo>
                      <a:pt x="805" y="300"/>
                    </a:lnTo>
                    <a:lnTo>
                      <a:pt x="813" y="315"/>
                    </a:lnTo>
                    <a:lnTo>
                      <a:pt x="820" y="330"/>
                    </a:lnTo>
                    <a:lnTo>
                      <a:pt x="824" y="344"/>
                    </a:lnTo>
                    <a:lnTo>
                      <a:pt x="827" y="356"/>
                    </a:lnTo>
                    <a:lnTo>
                      <a:pt x="827" y="368"/>
                    </a:lnTo>
                    <a:lnTo>
                      <a:pt x="824" y="391"/>
                    </a:lnTo>
                    <a:lnTo>
                      <a:pt x="820" y="415"/>
                    </a:lnTo>
                    <a:lnTo>
                      <a:pt x="814" y="439"/>
                    </a:lnTo>
                    <a:lnTo>
                      <a:pt x="806" y="464"/>
                    </a:lnTo>
                    <a:lnTo>
                      <a:pt x="797" y="488"/>
                    </a:lnTo>
                    <a:lnTo>
                      <a:pt x="788" y="513"/>
                    </a:lnTo>
                    <a:lnTo>
                      <a:pt x="776" y="537"/>
                    </a:lnTo>
                    <a:lnTo>
                      <a:pt x="763" y="561"/>
                    </a:lnTo>
                    <a:lnTo>
                      <a:pt x="750" y="584"/>
                    </a:lnTo>
                    <a:lnTo>
                      <a:pt x="736" y="609"/>
                    </a:lnTo>
                    <a:lnTo>
                      <a:pt x="720" y="632"/>
                    </a:lnTo>
                    <a:lnTo>
                      <a:pt x="703" y="655"/>
                    </a:lnTo>
                    <a:lnTo>
                      <a:pt x="686" y="676"/>
                    </a:lnTo>
                    <a:lnTo>
                      <a:pt x="668" y="698"/>
                    </a:lnTo>
                    <a:lnTo>
                      <a:pt x="648" y="720"/>
                    </a:lnTo>
                    <a:lnTo>
                      <a:pt x="629" y="741"/>
                    </a:lnTo>
                    <a:lnTo>
                      <a:pt x="608" y="762"/>
                    </a:lnTo>
                    <a:lnTo>
                      <a:pt x="587" y="781"/>
                    </a:lnTo>
                    <a:lnTo>
                      <a:pt x="565" y="800"/>
                    </a:lnTo>
                    <a:lnTo>
                      <a:pt x="543" y="818"/>
                    </a:lnTo>
                    <a:lnTo>
                      <a:pt x="540" y="821"/>
                    </a:lnTo>
                    <a:lnTo>
                      <a:pt x="532" y="828"/>
                    </a:lnTo>
                    <a:lnTo>
                      <a:pt x="519" y="839"/>
                    </a:lnTo>
                    <a:lnTo>
                      <a:pt x="503" y="850"/>
                    </a:lnTo>
                    <a:lnTo>
                      <a:pt x="484" y="864"/>
                    </a:lnTo>
                    <a:lnTo>
                      <a:pt x="462" y="878"/>
                    </a:lnTo>
                    <a:lnTo>
                      <a:pt x="437" y="894"/>
                    </a:lnTo>
                    <a:lnTo>
                      <a:pt x="413" y="909"/>
                    </a:lnTo>
                    <a:lnTo>
                      <a:pt x="389" y="925"/>
                    </a:lnTo>
                    <a:lnTo>
                      <a:pt x="365" y="940"/>
                    </a:lnTo>
                    <a:lnTo>
                      <a:pt x="342" y="953"/>
                    </a:lnTo>
                    <a:lnTo>
                      <a:pt x="321" y="965"/>
                    </a:lnTo>
                    <a:lnTo>
                      <a:pt x="303" y="975"/>
                    </a:lnTo>
                    <a:lnTo>
                      <a:pt x="288" y="981"/>
                    </a:lnTo>
                    <a:lnTo>
                      <a:pt x="276" y="986"/>
                    </a:lnTo>
                    <a:lnTo>
                      <a:pt x="270" y="986"/>
                    </a:lnTo>
                    <a:lnTo>
                      <a:pt x="323" y="945"/>
                    </a:lnTo>
                    <a:lnTo>
                      <a:pt x="372" y="904"/>
                    </a:lnTo>
                    <a:lnTo>
                      <a:pt x="416" y="867"/>
                    </a:lnTo>
                    <a:lnTo>
                      <a:pt x="455" y="833"/>
                    </a:lnTo>
                    <a:lnTo>
                      <a:pt x="489" y="802"/>
                    </a:lnTo>
                    <a:lnTo>
                      <a:pt x="520" y="772"/>
                    </a:lnTo>
                    <a:lnTo>
                      <a:pt x="547" y="745"/>
                    </a:lnTo>
                    <a:lnTo>
                      <a:pt x="570" y="721"/>
                    </a:lnTo>
                    <a:lnTo>
                      <a:pt x="589" y="701"/>
                    </a:lnTo>
                    <a:lnTo>
                      <a:pt x="607" y="682"/>
                    </a:lnTo>
                    <a:lnTo>
                      <a:pt x="619" y="666"/>
                    </a:lnTo>
                    <a:lnTo>
                      <a:pt x="630" y="653"/>
                    </a:lnTo>
                    <a:lnTo>
                      <a:pt x="638" y="643"/>
                    </a:lnTo>
                    <a:lnTo>
                      <a:pt x="644" y="636"/>
                    </a:lnTo>
                    <a:lnTo>
                      <a:pt x="646" y="632"/>
                    </a:lnTo>
                    <a:lnTo>
                      <a:pt x="647" y="630"/>
                    </a:lnTo>
                    <a:lnTo>
                      <a:pt x="661" y="610"/>
                    </a:lnTo>
                    <a:lnTo>
                      <a:pt x="675" y="589"/>
                    </a:lnTo>
                    <a:lnTo>
                      <a:pt x="690" y="568"/>
                    </a:lnTo>
                    <a:lnTo>
                      <a:pt x="703" y="548"/>
                    </a:lnTo>
                    <a:lnTo>
                      <a:pt x="717" y="527"/>
                    </a:lnTo>
                    <a:lnTo>
                      <a:pt x="731" y="506"/>
                    </a:lnTo>
                    <a:lnTo>
                      <a:pt x="743" y="485"/>
                    </a:lnTo>
                    <a:lnTo>
                      <a:pt x="754" y="464"/>
                    </a:lnTo>
                    <a:lnTo>
                      <a:pt x="765" y="437"/>
                    </a:lnTo>
                    <a:lnTo>
                      <a:pt x="774" y="409"/>
                    </a:lnTo>
                    <a:lnTo>
                      <a:pt x="778" y="379"/>
                    </a:lnTo>
                    <a:lnTo>
                      <a:pt x="778" y="348"/>
                    </a:lnTo>
                    <a:lnTo>
                      <a:pt x="768" y="321"/>
                    </a:lnTo>
                    <a:lnTo>
                      <a:pt x="755" y="297"/>
                    </a:lnTo>
                    <a:lnTo>
                      <a:pt x="739" y="274"/>
                    </a:lnTo>
                    <a:lnTo>
                      <a:pt x="722" y="252"/>
                    </a:lnTo>
                    <a:lnTo>
                      <a:pt x="703" y="232"/>
                    </a:lnTo>
                    <a:lnTo>
                      <a:pt x="683" y="214"/>
                    </a:lnTo>
                    <a:lnTo>
                      <a:pt x="660" y="196"/>
                    </a:lnTo>
                    <a:lnTo>
                      <a:pt x="638" y="180"/>
                    </a:lnTo>
                    <a:lnTo>
                      <a:pt x="614" y="165"/>
                    </a:lnTo>
                    <a:lnTo>
                      <a:pt x="589" y="150"/>
                    </a:lnTo>
                    <a:lnTo>
                      <a:pt x="565" y="137"/>
                    </a:lnTo>
                    <a:lnTo>
                      <a:pt x="540" y="122"/>
                    </a:lnTo>
                    <a:lnTo>
                      <a:pt x="516" y="107"/>
                    </a:lnTo>
                    <a:lnTo>
                      <a:pt x="493" y="92"/>
                    </a:lnTo>
                    <a:lnTo>
                      <a:pt x="470" y="77"/>
                    </a:lnTo>
                    <a:lnTo>
                      <a:pt x="448" y="61"/>
                    </a:lnTo>
                    <a:lnTo>
                      <a:pt x="410" y="49"/>
                    </a:lnTo>
                    <a:lnTo>
                      <a:pt x="372" y="45"/>
                    </a:lnTo>
                    <a:lnTo>
                      <a:pt x="334" y="47"/>
                    </a:lnTo>
                    <a:lnTo>
                      <a:pt x="296" y="54"/>
                    </a:lnTo>
                    <a:lnTo>
                      <a:pt x="260" y="64"/>
                    </a:lnTo>
                    <a:lnTo>
                      <a:pt x="224" y="79"/>
                    </a:lnTo>
                    <a:lnTo>
                      <a:pt x="190" y="96"/>
                    </a:lnTo>
                    <a:lnTo>
                      <a:pt x="159" y="116"/>
                    </a:lnTo>
                    <a:lnTo>
                      <a:pt x="128" y="136"/>
                    </a:lnTo>
                    <a:lnTo>
                      <a:pt x="100" y="156"/>
                    </a:lnTo>
                    <a:lnTo>
                      <a:pt x="75" y="175"/>
                    </a:lnTo>
                    <a:lnTo>
                      <a:pt x="53" y="193"/>
                    </a:lnTo>
                    <a:lnTo>
                      <a:pt x="34" y="208"/>
                    </a:lnTo>
                    <a:lnTo>
                      <a:pt x="18" y="220"/>
                    </a:lnTo>
                    <a:lnTo>
                      <a:pt x="7" y="226"/>
                    </a:lnTo>
                    <a:lnTo>
                      <a:pt x="0" y="229"/>
                    </a:lnTo>
                    <a:lnTo>
                      <a:pt x="11" y="207"/>
                    </a:lnTo>
                    <a:lnTo>
                      <a:pt x="24" y="186"/>
                    </a:lnTo>
                    <a:lnTo>
                      <a:pt x="38" y="167"/>
                    </a:lnTo>
                    <a:lnTo>
                      <a:pt x="54" y="148"/>
                    </a:lnTo>
                    <a:lnTo>
                      <a:pt x="70" y="131"/>
                    </a:lnTo>
                    <a:lnTo>
                      <a:pt x="89" y="116"/>
                    </a:lnTo>
                    <a:lnTo>
                      <a:pt x="107" y="101"/>
                    </a:lnTo>
                    <a:lnTo>
                      <a:pt x="127" y="87"/>
                    </a:lnTo>
                    <a:lnTo>
                      <a:pt x="147" y="75"/>
                    </a:lnTo>
                    <a:lnTo>
                      <a:pt x="169" y="62"/>
                    </a:lnTo>
                    <a:lnTo>
                      <a:pt x="191" y="51"/>
                    </a:lnTo>
                    <a:lnTo>
                      <a:pt x="214" y="41"/>
                    </a:lnTo>
                    <a:lnTo>
                      <a:pt x="237" y="31"/>
                    </a:lnTo>
                    <a:lnTo>
                      <a:pt x="260" y="22"/>
                    </a:lnTo>
                    <a:lnTo>
                      <a:pt x="283" y="12"/>
                    </a:lnTo>
                    <a:lnTo>
                      <a:pt x="307" y="4"/>
                    </a:lnTo>
                    <a:lnTo>
                      <a:pt x="328" y="0"/>
                    </a:lnTo>
                    <a:lnTo>
                      <a:pt x="352" y="0"/>
                    </a:lnTo>
                    <a:lnTo>
                      <a:pt x="379" y="3"/>
                    </a:lnTo>
                    <a:lnTo>
                      <a:pt x="408" y="10"/>
                    </a:lnTo>
                    <a:lnTo>
                      <a:pt x="437" y="19"/>
                    </a:lnTo>
                    <a:lnTo>
                      <a:pt x="470" y="33"/>
                    </a:lnTo>
                    <a:lnTo>
                      <a:pt x="502" y="48"/>
                    </a:lnTo>
                    <a:lnTo>
                      <a:pt x="535" y="66"/>
                    </a:lnTo>
                    <a:lnTo>
                      <a:pt x="569" y="86"/>
                    </a:lnTo>
                    <a:lnTo>
                      <a:pt x="601" y="107"/>
                    </a:lnTo>
                    <a:lnTo>
                      <a:pt x="633" y="130"/>
                    </a:lnTo>
                    <a:lnTo>
                      <a:pt x="664" y="154"/>
                    </a:lnTo>
                    <a:lnTo>
                      <a:pt x="694" y="178"/>
                    </a:lnTo>
                    <a:lnTo>
                      <a:pt x="722" y="203"/>
                    </a:lnTo>
                    <a:lnTo>
                      <a:pt x="747" y="228"/>
                    </a:lnTo>
                    <a:lnTo>
                      <a:pt x="769" y="253"/>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70" name="Freeform 76">
                <a:extLst>
                  <a:ext uri="{FF2B5EF4-FFF2-40B4-BE49-F238E27FC236}">
                    <a16:creationId xmlns:a16="http://schemas.microsoft.com/office/drawing/2014/main" xmlns="" id="{C3163B33-EB20-4C7C-BB00-CDE473EAE6F7}"/>
                  </a:ext>
                </a:extLst>
              </p:cNvPr>
              <p:cNvSpPr>
                <a:spLocks/>
              </p:cNvSpPr>
              <p:nvPr/>
            </p:nvSpPr>
            <p:spPr bwMode="auto">
              <a:xfrm>
                <a:off x="2426" y="2032"/>
                <a:ext cx="271" cy="266"/>
              </a:xfrm>
              <a:custGeom>
                <a:avLst/>
                <a:gdLst>
                  <a:gd name="T0" fmla="*/ 538 w 543"/>
                  <a:gd name="T1" fmla="*/ 17 h 530"/>
                  <a:gd name="T2" fmla="*/ 523 w 543"/>
                  <a:gd name="T3" fmla="*/ 43 h 530"/>
                  <a:gd name="T4" fmla="*/ 502 w 543"/>
                  <a:gd name="T5" fmla="*/ 64 h 530"/>
                  <a:gd name="T6" fmla="*/ 477 w 543"/>
                  <a:gd name="T7" fmla="*/ 80 h 530"/>
                  <a:gd name="T8" fmla="*/ 450 w 543"/>
                  <a:gd name="T9" fmla="*/ 93 h 530"/>
                  <a:gd name="T10" fmla="*/ 420 w 543"/>
                  <a:gd name="T11" fmla="*/ 103 h 530"/>
                  <a:gd name="T12" fmla="*/ 390 w 543"/>
                  <a:gd name="T13" fmla="*/ 113 h 530"/>
                  <a:gd name="T14" fmla="*/ 360 w 543"/>
                  <a:gd name="T15" fmla="*/ 123 h 530"/>
                  <a:gd name="T16" fmla="*/ 340 w 543"/>
                  <a:gd name="T17" fmla="*/ 130 h 530"/>
                  <a:gd name="T18" fmla="*/ 327 w 543"/>
                  <a:gd name="T19" fmla="*/ 132 h 530"/>
                  <a:gd name="T20" fmla="*/ 315 w 543"/>
                  <a:gd name="T21" fmla="*/ 132 h 530"/>
                  <a:gd name="T22" fmla="*/ 301 w 543"/>
                  <a:gd name="T23" fmla="*/ 132 h 530"/>
                  <a:gd name="T24" fmla="*/ 299 w 543"/>
                  <a:gd name="T25" fmla="*/ 163 h 530"/>
                  <a:gd name="T26" fmla="*/ 321 w 543"/>
                  <a:gd name="T27" fmla="*/ 225 h 530"/>
                  <a:gd name="T28" fmla="*/ 352 w 543"/>
                  <a:gd name="T29" fmla="*/ 286 h 530"/>
                  <a:gd name="T30" fmla="*/ 382 w 543"/>
                  <a:gd name="T31" fmla="*/ 346 h 530"/>
                  <a:gd name="T32" fmla="*/ 382 w 543"/>
                  <a:gd name="T33" fmla="*/ 380 h 530"/>
                  <a:gd name="T34" fmla="*/ 357 w 543"/>
                  <a:gd name="T35" fmla="*/ 385 h 530"/>
                  <a:gd name="T36" fmla="*/ 330 w 543"/>
                  <a:gd name="T37" fmla="*/ 386 h 530"/>
                  <a:gd name="T38" fmla="*/ 295 w 543"/>
                  <a:gd name="T39" fmla="*/ 387 h 530"/>
                  <a:gd name="T40" fmla="*/ 261 w 543"/>
                  <a:gd name="T41" fmla="*/ 393 h 530"/>
                  <a:gd name="T42" fmla="*/ 233 w 543"/>
                  <a:gd name="T43" fmla="*/ 400 h 530"/>
                  <a:gd name="T44" fmla="*/ 204 w 543"/>
                  <a:gd name="T45" fmla="*/ 409 h 530"/>
                  <a:gd name="T46" fmla="*/ 174 w 543"/>
                  <a:gd name="T47" fmla="*/ 422 h 530"/>
                  <a:gd name="T48" fmla="*/ 143 w 543"/>
                  <a:gd name="T49" fmla="*/ 438 h 530"/>
                  <a:gd name="T50" fmla="*/ 112 w 543"/>
                  <a:gd name="T51" fmla="*/ 458 h 530"/>
                  <a:gd name="T52" fmla="*/ 81 w 543"/>
                  <a:gd name="T53" fmla="*/ 483 h 530"/>
                  <a:gd name="T54" fmla="*/ 50 w 543"/>
                  <a:gd name="T55" fmla="*/ 513 h 530"/>
                  <a:gd name="T56" fmla="*/ 41 w 543"/>
                  <a:gd name="T57" fmla="*/ 504 h 530"/>
                  <a:gd name="T58" fmla="*/ 61 w 543"/>
                  <a:gd name="T59" fmla="*/ 460 h 530"/>
                  <a:gd name="T60" fmla="*/ 91 w 543"/>
                  <a:gd name="T61" fmla="*/ 425 h 530"/>
                  <a:gd name="T62" fmla="*/ 129 w 543"/>
                  <a:gd name="T63" fmla="*/ 399 h 530"/>
                  <a:gd name="T64" fmla="*/ 173 w 543"/>
                  <a:gd name="T65" fmla="*/ 379 h 530"/>
                  <a:gd name="T66" fmla="*/ 220 w 543"/>
                  <a:gd name="T67" fmla="*/ 364 h 530"/>
                  <a:gd name="T68" fmla="*/ 269 w 543"/>
                  <a:gd name="T69" fmla="*/ 354 h 530"/>
                  <a:gd name="T70" fmla="*/ 316 w 543"/>
                  <a:gd name="T71" fmla="*/ 344 h 530"/>
                  <a:gd name="T72" fmla="*/ 329 w 543"/>
                  <a:gd name="T73" fmla="*/ 314 h 530"/>
                  <a:gd name="T74" fmla="*/ 308 w 543"/>
                  <a:gd name="T75" fmla="*/ 262 h 530"/>
                  <a:gd name="T76" fmla="*/ 286 w 543"/>
                  <a:gd name="T77" fmla="*/ 211 h 530"/>
                  <a:gd name="T78" fmla="*/ 264 w 543"/>
                  <a:gd name="T79" fmla="*/ 161 h 530"/>
                  <a:gd name="T80" fmla="*/ 234 w 543"/>
                  <a:gd name="T81" fmla="*/ 136 h 530"/>
                  <a:gd name="T82" fmla="*/ 196 w 543"/>
                  <a:gd name="T83" fmla="*/ 143 h 530"/>
                  <a:gd name="T84" fmla="*/ 156 w 543"/>
                  <a:gd name="T85" fmla="*/ 154 h 530"/>
                  <a:gd name="T86" fmla="*/ 117 w 543"/>
                  <a:gd name="T87" fmla="*/ 169 h 530"/>
                  <a:gd name="T88" fmla="*/ 79 w 543"/>
                  <a:gd name="T89" fmla="*/ 182 h 530"/>
                  <a:gd name="T90" fmla="*/ 45 w 543"/>
                  <a:gd name="T91" fmla="*/ 196 h 530"/>
                  <a:gd name="T92" fmla="*/ 20 w 543"/>
                  <a:gd name="T93" fmla="*/ 207 h 530"/>
                  <a:gd name="T94" fmla="*/ 4 w 543"/>
                  <a:gd name="T95" fmla="*/ 212 h 530"/>
                  <a:gd name="T96" fmla="*/ 21 w 543"/>
                  <a:gd name="T97" fmla="*/ 184 h 530"/>
                  <a:gd name="T98" fmla="*/ 72 w 543"/>
                  <a:gd name="T99" fmla="*/ 141 h 530"/>
                  <a:gd name="T100" fmla="*/ 131 w 543"/>
                  <a:gd name="T101" fmla="*/ 115 h 530"/>
                  <a:gd name="T102" fmla="*/ 195 w 543"/>
                  <a:gd name="T103" fmla="*/ 100 h 530"/>
                  <a:gd name="T104" fmla="*/ 262 w 543"/>
                  <a:gd name="T105" fmla="*/ 90 h 530"/>
                  <a:gd name="T106" fmla="*/ 331 w 543"/>
                  <a:gd name="T107" fmla="*/ 84 h 530"/>
                  <a:gd name="T108" fmla="*/ 398 w 543"/>
                  <a:gd name="T109" fmla="*/ 73 h 530"/>
                  <a:gd name="T110" fmla="*/ 461 w 543"/>
                  <a:gd name="T111" fmla="*/ 55 h 530"/>
                  <a:gd name="T112" fmla="*/ 498 w 543"/>
                  <a:gd name="T113" fmla="*/ 35 h 530"/>
                  <a:gd name="T114" fmla="*/ 511 w 543"/>
                  <a:gd name="T115" fmla="*/ 20 h 530"/>
                  <a:gd name="T116" fmla="*/ 521 w 543"/>
                  <a:gd name="T117" fmla="*/ 6 h 530"/>
                  <a:gd name="T118" fmla="*/ 535 w 543"/>
                  <a:gd name="T119"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3" h="530">
                    <a:moveTo>
                      <a:pt x="543" y="1"/>
                    </a:moveTo>
                    <a:lnTo>
                      <a:pt x="538" y="17"/>
                    </a:lnTo>
                    <a:lnTo>
                      <a:pt x="531" y="31"/>
                    </a:lnTo>
                    <a:lnTo>
                      <a:pt x="523" y="43"/>
                    </a:lnTo>
                    <a:lnTo>
                      <a:pt x="513" y="54"/>
                    </a:lnTo>
                    <a:lnTo>
                      <a:pt x="502" y="64"/>
                    </a:lnTo>
                    <a:lnTo>
                      <a:pt x="490" y="72"/>
                    </a:lnTo>
                    <a:lnTo>
                      <a:pt x="477" y="80"/>
                    </a:lnTo>
                    <a:lnTo>
                      <a:pt x="463" y="87"/>
                    </a:lnTo>
                    <a:lnTo>
                      <a:pt x="450" y="93"/>
                    </a:lnTo>
                    <a:lnTo>
                      <a:pt x="435" y="98"/>
                    </a:lnTo>
                    <a:lnTo>
                      <a:pt x="420" y="103"/>
                    </a:lnTo>
                    <a:lnTo>
                      <a:pt x="405" y="109"/>
                    </a:lnTo>
                    <a:lnTo>
                      <a:pt x="390" y="113"/>
                    </a:lnTo>
                    <a:lnTo>
                      <a:pt x="375" y="118"/>
                    </a:lnTo>
                    <a:lnTo>
                      <a:pt x="360" y="123"/>
                    </a:lnTo>
                    <a:lnTo>
                      <a:pt x="346" y="127"/>
                    </a:lnTo>
                    <a:lnTo>
                      <a:pt x="340" y="130"/>
                    </a:lnTo>
                    <a:lnTo>
                      <a:pt x="334" y="131"/>
                    </a:lnTo>
                    <a:lnTo>
                      <a:pt x="327" y="132"/>
                    </a:lnTo>
                    <a:lnTo>
                      <a:pt x="322" y="132"/>
                    </a:lnTo>
                    <a:lnTo>
                      <a:pt x="315" y="132"/>
                    </a:lnTo>
                    <a:lnTo>
                      <a:pt x="308" y="132"/>
                    </a:lnTo>
                    <a:lnTo>
                      <a:pt x="301" y="132"/>
                    </a:lnTo>
                    <a:lnTo>
                      <a:pt x="294" y="133"/>
                    </a:lnTo>
                    <a:lnTo>
                      <a:pt x="299" y="163"/>
                    </a:lnTo>
                    <a:lnTo>
                      <a:pt x="308" y="194"/>
                    </a:lnTo>
                    <a:lnTo>
                      <a:pt x="321" y="225"/>
                    </a:lnTo>
                    <a:lnTo>
                      <a:pt x="336" y="255"/>
                    </a:lnTo>
                    <a:lnTo>
                      <a:pt x="352" y="286"/>
                    </a:lnTo>
                    <a:lnTo>
                      <a:pt x="367" y="316"/>
                    </a:lnTo>
                    <a:lnTo>
                      <a:pt x="382" y="346"/>
                    </a:lnTo>
                    <a:lnTo>
                      <a:pt x="394" y="375"/>
                    </a:lnTo>
                    <a:lnTo>
                      <a:pt x="382" y="380"/>
                    </a:lnTo>
                    <a:lnTo>
                      <a:pt x="370" y="383"/>
                    </a:lnTo>
                    <a:lnTo>
                      <a:pt x="357" y="385"/>
                    </a:lnTo>
                    <a:lnTo>
                      <a:pt x="345" y="385"/>
                    </a:lnTo>
                    <a:lnTo>
                      <a:pt x="330" y="386"/>
                    </a:lnTo>
                    <a:lnTo>
                      <a:pt x="314" y="386"/>
                    </a:lnTo>
                    <a:lnTo>
                      <a:pt x="295" y="387"/>
                    </a:lnTo>
                    <a:lnTo>
                      <a:pt x="274" y="391"/>
                    </a:lnTo>
                    <a:lnTo>
                      <a:pt x="261" y="393"/>
                    </a:lnTo>
                    <a:lnTo>
                      <a:pt x="247" y="397"/>
                    </a:lnTo>
                    <a:lnTo>
                      <a:pt x="233" y="400"/>
                    </a:lnTo>
                    <a:lnTo>
                      <a:pt x="219" y="405"/>
                    </a:lnTo>
                    <a:lnTo>
                      <a:pt x="204" y="409"/>
                    </a:lnTo>
                    <a:lnTo>
                      <a:pt x="189" y="415"/>
                    </a:lnTo>
                    <a:lnTo>
                      <a:pt x="174" y="422"/>
                    </a:lnTo>
                    <a:lnTo>
                      <a:pt x="159" y="429"/>
                    </a:lnTo>
                    <a:lnTo>
                      <a:pt x="143" y="438"/>
                    </a:lnTo>
                    <a:lnTo>
                      <a:pt x="128" y="447"/>
                    </a:lnTo>
                    <a:lnTo>
                      <a:pt x="112" y="458"/>
                    </a:lnTo>
                    <a:lnTo>
                      <a:pt x="97" y="470"/>
                    </a:lnTo>
                    <a:lnTo>
                      <a:pt x="81" y="483"/>
                    </a:lnTo>
                    <a:lnTo>
                      <a:pt x="66" y="497"/>
                    </a:lnTo>
                    <a:lnTo>
                      <a:pt x="50" y="513"/>
                    </a:lnTo>
                    <a:lnTo>
                      <a:pt x="35" y="530"/>
                    </a:lnTo>
                    <a:lnTo>
                      <a:pt x="41" y="504"/>
                    </a:lnTo>
                    <a:lnTo>
                      <a:pt x="50" y="481"/>
                    </a:lnTo>
                    <a:lnTo>
                      <a:pt x="61" y="460"/>
                    </a:lnTo>
                    <a:lnTo>
                      <a:pt x="75" y="441"/>
                    </a:lnTo>
                    <a:lnTo>
                      <a:pt x="91" y="425"/>
                    </a:lnTo>
                    <a:lnTo>
                      <a:pt x="110" y="412"/>
                    </a:lnTo>
                    <a:lnTo>
                      <a:pt x="129" y="399"/>
                    </a:lnTo>
                    <a:lnTo>
                      <a:pt x="151" y="389"/>
                    </a:lnTo>
                    <a:lnTo>
                      <a:pt x="173" y="379"/>
                    </a:lnTo>
                    <a:lnTo>
                      <a:pt x="197" y="371"/>
                    </a:lnTo>
                    <a:lnTo>
                      <a:pt x="220" y="364"/>
                    </a:lnTo>
                    <a:lnTo>
                      <a:pt x="245" y="359"/>
                    </a:lnTo>
                    <a:lnTo>
                      <a:pt x="269" y="354"/>
                    </a:lnTo>
                    <a:lnTo>
                      <a:pt x="293" y="348"/>
                    </a:lnTo>
                    <a:lnTo>
                      <a:pt x="316" y="344"/>
                    </a:lnTo>
                    <a:lnTo>
                      <a:pt x="339" y="339"/>
                    </a:lnTo>
                    <a:lnTo>
                      <a:pt x="329" y="314"/>
                    </a:lnTo>
                    <a:lnTo>
                      <a:pt x="318" y="288"/>
                    </a:lnTo>
                    <a:lnTo>
                      <a:pt x="308" y="262"/>
                    </a:lnTo>
                    <a:lnTo>
                      <a:pt x="298" y="237"/>
                    </a:lnTo>
                    <a:lnTo>
                      <a:pt x="286" y="211"/>
                    </a:lnTo>
                    <a:lnTo>
                      <a:pt x="276" y="186"/>
                    </a:lnTo>
                    <a:lnTo>
                      <a:pt x="264" y="161"/>
                    </a:lnTo>
                    <a:lnTo>
                      <a:pt x="251" y="135"/>
                    </a:lnTo>
                    <a:lnTo>
                      <a:pt x="234" y="136"/>
                    </a:lnTo>
                    <a:lnTo>
                      <a:pt x="216" y="139"/>
                    </a:lnTo>
                    <a:lnTo>
                      <a:pt x="196" y="143"/>
                    </a:lnTo>
                    <a:lnTo>
                      <a:pt x="177" y="148"/>
                    </a:lnTo>
                    <a:lnTo>
                      <a:pt x="156" y="154"/>
                    </a:lnTo>
                    <a:lnTo>
                      <a:pt x="136" y="161"/>
                    </a:lnTo>
                    <a:lnTo>
                      <a:pt x="117" y="169"/>
                    </a:lnTo>
                    <a:lnTo>
                      <a:pt x="97" y="176"/>
                    </a:lnTo>
                    <a:lnTo>
                      <a:pt x="79" y="182"/>
                    </a:lnTo>
                    <a:lnTo>
                      <a:pt x="61" y="191"/>
                    </a:lnTo>
                    <a:lnTo>
                      <a:pt x="45" y="196"/>
                    </a:lnTo>
                    <a:lnTo>
                      <a:pt x="31" y="202"/>
                    </a:lnTo>
                    <a:lnTo>
                      <a:pt x="20" y="207"/>
                    </a:lnTo>
                    <a:lnTo>
                      <a:pt x="11" y="210"/>
                    </a:lnTo>
                    <a:lnTo>
                      <a:pt x="4" y="212"/>
                    </a:lnTo>
                    <a:lnTo>
                      <a:pt x="0" y="212"/>
                    </a:lnTo>
                    <a:lnTo>
                      <a:pt x="21" y="184"/>
                    </a:lnTo>
                    <a:lnTo>
                      <a:pt x="45" y="161"/>
                    </a:lnTo>
                    <a:lnTo>
                      <a:pt x="72" y="141"/>
                    </a:lnTo>
                    <a:lnTo>
                      <a:pt x="101" y="126"/>
                    </a:lnTo>
                    <a:lnTo>
                      <a:pt x="131" y="115"/>
                    </a:lnTo>
                    <a:lnTo>
                      <a:pt x="162" y="107"/>
                    </a:lnTo>
                    <a:lnTo>
                      <a:pt x="195" y="100"/>
                    </a:lnTo>
                    <a:lnTo>
                      <a:pt x="228" y="95"/>
                    </a:lnTo>
                    <a:lnTo>
                      <a:pt x="262" y="90"/>
                    </a:lnTo>
                    <a:lnTo>
                      <a:pt x="296" y="87"/>
                    </a:lnTo>
                    <a:lnTo>
                      <a:pt x="331" y="84"/>
                    </a:lnTo>
                    <a:lnTo>
                      <a:pt x="364" y="79"/>
                    </a:lnTo>
                    <a:lnTo>
                      <a:pt x="398" y="73"/>
                    </a:lnTo>
                    <a:lnTo>
                      <a:pt x="430" y="65"/>
                    </a:lnTo>
                    <a:lnTo>
                      <a:pt x="461" y="55"/>
                    </a:lnTo>
                    <a:lnTo>
                      <a:pt x="491" y="41"/>
                    </a:lnTo>
                    <a:lnTo>
                      <a:pt x="498" y="35"/>
                    </a:lnTo>
                    <a:lnTo>
                      <a:pt x="505" y="28"/>
                    </a:lnTo>
                    <a:lnTo>
                      <a:pt x="511" y="20"/>
                    </a:lnTo>
                    <a:lnTo>
                      <a:pt x="515" y="13"/>
                    </a:lnTo>
                    <a:lnTo>
                      <a:pt x="521" y="6"/>
                    </a:lnTo>
                    <a:lnTo>
                      <a:pt x="527" y="2"/>
                    </a:lnTo>
                    <a:lnTo>
                      <a:pt x="535" y="0"/>
                    </a:lnTo>
                    <a:lnTo>
                      <a:pt x="543" y="1"/>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71" name="Freeform 77">
                <a:extLst>
                  <a:ext uri="{FF2B5EF4-FFF2-40B4-BE49-F238E27FC236}">
                    <a16:creationId xmlns:a16="http://schemas.microsoft.com/office/drawing/2014/main" xmlns="" id="{9B6A7AEA-4771-4603-9E7F-60A48A407643}"/>
                  </a:ext>
                </a:extLst>
              </p:cNvPr>
              <p:cNvSpPr>
                <a:spLocks/>
              </p:cNvSpPr>
              <p:nvPr/>
            </p:nvSpPr>
            <p:spPr bwMode="auto">
              <a:xfrm>
                <a:off x="2996" y="2077"/>
                <a:ext cx="387" cy="381"/>
              </a:xfrm>
              <a:custGeom>
                <a:avLst/>
                <a:gdLst>
                  <a:gd name="T0" fmla="*/ 742 w 772"/>
                  <a:gd name="T1" fmla="*/ 275 h 762"/>
                  <a:gd name="T2" fmla="*/ 740 w 772"/>
                  <a:gd name="T3" fmla="*/ 204 h 762"/>
                  <a:gd name="T4" fmla="*/ 727 w 772"/>
                  <a:gd name="T5" fmla="*/ 114 h 762"/>
                  <a:gd name="T6" fmla="*/ 686 w 772"/>
                  <a:gd name="T7" fmla="*/ 54 h 762"/>
                  <a:gd name="T8" fmla="*/ 549 w 772"/>
                  <a:gd name="T9" fmla="*/ 93 h 762"/>
                  <a:gd name="T10" fmla="*/ 385 w 772"/>
                  <a:gd name="T11" fmla="*/ 169 h 762"/>
                  <a:gd name="T12" fmla="*/ 262 w 772"/>
                  <a:gd name="T13" fmla="*/ 240 h 762"/>
                  <a:gd name="T14" fmla="*/ 176 w 772"/>
                  <a:gd name="T15" fmla="*/ 301 h 762"/>
                  <a:gd name="T16" fmla="*/ 118 w 772"/>
                  <a:gd name="T17" fmla="*/ 352 h 762"/>
                  <a:gd name="T18" fmla="*/ 84 w 772"/>
                  <a:gd name="T19" fmla="*/ 394 h 762"/>
                  <a:gd name="T20" fmla="*/ 68 w 772"/>
                  <a:gd name="T21" fmla="*/ 421 h 762"/>
                  <a:gd name="T22" fmla="*/ 62 w 772"/>
                  <a:gd name="T23" fmla="*/ 436 h 762"/>
                  <a:gd name="T24" fmla="*/ 53 w 772"/>
                  <a:gd name="T25" fmla="*/ 463 h 762"/>
                  <a:gd name="T26" fmla="*/ 50 w 772"/>
                  <a:gd name="T27" fmla="*/ 515 h 762"/>
                  <a:gd name="T28" fmla="*/ 62 w 772"/>
                  <a:gd name="T29" fmla="*/ 569 h 762"/>
                  <a:gd name="T30" fmla="*/ 85 w 772"/>
                  <a:gd name="T31" fmla="*/ 622 h 762"/>
                  <a:gd name="T32" fmla="*/ 114 w 772"/>
                  <a:gd name="T33" fmla="*/ 670 h 762"/>
                  <a:gd name="T34" fmla="*/ 142 w 772"/>
                  <a:gd name="T35" fmla="*/ 710 h 762"/>
                  <a:gd name="T36" fmla="*/ 168 w 772"/>
                  <a:gd name="T37" fmla="*/ 741 h 762"/>
                  <a:gd name="T38" fmla="*/ 184 w 772"/>
                  <a:gd name="T39" fmla="*/ 760 h 762"/>
                  <a:gd name="T40" fmla="*/ 161 w 772"/>
                  <a:gd name="T41" fmla="*/ 752 h 762"/>
                  <a:gd name="T42" fmla="*/ 108 w 772"/>
                  <a:gd name="T43" fmla="*/ 704 h 762"/>
                  <a:gd name="T44" fmla="*/ 58 w 772"/>
                  <a:gd name="T45" fmla="*/ 638 h 762"/>
                  <a:gd name="T46" fmla="*/ 19 w 772"/>
                  <a:gd name="T47" fmla="*/ 570 h 762"/>
                  <a:gd name="T48" fmla="*/ 1 w 772"/>
                  <a:gd name="T49" fmla="*/ 515 h 762"/>
                  <a:gd name="T50" fmla="*/ 1 w 772"/>
                  <a:gd name="T51" fmla="*/ 464 h 762"/>
                  <a:gd name="T52" fmla="*/ 11 w 772"/>
                  <a:gd name="T53" fmla="*/ 417 h 762"/>
                  <a:gd name="T54" fmla="*/ 31 w 772"/>
                  <a:gd name="T55" fmla="*/ 373 h 762"/>
                  <a:gd name="T56" fmla="*/ 60 w 772"/>
                  <a:gd name="T57" fmla="*/ 334 h 762"/>
                  <a:gd name="T58" fmla="*/ 93 w 772"/>
                  <a:gd name="T59" fmla="*/ 299 h 762"/>
                  <a:gd name="T60" fmla="*/ 130 w 772"/>
                  <a:gd name="T61" fmla="*/ 268 h 762"/>
                  <a:gd name="T62" fmla="*/ 169 w 772"/>
                  <a:gd name="T63" fmla="*/ 242 h 762"/>
                  <a:gd name="T64" fmla="*/ 224 w 772"/>
                  <a:gd name="T65" fmla="*/ 207 h 762"/>
                  <a:gd name="T66" fmla="*/ 286 w 772"/>
                  <a:gd name="T67" fmla="*/ 172 h 762"/>
                  <a:gd name="T68" fmla="*/ 339 w 772"/>
                  <a:gd name="T69" fmla="*/ 141 h 762"/>
                  <a:gd name="T70" fmla="*/ 387 w 772"/>
                  <a:gd name="T71" fmla="*/ 115 h 762"/>
                  <a:gd name="T72" fmla="*/ 431 w 772"/>
                  <a:gd name="T73" fmla="*/ 92 h 762"/>
                  <a:gd name="T74" fmla="*/ 480 w 772"/>
                  <a:gd name="T75" fmla="*/ 69 h 762"/>
                  <a:gd name="T76" fmla="*/ 535 w 772"/>
                  <a:gd name="T77" fmla="*/ 45 h 762"/>
                  <a:gd name="T78" fmla="*/ 602 w 772"/>
                  <a:gd name="T79" fmla="*/ 16 h 762"/>
                  <a:gd name="T80" fmla="*/ 676 w 772"/>
                  <a:gd name="T81" fmla="*/ 10 h 762"/>
                  <a:gd name="T82" fmla="*/ 727 w 772"/>
                  <a:gd name="T83" fmla="*/ 43 h 762"/>
                  <a:gd name="T84" fmla="*/ 757 w 772"/>
                  <a:gd name="T85" fmla="*/ 85 h 762"/>
                  <a:gd name="T86" fmla="*/ 770 w 772"/>
                  <a:gd name="T87" fmla="*/ 135 h 762"/>
                  <a:gd name="T88" fmla="*/ 771 w 772"/>
                  <a:gd name="T89" fmla="*/ 184 h 762"/>
                  <a:gd name="T90" fmla="*/ 764 w 772"/>
                  <a:gd name="T91" fmla="*/ 229 h 762"/>
                  <a:gd name="T92" fmla="*/ 754 w 772"/>
                  <a:gd name="T93" fmla="*/ 264 h 762"/>
                  <a:gd name="T94" fmla="*/ 747 w 772"/>
                  <a:gd name="T95" fmla="*/ 284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2" h="762">
                    <a:moveTo>
                      <a:pt x="746" y="287"/>
                    </a:moveTo>
                    <a:lnTo>
                      <a:pt x="742" y="275"/>
                    </a:lnTo>
                    <a:lnTo>
                      <a:pt x="741" y="245"/>
                    </a:lnTo>
                    <a:lnTo>
                      <a:pt x="740" y="204"/>
                    </a:lnTo>
                    <a:lnTo>
                      <a:pt x="735" y="158"/>
                    </a:lnTo>
                    <a:lnTo>
                      <a:pt x="727" y="114"/>
                    </a:lnTo>
                    <a:lnTo>
                      <a:pt x="711" y="77"/>
                    </a:lnTo>
                    <a:lnTo>
                      <a:pt x="686" y="54"/>
                    </a:lnTo>
                    <a:lnTo>
                      <a:pt x="649" y="53"/>
                    </a:lnTo>
                    <a:lnTo>
                      <a:pt x="549" y="93"/>
                    </a:lnTo>
                    <a:lnTo>
                      <a:pt x="461" y="132"/>
                    </a:lnTo>
                    <a:lnTo>
                      <a:pt x="385" y="169"/>
                    </a:lnTo>
                    <a:lnTo>
                      <a:pt x="319" y="205"/>
                    </a:lnTo>
                    <a:lnTo>
                      <a:pt x="262" y="240"/>
                    </a:lnTo>
                    <a:lnTo>
                      <a:pt x="215" y="271"/>
                    </a:lnTo>
                    <a:lnTo>
                      <a:pt x="176" y="301"/>
                    </a:lnTo>
                    <a:lnTo>
                      <a:pt x="144" y="328"/>
                    </a:lnTo>
                    <a:lnTo>
                      <a:pt x="118" y="352"/>
                    </a:lnTo>
                    <a:lnTo>
                      <a:pt x="99" y="374"/>
                    </a:lnTo>
                    <a:lnTo>
                      <a:pt x="84" y="394"/>
                    </a:lnTo>
                    <a:lnTo>
                      <a:pt x="74" y="409"/>
                    </a:lnTo>
                    <a:lnTo>
                      <a:pt x="68" y="421"/>
                    </a:lnTo>
                    <a:lnTo>
                      <a:pt x="64" y="431"/>
                    </a:lnTo>
                    <a:lnTo>
                      <a:pt x="62" y="436"/>
                    </a:lnTo>
                    <a:lnTo>
                      <a:pt x="62" y="439"/>
                    </a:lnTo>
                    <a:lnTo>
                      <a:pt x="53" y="463"/>
                    </a:lnTo>
                    <a:lnTo>
                      <a:pt x="49" y="488"/>
                    </a:lnTo>
                    <a:lnTo>
                      <a:pt x="50" y="515"/>
                    </a:lnTo>
                    <a:lnTo>
                      <a:pt x="55" y="541"/>
                    </a:lnTo>
                    <a:lnTo>
                      <a:pt x="62" y="569"/>
                    </a:lnTo>
                    <a:lnTo>
                      <a:pt x="72" y="595"/>
                    </a:lnTo>
                    <a:lnTo>
                      <a:pt x="85" y="622"/>
                    </a:lnTo>
                    <a:lnTo>
                      <a:pt x="99" y="646"/>
                    </a:lnTo>
                    <a:lnTo>
                      <a:pt x="114" y="670"/>
                    </a:lnTo>
                    <a:lnTo>
                      <a:pt x="129" y="692"/>
                    </a:lnTo>
                    <a:lnTo>
                      <a:pt x="142" y="710"/>
                    </a:lnTo>
                    <a:lnTo>
                      <a:pt x="156" y="727"/>
                    </a:lnTo>
                    <a:lnTo>
                      <a:pt x="168" y="741"/>
                    </a:lnTo>
                    <a:lnTo>
                      <a:pt x="177" y="753"/>
                    </a:lnTo>
                    <a:lnTo>
                      <a:pt x="184" y="760"/>
                    </a:lnTo>
                    <a:lnTo>
                      <a:pt x="186" y="762"/>
                    </a:lnTo>
                    <a:lnTo>
                      <a:pt x="161" y="752"/>
                    </a:lnTo>
                    <a:lnTo>
                      <a:pt x="134" y="731"/>
                    </a:lnTo>
                    <a:lnTo>
                      <a:pt x="108" y="704"/>
                    </a:lnTo>
                    <a:lnTo>
                      <a:pt x="83" y="672"/>
                    </a:lnTo>
                    <a:lnTo>
                      <a:pt x="58" y="638"/>
                    </a:lnTo>
                    <a:lnTo>
                      <a:pt x="36" y="603"/>
                    </a:lnTo>
                    <a:lnTo>
                      <a:pt x="19" y="570"/>
                    </a:lnTo>
                    <a:lnTo>
                      <a:pt x="7" y="542"/>
                    </a:lnTo>
                    <a:lnTo>
                      <a:pt x="1" y="515"/>
                    </a:lnTo>
                    <a:lnTo>
                      <a:pt x="0" y="488"/>
                    </a:lnTo>
                    <a:lnTo>
                      <a:pt x="1" y="464"/>
                    </a:lnTo>
                    <a:lnTo>
                      <a:pt x="4" y="440"/>
                    </a:lnTo>
                    <a:lnTo>
                      <a:pt x="11" y="417"/>
                    </a:lnTo>
                    <a:lnTo>
                      <a:pt x="20" y="394"/>
                    </a:lnTo>
                    <a:lnTo>
                      <a:pt x="31" y="373"/>
                    </a:lnTo>
                    <a:lnTo>
                      <a:pt x="45" y="353"/>
                    </a:lnTo>
                    <a:lnTo>
                      <a:pt x="60" y="334"/>
                    </a:lnTo>
                    <a:lnTo>
                      <a:pt x="76" y="317"/>
                    </a:lnTo>
                    <a:lnTo>
                      <a:pt x="93" y="299"/>
                    </a:lnTo>
                    <a:lnTo>
                      <a:pt x="111" y="283"/>
                    </a:lnTo>
                    <a:lnTo>
                      <a:pt x="130" y="268"/>
                    </a:lnTo>
                    <a:lnTo>
                      <a:pt x="149" y="254"/>
                    </a:lnTo>
                    <a:lnTo>
                      <a:pt x="169" y="242"/>
                    </a:lnTo>
                    <a:lnTo>
                      <a:pt x="188" y="229"/>
                    </a:lnTo>
                    <a:lnTo>
                      <a:pt x="224" y="207"/>
                    </a:lnTo>
                    <a:lnTo>
                      <a:pt x="258" y="189"/>
                    </a:lnTo>
                    <a:lnTo>
                      <a:pt x="286" y="172"/>
                    </a:lnTo>
                    <a:lnTo>
                      <a:pt x="314" y="155"/>
                    </a:lnTo>
                    <a:lnTo>
                      <a:pt x="339" y="141"/>
                    </a:lnTo>
                    <a:lnTo>
                      <a:pt x="364" y="128"/>
                    </a:lnTo>
                    <a:lnTo>
                      <a:pt x="387" y="115"/>
                    </a:lnTo>
                    <a:lnTo>
                      <a:pt x="410" y="104"/>
                    </a:lnTo>
                    <a:lnTo>
                      <a:pt x="431" y="92"/>
                    </a:lnTo>
                    <a:lnTo>
                      <a:pt x="456" y="81"/>
                    </a:lnTo>
                    <a:lnTo>
                      <a:pt x="480" y="69"/>
                    </a:lnTo>
                    <a:lnTo>
                      <a:pt x="506" y="58"/>
                    </a:lnTo>
                    <a:lnTo>
                      <a:pt x="535" y="45"/>
                    </a:lnTo>
                    <a:lnTo>
                      <a:pt x="566" y="31"/>
                    </a:lnTo>
                    <a:lnTo>
                      <a:pt x="602" y="16"/>
                    </a:lnTo>
                    <a:lnTo>
                      <a:pt x="640" y="0"/>
                    </a:lnTo>
                    <a:lnTo>
                      <a:pt x="676" y="10"/>
                    </a:lnTo>
                    <a:lnTo>
                      <a:pt x="704" y="24"/>
                    </a:lnTo>
                    <a:lnTo>
                      <a:pt x="727" y="43"/>
                    </a:lnTo>
                    <a:lnTo>
                      <a:pt x="746" y="63"/>
                    </a:lnTo>
                    <a:lnTo>
                      <a:pt x="757" y="85"/>
                    </a:lnTo>
                    <a:lnTo>
                      <a:pt x="767" y="109"/>
                    </a:lnTo>
                    <a:lnTo>
                      <a:pt x="770" y="135"/>
                    </a:lnTo>
                    <a:lnTo>
                      <a:pt x="772" y="159"/>
                    </a:lnTo>
                    <a:lnTo>
                      <a:pt x="771" y="184"/>
                    </a:lnTo>
                    <a:lnTo>
                      <a:pt x="768" y="207"/>
                    </a:lnTo>
                    <a:lnTo>
                      <a:pt x="764" y="229"/>
                    </a:lnTo>
                    <a:lnTo>
                      <a:pt x="759" y="248"/>
                    </a:lnTo>
                    <a:lnTo>
                      <a:pt x="754" y="264"/>
                    </a:lnTo>
                    <a:lnTo>
                      <a:pt x="750" y="276"/>
                    </a:lnTo>
                    <a:lnTo>
                      <a:pt x="747" y="284"/>
                    </a:lnTo>
                    <a:lnTo>
                      <a:pt x="746" y="287"/>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72" name="Freeform 78">
                <a:extLst>
                  <a:ext uri="{FF2B5EF4-FFF2-40B4-BE49-F238E27FC236}">
                    <a16:creationId xmlns:a16="http://schemas.microsoft.com/office/drawing/2014/main" xmlns="" id="{91B0FEC3-7E0D-4BAC-9955-DD1423CA6530}"/>
                  </a:ext>
                </a:extLst>
              </p:cNvPr>
              <p:cNvSpPr>
                <a:spLocks/>
              </p:cNvSpPr>
              <p:nvPr/>
            </p:nvSpPr>
            <p:spPr bwMode="auto">
              <a:xfrm>
                <a:off x="2385" y="2150"/>
                <a:ext cx="56" cy="182"/>
              </a:xfrm>
              <a:custGeom>
                <a:avLst/>
                <a:gdLst>
                  <a:gd name="T0" fmla="*/ 27 w 112"/>
                  <a:gd name="T1" fmla="*/ 0 h 364"/>
                  <a:gd name="T2" fmla="*/ 23 w 112"/>
                  <a:gd name="T3" fmla="*/ 79 h 364"/>
                  <a:gd name="T4" fmla="*/ 28 w 112"/>
                  <a:gd name="T5" fmla="*/ 149 h 364"/>
                  <a:gd name="T6" fmla="*/ 41 w 112"/>
                  <a:gd name="T7" fmla="*/ 211 h 364"/>
                  <a:gd name="T8" fmla="*/ 58 w 112"/>
                  <a:gd name="T9" fmla="*/ 264 h 364"/>
                  <a:gd name="T10" fmla="*/ 78 w 112"/>
                  <a:gd name="T11" fmla="*/ 307 h 364"/>
                  <a:gd name="T12" fmla="*/ 95 w 112"/>
                  <a:gd name="T13" fmla="*/ 338 h 364"/>
                  <a:gd name="T14" fmla="*/ 108 w 112"/>
                  <a:gd name="T15" fmla="*/ 357 h 364"/>
                  <a:gd name="T16" fmla="*/ 112 w 112"/>
                  <a:gd name="T17" fmla="*/ 364 h 364"/>
                  <a:gd name="T18" fmla="*/ 86 w 112"/>
                  <a:gd name="T19" fmla="*/ 361 h 364"/>
                  <a:gd name="T20" fmla="*/ 65 w 112"/>
                  <a:gd name="T21" fmla="*/ 351 h 364"/>
                  <a:gd name="T22" fmla="*/ 48 w 112"/>
                  <a:gd name="T23" fmla="*/ 339 h 364"/>
                  <a:gd name="T24" fmla="*/ 34 w 112"/>
                  <a:gd name="T25" fmla="*/ 322 h 364"/>
                  <a:gd name="T26" fmla="*/ 24 w 112"/>
                  <a:gd name="T27" fmla="*/ 302 h 364"/>
                  <a:gd name="T28" fmla="*/ 16 w 112"/>
                  <a:gd name="T29" fmla="*/ 279 h 364"/>
                  <a:gd name="T30" fmla="*/ 9 w 112"/>
                  <a:gd name="T31" fmla="*/ 254 h 364"/>
                  <a:gd name="T32" fmla="*/ 4 w 112"/>
                  <a:gd name="T33" fmla="*/ 227 h 364"/>
                  <a:gd name="T34" fmla="*/ 0 w 112"/>
                  <a:gd name="T35" fmla="*/ 168 h 364"/>
                  <a:gd name="T36" fmla="*/ 3 w 112"/>
                  <a:gd name="T37" fmla="*/ 111 h 364"/>
                  <a:gd name="T38" fmla="*/ 11 w 112"/>
                  <a:gd name="T39" fmla="*/ 56 h 364"/>
                  <a:gd name="T40" fmla="*/ 22 w 112"/>
                  <a:gd name="T41" fmla="*/ 0 h 364"/>
                  <a:gd name="T42" fmla="*/ 27 w 112"/>
                  <a:gd name="T43"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364">
                    <a:moveTo>
                      <a:pt x="27" y="0"/>
                    </a:moveTo>
                    <a:lnTo>
                      <a:pt x="23" y="79"/>
                    </a:lnTo>
                    <a:lnTo>
                      <a:pt x="28" y="149"/>
                    </a:lnTo>
                    <a:lnTo>
                      <a:pt x="41" y="211"/>
                    </a:lnTo>
                    <a:lnTo>
                      <a:pt x="58" y="264"/>
                    </a:lnTo>
                    <a:lnTo>
                      <a:pt x="78" y="307"/>
                    </a:lnTo>
                    <a:lnTo>
                      <a:pt x="95" y="338"/>
                    </a:lnTo>
                    <a:lnTo>
                      <a:pt x="108" y="357"/>
                    </a:lnTo>
                    <a:lnTo>
                      <a:pt x="112" y="364"/>
                    </a:lnTo>
                    <a:lnTo>
                      <a:pt x="86" y="361"/>
                    </a:lnTo>
                    <a:lnTo>
                      <a:pt x="65" y="351"/>
                    </a:lnTo>
                    <a:lnTo>
                      <a:pt x="48" y="339"/>
                    </a:lnTo>
                    <a:lnTo>
                      <a:pt x="34" y="322"/>
                    </a:lnTo>
                    <a:lnTo>
                      <a:pt x="24" y="302"/>
                    </a:lnTo>
                    <a:lnTo>
                      <a:pt x="16" y="279"/>
                    </a:lnTo>
                    <a:lnTo>
                      <a:pt x="9" y="254"/>
                    </a:lnTo>
                    <a:lnTo>
                      <a:pt x="4" y="227"/>
                    </a:lnTo>
                    <a:lnTo>
                      <a:pt x="0" y="168"/>
                    </a:lnTo>
                    <a:lnTo>
                      <a:pt x="3" y="111"/>
                    </a:lnTo>
                    <a:lnTo>
                      <a:pt x="11" y="56"/>
                    </a:lnTo>
                    <a:lnTo>
                      <a:pt x="22" y="0"/>
                    </a:lnTo>
                    <a:lnTo>
                      <a:pt x="27"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73" name="Freeform 79">
                <a:extLst>
                  <a:ext uri="{FF2B5EF4-FFF2-40B4-BE49-F238E27FC236}">
                    <a16:creationId xmlns:a16="http://schemas.microsoft.com/office/drawing/2014/main" xmlns="" id="{6ECA52C7-E264-42A1-97FD-B390ADDE991A}"/>
                  </a:ext>
                </a:extLst>
              </p:cNvPr>
              <p:cNvSpPr>
                <a:spLocks/>
              </p:cNvSpPr>
              <p:nvPr/>
            </p:nvSpPr>
            <p:spPr bwMode="auto">
              <a:xfrm>
                <a:off x="2416" y="2257"/>
                <a:ext cx="444" cy="349"/>
              </a:xfrm>
              <a:custGeom>
                <a:avLst/>
                <a:gdLst>
                  <a:gd name="T0" fmla="*/ 543 w 889"/>
                  <a:gd name="T1" fmla="*/ 18 h 699"/>
                  <a:gd name="T2" fmla="*/ 480 w 889"/>
                  <a:gd name="T3" fmla="*/ 25 h 699"/>
                  <a:gd name="T4" fmla="*/ 399 w 889"/>
                  <a:gd name="T5" fmla="*/ 41 h 699"/>
                  <a:gd name="T6" fmla="*/ 311 w 889"/>
                  <a:gd name="T7" fmla="*/ 67 h 699"/>
                  <a:gd name="T8" fmla="*/ 223 w 889"/>
                  <a:gd name="T9" fmla="*/ 104 h 699"/>
                  <a:gd name="T10" fmla="*/ 145 w 889"/>
                  <a:gd name="T11" fmla="*/ 149 h 699"/>
                  <a:gd name="T12" fmla="*/ 85 w 889"/>
                  <a:gd name="T13" fmla="*/ 203 h 699"/>
                  <a:gd name="T14" fmla="*/ 53 w 889"/>
                  <a:gd name="T15" fmla="*/ 266 h 699"/>
                  <a:gd name="T16" fmla="*/ 54 w 889"/>
                  <a:gd name="T17" fmla="*/ 326 h 699"/>
                  <a:gd name="T18" fmla="*/ 70 w 889"/>
                  <a:gd name="T19" fmla="*/ 386 h 699"/>
                  <a:gd name="T20" fmla="*/ 105 w 889"/>
                  <a:gd name="T21" fmla="*/ 452 h 699"/>
                  <a:gd name="T22" fmla="*/ 160 w 889"/>
                  <a:gd name="T23" fmla="*/ 513 h 699"/>
                  <a:gd name="T24" fmla="*/ 234 w 889"/>
                  <a:gd name="T25" fmla="*/ 556 h 699"/>
                  <a:gd name="T26" fmla="*/ 327 w 889"/>
                  <a:gd name="T27" fmla="*/ 591 h 699"/>
                  <a:gd name="T28" fmla="*/ 437 w 889"/>
                  <a:gd name="T29" fmla="*/ 620 h 699"/>
                  <a:gd name="T30" fmla="*/ 553 w 889"/>
                  <a:gd name="T31" fmla="*/ 645 h 699"/>
                  <a:gd name="T32" fmla="*/ 665 w 889"/>
                  <a:gd name="T33" fmla="*/ 664 h 699"/>
                  <a:gd name="T34" fmla="*/ 764 w 889"/>
                  <a:gd name="T35" fmla="*/ 679 h 699"/>
                  <a:gd name="T36" fmla="*/ 840 w 889"/>
                  <a:gd name="T37" fmla="*/ 690 h 699"/>
                  <a:gd name="T38" fmla="*/ 883 w 889"/>
                  <a:gd name="T39" fmla="*/ 694 h 699"/>
                  <a:gd name="T40" fmla="*/ 815 w 889"/>
                  <a:gd name="T41" fmla="*/ 699 h 699"/>
                  <a:gd name="T42" fmla="*/ 677 w 889"/>
                  <a:gd name="T43" fmla="*/ 695 h 699"/>
                  <a:gd name="T44" fmla="*/ 554 w 889"/>
                  <a:gd name="T45" fmla="*/ 684 h 699"/>
                  <a:gd name="T46" fmla="*/ 448 w 889"/>
                  <a:gd name="T47" fmla="*/ 667 h 699"/>
                  <a:gd name="T48" fmla="*/ 360 w 889"/>
                  <a:gd name="T49" fmla="*/ 647 h 699"/>
                  <a:gd name="T50" fmla="*/ 292 w 889"/>
                  <a:gd name="T51" fmla="*/ 628 h 699"/>
                  <a:gd name="T52" fmla="*/ 245 w 889"/>
                  <a:gd name="T53" fmla="*/ 611 h 699"/>
                  <a:gd name="T54" fmla="*/ 221 w 889"/>
                  <a:gd name="T55" fmla="*/ 602 h 699"/>
                  <a:gd name="T56" fmla="*/ 201 w 889"/>
                  <a:gd name="T57" fmla="*/ 594 h 699"/>
                  <a:gd name="T58" fmla="*/ 169 w 889"/>
                  <a:gd name="T59" fmla="*/ 577 h 699"/>
                  <a:gd name="T60" fmla="*/ 136 w 889"/>
                  <a:gd name="T61" fmla="*/ 556 h 699"/>
                  <a:gd name="T62" fmla="*/ 103 w 889"/>
                  <a:gd name="T63" fmla="*/ 531 h 699"/>
                  <a:gd name="T64" fmla="*/ 75 w 889"/>
                  <a:gd name="T65" fmla="*/ 502 h 699"/>
                  <a:gd name="T66" fmla="*/ 48 w 889"/>
                  <a:gd name="T67" fmla="*/ 470 h 699"/>
                  <a:gd name="T68" fmla="*/ 26 w 889"/>
                  <a:gd name="T69" fmla="*/ 437 h 699"/>
                  <a:gd name="T70" fmla="*/ 11 w 889"/>
                  <a:gd name="T71" fmla="*/ 400 h 699"/>
                  <a:gd name="T72" fmla="*/ 0 w 889"/>
                  <a:gd name="T73" fmla="*/ 343 h 699"/>
                  <a:gd name="T74" fmla="*/ 6 w 889"/>
                  <a:gd name="T75" fmla="*/ 266 h 699"/>
                  <a:gd name="T76" fmla="*/ 36 w 889"/>
                  <a:gd name="T77" fmla="*/ 191 h 699"/>
                  <a:gd name="T78" fmla="*/ 92 w 889"/>
                  <a:gd name="T79" fmla="*/ 127 h 699"/>
                  <a:gd name="T80" fmla="*/ 183 w 889"/>
                  <a:gd name="T81" fmla="*/ 74 h 699"/>
                  <a:gd name="T82" fmla="*/ 277 w 889"/>
                  <a:gd name="T83" fmla="*/ 35 h 699"/>
                  <a:gd name="T84" fmla="*/ 359 w 889"/>
                  <a:gd name="T85" fmla="*/ 12 h 699"/>
                  <a:gd name="T86" fmla="*/ 427 w 889"/>
                  <a:gd name="T87" fmla="*/ 3 h 699"/>
                  <a:gd name="T88" fmla="*/ 481 w 889"/>
                  <a:gd name="T89" fmla="*/ 2 h 699"/>
                  <a:gd name="T90" fmla="*/ 523 w 889"/>
                  <a:gd name="T91" fmla="*/ 6 h 699"/>
                  <a:gd name="T92" fmla="*/ 550 w 889"/>
                  <a:gd name="T93" fmla="*/ 12 h 699"/>
                  <a:gd name="T94" fmla="*/ 564 w 889"/>
                  <a:gd name="T95" fmla="*/ 16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9" h="699">
                    <a:moveTo>
                      <a:pt x="565" y="18"/>
                    </a:moveTo>
                    <a:lnTo>
                      <a:pt x="543" y="18"/>
                    </a:lnTo>
                    <a:lnTo>
                      <a:pt x="515" y="20"/>
                    </a:lnTo>
                    <a:lnTo>
                      <a:pt x="480" y="25"/>
                    </a:lnTo>
                    <a:lnTo>
                      <a:pt x="441" y="31"/>
                    </a:lnTo>
                    <a:lnTo>
                      <a:pt x="399" y="41"/>
                    </a:lnTo>
                    <a:lnTo>
                      <a:pt x="356" y="53"/>
                    </a:lnTo>
                    <a:lnTo>
                      <a:pt x="311" y="67"/>
                    </a:lnTo>
                    <a:lnTo>
                      <a:pt x="267" y="84"/>
                    </a:lnTo>
                    <a:lnTo>
                      <a:pt x="223" y="104"/>
                    </a:lnTo>
                    <a:lnTo>
                      <a:pt x="182" y="125"/>
                    </a:lnTo>
                    <a:lnTo>
                      <a:pt x="145" y="149"/>
                    </a:lnTo>
                    <a:lnTo>
                      <a:pt x="113" y="175"/>
                    </a:lnTo>
                    <a:lnTo>
                      <a:pt x="85" y="203"/>
                    </a:lnTo>
                    <a:lnTo>
                      <a:pt x="65" y="234"/>
                    </a:lnTo>
                    <a:lnTo>
                      <a:pt x="53" y="266"/>
                    </a:lnTo>
                    <a:lnTo>
                      <a:pt x="50" y="302"/>
                    </a:lnTo>
                    <a:lnTo>
                      <a:pt x="54" y="326"/>
                    </a:lnTo>
                    <a:lnTo>
                      <a:pt x="60" y="355"/>
                    </a:lnTo>
                    <a:lnTo>
                      <a:pt x="70" y="386"/>
                    </a:lnTo>
                    <a:lnTo>
                      <a:pt x="85" y="418"/>
                    </a:lnTo>
                    <a:lnTo>
                      <a:pt x="105" y="452"/>
                    </a:lnTo>
                    <a:lnTo>
                      <a:pt x="129" y="484"/>
                    </a:lnTo>
                    <a:lnTo>
                      <a:pt x="160" y="513"/>
                    </a:lnTo>
                    <a:lnTo>
                      <a:pt x="197" y="538"/>
                    </a:lnTo>
                    <a:lnTo>
                      <a:pt x="234" y="556"/>
                    </a:lnTo>
                    <a:lnTo>
                      <a:pt x="279" y="574"/>
                    </a:lnTo>
                    <a:lnTo>
                      <a:pt x="327" y="591"/>
                    </a:lnTo>
                    <a:lnTo>
                      <a:pt x="381" y="606"/>
                    </a:lnTo>
                    <a:lnTo>
                      <a:pt x="437" y="620"/>
                    </a:lnTo>
                    <a:lnTo>
                      <a:pt x="495" y="632"/>
                    </a:lnTo>
                    <a:lnTo>
                      <a:pt x="553" y="645"/>
                    </a:lnTo>
                    <a:lnTo>
                      <a:pt x="610" y="655"/>
                    </a:lnTo>
                    <a:lnTo>
                      <a:pt x="665" y="664"/>
                    </a:lnTo>
                    <a:lnTo>
                      <a:pt x="717" y="672"/>
                    </a:lnTo>
                    <a:lnTo>
                      <a:pt x="764" y="679"/>
                    </a:lnTo>
                    <a:lnTo>
                      <a:pt x="806" y="685"/>
                    </a:lnTo>
                    <a:lnTo>
                      <a:pt x="840" y="690"/>
                    </a:lnTo>
                    <a:lnTo>
                      <a:pt x="867" y="693"/>
                    </a:lnTo>
                    <a:lnTo>
                      <a:pt x="883" y="694"/>
                    </a:lnTo>
                    <a:lnTo>
                      <a:pt x="889" y="695"/>
                    </a:lnTo>
                    <a:lnTo>
                      <a:pt x="815" y="699"/>
                    </a:lnTo>
                    <a:lnTo>
                      <a:pt x="744" y="699"/>
                    </a:lnTo>
                    <a:lnTo>
                      <a:pt x="677" y="695"/>
                    </a:lnTo>
                    <a:lnTo>
                      <a:pt x="614" y="691"/>
                    </a:lnTo>
                    <a:lnTo>
                      <a:pt x="554" y="684"/>
                    </a:lnTo>
                    <a:lnTo>
                      <a:pt x="498" y="676"/>
                    </a:lnTo>
                    <a:lnTo>
                      <a:pt x="448" y="667"/>
                    </a:lnTo>
                    <a:lnTo>
                      <a:pt x="402" y="658"/>
                    </a:lnTo>
                    <a:lnTo>
                      <a:pt x="360" y="647"/>
                    </a:lnTo>
                    <a:lnTo>
                      <a:pt x="323" y="637"/>
                    </a:lnTo>
                    <a:lnTo>
                      <a:pt x="292" y="628"/>
                    </a:lnTo>
                    <a:lnTo>
                      <a:pt x="266" y="620"/>
                    </a:lnTo>
                    <a:lnTo>
                      <a:pt x="245" y="611"/>
                    </a:lnTo>
                    <a:lnTo>
                      <a:pt x="230" y="606"/>
                    </a:lnTo>
                    <a:lnTo>
                      <a:pt x="221" y="602"/>
                    </a:lnTo>
                    <a:lnTo>
                      <a:pt x="217" y="601"/>
                    </a:lnTo>
                    <a:lnTo>
                      <a:pt x="201" y="594"/>
                    </a:lnTo>
                    <a:lnTo>
                      <a:pt x="185" y="586"/>
                    </a:lnTo>
                    <a:lnTo>
                      <a:pt x="169" y="577"/>
                    </a:lnTo>
                    <a:lnTo>
                      <a:pt x="152" y="568"/>
                    </a:lnTo>
                    <a:lnTo>
                      <a:pt x="136" y="556"/>
                    </a:lnTo>
                    <a:lnTo>
                      <a:pt x="120" y="544"/>
                    </a:lnTo>
                    <a:lnTo>
                      <a:pt x="103" y="531"/>
                    </a:lnTo>
                    <a:lnTo>
                      <a:pt x="89" y="517"/>
                    </a:lnTo>
                    <a:lnTo>
                      <a:pt x="75" y="502"/>
                    </a:lnTo>
                    <a:lnTo>
                      <a:pt x="61" y="486"/>
                    </a:lnTo>
                    <a:lnTo>
                      <a:pt x="48" y="470"/>
                    </a:lnTo>
                    <a:lnTo>
                      <a:pt x="37" y="454"/>
                    </a:lnTo>
                    <a:lnTo>
                      <a:pt x="26" y="437"/>
                    </a:lnTo>
                    <a:lnTo>
                      <a:pt x="18" y="418"/>
                    </a:lnTo>
                    <a:lnTo>
                      <a:pt x="11" y="400"/>
                    </a:lnTo>
                    <a:lnTo>
                      <a:pt x="6" y="381"/>
                    </a:lnTo>
                    <a:lnTo>
                      <a:pt x="0" y="343"/>
                    </a:lnTo>
                    <a:lnTo>
                      <a:pt x="0" y="305"/>
                    </a:lnTo>
                    <a:lnTo>
                      <a:pt x="6" y="266"/>
                    </a:lnTo>
                    <a:lnTo>
                      <a:pt x="17" y="227"/>
                    </a:lnTo>
                    <a:lnTo>
                      <a:pt x="36" y="191"/>
                    </a:lnTo>
                    <a:lnTo>
                      <a:pt x="61" y="157"/>
                    </a:lnTo>
                    <a:lnTo>
                      <a:pt x="92" y="127"/>
                    </a:lnTo>
                    <a:lnTo>
                      <a:pt x="131" y="100"/>
                    </a:lnTo>
                    <a:lnTo>
                      <a:pt x="183" y="74"/>
                    </a:lnTo>
                    <a:lnTo>
                      <a:pt x="232" y="52"/>
                    </a:lnTo>
                    <a:lnTo>
                      <a:pt x="277" y="35"/>
                    </a:lnTo>
                    <a:lnTo>
                      <a:pt x="320" y="22"/>
                    </a:lnTo>
                    <a:lnTo>
                      <a:pt x="359" y="12"/>
                    </a:lnTo>
                    <a:lnTo>
                      <a:pt x="395" y="6"/>
                    </a:lnTo>
                    <a:lnTo>
                      <a:pt x="427" y="3"/>
                    </a:lnTo>
                    <a:lnTo>
                      <a:pt x="456" y="0"/>
                    </a:lnTo>
                    <a:lnTo>
                      <a:pt x="481" y="2"/>
                    </a:lnTo>
                    <a:lnTo>
                      <a:pt x="503" y="3"/>
                    </a:lnTo>
                    <a:lnTo>
                      <a:pt x="523" y="6"/>
                    </a:lnTo>
                    <a:lnTo>
                      <a:pt x="538" y="8"/>
                    </a:lnTo>
                    <a:lnTo>
                      <a:pt x="550" y="12"/>
                    </a:lnTo>
                    <a:lnTo>
                      <a:pt x="558" y="15"/>
                    </a:lnTo>
                    <a:lnTo>
                      <a:pt x="564" y="16"/>
                    </a:lnTo>
                    <a:lnTo>
                      <a:pt x="565" y="18"/>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74" name="Freeform 80">
                <a:extLst>
                  <a:ext uri="{FF2B5EF4-FFF2-40B4-BE49-F238E27FC236}">
                    <a16:creationId xmlns:a16="http://schemas.microsoft.com/office/drawing/2014/main" xmlns="" id="{95CBA8BF-D3EF-4C2B-A29D-CBFFC7DA5F17}"/>
                  </a:ext>
                </a:extLst>
              </p:cNvPr>
              <p:cNvSpPr>
                <a:spLocks/>
              </p:cNvSpPr>
              <p:nvPr/>
            </p:nvSpPr>
            <p:spPr bwMode="auto">
              <a:xfrm>
                <a:off x="3099" y="2260"/>
                <a:ext cx="175" cy="172"/>
              </a:xfrm>
              <a:custGeom>
                <a:avLst/>
                <a:gdLst>
                  <a:gd name="T0" fmla="*/ 328 w 350"/>
                  <a:gd name="T1" fmla="*/ 124 h 344"/>
                  <a:gd name="T2" fmla="*/ 315 w 350"/>
                  <a:gd name="T3" fmla="*/ 143 h 344"/>
                  <a:gd name="T4" fmla="*/ 304 w 350"/>
                  <a:gd name="T5" fmla="*/ 159 h 344"/>
                  <a:gd name="T6" fmla="*/ 292 w 350"/>
                  <a:gd name="T7" fmla="*/ 175 h 344"/>
                  <a:gd name="T8" fmla="*/ 282 w 350"/>
                  <a:gd name="T9" fmla="*/ 189 h 344"/>
                  <a:gd name="T10" fmla="*/ 270 w 350"/>
                  <a:gd name="T11" fmla="*/ 202 h 344"/>
                  <a:gd name="T12" fmla="*/ 260 w 350"/>
                  <a:gd name="T13" fmla="*/ 214 h 344"/>
                  <a:gd name="T14" fmla="*/ 249 w 350"/>
                  <a:gd name="T15" fmla="*/ 226 h 344"/>
                  <a:gd name="T16" fmla="*/ 239 w 350"/>
                  <a:gd name="T17" fmla="*/ 236 h 344"/>
                  <a:gd name="T18" fmla="*/ 228 w 350"/>
                  <a:gd name="T19" fmla="*/ 246 h 344"/>
                  <a:gd name="T20" fmla="*/ 216 w 350"/>
                  <a:gd name="T21" fmla="*/ 256 h 344"/>
                  <a:gd name="T22" fmla="*/ 205 w 350"/>
                  <a:gd name="T23" fmla="*/ 265 h 344"/>
                  <a:gd name="T24" fmla="*/ 192 w 350"/>
                  <a:gd name="T25" fmla="*/ 273 h 344"/>
                  <a:gd name="T26" fmla="*/ 179 w 350"/>
                  <a:gd name="T27" fmla="*/ 281 h 344"/>
                  <a:gd name="T28" fmla="*/ 164 w 350"/>
                  <a:gd name="T29" fmla="*/ 290 h 344"/>
                  <a:gd name="T30" fmla="*/ 149 w 350"/>
                  <a:gd name="T31" fmla="*/ 298 h 344"/>
                  <a:gd name="T32" fmla="*/ 133 w 350"/>
                  <a:gd name="T33" fmla="*/ 306 h 344"/>
                  <a:gd name="T34" fmla="*/ 112 w 350"/>
                  <a:gd name="T35" fmla="*/ 315 h 344"/>
                  <a:gd name="T36" fmla="*/ 92 w 350"/>
                  <a:gd name="T37" fmla="*/ 325 h 344"/>
                  <a:gd name="T38" fmla="*/ 72 w 350"/>
                  <a:gd name="T39" fmla="*/ 333 h 344"/>
                  <a:gd name="T40" fmla="*/ 53 w 350"/>
                  <a:gd name="T41" fmla="*/ 340 h 344"/>
                  <a:gd name="T42" fmla="*/ 36 w 350"/>
                  <a:gd name="T43" fmla="*/ 344 h 344"/>
                  <a:gd name="T44" fmla="*/ 21 w 350"/>
                  <a:gd name="T45" fmla="*/ 344 h 344"/>
                  <a:gd name="T46" fmla="*/ 9 w 350"/>
                  <a:gd name="T47" fmla="*/ 341 h 344"/>
                  <a:gd name="T48" fmla="*/ 0 w 350"/>
                  <a:gd name="T49" fmla="*/ 332 h 344"/>
                  <a:gd name="T50" fmla="*/ 25 w 350"/>
                  <a:gd name="T51" fmla="*/ 322 h 344"/>
                  <a:gd name="T52" fmla="*/ 50 w 350"/>
                  <a:gd name="T53" fmla="*/ 310 h 344"/>
                  <a:gd name="T54" fmla="*/ 77 w 350"/>
                  <a:gd name="T55" fmla="*/ 296 h 344"/>
                  <a:gd name="T56" fmla="*/ 104 w 350"/>
                  <a:gd name="T57" fmla="*/ 281 h 344"/>
                  <a:gd name="T58" fmla="*/ 131 w 350"/>
                  <a:gd name="T59" fmla="*/ 263 h 344"/>
                  <a:gd name="T60" fmla="*/ 159 w 350"/>
                  <a:gd name="T61" fmla="*/ 244 h 344"/>
                  <a:gd name="T62" fmla="*/ 184 w 350"/>
                  <a:gd name="T63" fmla="*/ 223 h 344"/>
                  <a:gd name="T64" fmla="*/ 210 w 350"/>
                  <a:gd name="T65" fmla="*/ 202 h 344"/>
                  <a:gd name="T66" fmla="*/ 235 w 350"/>
                  <a:gd name="T67" fmla="*/ 180 h 344"/>
                  <a:gd name="T68" fmla="*/ 258 w 350"/>
                  <a:gd name="T69" fmla="*/ 155 h 344"/>
                  <a:gd name="T70" fmla="*/ 278 w 350"/>
                  <a:gd name="T71" fmla="*/ 131 h 344"/>
                  <a:gd name="T72" fmla="*/ 298 w 350"/>
                  <a:gd name="T73" fmla="*/ 106 h 344"/>
                  <a:gd name="T74" fmla="*/ 315 w 350"/>
                  <a:gd name="T75" fmla="*/ 80 h 344"/>
                  <a:gd name="T76" fmla="*/ 329 w 350"/>
                  <a:gd name="T77" fmla="*/ 53 h 344"/>
                  <a:gd name="T78" fmla="*/ 340 w 350"/>
                  <a:gd name="T79" fmla="*/ 27 h 344"/>
                  <a:gd name="T80" fmla="*/ 349 w 350"/>
                  <a:gd name="T81" fmla="*/ 0 h 344"/>
                  <a:gd name="T82" fmla="*/ 350 w 350"/>
                  <a:gd name="T83" fmla="*/ 9 h 344"/>
                  <a:gd name="T84" fmla="*/ 350 w 350"/>
                  <a:gd name="T85" fmla="*/ 35 h 344"/>
                  <a:gd name="T86" fmla="*/ 344 w 350"/>
                  <a:gd name="T87" fmla="*/ 75 h 344"/>
                  <a:gd name="T88" fmla="*/ 328 w 350"/>
                  <a:gd name="T89" fmla="*/ 12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0" h="344">
                    <a:moveTo>
                      <a:pt x="328" y="124"/>
                    </a:moveTo>
                    <a:lnTo>
                      <a:pt x="315" y="143"/>
                    </a:lnTo>
                    <a:lnTo>
                      <a:pt x="304" y="159"/>
                    </a:lnTo>
                    <a:lnTo>
                      <a:pt x="292" y="175"/>
                    </a:lnTo>
                    <a:lnTo>
                      <a:pt x="282" y="189"/>
                    </a:lnTo>
                    <a:lnTo>
                      <a:pt x="270" y="202"/>
                    </a:lnTo>
                    <a:lnTo>
                      <a:pt x="260" y="214"/>
                    </a:lnTo>
                    <a:lnTo>
                      <a:pt x="249" y="226"/>
                    </a:lnTo>
                    <a:lnTo>
                      <a:pt x="239" y="236"/>
                    </a:lnTo>
                    <a:lnTo>
                      <a:pt x="228" y="246"/>
                    </a:lnTo>
                    <a:lnTo>
                      <a:pt x="216" y="256"/>
                    </a:lnTo>
                    <a:lnTo>
                      <a:pt x="205" y="265"/>
                    </a:lnTo>
                    <a:lnTo>
                      <a:pt x="192" y="273"/>
                    </a:lnTo>
                    <a:lnTo>
                      <a:pt x="179" y="281"/>
                    </a:lnTo>
                    <a:lnTo>
                      <a:pt x="164" y="290"/>
                    </a:lnTo>
                    <a:lnTo>
                      <a:pt x="149" y="298"/>
                    </a:lnTo>
                    <a:lnTo>
                      <a:pt x="133" y="306"/>
                    </a:lnTo>
                    <a:lnTo>
                      <a:pt x="112" y="315"/>
                    </a:lnTo>
                    <a:lnTo>
                      <a:pt x="92" y="325"/>
                    </a:lnTo>
                    <a:lnTo>
                      <a:pt x="72" y="333"/>
                    </a:lnTo>
                    <a:lnTo>
                      <a:pt x="53" y="340"/>
                    </a:lnTo>
                    <a:lnTo>
                      <a:pt x="36" y="344"/>
                    </a:lnTo>
                    <a:lnTo>
                      <a:pt x="21" y="344"/>
                    </a:lnTo>
                    <a:lnTo>
                      <a:pt x="9" y="341"/>
                    </a:lnTo>
                    <a:lnTo>
                      <a:pt x="0" y="332"/>
                    </a:lnTo>
                    <a:lnTo>
                      <a:pt x="25" y="322"/>
                    </a:lnTo>
                    <a:lnTo>
                      <a:pt x="50" y="310"/>
                    </a:lnTo>
                    <a:lnTo>
                      <a:pt x="77" y="296"/>
                    </a:lnTo>
                    <a:lnTo>
                      <a:pt x="104" y="281"/>
                    </a:lnTo>
                    <a:lnTo>
                      <a:pt x="131" y="263"/>
                    </a:lnTo>
                    <a:lnTo>
                      <a:pt x="159" y="244"/>
                    </a:lnTo>
                    <a:lnTo>
                      <a:pt x="184" y="223"/>
                    </a:lnTo>
                    <a:lnTo>
                      <a:pt x="210" y="202"/>
                    </a:lnTo>
                    <a:lnTo>
                      <a:pt x="235" y="180"/>
                    </a:lnTo>
                    <a:lnTo>
                      <a:pt x="258" y="155"/>
                    </a:lnTo>
                    <a:lnTo>
                      <a:pt x="278" y="131"/>
                    </a:lnTo>
                    <a:lnTo>
                      <a:pt x="298" y="106"/>
                    </a:lnTo>
                    <a:lnTo>
                      <a:pt x="315" y="80"/>
                    </a:lnTo>
                    <a:lnTo>
                      <a:pt x="329" y="53"/>
                    </a:lnTo>
                    <a:lnTo>
                      <a:pt x="340" y="27"/>
                    </a:lnTo>
                    <a:lnTo>
                      <a:pt x="349" y="0"/>
                    </a:lnTo>
                    <a:lnTo>
                      <a:pt x="350" y="9"/>
                    </a:lnTo>
                    <a:lnTo>
                      <a:pt x="350" y="35"/>
                    </a:lnTo>
                    <a:lnTo>
                      <a:pt x="344" y="75"/>
                    </a:lnTo>
                    <a:lnTo>
                      <a:pt x="328" y="124"/>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75" name="Freeform 81">
                <a:extLst>
                  <a:ext uri="{FF2B5EF4-FFF2-40B4-BE49-F238E27FC236}">
                    <a16:creationId xmlns:a16="http://schemas.microsoft.com/office/drawing/2014/main" xmlns="" id="{11914366-E4FD-47D9-AA28-A99CB6199DE7}"/>
                  </a:ext>
                </a:extLst>
              </p:cNvPr>
              <p:cNvSpPr>
                <a:spLocks/>
              </p:cNvSpPr>
              <p:nvPr/>
            </p:nvSpPr>
            <p:spPr bwMode="auto">
              <a:xfrm>
                <a:off x="2473" y="2342"/>
                <a:ext cx="415" cy="223"/>
              </a:xfrm>
              <a:custGeom>
                <a:avLst/>
                <a:gdLst>
                  <a:gd name="T0" fmla="*/ 579 w 830"/>
                  <a:gd name="T1" fmla="*/ 62 h 445"/>
                  <a:gd name="T2" fmla="*/ 686 w 830"/>
                  <a:gd name="T3" fmla="*/ 121 h 445"/>
                  <a:gd name="T4" fmla="*/ 758 w 830"/>
                  <a:gd name="T5" fmla="*/ 185 h 445"/>
                  <a:gd name="T6" fmla="*/ 800 w 830"/>
                  <a:gd name="T7" fmla="*/ 257 h 445"/>
                  <a:gd name="T8" fmla="*/ 823 w 830"/>
                  <a:gd name="T9" fmla="*/ 335 h 445"/>
                  <a:gd name="T10" fmla="*/ 822 w 830"/>
                  <a:gd name="T11" fmla="*/ 406 h 445"/>
                  <a:gd name="T12" fmla="*/ 785 w 830"/>
                  <a:gd name="T13" fmla="*/ 439 h 445"/>
                  <a:gd name="T14" fmla="*/ 736 w 830"/>
                  <a:gd name="T15" fmla="*/ 445 h 445"/>
                  <a:gd name="T16" fmla="*/ 687 w 830"/>
                  <a:gd name="T17" fmla="*/ 437 h 445"/>
                  <a:gd name="T18" fmla="*/ 649 w 830"/>
                  <a:gd name="T19" fmla="*/ 426 h 445"/>
                  <a:gd name="T20" fmla="*/ 636 w 830"/>
                  <a:gd name="T21" fmla="*/ 422 h 445"/>
                  <a:gd name="T22" fmla="*/ 771 w 830"/>
                  <a:gd name="T23" fmla="*/ 371 h 445"/>
                  <a:gd name="T24" fmla="*/ 745 w 830"/>
                  <a:gd name="T25" fmla="*/ 292 h 445"/>
                  <a:gd name="T26" fmla="*/ 690 w 830"/>
                  <a:gd name="T27" fmla="*/ 202 h 445"/>
                  <a:gd name="T28" fmla="*/ 615 w 830"/>
                  <a:gd name="T29" fmla="*/ 135 h 445"/>
                  <a:gd name="T30" fmla="*/ 525 w 830"/>
                  <a:gd name="T31" fmla="*/ 88 h 445"/>
                  <a:gd name="T32" fmla="*/ 425 w 830"/>
                  <a:gd name="T33" fmla="*/ 57 h 445"/>
                  <a:gd name="T34" fmla="*/ 319 w 830"/>
                  <a:gd name="T35" fmla="*/ 42 h 445"/>
                  <a:gd name="T36" fmla="*/ 270 w 830"/>
                  <a:gd name="T37" fmla="*/ 38 h 445"/>
                  <a:gd name="T38" fmla="*/ 224 w 830"/>
                  <a:gd name="T39" fmla="*/ 39 h 445"/>
                  <a:gd name="T40" fmla="*/ 179 w 830"/>
                  <a:gd name="T41" fmla="*/ 48 h 445"/>
                  <a:gd name="T42" fmla="*/ 137 w 830"/>
                  <a:gd name="T43" fmla="*/ 62 h 445"/>
                  <a:gd name="T44" fmla="*/ 98 w 830"/>
                  <a:gd name="T45" fmla="*/ 83 h 445"/>
                  <a:gd name="T46" fmla="*/ 113 w 830"/>
                  <a:gd name="T47" fmla="*/ 152 h 445"/>
                  <a:gd name="T48" fmla="*/ 194 w 830"/>
                  <a:gd name="T49" fmla="*/ 236 h 445"/>
                  <a:gd name="T50" fmla="*/ 302 w 830"/>
                  <a:gd name="T51" fmla="*/ 306 h 445"/>
                  <a:gd name="T52" fmla="*/ 406 w 830"/>
                  <a:gd name="T53" fmla="*/ 360 h 445"/>
                  <a:gd name="T54" fmla="*/ 482 w 830"/>
                  <a:gd name="T55" fmla="*/ 394 h 445"/>
                  <a:gd name="T56" fmla="*/ 478 w 830"/>
                  <a:gd name="T57" fmla="*/ 403 h 445"/>
                  <a:gd name="T58" fmla="*/ 386 w 830"/>
                  <a:gd name="T59" fmla="*/ 382 h 445"/>
                  <a:gd name="T60" fmla="*/ 282 w 830"/>
                  <a:gd name="T61" fmla="*/ 343 h 445"/>
                  <a:gd name="T62" fmla="*/ 183 w 830"/>
                  <a:gd name="T63" fmla="*/ 286 h 445"/>
                  <a:gd name="T64" fmla="*/ 100 w 830"/>
                  <a:gd name="T65" fmla="*/ 215 h 445"/>
                  <a:gd name="T66" fmla="*/ 48 w 830"/>
                  <a:gd name="T67" fmla="*/ 131 h 445"/>
                  <a:gd name="T68" fmla="*/ 44 w 830"/>
                  <a:gd name="T69" fmla="*/ 170 h 445"/>
                  <a:gd name="T70" fmla="*/ 61 w 830"/>
                  <a:gd name="T71" fmla="*/ 224 h 445"/>
                  <a:gd name="T72" fmla="*/ 60 w 830"/>
                  <a:gd name="T73" fmla="*/ 237 h 445"/>
                  <a:gd name="T74" fmla="*/ 25 w 830"/>
                  <a:gd name="T75" fmla="*/ 199 h 445"/>
                  <a:gd name="T76" fmla="*/ 0 w 830"/>
                  <a:gd name="T77" fmla="*/ 147 h 445"/>
                  <a:gd name="T78" fmla="*/ 6 w 830"/>
                  <a:gd name="T79" fmla="*/ 98 h 445"/>
                  <a:gd name="T80" fmla="*/ 56 w 830"/>
                  <a:gd name="T81" fmla="*/ 50 h 445"/>
                  <a:gd name="T82" fmla="*/ 145 w 830"/>
                  <a:gd name="T83" fmla="*/ 16 h 445"/>
                  <a:gd name="T84" fmla="*/ 261 w 830"/>
                  <a:gd name="T85" fmla="*/ 0 h 445"/>
                  <a:gd name="T86" fmla="*/ 394 w 830"/>
                  <a:gd name="T87" fmla="*/ 8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0" h="445">
                    <a:moveTo>
                      <a:pt x="485" y="28"/>
                    </a:moveTo>
                    <a:lnTo>
                      <a:pt x="534" y="45"/>
                    </a:lnTo>
                    <a:lnTo>
                      <a:pt x="579" y="62"/>
                    </a:lnTo>
                    <a:lnTo>
                      <a:pt x="619" y="80"/>
                    </a:lnTo>
                    <a:lnTo>
                      <a:pt x="654" y="100"/>
                    </a:lnTo>
                    <a:lnTo>
                      <a:pt x="686" y="121"/>
                    </a:lnTo>
                    <a:lnTo>
                      <a:pt x="713" y="141"/>
                    </a:lnTo>
                    <a:lnTo>
                      <a:pt x="737" y="163"/>
                    </a:lnTo>
                    <a:lnTo>
                      <a:pt x="758" y="185"/>
                    </a:lnTo>
                    <a:lnTo>
                      <a:pt x="775" y="209"/>
                    </a:lnTo>
                    <a:lnTo>
                      <a:pt x="789" y="233"/>
                    </a:lnTo>
                    <a:lnTo>
                      <a:pt x="800" y="257"/>
                    </a:lnTo>
                    <a:lnTo>
                      <a:pt x="811" y="283"/>
                    </a:lnTo>
                    <a:lnTo>
                      <a:pt x="817" y="308"/>
                    </a:lnTo>
                    <a:lnTo>
                      <a:pt x="823" y="335"/>
                    </a:lnTo>
                    <a:lnTo>
                      <a:pt x="827" y="361"/>
                    </a:lnTo>
                    <a:lnTo>
                      <a:pt x="830" y="388"/>
                    </a:lnTo>
                    <a:lnTo>
                      <a:pt x="822" y="406"/>
                    </a:lnTo>
                    <a:lnTo>
                      <a:pt x="812" y="421"/>
                    </a:lnTo>
                    <a:lnTo>
                      <a:pt x="799" y="431"/>
                    </a:lnTo>
                    <a:lnTo>
                      <a:pt x="785" y="439"/>
                    </a:lnTo>
                    <a:lnTo>
                      <a:pt x="769" y="444"/>
                    </a:lnTo>
                    <a:lnTo>
                      <a:pt x="753" y="445"/>
                    </a:lnTo>
                    <a:lnTo>
                      <a:pt x="736" y="445"/>
                    </a:lnTo>
                    <a:lnTo>
                      <a:pt x="720" y="444"/>
                    </a:lnTo>
                    <a:lnTo>
                      <a:pt x="702" y="440"/>
                    </a:lnTo>
                    <a:lnTo>
                      <a:pt x="687" y="437"/>
                    </a:lnTo>
                    <a:lnTo>
                      <a:pt x="672" y="432"/>
                    </a:lnTo>
                    <a:lnTo>
                      <a:pt x="660" y="429"/>
                    </a:lnTo>
                    <a:lnTo>
                      <a:pt x="649" y="426"/>
                    </a:lnTo>
                    <a:lnTo>
                      <a:pt x="641" y="423"/>
                    </a:lnTo>
                    <a:lnTo>
                      <a:pt x="637" y="422"/>
                    </a:lnTo>
                    <a:lnTo>
                      <a:pt x="636" y="422"/>
                    </a:lnTo>
                    <a:lnTo>
                      <a:pt x="755" y="406"/>
                    </a:lnTo>
                    <a:lnTo>
                      <a:pt x="768" y="390"/>
                    </a:lnTo>
                    <a:lnTo>
                      <a:pt x="771" y="371"/>
                    </a:lnTo>
                    <a:lnTo>
                      <a:pt x="769" y="352"/>
                    </a:lnTo>
                    <a:lnTo>
                      <a:pt x="759" y="327"/>
                    </a:lnTo>
                    <a:lnTo>
                      <a:pt x="745" y="292"/>
                    </a:lnTo>
                    <a:lnTo>
                      <a:pt x="730" y="260"/>
                    </a:lnTo>
                    <a:lnTo>
                      <a:pt x="710" y="230"/>
                    </a:lnTo>
                    <a:lnTo>
                      <a:pt x="690" y="202"/>
                    </a:lnTo>
                    <a:lnTo>
                      <a:pt x="667" y="178"/>
                    </a:lnTo>
                    <a:lnTo>
                      <a:pt x="641" y="155"/>
                    </a:lnTo>
                    <a:lnTo>
                      <a:pt x="615" y="135"/>
                    </a:lnTo>
                    <a:lnTo>
                      <a:pt x="586" y="117"/>
                    </a:lnTo>
                    <a:lnTo>
                      <a:pt x="556" y="102"/>
                    </a:lnTo>
                    <a:lnTo>
                      <a:pt x="525" y="88"/>
                    </a:lnTo>
                    <a:lnTo>
                      <a:pt x="493" y="76"/>
                    </a:lnTo>
                    <a:lnTo>
                      <a:pt x="459" y="65"/>
                    </a:lnTo>
                    <a:lnTo>
                      <a:pt x="425" y="57"/>
                    </a:lnTo>
                    <a:lnTo>
                      <a:pt x="390" y="50"/>
                    </a:lnTo>
                    <a:lnTo>
                      <a:pt x="355" y="46"/>
                    </a:lnTo>
                    <a:lnTo>
                      <a:pt x="319" y="42"/>
                    </a:lnTo>
                    <a:lnTo>
                      <a:pt x="303" y="40"/>
                    </a:lnTo>
                    <a:lnTo>
                      <a:pt x="287" y="38"/>
                    </a:lnTo>
                    <a:lnTo>
                      <a:pt x="270" y="38"/>
                    </a:lnTo>
                    <a:lnTo>
                      <a:pt x="255" y="38"/>
                    </a:lnTo>
                    <a:lnTo>
                      <a:pt x="239" y="38"/>
                    </a:lnTo>
                    <a:lnTo>
                      <a:pt x="224" y="39"/>
                    </a:lnTo>
                    <a:lnTo>
                      <a:pt x="209" y="41"/>
                    </a:lnTo>
                    <a:lnTo>
                      <a:pt x="194" y="43"/>
                    </a:lnTo>
                    <a:lnTo>
                      <a:pt x="179" y="48"/>
                    </a:lnTo>
                    <a:lnTo>
                      <a:pt x="166" y="51"/>
                    </a:lnTo>
                    <a:lnTo>
                      <a:pt x="151" y="56"/>
                    </a:lnTo>
                    <a:lnTo>
                      <a:pt x="137" y="62"/>
                    </a:lnTo>
                    <a:lnTo>
                      <a:pt x="123" y="69"/>
                    </a:lnTo>
                    <a:lnTo>
                      <a:pt x="110" y="74"/>
                    </a:lnTo>
                    <a:lnTo>
                      <a:pt x="98" y="83"/>
                    </a:lnTo>
                    <a:lnTo>
                      <a:pt x="85" y="91"/>
                    </a:lnTo>
                    <a:lnTo>
                      <a:pt x="95" y="122"/>
                    </a:lnTo>
                    <a:lnTo>
                      <a:pt x="113" y="152"/>
                    </a:lnTo>
                    <a:lnTo>
                      <a:pt x="136" y="180"/>
                    </a:lnTo>
                    <a:lnTo>
                      <a:pt x="163" y="208"/>
                    </a:lnTo>
                    <a:lnTo>
                      <a:pt x="194" y="236"/>
                    </a:lnTo>
                    <a:lnTo>
                      <a:pt x="229" y="260"/>
                    </a:lnTo>
                    <a:lnTo>
                      <a:pt x="265" y="284"/>
                    </a:lnTo>
                    <a:lnTo>
                      <a:pt x="302" y="306"/>
                    </a:lnTo>
                    <a:lnTo>
                      <a:pt x="338" y="327"/>
                    </a:lnTo>
                    <a:lnTo>
                      <a:pt x="373" y="344"/>
                    </a:lnTo>
                    <a:lnTo>
                      <a:pt x="406" y="360"/>
                    </a:lnTo>
                    <a:lnTo>
                      <a:pt x="436" y="375"/>
                    </a:lnTo>
                    <a:lnTo>
                      <a:pt x="462" y="386"/>
                    </a:lnTo>
                    <a:lnTo>
                      <a:pt x="482" y="394"/>
                    </a:lnTo>
                    <a:lnTo>
                      <a:pt x="497" y="401"/>
                    </a:lnTo>
                    <a:lnTo>
                      <a:pt x="504" y="405"/>
                    </a:lnTo>
                    <a:lnTo>
                      <a:pt x="478" y="403"/>
                    </a:lnTo>
                    <a:lnTo>
                      <a:pt x="449" y="398"/>
                    </a:lnTo>
                    <a:lnTo>
                      <a:pt x="418" y="391"/>
                    </a:lnTo>
                    <a:lnTo>
                      <a:pt x="386" y="382"/>
                    </a:lnTo>
                    <a:lnTo>
                      <a:pt x="351" y="370"/>
                    </a:lnTo>
                    <a:lnTo>
                      <a:pt x="317" y="358"/>
                    </a:lnTo>
                    <a:lnTo>
                      <a:pt x="282" y="343"/>
                    </a:lnTo>
                    <a:lnTo>
                      <a:pt x="249" y="325"/>
                    </a:lnTo>
                    <a:lnTo>
                      <a:pt x="215" y="307"/>
                    </a:lnTo>
                    <a:lnTo>
                      <a:pt x="183" y="286"/>
                    </a:lnTo>
                    <a:lnTo>
                      <a:pt x="153" y="264"/>
                    </a:lnTo>
                    <a:lnTo>
                      <a:pt x="125" y="240"/>
                    </a:lnTo>
                    <a:lnTo>
                      <a:pt x="100" y="215"/>
                    </a:lnTo>
                    <a:lnTo>
                      <a:pt x="79" y="188"/>
                    </a:lnTo>
                    <a:lnTo>
                      <a:pt x="61" y="161"/>
                    </a:lnTo>
                    <a:lnTo>
                      <a:pt x="48" y="131"/>
                    </a:lnTo>
                    <a:lnTo>
                      <a:pt x="41" y="139"/>
                    </a:lnTo>
                    <a:lnTo>
                      <a:pt x="40" y="153"/>
                    </a:lnTo>
                    <a:lnTo>
                      <a:pt x="44" y="170"/>
                    </a:lnTo>
                    <a:lnTo>
                      <a:pt x="48" y="190"/>
                    </a:lnTo>
                    <a:lnTo>
                      <a:pt x="55" y="208"/>
                    </a:lnTo>
                    <a:lnTo>
                      <a:pt x="61" y="224"/>
                    </a:lnTo>
                    <a:lnTo>
                      <a:pt x="65" y="234"/>
                    </a:lnTo>
                    <a:lnTo>
                      <a:pt x="68" y="239"/>
                    </a:lnTo>
                    <a:lnTo>
                      <a:pt x="60" y="237"/>
                    </a:lnTo>
                    <a:lnTo>
                      <a:pt x="49" y="229"/>
                    </a:lnTo>
                    <a:lnTo>
                      <a:pt x="38" y="216"/>
                    </a:lnTo>
                    <a:lnTo>
                      <a:pt x="25" y="199"/>
                    </a:lnTo>
                    <a:lnTo>
                      <a:pt x="14" y="182"/>
                    </a:lnTo>
                    <a:lnTo>
                      <a:pt x="6" y="163"/>
                    </a:lnTo>
                    <a:lnTo>
                      <a:pt x="0" y="147"/>
                    </a:lnTo>
                    <a:lnTo>
                      <a:pt x="0" y="134"/>
                    </a:lnTo>
                    <a:lnTo>
                      <a:pt x="0" y="116"/>
                    </a:lnTo>
                    <a:lnTo>
                      <a:pt x="6" y="98"/>
                    </a:lnTo>
                    <a:lnTo>
                      <a:pt x="17" y="80"/>
                    </a:lnTo>
                    <a:lnTo>
                      <a:pt x="34" y="64"/>
                    </a:lnTo>
                    <a:lnTo>
                      <a:pt x="56" y="50"/>
                    </a:lnTo>
                    <a:lnTo>
                      <a:pt x="82" y="37"/>
                    </a:lnTo>
                    <a:lnTo>
                      <a:pt x="112" y="25"/>
                    </a:lnTo>
                    <a:lnTo>
                      <a:pt x="145" y="16"/>
                    </a:lnTo>
                    <a:lnTo>
                      <a:pt x="182" y="9"/>
                    </a:lnTo>
                    <a:lnTo>
                      <a:pt x="221" y="3"/>
                    </a:lnTo>
                    <a:lnTo>
                      <a:pt x="261" y="0"/>
                    </a:lnTo>
                    <a:lnTo>
                      <a:pt x="305" y="0"/>
                    </a:lnTo>
                    <a:lnTo>
                      <a:pt x="349" y="2"/>
                    </a:lnTo>
                    <a:lnTo>
                      <a:pt x="394" y="8"/>
                    </a:lnTo>
                    <a:lnTo>
                      <a:pt x="440" y="17"/>
                    </a:lnTo>
                    <a:lnTo>
                      <a:pt x="485" y="28"/>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76" name="Freeform 82">
                <a:extLst>
                  <a:ext uri="{FF2B5EF4-FFF2-40B4-BE49-F238E27FC236}">
                    <a16:creationId xmlns:a16="http://schemas.microsoft.com/office/drawing/2014/main" xmlns="" id="{2247AB14-1109-49CE-9949-C41B1BCA7522}"/>
                  </a:ext>
                </a:extLst>
              </p:cNvPr>
              <p:cNvSpPr>
                <a:spLocks/>
              </p:cNvSpPr>
              <p:nvPr/>
            </p:nvSpPr>
            <p:spPr bwMode="auto">
              <a:xfrm>
                <a:off x="2862" y="2471"/>
                <a:ext cx="284" cy="125"/>
              </a:xfrm>
              <a:custGeom>
                <a:avLst/>
                <a:gdLst>
                  <a:gd name="T0" fmla="*/ 563 w 568"/>
                  <a:gd name="T1" fmla="*/ 35 h 249"/>
                  <a:gd name="T2" fmla="*/ 544 w 568"/>
                  <a:gd name="T3" fmla="*/ 59 h 249"/>
                  <a:gd name="T4" fmla="*/ 520 w 568"/>
                  <a:gd name="T5" fmla="*/ 81 h 249"/>
                  <a:gd name="T6" fmla="*/ 492 w 568"/>
                  <a:gd name="T7" fmla="*/ 103 h 249"/>
                  <a:gd name="T8" fmla="*/ 461 w 568"/>
                  <a:gd name="T9" fmla="*/ 123 h 249"/>
                  <a:gd name="T10" fmla="*/ 429 w 568"/>
                  <a:gd name="T11" fmla="*/ 141 h 249"/>
                  <a:gd name="T12" fmla="*/ 395 w 568"/>
                  <a:gd name="T13" fmla="*/ 157 h 249"/>
                  <a:gd name="T14" fmla="*/ 362 w 568"/>
                  <a:gd name="T15" fmla="*/ 172 h 249"/>
                  <a:gd name="T16" fmla="*/ 329 w 568"/>
                  <a:gd name="T17" fmla="*/ 186 h 249"/>
                  <a:gd name="T18" fmla="*/ 296 w 568"/>
                  <a:gd name="T19" fmla="*/ 199 h 249"/>
                  <a:gd name="T20" fmla="*/ 265 w 568"/>
                  <a:gd name="T21" fmla="*/ 209 h 249"/>
                  <a:gd name="T22" fmla="*/ 238 w 568"/>
                  <a:gd name="T23" fmla="*/ 218 h 249"/>
                  <a:gd name="T24" fmla="*/ 213 w 568"/>
                  <a:gd name="T25" fmla="*/ 225 h 249"/>
                  <a:gd name="T26" fmla="*/ 193 w 568"/>
                  <a:gd name="T27" fmla="*/ 231 h 249"/>
                  <a:gd name="T28" fmla="*/ 178 w 568"/>
                  <a:gd name="T29" fmla="*/ 236 h 249"/>
                  <a:gd name="T30" fmla="*/ 167 w 568"/>
                  <a:gd name="T31" fmla="*/ 238 h 249"/>
                  <a:gd name="T32" fmla="*/ 164 w 568"/>
                  <a:gd name="T33" fmla="*/ 239 h 249"/>
                  <a:gd name="T34" fmla="*/ 138 w 568"/>
                  <a:gd name="T35" fmla="*/ 244 h 249"/>
                  <a:gd name="T36" fmla="*/ 113 w 568"/>
                  <a:gd name="T37" fmla="*/ 247 h 249"/>
                  <a:gd name="T38" fmla="*/ 90 w 568"/>
                  <a:gd name="T39" fmla="*/ 249 h 249"/>
                  <a:gd name="T40" fmla="*/ 67 w 568"/>
                  <a:gd name="T41" fmla="*/ 249 h 249"/>
                  <a:gd name="T42" fmla="*/ 46 w 568"/>
                  <a:gd name="T43" fmla="*/ 248 h 249"/>
                  <a:gd name="T44" fmla="*/ 28 w 568"/>
                  <a:gd name="T45" fmla="*/ 246 h 249"/>
                  <a:gd name="T46" fmla="*/ 13 w 568"/>
                  <a:gd name="T47" fmla="*/ 242 h 249"/>
                  <a:gd name="T48" fmla="*/ 0 w 568"/>
                  <a:gd name="T49" fmla="*/ 239 h 249"/>
                  <a:gd name="T50" fmla="*/ 5 w 568"/>
                  <a:gd name="T51" fmla="*/ 238 h 249"/>
                  <a:gd name="T52" fmla="*/ 18 w 568"/>
                  <a:gd name="T53" fmla="*/ 234 h 249"/>
                  <a:gd name="T54" fmla="*/ 38 w 568"/>
                  <a:gd name="T55" fmla="*/ 229 h 249"/>
                  <a:gd name="T56" fmla="*/ 65 w 568"/>
                  <a:gd name="T57" fmla="*/ 221 h 249"/>
                  <a:gd name="T58" fmla="*/ 97 w 568"/>
                  <a:gd name="T59" fmla="*/ 210 h 249"/>
                  <a:gd name="T60" fmla="*/ 135 w 568"/>
                  <a:gd name="T61" fmla="*/ 199 h 249"/>
                  <a:gd name="T62" fmla="*/ 175 w 568"/>
                  <a:gd name="T63" fmla="*/ 185 h 249"/>
                  <a:gd name="T64" fmla="*/ 219 w 568"/>
                  <a:gd name="T65" fmla="*/ 169 h 249"/>
                  <a:gd name="T66" fmla="*/ 264 w 568"/>
                  <a:gd name="T67" fmla="*/ 152 h 249"/>
                  <a:gd name="T68" fmla="*/ 309 w 568"/>
                  <a:gd name="T69" fmla="*/ 133 h 249"/>
                  <a:gd name="T70" fmla="*/ 355 w 568"/>
                  <a:gd name="T71" fmla="*/ 114 h 249"/>
                  <a:gd name="T72" fmla="*/ 399 w 568"/>
                  <a:gd name="T73" fmla="*/ 93 h 249"/>
                  <a:gd name="T74" fmla="*/ 440 w 568"/>
                  <a:gd name="T75" fmla="*/ 71 h 249"/>
                  <a:gd name="T76" fmla="*/ 479 w 568"/>
                  <a:gd name="T77" fmla="*/ 48 h 249"/>
                  <a:gd name="T78" fmla="*/ 514 w 568"/>
                  <a:gd name="T79" fmla="*/ 24 h 249"/>
                  <a:gd name="T80" fmla="*/ 544 w 568"/>
                  <a:gd name="T81" fmla="*/ 0 h 249"/>
                  <a:gd name="T82" fmla="*/ 558 w 568"/>
                  <a:gd name="T83" fmla="*/ 1 h 249"/>
                  <a:gd name="T84" fmla="*/ 566 w 568"/>
                  <a:gd name="T85" fmla="*/ 10 h 249"/>
                  <a:gd name="T86" fmla="*/ 568 w 568"/>
                  <a:gd name="T87" fmla="*/ 24 h 249"/>
                  <a:gd name="T88" fmla="*/ 563 w 568"/>
                  <a:gd name="T89" fmla="*/ 3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49">
                    <a:moveTo>
                      <a:pt x="563" y="35"/>
                    </a:moveTo>
                    <a:lnTo>
                      <a:pt x="544" y="59"/>
                    </a:lnTo>
                    <a:lnTo>
                      <a:pt x="520" y="81"/>
                    </a:lnTo>
                    <a:lnTo>
                      <a:pt x="492" y="103"/>
                    </a:lnTo>
                    <a:lnTo>
                      <a:pt x="461" y="123"/>
                    </a:lnTo>
                    <a:lnTo>
                      <a:pt x="429" y="141"/>
                    </a:lnTo>
                    <a:lnTo>
                      <a:pt x="395" y="157"/>
                    </a:lnTo>
                    <a:lnTo>
                      <a:pt x="362" y="172"/>
                    </a:lnTo>
                    <a:lnTo>
                      <a:pt x="329" y="186"/>
                    </a:lnTo>
                    <a:lnTo>
                      <a:pt x="296" y="199"/>
                    </a:lnTo>
                    <a:lnTo>
                      <a:pt x="265" y="209"/>
                    </a:lnTo>
                    <a:lnTo>
                      <a:pt x="238" y="218"/>
                    </a:lnTo>
                    <a:lnTo>
                      <a:pt x="213" y="225"/>
                    </a:lnTo>
                    <a:lnTo>
                      <a:pt x="193" y="231"/>
                    </a:lnTo>
                    <a:lnTo>
                      <a:pt x="178" y="236"/>
                    </a:lnTo>
                    <a:lnTo>
                      <a:pt x="167" y="238"/>
                    </a:lnTo>
                    <a:lnTo>
                      <a:pt x="164" y="239"/>
                    </a:lnTo>
                    <a:lnTo>
                      <a:pt x="138" y="244"/>
                    </a:lnTo>
                    <a:lnTo>
                      <a:pt x="113" y="247"/>
                    </a:lnTo>
                    <a:lnTo>
                      <a:pt x="90" y="249"/>
                    </a:lnTo>
                    <a:lnTo>
                      <a:pt x="67" y="249"/>
                    </a:lnTo>
                    <a:lnTo>
                      <a:pt x="46" y="248"/>
                    </a:lnTo>
                    <a:lnTo>
                      <a:pt x="28" y="246"/>
                    </a:lnTo>
                    <a:lnTo>
                      <a:pt x="13" y="242"/>
                    </a:lnTo>
                    <a:lnTo>
                      <a:pt x="0" y="239"/>
                    </a:lnTo>
                    <a:lnTo>
                      <a:pt x="5" y="238"/>
                    </a:lnTo>
                    <a:lnTo>
                      <a:pt x="18" y="234"/>
                    </a:lnTo>
                    <a:lnTo>
                      <a:pt x="38" y="229"/>
                    </a:lnTo>
                    <a:lnTo>
                      <a:pt x="65" y="221"/>
                    </a:lnTo>
                    <a:lnTo>
                      <a:pt x="97" y="210"/>
                    </a:lnTo>
                    <a:lnTo>
                      <a:pt x="135" y="199"/>
                    </a:lnTo>
                    <a:lnTo>
                      <a:pt x="175" y="185"/>
                    </a:lnTo>
                    <a:lnTo>
                      <a:pt x="219" y="169"/>
                    </a:lnTo>
                    <a:lnTo>
                      <a:pt x="264" y="152"/>
                    </a:lnTo>
                    <a:lnTo>
                      <a:pt x="309" y="133"/>
                    </a:lnTo>
                    <a:lnTo>
                      <a:pt x="355" y="114"/>
                    </a:lnTo>
                    <a:lnTo>
                      <a:pt x="399" y="93"/>
                    </a:lnTo>
                    <a:lnTo>
                      <a:pt x="440" y="71"/>
                    </a:lnTo>
                    <a:lnTo>
                      <a:pt x="479" y="48"/>
                    </a:lnTo>
                    <a:lnTo>
                      <a:pt x="514" y="24"/>
                    </a:lnTo>
                    <a:lnTo>
                      <a:pt x="544" y="0"/>
                    </a:lnTo>
                    <a:lnTo>
                      <a:pt x="558" y="1"/>
                    </a:lnTo>
                    <a:lnTo>
                      <a:pt x="566" y="10"/>
                    </a:lnTo>
                    <a:lnTo>
                      <a:pt x="568" y="24"/>
                    </a:lnTo>
                    <a:lnTo>
                      <a:pt x="563" y="35"/>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grpSp>
      </p:grpSp>
      <p:sp>
        <p:nvSpPr>
          <p:cNvPr id="80" name="AutoShape 6">
            <a:extLst>
              <a:ext uri="{FF2B5EF4-FFF2-40B4-BE49-F238E27FC236}">
                <a16:creationId xmlns:a16="http://schemas.microsoft.com/office/drawing/2014/main" xmlns="" id="{F2C4FDD8-075C-4AD7-9017-C63758A70EE0}"/>
              </a:ext>
            </a:extLst>
          </p:cNvPr>
          <p:cNvSpPr>
            <a:spLocks/>
          </p:cNvSpPr>
          <p:nvPr/>
        </p:nvSpPr>
        <p:spPr bwMode="auto">
          <a:xfrm>
            <a:off x="6173738" y="1227386"/>
            <a:ext cx="398878" cy="3876853"/>
          </a:xfrm>
          <a:prstGeom prst="leftBrace">
            <a:avLst>
              <a:gd name="adj1" fmla="val 56271"/>
              <a:gd name="adj2" fmla="val 41496"/>
            </a:avLst>
          </a:prstGeom>
          <a:noFill/>
          <a:ln w="38100" cap="rnd">
            <a:solidFill>
              <a:srgbClr val="0080C7"/>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pic>
        <p:nvPicPr>
          <p:cNvPr id="81" name="Picture 4" descr="C:\Users\u344143\Desktop\the_Book\• BRAND~STYLE\Assets(copied 6-15)\Logos\BCBSTX\CMYK\BCBSTX CMYK left.png">
            <a:extLst>
              <a:ext uri="{FF2B5EF4-FFF2-40B4-BE49-F238E27FC236}">
                <a16:creationId xmlns:a16="http://schemas.microsoft.com/office/drawing/2014/main" xmlns="" id="{EF8BF73E-0557-40DF-9021-C85F722BCA2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17766" y="1227386"/>
            <a:ext cx="796771" cy="133282"/>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p:cNvSpPr/>
          <p:nvPr/>
        </p:nvSpPr>
        <p:spPr>
          <a:xfrm>
            <a:off x="6639224" y="6063097"/>
            <a:ext cx="260879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618E"/>
                </a:solidFill>
                <a:effectLst/>
                <a:uLnTx/>
                <a:uFillTx/>
                <a:latin typeface="Arial" panose="020B0604020202020204"/>
                <a:ea typeface="+mn-ea"/>
                <a:cs typeface="+mn-cs"/>
              </a:rPr>
              <a:t>www.bcbstx.com/trshmo</a:t>
            </a:r>
          </a:p>
        </p:txBody>
      </p:sp>
    </p:spTree>
    <p:extLst>
      <p:ext uri="{BB962C8B-B14F-4D97-AF65-F5344CB8AC3E}">
        <p14:creationId xmlns:p14="http://schemas.microsoft.com/office/powerpoint/2010/main" val="7263477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62593" y="177554"/>
            <a:ext cx="8069617" cy="246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111" y="2349144"/>
            <a:ext cx="8336280" cy="401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9065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028" y="577582"/>
            <a:ext cx="9086249" cy="582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itle 7">
            <a:extLst>
              <a:ext uri="{FF2B5EF4-FFF2-40B4-BE49-F238E27FC236}">
                <a16:creationId xmlns:a16="http://schemas.microsoft.com/office/drawing/2014/main" xmlns="" id="{FD712873-06B0-47B6-9E3B-DDB0D5AB3A96}"/>
              </a:ext>
            </a:extLst>
          </p:cNvPr>
          <p:cNvSpPr txBox="1">
            <a:spLocks/>
          </p:cNvSpPr>
          <p:nvPr/>
        </p:nvSpPr>
        <p:spPr>
          <a:xfrm>
            <a:off x="519764" y="577582"/>
            <a:ext cx="5791199" cy="2969394"/>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600" cap="none" spc="0" normalizeH="0" baseline="0" noProof="0" dirty="0">
                <a:ln>
                  <a:noFill/>
                </a:ln>
                <a:solidFill>
                  <a:srgbClr val="24618E"/>
                </a:solidFill>
                <a:effectLst/>
                <a:uLnTx/>
                <a:uFillTx/>
                <a:latin typeface="Arial Narrow" panose="020B0606020202030204" pitchFamily="34" charset="0"/>
                <a:ea typeface="+mj-ea"/>
                <a:cs typeface="+mj-cs"/>
              </a:rPr>
              <a:t>BlueCard</a:t>
            </a:r>
            <a:r>
              <a:rPr kumimoji="0" lang="en-US" sz="1400" b="1" i="0" u="none" strike="noStrike" kern="600" cap="none" spc="0" normalizeH="0" baseline="100000" noProof="0" dirty="0">
                <a:ln>
                  <a:noFill/>
                </a:ln>
                <a:solidFill>
                  <a:srgbClr val="24618E"/>
                </a:solidFill>
                <a:effectLst/>
                <a:uLnTx/>
                <a:uFillTx/>
                <a:latin typeface="Arial Narrow" panose="020B0606020202030204" pitchFamily="34" charset="0"/>
                <a:ea typeface="+mj-ea"/>
                <a:cs typeface="+mj-cs"/>
              </a:rPr>
              <a:t>®</a:t>
            </a:r>
            <a:r>
              <a:rPr kumimoji="0" lang="en-US" sz="3000" b="1" i="0" u="none" strike="noStrike" kern="600" cap="none" spc="0" normalizeH="0" baseline="0" noProof="0" dirty="0">
                <a:ln>
                  <a:noFill/>
                </a:ln>
                <a:solidFill>
                  <a:srgbClr val="24618E"/>
                </a:solidFill>
                <a:effectLst/>
                <a:uLnTx/>
                <a:uFillTx/>
                <a:latin typeface="Arial Narrow" panose="020B0606020202030204" pitchFamily="34" charset="0"/>
                <a:ea typeface="+mj-ea"/>
                <a:cs typeface="+mj-cs"/>
              </a:rPr>
              <a:t> </a:t>
            </a:r>
            <a:r>
              <a:rPr kumimoji="0" lang="en-US" sz="3200" b="1" i="0" u="none" strike="noStrike" kern="600" cap="none" spc="0" normalizeH="0" baseline="0" noProof="0" dirty="0">
                <a:ln>
                  <a:noFill/>
                </a:ln>
                <a:solidFill>
                  <a:srgbClr val="24618E"/>
                </a:solidFill>
                <a:effectLst/>
                <a:uLnTx/>
                <a:uFillTx/>
                <a:latin typeface="Arial Narrow" panose="020B0606020202030204" pitchFamily="34" charset="0"/>
                <a:ea typeface="+mj-ea"/>
                <a:cs typeface="+mj-cs"/>
              </a:rPr>
              <a:t>Access</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800" b="0" i="0" u="none" strike="noStrike" kern="600" cap="none" spc="0" normalizeH="0" baseline="0" noProof="0" dirty="0">
                <a:ln>
                  <a:noFill/>
                </a:ln>
                <a:solidFill>
                  <a:srgbClr val="000000"/>
                </a:solidFill>
                <a:effectLst/>
                <a:uLnTx/>
                <a:uFillTx/>
                <a:latin typeface="Arial" panose="020B0604020202020204"/>
                <a:ea typeface="+mj-ea"/>
                <a:cs typeface="+mj-cs"/>
              </a:rPr>
              <a:t>Employees traveling outside of Texas who need urgent care can receive coverage for care through a BCBS-affiliated provider.</a:t>
            </a:r>
          </a:p>
          <a:p>
            <a:pPr marL="0" marR="0" lvl="0" indent="0" algn="l" defTabSz="685800" rtl="0" eaLnBrk="1" fontAlgn="auto" latinLnBrk="0" hangingPunct="1">
              <a:lnSpc>
                <a:spcPct val="90000"/>
              </a:lnSpc>
              <a:spcBef>
                <a:spcPts val="1800"/>
              </a:spcBef>
              <a:spcAft>
                <a:spcPts val="0"/>
              </a:spcAft>
              <a:buClrTx/>
              <a:buSzTx/>
              <a:buFontTx/>
              <a:buNone/>
              <a:tabLst/>
              <a:defRPr/>
            </a:pPr>
            <a:r>
              <a:rPr kumimoji="0" lang="en-US" sz="3200" b="1" i="0" u="none" strike="noStrike" kern="600" cap="none" spc="0" normalizeH="0" baseline="0" noProof="0" dirty="0">
                <a:ln>
                  <a:noFill/>
                </a:ln>
                <a:solidFill>
                  <a:srgbClr val="24618E"/>
                </a:solidFill>
                <a:effectLst/>
                <a:uLnTx/>
                <a:uFillTx/>
                <a:latin typeface="Arial Narrow" panose="020B0606020202030204" pitchFamily="34" charset="0"/>
                <a:ea typeface="+mj-ea"/>
                <a:cs typeface="+mj-cs"/>
              </a:rPr>
              <a:t>Away from Home Care</a:t>
            </a:r>
            <a:r>
              <a:rPr kumimoji="0" lang="en-US" sz="1400" b="1" i="0" u="none" strike="noStrike" kern="600" cap="none" spc="0" normalizeH="0" baseline="100000" noProof="0" dirty="0">
                <a:ln>
                  <a:noFill/>
                </a:ln>
                <a:solidFill>
                  <a:srgbClr val="24618E"/>
                </a:solidFill>
                <a:effectLst/>
                <a:uLnTx/>
                <a:uFillTx/>
                <a:latin typeface="Arial Narrow" panose="020B0606020202030204" pitchFamily="34" charset="0"/>
                <a:ea typeface="+mj-ea"/>
                <a:cs typeface="+mj-cs"/>
              </a:rPr>
              <a:t>®</a:t>
            </a:r>
            <a:r>
              <a:rPr kumimoji="0" lang="en-US" sz="3000" b="0" i="0" u="none" strike="noStrike" kern="600" cap="none" spc="0" normalizeH="0" baseline="0" noProof="0" dirty="0">
                <a:ln>
                  <a:noFill/>
                </a:ln>
                <a:solidFill>
                  <a:srgbClr val="0080C7"/>
                </a:solidFill>
                <a:effectLst/>
                <a:uLnTx/>
                <a:uFillTx/>
                <a:latin typeface="Arial" panose="020B0604020202020204"/>
                <a:ea typeface="+mj-ea"/>
                <a:cs typeface="+mj-cs"/>
              </a:rPr>
              <a:t/>
            </a:r>
            <a:br>
              <a:rPr kumimoji="0" lang="en-US" sz="3000" b="0" i="0" u="none" strike="noStrike" kern="600" cap="none" spc="0" normalizeH="0" baseline="0" noProof="0" dirty="0">
                <a:ln>
                  <a:noFill/>
                </a:ln>
                <a:solidFill>
                  <a:srgbClr val="0080C7"/>
                </a:solidFill>
                <a:effectLst/>
                <a:uLnTx/>
                <a:uFillTx/>
                <a:latin typeface="Arial" panose="020B0604020202020204"/>
                <a:ea typeface="+mj-ea"/>
                <a:cs typeface="+mj-cs"/>
              </a:rPr>
            </a:br>
            <a:r>
              <a:rPr kumimoji="0" lang="en-US" sz="1800" b="0" i="0" u="none" strike="noStrike" kern="600" cap="none" spc="0" normalizeH="0" baseline="0" noProof="0" dirty="0">
                <a:ln>
                  <a:noFill/>
                </a:ln>
                <a:solidFill>
                  <a:srgbClr val="000000"/>
                </a:solidFill>
                <a:effectLst/>
                <a:uLnTx/>
                <a:uFillTx/>
                <a:latin typeface="Arial" panose="020B0604020202020204"/>
                <a:ea typeface="+mj-ea"/>
                <a:cs typeface="+mj-cs"/>
              </a:rPr>
              <a:t>Employees and covered dependents temporarily residing outside of Texas may be eligible to obtain covered </a:t>
            </a:r>
            <a:br>
              <a:rPr kumimoji="0" lang="en-US" sz="1800" b="0" i="0" u="none" strike="noStrike" kern="600" cap="none" spc="0" normalizeH="0" baseline="0" noProof="0" dirty="0">
                <a:ln>
                  <a:noFill/>
                </a:ln>
                <a:solidFill>
                  <a:srgbClr val="000000"/>
                </a:solidFill>
                <a:effectLst/>
                <a:uLnTx/>
                <a:uFillTx/>
                <a:latin typeface="Arial" panose="020B0604020202020204"/>
                <a:ea typeface="+mj-ea"/>
                <a:cs typeface="+mj-cs"/>
              </a:rPr>
            </a:br>
            <a:r>
              <a:rPr kumimoji="0" lang="en-US" sz="1800" b="0" i="0" u="none" strike="noStrike" kern="600" cap="none" spc="0" normalizeH="0" baseline="0" noProof="0" dirty="0">
                <a:ln>
                  <a:noFill/>
                </a:ln>
                <a:solidFill>
                  <a:srgbClr val="000000"/>
                </a:solidFill>
                <a:effectLst/>
                <a:uLnTx/>
                <a:uFillTx/>
                <a:latin typeface="Arial" panose="020B0604020202020204"/>
                <a:ea typeface="+mj-ea"/>
                <a:cs typeface="+mj-cs"/>
              </a:rPr>
              <a:t>services from a BCBS-affiliated HMO.</a:t>
            </a:r>
          </a:p>
        </p:txBody>
      </p:sp>
    </p:spTree>
    <p:extLst>
      <p:ext uri="{BB962C8B-B14F-4D97-AF65-F5344CB8AC3E}">
        <p14:creationId xmlns:p14="http://schemas.microsoft.com/office/powerpoint/2010/main" val="16000061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0" name="Group 29"/>
          <p:cNvGrpSpPr/>
          <p:nvPr/>
        </p:nvGrpSpPr>
        <p:grpSpPr>
          <a:xfrm>
            <a:off x="1182002" y="352540"/>
            <a:ext cx="8333152" cy="5990723"/>
            <a:chOff x="323850" y="247707"/>
            <a:chExt cx="8657312" cy="5990723"/>
          </a:xfrm>
        </p:grpSpPr>
        <p:sp>
          <p:nvSpPr>
            <p:cNvPr id="7" name="Title 7"/>
            <p:cNvSpPr txBox="1">
              <a:spLocks/>
            </p:cNvSpPr>
            <p:nvPr/>
          </p:nvSpPr>
          <p:spPr>
            <a:xfrm>
              <a:off x="457199" y="247707"/>
              <a:ext cx="8229600" cy="8763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600" cap="none" spc="-70" normalizeH="0" baseline="0" noProof="0" dirty="0">
                  <a:ln>
                    <a:noFill/>
                  </a:ln>
                  <a:solidFill>
                    <a:srgbClr val="24618E"/>
                  </a:solidFill>
                  <a:effectLst/>
                  <a:uLnTx/>
                  <a:uFillTx/>
                  <a:latin typeface="Arial Narrow" panose="020B0606020202030204" pitchFamily="34" charset="0"/>
                  <a:ea typeface="+mj-ea"/>
                  <a:cs typeface="+mj-cs"/>
                </a:rPr>
                <a:t>Increase Member Engagement with </a:t>
              </a:r>
              <a:br>
                <a:rPr kumimoji="0" lang="en-US" sz="3200" b="1" i="0" u="none" strike="noStrike" kern="600" cap="none" spc="-70" normalizeH="0" baseline="0" noProof="0" dirty="0">
                  <a:ln>
                    <a:noFill/>
                  </a:ln>
                  <a:solidFill>
                    <a:srgbClr val="24618E"/>
                  </a:solidFill>
                  <a:effectLst/>
                  <a:uLnTx/>
                  <a:uFillTx/>
                  <a:latin typeface="Arial Narrow" panose="020B0606020202030204" pitchFamily="34" charset="0"/>
                  <a:ea typeface="+mj-ea"/>
                  <a:cs typeface="+mj-cs"/>
                </a:rPr>
              </a:br>
              <a:r>
                <a:rPr kumimoji="0" lang="en-US" sz="3200" b="1" i="0" u="none" strike="noStrike" kern="600" cap="none" spc="-70" normalizeH="0" baseline="0" noProof="0" dirty="0">
                  <a:ln>
                    <a:noFill/>
                  </a:ln>
                  <a:solidFill>
                    <a:srgbClr val="24618E"/>
                  </a:solidFill>
                  <a:effectLst/>
                  <a:uLnTx/>
                  <a:uFillTx/>
                  <a:latin typeface="Arial Narrow" panose="020B0606020202030204" pitchFamily="34" charset="0"/>
                  <a:ea typeface="+mj-ea"/>
                  <a:cs typeface="+mj-cs"/>
                </a:rPr>
                <a:t>Blue Access </a:t>
              </a:r>
              <a:r>
                <a:rPr kumimoji="0" lang="en-US" sz="3200" b="1" i="0" u="none" strike="noStrike" kern="600" cap="none" spc="-70" normalizeH="0" baseline="0" noProof="0" dirty="0" err="1">
                  <a:ln>
                    <a:noFill/>
                  </a:ln>
                  <a:solidFill>
                    <a:srgbClr val="24618E"/>
                  </a:solidFill>
                  <a:effectLst/>
                  <a:uLnTx/>
                  <a:uFillTx/>
                  <a:latin typeface="Arial Narrow" panose="020B0606020202030204" pitchFamily="34" charset="0"/>
                  <a:ea typeface="+mj-ea"/>
                  <a:cs typeface="+mj-cs"/>
                </a:rPr>
                <a:t>Mobile</a:t>
              </a:r>
              <a:r>
                <a:rPr kumimoji="0" lang="en-US" sz="1400" b="1" i="0" u="none" strike="noStrike" kern="600" cap="none" spc="0" normalizeH="0" baseline="100000" noProof="0" dirty="0" err="1">
                  <a:ln>
                    <a:noFill/>
                  </a:ln>
                  <a:solidFill>
                    <a:srgbClr val="24618E"/>
                  </a:solidFill>
                  <a:effectLst/>
                  <a:uLnTx/>
                  <a:uFillTx/>
                  <a:latin typeface="Arial Narrow" panose="020B0606020202030204" pitchFamily="34" charset="0"/>
                  <a:ea typeface="+mj-ea"/>
                  <a:cs typeface="+mj-cs"/>
                </a:rPr>
                <a:t>SM</a:t>
              </a:r>
              <a:endParaRPr kumimoji="0" lang="en-US" sz="3000" b="1" i="0" u="none" strike="noStrike" kern="600" cap="none" spc="0" normalizeH="0" baseline="100000" noProof="0" dirty="0">
                <a:ln>
                  <a:noFill/>
                </a:ln>
                <a:solidFill>
                  <a:srgbClr val="24618E"/>
                </a:solidFill>
                <a:effectLst/>
                <a:uLnTx/>
                <a:uFillTx/>
                <a:latin typeface="Arial Narrow" panose="020B0606020202030204" pitchFamily="34" charset="0"/>
                <a:ea typeface="+mj-ea"/>
                <a:cs typeface="+mj-cs"/>
              </a:endParaRPr>
            </a:p>
          </p:txBody>
        </p:sp>
        <p:pic>
          <p:nvPicPr>
            <p:cNvPr id="8" name="Picture 7">
              <a:extLst>
                <a:ext uri="{FF2B5EF4-FFF2-40B4-BE49-F238E27FC236}">
                  <a16:creationId xmlns:a16="http://schemas.microsoft.com/office/drawing/2014/main" xmlns="" id="{2507F4F0-B84E-49A0-B5C0-DAF173752141}"/>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323851" y="2232128"/>
              <a:ext cx="489435" cy="731520"/>
            </a:xfrm>
            <a:prstGeom prst="rect">
              <a:avLst/>
            </a:prstGeom>
          </p:spPr>
        </p:pic>
        <p:pic>
          <p:nvPicPr>
            <p:cNvPr id="9" name="Picture 8">
              <a:extLst>
                <a:ext uri="{FF2B5EF4-FFF2-40B4-BE49-F238E27FC236}">
                  <a16:creationId xmlns:a16="http://schemas.microsoft.com/office/drawing/2014/main" xmlns="" id="{87911DC0-21D4-40EB-9550-30DB20D403E3}"/>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323850" y="4750297"/>
              <a:ext cx="489435" cy="731520"/>
            </a:xfrm>
            <a:prstGeom prst="rect">
              <a:avLst/>
            </a:prstGeom>
          </p:spPr>
        </p:pic>
        <p:grpSp>
          <p:nvGrpSpPr>
            <p:cNvPr id="10" name="Group 9">
              <a:extLst>
                <a:ext uri="{FF2B5EF4-FFF2-40B4-BE49-F238E27FC236}">
                  <a16:creationId xmlns:a16="http://schemas.microsoft.com/office/drawing/2014/main" xmlns="" id="{7BCBA421-B7DD-4760-8861-B40FADF41053}"/>
                </a:ext>
              </a:extLst>
            </p:cNvPr>
            <p:cNvGrpSpPr/>
            <p:nvPr/>
          </p:nvGrpSpPr>
          <p:grpSpPr>
            <a:xfrm>
              <a:off x="5179884" y="4089798"/>
              <a:ext cx="879327" cy="1706070"/>
              <a:chOff x="5278527" y="3995247"/>
              <a:chExt cx="879327" cy="1706070"/>
            </a:xfrm>
          </p:grpSpPr>
          <p:pic>
            <p:nvPicPr>
              <p:cNvPr id="11" name="Picture 10">
                <a:extLst>
                  <a:ext uri="{FF2B5EF4-FFF2-40B4-BE49-F238E27FC236}">
                    <a16:creationId xmlns:a16="http://schemas.microsoft.com/office/drawing/2014/main" xmlns="" id="{91390C2B-9875-4465-BECD-8C82E53832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8527" y="3995247"/>
                <a:ext cx="879327" cy="1706070"/>
              </a:xfrm>
              <a:prstGeom prst="rect">
                <a:avLst/>
              </a:prstGeom>
            </p:spPr>
          </p:pic>
          <p:pic>
            <p:nvPicPr>
              <p:cNvPr id="12" name="Picture 11">
                <a:extLst>
                  <a:ext uri="{FF2B5EF4-FFF2-40B4-BE49-F238E27FC236}">
                    <a16:creationId xmlns:a16="http://schemas.microsoft.com/office/drawing/2014/main" xmlns="" id="{6C069207-89E0-4196-BE0E-D9CB9A62A4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6442" y="4216005"/>
                <a:ext cx="751940" cy="1207008"/>
              </a:xfrm>
              <a:prstGeom prst="rect">
                <a:avLst/>
              </a:prstGeom>
            </p:spPr>
          </p:pic>
        </p:grpSp>
        <p:pic>
          <p:nvPicPr>
            <p:cNvPr id="13" name="Picture 12">
              <a:extLst>
                <a:ext uri="{FF2B5EF4-FFF2-40B4-BE49-F238E27FC236}">
                  <a16:creationId xmlns:a16="http://schemas.microsoft.com/office/drawing/2014/main" xmlns="" id="{FDC5B1F6-83E0-48D4-BB60-E2BBCF9EFD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942" y="1643309"/>
              <a:ext cx="960390" cy="1863348"/>
            </a:xfrm>
            <a:prstGeom prst="rect">
              <a:avLst/>
            </a:prstGeom>
          </p:spPr>
        </p:pic>
        <p:sp>
          <p:nvSpPr>
            <p:cNvPr id="14" name="Content Placeholder 4">
              <a:extLst>
                <a:ext uri="{FF2B5EF4-FFF2-40B4-BE49-F238E27FC236}">
                  <a16:creationId xmlns:a16="http://schemas.microsoft.com/office/drawing/2014/main" xmlns="" id="{7B651744-ED3B-413A-B257-BBB97D9B9118}"/>
                </a:ext>
              </a:extLst>
            </p:cNvPr>
            <p:cNvSpPr txBox="1">
              <a:spLocks/>
            </p:cNvSpPr>
            <p:nvPr/>
          </p:nvSpPr>
          <p:spPr bwMode="auto">
            <a:xfrm>
              <a:off x="2408691" y="1668203"/>
              <a:ext cx="2182559" cy="2060984"/>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ts val="400"/>
                </a:spcBef>
                <a:spcAft>
                  <a:spcPct val="0"/>
                </a:spcAft>
                <a:buClr>
                  <a:srgbClr val="276EC3"/>
                </a:buClr>
                <a:buSzPct val="110000"/>
                <a:buFontTx/>
                <a:buNone/>
                <a:tabLst/>
                <a:defRPr/>
              </a:pPr>
              <a:r>
                <a:rPr kumimoji="0" lang="en-US" sz="1800" b="1" i="0" u="none" strike="noStrike" kern="0" cap="none" spc="0" normalizeH="0" baseline="0" noProof="0" dirty="0">
                  <a:ln>
                    <a:noFill/>
                  </a:ln>
                  <a:solidFill>
                    <a:srgbClr val="FF7200"/>
                  </a:solidFill>
                  <a:effectLst/>
                  <a:uLnTx/>
                  <a:uFillTx/>
                  <a:latin typeface="Arial" panose="020B0604020202020204"/>
                  <a:ea typeface="+mn-ea"/>
                  <a:cs typeface="+mn-cs"/>
                </a:rPr>
                <a:t>PUBLIC SITE</a:t>
              </a:r>
            </a:p>
            <a:p>
              <a:pPr marL="0" marR="0" lvl="0" indent="0" algn="l" defTabSz="914400" rtl="0" eaLnBrk="0" fontAlgn="base" latinLnBrk="0" hangingPunct="0">
                <a:lnSpc>
                  <a:spcPct val="100000"/>
                </a:lnSpc>
                <a:spcBef>
                  <a:spcPts val="0"/>
                </a:spcBef>
                <a:spcAft>
                  <a:spcPct val="0"/>
                </a:spcAft>
                <a:buClr>
                  <a:srgbClr val="276EC3"/>
                </a:buClr>
                <a:buSzPct val="110000"/>
                <a:buFontTx/>
                <a:buNone/>
                <a:tabLst/>
                <a:defRPr/>
              </a:pPr>
              <a:r>
                <a:rPr kumimoji="0" lang="en-US" sz="1400" b="0" i="0" u="none" strike="noStrike" kern="0" cap="none" spc="0" normalizeH="0" baseline="0" noProof="0" dirty="0">
                  <a:ln>
                    <a:noFill/>
                  </a:ln>
                  <a:solidFill>
                    <a:srgbClr val="FF7200"/>
                  </a:solidFill>
                  <a:effectLst/>
                  <a:uLnTx/>
                  <a:uFillTx/>
                  <a:latin typeface="Arial" panose="020B0604020202020204"/>
                  <a:ea typeface="+mn-ea"/>
                  <a:cs typeface="+mn-cs"/>
                </a:rPr>
                <a:t>No log-in required</a:t>
              </a: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Insurance basics</a:t>
              </a: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Find network providers</a:t>
              </a: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Log-in or register for</a:t>
              </a:r>
              <a:b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b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Blue Access for </a:t>
              </a:r>
              <a:r>
                <a:rPr kumimoji="0" lang="en-US" sz="1200" b="0" i="0" u="none" strike="noStrike" kern="0" cap="none" spc="0" normalizeH="0" baseline="0" noProof="0" dirty="0" err="1">
                  <a:ln>
                    <a:noFill/>
                  </a:ln>
                  <a:solidFill>
                    <a:srgbClr val="000000"/>
                  </a:solidFill>
                  <a:effectLst/>
                  <a:uLnTx/>
                  <a:uFillTx/>
                  <a:latin typeface="Arial" panose="020B0604020202020204"/>
                  <a:ea typeface="+mn-ea"/>
                  <a:cs typeface="+mn-cs"/>
                </a:rPr>
                <a:t>Members</a:t>
              </a:r>
              <a:r>
                <a:rPr kumimoji="0" lang="en-US" sz="600" b="1" i="0" u="none" strike="noStrike" kern="0" cap="none" spc="0" normalizeH="0" baseline="100000" noProof="0" dirty="0" err="1">
                  <a:ln>
                    <a:noFill/>
                  </a:ln>
                  <a:solidFill>
                    <a:srgbClr val="000000"/>
                  </a:solidFill>
                  <a:effectLst/>
                  <a:uLnTx/>
                  <a:uFillTx/>
                  <a:latin typeface="Arial" panose="020B0604020202020204"/>
                  <a:ea typeface="+mn-ea"/>
                  <a:cs typeface="+mn-cs"/>
                </a:rPr>
                <a:t>SM</a:t>
              </a:r>
              <a:endParaRPr kumimoji="0" lang="en-US" sz="600" b="1" i="0" u="none" strike="noStrike" kern="0" cap="none" spc="0" normalizeH="0" baseline="100000" noProof="0" dirty="0">
                <a:ln>
                  <a:noFill/>
                </a:ln>
                <a:solidFill>
                  <a:srgbClr val="000000"/>
                </a:solidFill>
                <a:effectLst/>
                <a:uLnTx/>
                <a:uFillTx/>
                <a:latin typeface="Arial" panose="020B0604020202020204"/>
                <a:ea typeface="+mn-ea"/>
                <a:cs typeface="+mn-cs"/>
              </a:endParaRP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Contact us</a:t>
              </a:r>
            </a:p>
          </p:txBody>
        </p:sp>
        <p:sp>
          <p:nvSpPr>
            <p:cNvPr id="15" name="Content Placeholder 4">
              <a:extLst>
                <a:ext uri="{FF2B5EF4-FFF2-40B4-BE49-F238E27FC236}">
                  <a16:creationId xmlns:a16="http://schemas.microsoft.com/office/drawing/2014/main" xmlns="" id="{0A715148-8069-4BBE-93F0-7C0A96D5EA52}"/>
                </a:ext>
              </a:extLst>
            </p:cNvPr>
            <p:cNvSpPr txBox="1">
              <a:spLocks/>
            </p:cNvSpPr>
            <p:nvPr/>
          </p:nvSpPr>
          <p:spPr bwMode="auto">
            <a:xfrm>
              <a:off x="6206422" y="1681266"/>
              <a:ext cx="2774740" cy="1649763"/>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ts val="400"/>
                </a:spcBef>
                <a:spcAft>
                  <a:spcPct val="0"/>
                </a:spcAft>
                <a:buClr>
                  <a:srgbClr val="276EC3"/>
                </a:buClr>
                <a:buSzPct val="110000"/>
                <a:buFontTx/>
                <a:buNone/>
                <a:tabLst/>
                <a:defRPr/>
              </a:pPr>
              <a:r>
                <a:rPr kumimoji="0" lang="en-US" sz="1800" b="1" i="0" u="none" strike="noStrike" kern="0" cap="none" spc="0" normalizeH="0" baseline="0" noProof="0" dirty="0">
                  <a:ln>
                    <a:noFill/>
                  </a:ln>
                  <a:solidFill>
                    <a:srgbClr val="FF7200"/>
                  </a:solidFill>
                  <a:effectLst/>
                  <a:uLnTx/>
                  <a:uFillTx/>
                  <a:latin typeface="Arial" panose="020B0604020202020204"/>
                  <a:ea typeface="+mn-ea"/>
                  <a:cs typeface="+mn-cs"/>
                </a:rPr>
                <a:t>BCBSTX APP</a:t>
              </a: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Quick access to member claims, coverage, ID information and more</a:t>
              </a: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Ability to email your ID or send to Apple Wallet</a:t>
              </a: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Available in English and Spanish</a:t>
              </a:r>
            </a:p>
          </p:txBody>
        </p:sp>
        <p:sp>
          <p:nvSpPr>
            <p:cNvPr id="16" name="Content Placeholder 4">
              <a:extLst>
                <a:ext uri="{FF2B5EF4-FFF2-40B4-BE49-F238E27FC236}">
                  <a16:creationId xmlns:a16="http://schemas.microsoft.com/office/drawing/2014/main" xmlns="" id="{6B9E6428-D3A8-4E97-8C00-7F67380D3CF0}"/>
                </a:ext>
              </a:extLst>
            </p:cNvPr>
            <p:cNvSpPr txBox="1">
              <a:spLocks/>
            </p:cNvSpPr>
            <p:nvPr/>
          </p:nvSpPr>
          <p:spPr bwMode="auto">
            <a:xfrm>
              <a:off x="2408690" y="4057263"/>
              <a:ext cx="2555196" cy="2181167"/>
            </a:xfrm>
            <a:prstGeom prst="rect">
              <a:avLst/>
            </a:prstGeom>
            <a:noFill/>
            <a:ln w="9525">
              <a:noFill/>
              <a:miter lim="800000"/>
              <a:headEnd/>
              <a:tailEnd/>
            </a:ln>
          </p:spPr>
          <p:txBody>
            <a:bodyPr/>
            <a:lstStyle/>
            <a:p>
              <a:pPr marL="0" marR="0" lvl="0" indent="0" algn="l" defTabSz="914400" rtl="0" eaLnBrk="0" fontAlgn="base" latinLnBrk="0" hangingPunct="0">
                <a:lnSpc>
                  <a:spcPct val="85000"/>
                </a:lnSpc>
                <a:spcBef>
                  <a:spcPts val="0"/>
                </a:spcBef>
                <a:spcAft>
                  <a:spcPct val="0"/>
                </a:spcAft>
                <a:buClr>
                  <a:srgbClr val="276EC3"/>
                </a:buClr>
                <a:buSzPct val="110000"/>
                <a:buFontTx/>
                <a:buNone/>
                <a:tabLst/>
                <a:defRPr/>
              </a:pPr>
              <a:r>
                <a:rPr kumimoji="0" lang="en-US" sz="1800" b="1" i="0" u="none" strike="noStrike" kern="0" cap="none" spc="0" normalizeH="0" baseline="0" noProof="0" dirty="0">
                  <a:ln>
                    <a:noFill/>
                  </a:ln>
                  <a:solidFill>
                    <a:srgbClr val="24618E"/>
                  </a:solidFill>
                  <a:effectLst/>
                  <a:uLnTx/>
                  <a:uFillTx/>
                  <a:latin typeface="Arial" panose="020B0604020202020204"/>
                  <a:ea typeface="+mn-ea"/>
                  <a:cs typeface="+mn-cs"/>
                </a:rPr>
                <a:t>BLUE ACCESS</a:t>
              </a:r>
              <a:br>
                <a:rPr kumimoji="0" lang="en-US" sz="1800" b="1" i="0" u="none" strike="noStrike" kern="0" cap="none" spc="0" normalizeH="0" baseline="0" noProof="0" dirty="0">
                  <a:ln>
                    <a:noFill/>
                  </a:ln>
                  <a:solidFill>
                    <a:srgbClr val="24618E"/>
                  </a:solidFill>
                  <a:effectLst/>
                  <a:uLnTx/>
                  <a:uFillTx/>
                  <a:latin typeface="Arial" panose="020B0604020202020204"/>
                  <a:ea typeface="+mn-ea"/>
                  <a:cs typeface="+mn-cs"/>
                </a:rPr>
              </a:br>
              <a:r>
                <a:rPr kumimoji="0" lang="en-US" sz="1800" b="1" i="0" u="none" strike="noStrike" kern="0" cap="none" spc="0" normalizeH="0" baseline="0" noProof="0" dirty="0">
                  <a:ln>
                    <a:noFill/>
                  </a:ln>
                  <a:solidFill>
                    <a:srgbClr val="24618E"/>
                  </a:solidFill>
                  <a:effectLst/>
                  <a:uLnTx/>
                  <a:uFillTx/>
                  <a:latin typeface="Arial" panose="020B0604020202020204"/>
                  <a:ea typeface="+mn-ea"/>
                  <a:cs typeface="+mn-cs"/>
                </a:rPr>
                <a:t>FOR MEMBERS</a:t>
              </a:r>
              <a:endParaRPr kumimoji="0" lang="en-US" sz="900" b="1" i="0" u="none" strike="noStrike" kern="0" cap="none" spc="0" normalizeH="0" baseline="100000" noProof="0" dirty="0">
                <a:ln>
                  <a:noFill/>
                </a:ln>
                <a:solidFill>
                  <a:srgbClr val="24618E"/>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ts val="0"/>
                </a:spcBef>
                <a:spcAft>
                  <a:spcPts val="600"/>
                </a:spcAft>
                <a:buClr>
                  <a:srgbClr val="276EC3"/>
                </a:buClr>
                <a:buSzPct val="110000"/>
                <a:buFontTx/>
                <a:buNone/>
                <a:tabLst/>
                <a:defRPr/>
              </a:pPr>
              <a:r>
                <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rPr>
                <a:t>Secure Site: log-in required</a:t>
              </a:r>
            </a:p>
            <a:p>
              <a:pPr marL="171450" marR="0" lvl="0" indent="-171450" algn="l" defTabSz="914400" rtl="0" eaLnBrk="0" fontAlgn="auto" latinLnBrk="0" hangingPunct="0">
                <a:lnSpc>
                  <a:spcPct val="100000"/>
                </a:lnSpc>
                <a:spcBef>
                  <a:spcPts val="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Digital ID card</a:t>
              </a:r>
            </a:p>
            <a:p>
              <a:pPr marL="171450" marR="0" lvl="0" indent="-171450" algn="l" defTabSz="914400" rtl="0" eaLnBrk="0" fontAlgn="auto" latinLnBrk="0" hangingPunct="0">
                <a:lnSpc>
                  <a:spcPct val="100000"/>
                </a:lnSpc>
                <a:spcBef>
                  <a:spcPts val="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Benefits/eligibility</a:t>
              </a:r>
            </a:p>
            <a:p>
              <a:pPr marL="171450" marR="0" lvl="0" indent="-171450" algn="l" defTabSz="914400" rtl="0" eaLnBrk="0" fontAlgn="auto" latinLnBrk="0" hangingPunct="0">
                <a:lnSpc>
                  <a:spcPct val="100000"/>
                </a:lnSpc>
                <a:spcBef>
                  <a:spcPts val="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Claims status</a:t>
              </a:r>
            </a:p>
            <a:p>
              <a:pPr marL="171450" marR="0" lvl="0" indent="-171450" algn="l" defTabSz="914400" rtl="0" eaLnBrk="0" fontAlgn="auto" latinLnBrk="0" hangingPunct="0">
                <a:lnSpc>
                  <a:spcPct val="100000"/>
                </a:lnSpc>
                <a:spcBef>
                  <a:spcPts val="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User profile</a:t>
              </a:r>
            </a:p>
            <a:p>
              <a:pPr marL="171450" marR="0" lvl="0" indent="-171450" algn="l" defTabSz="914400" rtl="0" eaLnBrk="0" fontAlgn="auto" latinLnBrk="0" hangingPunct="0">
                <a:lnSpc>
                  <a:spcPct val="100000"/>
                </a:lnSpc>
                <a:spcBef>
                  <a:spcPts val="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Pay My Bill</a:t>
              </a:r>
            </a:p>
            <a:p>
              <a:pPr marL="171450" marR="0" lvl="0" indent="-171450" algn="l" defTabSz="914400" rtl="0" eaLnBrk="0" fontAlgn="auto" latinLnBrk="0" hangingPunct="0">
                <a:lnSpc>
                  <a:spcPct val="100000"/>
                </a:lnSpc>
                <a:spcBef>
                  <a:spcPts val="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My Care Profile</a:t>
              </a:r>
            </a:p>
            <a:p>
              <a:pPr marL="171450" marR="0" lvl="0" indent="-171450" algn="l" defTabSz="914400" rtl="0" eaLnBrk="0" fontAlgn="auto" latinLnBrk="0" hangingPunct="0">
                <a:lnSpc>
                  <a:spcPct val="100000"/>
                </a:lnSpc>
                <a:spcBef>
                  <a:spcPts val="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Health and wellness resources</a:t>
              </a:r>
            </a:p>
          </p:txBody>
        </p:sp>
        <p:grpSp>
          <p:nvGrpSpPr>
            <p:cNvPr id="17" name="Group 16">
              <a:extLst>
                <a:ext uri="{FF2B5EF4-FFF2-40B4-BE49-F238E27FC236}">
                  <a16:creationId xmlns:a16="http://schemas.microsoft.com/office/drawing/2014/main" xmlns="" id="{CBD4C937-A0B2-41C7-BCA7-711D8718504D}"/>
                </a:ext>
              </a:extLst>
            </p:cNvPr>
            <p:cNvGrpSpPr/>
            <p:nvPr/>
          </p:nvGrpSpPr>
          <p:grpSpPr>
            <a:xfrm>
              <a:off x="5150644" y="4358404"/>
              <a:ext cx="950120" cy="347662"/>
              <a:chOff x="5150644" y="4486276"/>
              <a:chExt cx="950120" cy="347662"/>
            </a:xfrm>
          </p:grpSpPr>
          <p:sp>
            <p:nvSpPr>
              <p:cNvPr id="18" name="Rounded Rectangle 46">
                <a:extLst>
                  <a:ext uri="{FF2B5EF4-FFF2-40B4-BE49-F238E27FC236}">
                    <a16:creationId xmlns:a16="http://schemas.microsoft.com/office/drawing/2014/main" xmlns="" id="{6859D3AD-754D-4001-9815-F3834FF553B3}"/>
                  </a:ext>
                </a:extLst>
              </p:cNvPr>
              <p:cNvSpPr/>
              <p:nvPr/>
            </p:nvSpPr>
            <p:spPr>
              <a:xfrm>
                <a:off x="5264943" y="4486276"/>
                <a:ext cx="728663" cy="347662"/>
              </a:xfrm>
              <a:prstGeom prst="roundRect">
                <a:avLst>
                  <a:gd name="adj" fmla="val 9430"/>
                </a:avLst>
              </a:prstGeom>
              <a:gradFill rotWithShape="1">
                <a:gsLst>
                  <a:gs pos="87500">
                    <a:srgbClr val="147597"/>
                  </a:gs>
                  <a:gs pos="55000">
                    <a:srgbClr val="2FC7F2"/>
                  </a:gs>
                  <a:gs pos="0">
                    <a:srgbClr val="8ED9F0"/>
                  </a:gs>
                  <a:gs pos="100000">
                    <a:srgbClr val="005587">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xmlns="" id="{D9305FFB-B853-4894-894A-F894FCE3F640}"/>
                  </a:ext>
                </a:extLst>
              </p:cNvPr>
              <p:cNvSpPr txBox="1"/>
              <p:nvPr/>
            </p:nvSpPr>
            <p:spPr>
              <a:xfrm>
                <a:off x="5150644" y="4495800"/>
                <a:ext cx="950120"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“Claims Status Notification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BCBSTX: A claim has been finalized. Please log in…”</a:t>
                </a:r>
              </a:p>
            </p:txBody>
          </p:sp>
        </p:grpSp>
        <p:pic>
          <p:nvPicPr>
            <p:cNvPr id="20" name="Picture 19">
              <a:extLst>
                <a:ext uri="{FF2B5EF4-FFF2-40B4-BE49-F238E27FC236}">
                  <a16:creationId xmlns:a16="http://schemas.microsoft.com/office/drawing/2014/main" xmlns="" id="{AFB59BCC-EDE1-4CF6-BBD4-58956042CBC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2686" b="268"/>
            <a:stretch/>
          </p:blipFill>
          <p:spPr>
            <a:xfrm>
              <a:off x="1439501" y="3091684"/>
              <a:ext cx="778598" cy="104731"/>
            </a:xfrm>
            <a:prstGeom prst="rect">
              <a:avLst/>
            </a:prstGeom>
          </p:spPr>
        </p:pic>
        <p:grpSp>
          <p:nvGrpSpPr>
            <p:cNvPr id="21" name="Group 20">
              <a:extLst>
                <a:ext uri="{FF2B5EF4-FFF2-40B4-BE49-F238E27FC236}">
                  <a16:creationId xmlns:a16="http://schemas.microsoft.com/office/drawing/2014/main" xmlns="" id="{EC4DA91A-7DCA-4BF8-8294-ECF29537D7A7}"/>
                </a:ext>
              </a:extLst>
            </p:cNvPr>
            <p:cNvGrpSpPr/>
            <p:nvPr/>
          </p:nvGrpSpPr>
          <p:grpSpPr>
            <a:xfrm>
              <a:off x="5115511" y="1661982"/>
              <a:ext cx="937225" cy="1851418"/>
              <a:chOff x="5115511" y="1333234"/>
              <a:chExt cx="937225" cy="1851418"/>
            </a:xfrm>
          </p:grpSpPr>
          <p:pic>
            <p:nvPicPr>
              <p:cNvPr id="22" name="Picture 21">
                <a:extLst>
                  <a:ext uri="{FF2B5EF4-FFF2-40B4-BE49-F238E27FC236}">
                    <a16:creationId xmlns:a16="http://schemas.microsoft.com/office/drawing/2014/main" xmlns="" id="{25888812-A653-4251-A5D5-6A12F14D4F5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15511" y="1333234"/>
                <a:ext cx="937225" cy="1851418"/>
              </a:xfrm>
              <a:prstGeom prst="rect">
                <a:avLst/>
              </a:prstGeom>
            </p:spPr>
          </p:pic>
          <p:pic>
            <p:nvPicPr>
              <p:cNvPr id="23" name="Picture 22">
                <a:extLst>
                  <a:ext uri="{FF2B5EF4-FFF2-40B4-BE49-F238E27FC236}">
                    <a16:creationId xmlns:a16="http://schemas.microsoft.com/office/drawing/2014/main" xmlns="" id="{25267FAF-1B45-4DD7-B2E1-0E232435F37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157"/>
              <a:stretch/>
            </p:blipFill>
            <p:spPr>
              <a:xfrm>
                <a:off x="5192461" y="1582180"/>
                <a:ext cx="775934" cy="1345713"/>
              </a:xfrm>
              <a:prstGeom prst="rect">
                <a:avLst/>
              </a:prstGeom>
            </p:spPr>
          </p:pic>
        </p:grpSp>
        <p:grpSp>
          <p:nvGrpSpPr>
            <p:cNvPr id="24" name="Group 23">
              <a:extLst>
                <a:ext uri="{FF2B5EF4-FFF2-40B4-BE49-F238E27FC236}">
                  <a16:creationId xmlns:a16="http://schemas.microsoft.com/office/drawing/2014/main" xmlns="" id="{54D816C7-2B76-4ECE-96F0-84101BA716B2}"/>
                </a:ext>
              </a:extLst>
            </p:cNvPr>
            <p:cNvGrpSpPr/>
            <p:nvPr/>
          </p:nvGrpSpPr>
          <p:grpSpPr>
            <a:xfrm>
              <a:off x="1344942" y="4095771"/>
              <a:ext cx="879327" cy="1706070"/>
              <a:chOff x="1344942" y="3858101"/>
              <a:chExt cx="879327" cy="1706070"/>
            </a:xfrm>
          </p:grpSpPr>
          <p:pic>
            <p:nvPicPr>
              <p:cNvPr id="25" name="Picture 24">
                <a:extLst>
                  <a:ext uri="{FF2B5EF4-FFF2-40B4-BE49-F238E27FC236}">
                    <a16:creationId xmlns:a16="http://schemas.microsoft.com/office/drawing/2014/main" xmlns="" id="{2F266F60-A6FD-4316-A405-02346DB65D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4942" y="3858101"/>
                <a:ext cx="879327" cy="1706070"/>
              </a:xfrm>
              <a:prstGeom prst="rect">
                <a:avLst/>
              </a:prstGeom>
            </p:spPr>
          </p:pic>
          <p:grpSp>
            <p:nvGrpSpPr>
              <p:cNvPr id="26" name="Group 25">
                <a:extLst>
                  <a:ext uri="{FF2B5EF4-FFF2-40B4-BE49-F238E27FC236}">
                    <a16:creationId xmlns:a16="http://schemas.microsoft.com/office/drawing/2014/main" xmlns="" id="{7DF5B1E2-34C9-4D29-8A27-F18DE1AAB555}"/>
                  </a:ext>
                </a:extLst>
              </p:cNvPr>
              <p:cNvGrpSpPr/>
              <p:nvPr/>
            </p:nvGrpSpPr>
            <p:grpSpPr>
              <a:xfrm>
                <a:off x="1406524" y="4078769"/>
                <a:ext cx="761675" cy="1207008"/>
                <a:chOff x="1710316" y="5103937"/>
                <a:chExt cx="1358871" cy="1932374"/>
              </a:xfrm>
            </p:grpSpPr>
            <p:pic>
              <p:nvPicPr>
                <p:cNvPr id="27" name="Picture 26">
                  <a:extLst>
                    <a:ext uri="{FF2B5EF4-FFF2-40B4-BE49-F238E27FC236}">
                      <a16:creationId xmlns:a16="http://schemas.microsoft.com/office/drawing/2014/main" xmlns="" id="{B3A26E36-C02B-4DAF-8750-F2BD755128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9885"/>
                <a:stretch/>
              </p:blipFill>
              <p:spPr>
                <a:xfrm>
                  <a:off x="1710316" y="5103937"/>
                  <a:ext cx="1358871" cy="1932374"/>
                </a:xfrm>
                <a:prstGeom prst="rect">
                  <a:avLst/>
                </a:prstGeom>
              </p:spPr>
            </p:pic>
            <p:pic>
              <p:nvPicPr>
                <p:cNvPr id="28" name="Picture 27">
                  <a:extLst>
                    <a:ext uri="{FF2B5EF4-FFF2-40B4-BE49-F238E27FC236}">
                      <a16:creationId xmlns:a16="http://schemas.microsoft.com/office/drawing/2014/main" xmlns="" id="{BEE632C6-5B09-4A15-B559-0A5A0D9224F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2459" t="33083" b="62416"/>
                <a:stretch/>
              </p:blipFill>
              <p:spPr>
                <a:xfrm>
                  <a:off x="1737264" y="5594211"/>
                  <a:ext cx="634679" cy="135077"/>
                </a:xfrm>
                <a:prstGeom prst="rect">
                  <a:avLst/>
                </a:prstGeom>
              </p:spPr>
            </p:pic>
          </p:grpSp>
        </p:grpSp>
        <p:pic>
          <p:nvPicPr>
            <p:cNvPr id="29" name="Picture 28">
              <a:extLst>
                <a:ext uri="{FF2B5EF4-FFF2-40B4-BE49-F238E27FC236}">
                  <a16:creationId xmlns:a16="http://schemas.microsoft.com/office/drawing/2014/main" xmlns="" id="{A6736041-B125-4FD5-89AC-B04CC714316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371"/>
            <a:stretch/>
          </p:blipFill>
          <p:spPr>
            <a:xfrm>
              <a:off x="1436616" y="1889473"/>
              <a:ext cx="782406" cy="1203179"/>
            </a:xfrm>
            <a:prstGeom prst="rect">
              <a:avLst/>
            </a:prstGeom>
          </p:spPr>
        </p:pic>
      </p:grpSp>
      <p:sp>
        <p:nvSpPr>
          <p:cNvPr id="32" name="Content Placeholder 4">
            <a:extLst>
              <a:ext uri="{FF2B5EF4-FFF2-40B4-BE49-F238E27FC236}">
                <a16:creationId xmlns:a16="http://schemas.microsoft.com/office/drawing/2014/main" xmlns="" id="{4901AAA3-9F03-47B9-A7ED-CED189DF6C24}"/>
              </a:ext>
            </a:extLst>
          </p:cNvPr>
          <p:cNvSpPr txBox="1">
            <a:spLocks/>
          </p:cNvSpPr>
          <p:nvPr/>
        </p:nvSpPr>
        <p:spPr bwMode="auto">
          <a:xfrm>
            <a:off x="6745073" y="4057263"/>
            <a:ext cx="2869317" cy="2286000"/>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ts val="400"/>
              </a:spcBef>
              <a:spcAft>
                <a:spcPct val="0"/>
              </a:spcAft>
              <a:buClr>
                <a:srgbClr val="276EC3"/>
              </a:buClr>
              <a:buSzPct val="110000"/>
              <a:buFontTx/>
              <a:buNone/>
              <a:tabLst/>
              <a:defRPr/>
            </a:pPr>
            <a:r>
              <a:rPr kumimoji="0" lang="en-US" sz="1800" b="1" i="0" u="none" strike="noStrike" kern="0" cap="none" spc="0" normalizeH="0" baseline="0" noProof="0" dirty="0">
                <a:ln>
                  <a:noFill/>
                </a:ln>
                <a:solidFill>
                  <a:srgbClr val="24618E"/>
                </a:solidFill>
                <a:effectLst/>
                <a:uLnTx/>
                <a:uFillTx/>
                <a:latin typeface="Arial" panose="020B0604020202020204"/>
                <a:ea typeface="+mn-ea"/>
                <a:cs typeface="+mn-cs"/>
              </a:rPr>
              <a:t>TEXT MESSAGING</a:t>
            </a:r>
          </a:p>
          <a:p>
            <a:pPr marL="0" marR="0" lvl="0" indent="0" algn="l" defTabSz="914400" rtl="0" eaLnBrk="0" fontAlgn="base" latinLnBrk="0" hangingPunct="0">
              <a:lnSpc>
                <a:spcPct val="100000"/>
              </a:lnSpc>
              <a:spcBef>
                <a:spcPts val="200"/>
              </a:spcBef>
              <a:spcAft>
                <a:spcPct val="0"/>
              </a:spcAft>
              <a:buClr>
                <a:srgbClr val="276EC3"/>
              </a:buClr>
              <a:buSzPct val="110000"/>
              <a:buFontTx/>
              <a:buNone/>
              <a:tabLst/>
              <a:defRPr/>
            </a:pPr>
            <a:r>
              <a:rPr kumimoji="0" lang="en-US" sz="1300" b="1" i="0" u="none" strike="noStrike" kern="0" cap="none" spc="0" normalizeH="0" baseline="0" noProof="0" dirty="0">
                <a:ln>
                  <a:noFill/>
                </a:ln>
                <a:solidFill>
                  <a:srgbClr val="000000"/>
                </a:solidFill>
                <a:effectLst/>
                <a:uLnTx/>
                <a:uFillTx/>
                <a:latin typeface="Arial" panose="020B0604020202020204"/>
                <a:ea typeface="+mn-ea"/>
                <a:cs typeface="+mn-cs"/>
              </a:rPr>
              <a:t>Static</a:t>
            </a: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Rx reminders, diabetes diet tips, heart health tips, claim status notifications, exercise and fitness tips</a:t>
            </a:r>
          </a:p>
          <a:p>
            <a:pPr marL="0" marR="0" lvl="0" indent="0" algn="l" defTabSz="914400" rtl="0" eaLnBrk="0" fontAlgn="auto" latinLnBrk="0" hangingPunct="0">
              <a:lnSpc>
                <a:spcPct val="100000"/>
              </a:lnSpc>
              <a:spcBef>
                <a:spcPts val="600"/>
              </a:spcBef>
              <a:spcAft>
                <a:spcPts val="0"/>
              </a:spcAft>
              <a:buClr>
                <a:srgbClr val="276EC3"/>
              </a:buClr>
              <a:buSzPct val="110000"/>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a:ea typeface="+mn-ea"/>
                <a:cs typeface="+mn-cs"/>
              </a:rPr>
              <a:t>Dynamic</a:t>
            </a: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ID card management,</a:t>
            </a:r>
            <a:b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b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coverage management</a:t>
            </a:r>
          </a:p>
        </p:txBody>
      </p:sp>
    </p:spTree>
    <p:extLst>
      <p:ext uri="{BB962C8B-B14F-4D97-AF65-F5344CB8AC3E}">
        <p14:creationId xmlns:p14="http://schemas.microsoft.com/office/powerpoint/2010/main" val="37049509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Footer Placeholder 5"/>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pic>
        <p:nvPicPr>
          <p:cNvPr id="7" name="Picture 3" descr="CS-La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6311" y="2956107"/>
            <a:ext cx="2743906" cy="250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p:cNvSpPr txBox="1">
            <a:spLocks noChangeArrowheads="1"/>
          </p:cNvSpPr>
          <p:nvPr/>
        </p:nvSpPr>
        <p:spPr bwMode="auto">
          <a:xfrm>
            <a:off x="302979" y="1805800"/>
            <a:ext cx="10547901" cy="363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latinLnBrk="0" hangingPunct="1">
              <a:spcBef>
                <a:spcPct val="20000"/>
              </a:spcBef>
              <a:buClr>
                <a:srgbClr val="008000"/>
              </a:buClr>
              <a:buFont typeface="Arial"/>
              <a:buChar char="•"/>
              <a:defRPr sz="2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008000"/>
              </a:buClr>
              <a:buSzTx/>
              <a:buFont typeface="Arial"/>
              <a:buNone/>
              <a:tabLst/>
              <a:defRPr/>
            </a:pPr>
            <a:r>
              <a:rPr kumimoji="0" lang="en-US" sz="2200" b="0" i="0" u="none" strike="noStrike" kern="1200" cap="none" spc="0" normalizeH="0" baseline="0" noProof="0">
                <a:ln>
                  <a:noFill/>
                </a:ln>
                <a:solidFill>
                  <a:srgbClr val="1E1E1E"/>
                </a:solidFill>
                <a:effectLst/>
                <a:uLnTx/>
                <a:uFillTx/>
                <a:latin typeface="Arial" panose="020B0604020202020204"/>
                <a:ea typeface="+mn-ea"/>
                <a:cs typeface="+mn-cs"/>
              </a:rPr>
              <a:t>						</a:t>
            </a:r>
          </a:p>
          <a:p>
            <a:pPr marL="463550" marR="0" lvl="1" indent="-285750" algn="l" defTabSz="4572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srgbClr val="1E1E1E"/>
                </a:solidFill>
                <a:effectLst/>
                <a:uLnTx/>
                <a:uFillTx/>
                <a:latin typeface="Arial" panose="020B0604020202020204"/>
                <a:ea typeface="+mn-ea"/>
                <a:cs typeface="+mn-cs"/>
              </a:rPr>
              <a:t>Claim questions/status							</a:t>
            </a:r>
          </a:p>
          <a:p>
            <a:pPr marL="463550" marR="0" lvl="1" indent="-285750" algn="l" defTabSz="4572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srgbClr val="1E1E1E"/>
                </a:solidFill>
                <a:effectLst/>
                <a:uLnTx/>
                <a:uFillTx/>
                <a:latin typeface="Arial" panose="020B0604020202020204"/>
                <a:ea typeface="+mn-ea"/>
                <a:cs typeface="+mn-cs"/>
              </a:rPr>
              <a:t>Network provider information				</a:t>
            </a:r>
          </a:p>
          <a:p>
            <a:pPr marL="463550" marR="0" lvl="1" indent="-285750" algn="l" defTabSz="4572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srgbClr val="1E1E1E"/>
                </a:solidFill>
                <a:effectLst/>
                <a:uLnTx/>
                <a:uFillTx/>
                <a:latin typeface="Arial" panose="020B0604020202020204"/>
                <a:ea typeface="+mn-ea"/>
                <a:cs typeface="+mn-cs"/>
              </a:rPr>
              <a:t>Medical and pharmacy coverage questions				</a:t>
            </a:r>
          </a:p>
          <a:p>
            <a:pPr marL="463550" marR="0" lvl="1" indent="-285750" algn="l" defTabSz="4572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srgbClr val="1E1E1E"/>
                </a:solidFill>
                <a:effectLst/>
                <a:uLnTx/>
                <a:uFillTx/>
                <a:latin typeface="Arial" panose="020B0604020202020204"/>
                <a:ea typeface="+mn-ea"/>
                <a:cs typeface="+mn-cs"/>
              </a:rPr>
              <a:t>ID card requests								</a:t>
            </a:r>
          </a:p>
          <a:p>
            <a:pPr marL="463550" marR="0" lvl="1" indent="-285750" algn="l" defTabSz="4572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srgbClr val="1E1E1E"/>
                </a:solidFill>
                <a:effectLst/>
                <a:uLnTx/>
                <a:uFillTx/>
                <a:latin typeface="Arial" panose="020B0604020202020204"/>
                <a:ea typeface="+mn-ea"/>
                <a:cs typeface="+mn-cs"/>
              </a:rPr>
              <a:t>Transition of care information</a:t>
            </a:r>
          </a:p>
          <a:p>
            <a:pPr marL="463550" marR="0" lvl="1" indent="-285750" algn="l" defTabSz="4572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srgbClr val="1E1E1E"/>
                </a:solidFill>
                <a:effectLst/>
                <a:uLnTx/>
                <a:uFillTx/>
                <a:latin typeface="Arial" panose="020B0604020202020204"/>
                <a:ea typeface="+mn-ea"/>
                <a:cs typeface="+mn-cs"/>
              </a:rPr>
              <a:t>Help with online tools</a:t>
            </a: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l" defTabSz="457200" rtl="0" eaLnBrk="1" fontAlgn="auto" latinLnBrk="0" hangingPunct="1">
              <a:lnSpc>
                <a:spcPct val="90000"/>
              </a:lnSpc>
              <a:spcBef>
                <a:spcPct val="15000"/>
              </a:spcBef>
              <a:spcAft>
                <a:spcPts val="0"/>
              </a:spcAft>
              <a:buClr>
                <a:srgbClr val="008000"/>
              </a:buClr>
              <a:buSzTx/>
              <a:buFontTx/>
              <a:buNone/>
              <a:tabLst/>
              <a:defRPr/>
            </a:pPr>
            <a:endParaRPr kumimoji="0" lang="en-US" sz="2200" b="0" i="0" u="none" strike="noStrike" kern="1200" cap="none" spc="0" normalizeH="0" baseline="0" noProof="0">
              <a:ln>
                <a:noFill/>
              </a:ln>
              <a:solidFill>
                <a:srgbClr val="008000"/>
              </a:solidFill>
              <a:effectLst/>
              <a:uLnTx/>
              <a:uFillTx/>
              <a:latin typeface="Calibri"/>
              <a:ea typeface="+mn-ea"/>
              <a:cs typeface="+mn-cs"/>
            </a:endParaRPr>
          </a:p>
        </p:txBody>
      </p:sp>
      <p:sp>
        <p:nvSpPr>
          <p:cNvPr id="11" name="AutoShape 2"/>
          <p:cNvSpPr>
            <a:spLocks noChangeArrowheads="1"/>
          </p:cNvSpPr>
          <p:nvPr/>
        </p:nvSpPr>
        <p:spPr bwMode="auto">
          <a:xfrm>
            <a:off x="6444472" y="5413569"/>
            <a:ext cx="5048956" cy="911578"/>
          </a:xfrm>
          <a:prstGeom prst="roundRect">
            <a:avLst>
              <a:gd name="adj" fmla="val 14005"/>
            </a:avLst>
          </a:prstGeom>
          <a:solidFill>
            <a:sysClr val="window" lastClr="FFFFFF"/>
          </a:solidFill>
          <a:ln w="19050">
            <a:solidFill>
              <a:srgbClr val="80B4E4"/>
            </a:solidFill>
            <a:round/>
            <a:headEnd/>
            <a:tailEnd/>
          </a:ln>
          <a:effectLst/>
          <a:extLst>
            <a:ext uri="{AF507438-7753-43E0-B8FC-AC1667EBCBE1}">
              <a14:hiddenEffects xmlns:a14="http://schemas.microsoft.com/office/drawing/2010/main">
                <a:effectLst>
                  <a:outerShdw dist="107763" dir="2700000" algn="ctr" rotWithShape="0">
                    <a:schemeClr val="accent1">
                      <a:alpha val="50000"/>
                    </a:schemeClr>
                  </a:outerShdw>
                </a:effectLst>
              </a14:hiddenEffects>
            </a:ext>
          </a:extLst>
        </p:spPr>
        <p:txBody>
          <a:bodyPr lIns="685800" tIns="91440" rIns="45720" bIns="91440" anchor="ctr"/>
          <a:lstStyle/>
          <a:p>
            <a:pPr marL="0" marR="0" lvl="0" indent="0" algn="r" defTabSz="457200" rtl="0" eaLnBrk="1" fontAlgn="auto" latinLnBrk="0" hangingPunct="1">
              <a:lnSpc>
                <a:spcPct val="85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808080"/>
                </a:solidFill>
                <a:effectLst/>
                <a:uLnTx/>
                <a:uFillTx/>
                <a:latin typeface="Calibri"/>
                <a:ea typeface="+mn-ea"/>
                <a:cs typeface="+mn-cs"/>
              </a:rPr>
              <a:t>Customer Service </a:t>
            </a:r>
            <a:br>
              <a:rPr kumimoji="0" lang="en-US" sz="2800" b="1" i="0" u="none" strike="noStrike" kern="0" cap="none" spc="0" normalizeH="0" baseline="0" noProof="0" dirty="0">
                <a:ln>
                  <a:noFill/>
                </a:ln>
                <a:solidFill>
                  <a:srgbClr val="808080"/>
                </a:solidFill>
                <a:effectLst/>
                <a:uLnTx/>
                <a:uFillTx/>
                <a:latin typeface="Calibri"/>
                <a:ea typeface="+mn-ea"/>
                <a:cs typeface="+mn-cs"/>
              </a:rPr>
            </a:br>
            <a:r>
              <a:rPr kumimoji="0" lang="en-US" sz="2800" b="1" i="0" u="none" strike="noStrike" kern="0" cap="none" spc="0" normalizeH="0" baseline="0" noProof="0" dirty="0">
                <a:ln>
                  <a:noFill/>
                </a:ln>
                <a:solidFill>
                  <a:srgbClr val="246DAE"/>
                </a:solidFill>
                <a:effectLst/>
                <a:uLnTx/>
                <a:uFillTx/>
                <a:latin typeface="Arial Narrow" pitchFamily="34" charset="0"/>
                <a:ea typeface="+mn-ea"/>
                <a:cs typeface="+mn-cs"/>
              </a:rPr>
              <a:t>1-888-378-1633</a:t>
            </a:r>
          </a:p>
        </p:txBody>
      </p:sp>
      <p:pic>
        <p:nvPicPr>
          <p:cNvPr id="12" name="Picture 5" descr="bpl1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7140" y="4318951"/>
            <a:ext cx="2735439" cy="20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7"/>
          <p:cNvSpPr txBox="1">
            <a:spLocks/>
          </p:cNvSpPr>
          <p:nvPr/>
        </p:nvSpPr>
        <p:spPr>
          <a:xfrm>
            <a:off x="431145" y="334865"/>
            <a:ext cx="8229600" cy="702365"/>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600" cap="none" spc="-70" normalizeH="0" baseline="0" noProof="0" dirty="0">
                <a:ln>
                  <a:noFill/>
                </a:ln>
                <a:solidFill>
                  <a:srgbClr val="24618E"/>
                </a:solidFill>
                <a:effectLst/>
                <a:uLnTx/>
                <a:uFillTx/>
                <a:latin typeface="Arial Narrow" panose="020B0606020202030204" pitchFamily="34" charset="0"/>
                <a:ea typeface="+mj-ea"/>
                <a:cs typeface="+mj-cs"/>
              </a:rPr>
              <a:t>BLUE ESSENTIALS – CONTACT US</a:t>
            </a:r>
            <a:endParaRPr kumimoji="0" lang="en-US" sz="3200" b="1" i="0" u="none" strike="noStrike" kern="600" cap="none" spc="0" normalizeH="0" baseline="100000" noProof="0" dirty="0">
              <a:ln>
                <a:noFill/>
              </a:ln>
              <a:solidFill>
                <a:srgbClr val="24618E"/>
              </a:solidFill>
              <a:effectLst/>
              <a:uLnTx/>
              <a:uFillTx/>
              <a:latin typeface="Arial Narrow" panose="020B0606020202030204" pitchFamily="34" charset="0"/>
              <a:ea typeface="+mj-ea"/>
              <a:cs typeface="+mj-cs"/>
            </a:endParaRPr>
          </a:p>
        </p:txBody>
      </p:sp>
      <p:sp>
        <p:nvSpPr>
          <p:cNvPr id="19" name="Title 7"/>
          <p:cNvSpPr txBox="1">
            <a:spLocks/>
          </p:cNvSpPr>
          <p:nvPr/>
        </p:nvSpPr>
        <p:spPr>
          <a:xfrm>
            <a:off x="302979" y="1265708"/>
            <a:ext cx="8229600" cy="702365"/>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000" b="1" i="0" u="none" strike="noStrike" kern="600" cap="none" spc="-70" normalizeH="0" baseline="0" noProof="0" dirty="0">
                <a:ln>
                  <a:noFill/>
                </a:ln>
                <a:solidFill>
                  <a:srgbClr val="24618E"/>
                </a:solidFill>
                <a:effectLst/>
                <a:uLnTx/>
                <a:uFillTx/>
                <a:latin typeface="Arial Narrow" panose="020B0606020202030204" pitchFamily="34" charset="0"/>
                <a:ea typeface="+mj-ea"/>
                <a:cs typeface="+mj-cs"/>
              </a:rPr>
              <a:t>Personalized, Dedicated Customer Service</a:t>
            </a:r>
            <a:endParaRPr kumimoji="0" lang="en-US" sz="3000" b="1" i="0" u="none" strike="noStrike" kern="600" cap="none" spc="0" normalizeH="0" baseline="100000" noProof="0" dirty="0">
              <a:ln>
                <a:noFill/>
              </a:ln>
              <a:solidFill>
                <a:srgbClr val="24618E"/>
              </a:solidFill>
              <a:effectLst/>
              <a:uLnTx/>
              <a:uFillTx/>
              <a:latin typeface="Arial Narrow" panose="020B0606020202030204" pitchFamily="34" charset="0"/>
              <a:ea typeface="+mj-ea"/>
              <a:cs typeface="+mj-cs"/>
            </a:endParaRPr>
          </a:p>
        </p:txBody>
      </p:sp>
      <p:sp>
        <p:nvSpPr>
          <p:cNvPr id="21" name="Title 7"/>
          <p:cNvSpPr txBox="1">
            <a:spLocks/>
          </p:cNvSpPr>
          <p:nvPr/>
        </p:nvSpPr>
        <p:spPr>
          <a:xfrm>
            <a:off x="302979" y="5518175"/>
            <a:ext cx="8229600" cy="702365"/>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600" cap="none" spc="-70" normalizeH="0" baseline="0" noProof="0" dirty="0">
                <a:ln>
                  <a:noFill/>
                </a:ln>
                <a:solidFill>
                  <a:srgbClr val="24618E"/>
                </a:solidFill>
                <a:effectLst/>
                <a:uLnTx/>
                <a:uFillTx/>
                <a:latin typeface="Arial" panose="020B0604020202020204"/>
                <a:ea typeface="+mj-ea"/>
                <a:cs typeface="+mj-cs"/>
              </a:rPr>
              <a:t>www.bcbstx.com/trshmo</a:t>
            </a:r>
            <a:endParaRPr kumimoji="0" lang="en-US" sz="2800" b="1" i="0" u="none" strike="noStrike" kern="600" cap="none" spc="0" normalizeH="0" baseline="100000" noProof="0" dirty="0">
              <a:ln>
                <a:noFill/>
              </a:ln>
              <a:solidFill>
                <a:srgbClr val="24618E"/>
              </a:solidFill>
              <a:effectLst/>
              <a:uLnTx/>
              <a:uFillTx/>
              <a:latin typeface="Arial" panose="020B0604020202020204"/>
              <a:ea typeface="+mj-ea"/>
              <a:cs typeface="+mj-cs"/>
            </a:endParaRPr>
          </a:p>
        </p:txBody>
      </p:sp>
    </p:spTree>
    <p:extLst>
      <p:ext uri="{BB962C8B-B14F-4D97-AF65-F5344CB8AC3E}">
        <p14:creationId xmlns:p14="http://schemas.microsoft.com/office/powerpoint/2010/main" val="14351358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head"/>
          <p:cNvSpPr txBox="1"/>
          <p:nvPr/>
        </p:nvSpPr>
        <p:spPr>
          <a:xfrm>
            <a:off x="119586" y="4884074"/>
            <a:ext cx="8149632" cy="615553"/>
          </a:xfrm>
          <a:prstGeom prst="rect">
            <a:avLst/>
          </a:prstGeom>
          <a:noFill/>
        </p:spPr>
        <p:txBody>
          <a:bodyPr wrap="square" lIns="0" tIns="0" rIns="0" bIns="0" rtlCol="0" anchor="t">
            <a:spAutoFit/>
          </a:bodyPr>
          <a:lstStyle/>
          <a:p>
            <a:pPr lvl="0" fontAlgn="base">
              <a:spcBef>
                <a:spcPct val="0"/>
              </a:spcBef>
              <a:spcAft>
                <a:spcPts val="600"/>
              </a:spcAft>
              <a:defRPr/>
            </a:pPr>
            <a:r>
              <a:rPr lang="en-US" sz="4000" b="1" dirty="0">
                <a:solidFill>
                  <a:srgbClr val="FFFFFF"/>
                </a:solidFill>
                <a:latin typeface="Arial Narrow" panose="020B0606020202030204" pitchFamily="34" charset="0"/>
              </a:rPr>
              <a:t>BLUE</a:t>
            </a:r>
            <a:r>
              <a:rPr lang="en-US" sz="4000" b="1" spc="-145" dirty="0">
                <a:solidFill>
                  <a:srgbClr val="FFFFFF"/>
                </a:solidFill>
                <a:latin typeface="Arial Narrow" panose="020B0606020202030204" pitchFamily="34" charset="0"/>
              </a:rPr>
              <a:t> </a:t>
            </a:r>
            <a:r>
              <a:rPr lang="en-US" sz="4000" b="1" dirty="0">
                <a:solidFill>
                  <a:srgbClr val="FFFFFF"/>
                </a:solidFill>
                <a:latin typeface="Arial Narrow" panose="020B0606020202030204" pitchFamily="34" charset="0"/>
              </a:rPr>
              <a:t>ESSENTIALS WEST TEXAS HMO</a:t>
            </a:r>
            <a:endParaRPr kumimoji="0" lang="en-US" sz="4000" b="1" i="0" u="none" strike="noStrike" kern="1200" cap="none" spc="0" normalizeH="0" baseline="0" noProof="0" dirty="0">
              <a:ln>
                <a:noFill/>
              </a:ln>
              <a:solidFill>
                <a:srgbClr val="FFFFFF"/>
              </a:solidFill>
              <a:effectLst/>
              <a:uLnTx/>
              <a:uFillTx/>
              <a:latin typeface="Arial Narrow" panose="020B0606020202030204" pitchFamily="34" charset="0"/>
            </a:endParaRPr>
          </a:p>
        </p:txBody>
      </p:sp>
      <p:sp>
        <p:nvSpPr>
          <p:cNvPr id="3" name="object 6">
            <a:extLst>
              <a:ext uri="{FF2B5EF4-FFF2-40B4-BE49-F238E27FC236}">
                <a16:creationId xmlns:a16="http://schemas.microsoft.com/office/drawing/2014/main" xmlns="" id="{6F222CB5-ACFC-48F9-82BC-4B98A6C9C64F}"/>
              </a:ext>
            </a:extLst>
          </p:cNvPr>
          <p:cNvSpPr/>
          <p:nvPr/>
        </p:nvSpPr>
        <p:spPr>
          <a:xfrm>
            <a:off x="7997599" y="4945628"/>
            <a:ext cx="3129945" cy="5539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4" name="Text Placeholder 1">
            <a:extLst>
              <a:ext uri="{FF2B5EF4-FFF2-40B4-BE49-F238E27FC236}">
                <a16:creationId xmlns:a16="http://schemas.microsoft.com/office/drawing/2014/main" xmlns="" id="{64A66D77-B584-453F-BEC5-DF2A6B98B55D}"/>
              </a:ext>
            </a:extLst>
          </p:cNvPr>
          <p:cNvSpPr>
            <a:spLocks noGrp="1"/>
          </p:cNvSpPr>
          <p:nvPr>
            <p:ph type="body" sz="quarter" idx="10"/>
          </p:nvPr>
        </p:nvSpPr>
        <p:spPr>
          <a:xfrm>
            <a:off x="474259" y="5757043"/>
            <a:ext cx="8753477" cy="590109"/>
          </a:xfrm>
        </p:spPr>
        <p:txBody>
          <a:bodyPr/>
          <a:lstStyle/>
          <a:p>
            <a:r>
              <a:rPr lang="en-US" dirty="0"/>
              <a:t>West Texas</a:t>
            </a:r>
          </a:p>
        </p:txBody>
      </p:sp>
    </p:spTree>
    <p:extLst>
      <p:ext uri="{BB962C8B-B14F-4D97-AF65-F5344CB8AC3E}">
        <p14:creationId xmlns:p14="http://schemas.microsoft.com/office/powerpoint/2010/main" val="41593122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Title 5"/>
          <p:cNvSpPr txBox="1">
            <a:spLocks/>
          </p:cNvSpPr>
          <p:nvPr/>
        </p:nvSpPr>
        <p:spPr>
          <a:xfrm>
            <a:off x="751285" y="936266"/>
            <a:ext cx="8229600" cy="561264"/>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200" b="1" i="0" u="none" strike="noStrike" kern="600" cap="none" spc="0" normalizeH="0" baseline="0" noProof="0" dirty="0">
                <a:ln>
                  <a:noFill/>
                </a:ln>
                <a:solidFill>
                  <a:schemeClr val="accent3"/>
                </a:solidFill>
                <a:effectLst/>
                <a:uLnTx/>
                <a:uFillTx/>
                <a:latin typeface="Arial" panose="020B0604020202020204"/>
                <a:ea typeface="+mj-ea"/>
                <a:cs typeface="+mj-cs"/>
              </a:rPr>
              <a:t>Delivering Value, Focusing on Quality</a:t>
            </a:r>
          </a:p>
        </p:txBody>
      </p:sp>
      <p:grpSp>
        <p:nvGrpSpPr>
          <p:cNvPr id="10" name="Group 9"/>
          <p:cNvGrpSpPr/>
          <p:nvPr/>
        </p:nvGrpSpPr>
        <p:grpSpPr>
          <a:xfrm>
            <a:off x="727512" y="1909904"/>
            <a:ext cx="8089404" cy="4137167"/>
            <a:chOff x="657410" y="1467896"/>
            <a:chExt cx="8089404" cy="4137167"/>
          </a:xfrm>
        </p:grpSpPr>
        <p:sp>
          <p:nvSpPr>
            <p:cNvPr id="27" name="Content Placeholder 2">
              <a:extLst>
                <a:ext uri="{FF2B5EF4-FFF2-40B4-BE49-F238E27FC236}">
                  <a16:creationId xmlns:a16="http://schemas.microsoft.com/office/drawing/2014/main" xmlns="" id="{022B0A3E-C58F-4EA8-BAD9-65E168F320AE}"/>
                </a:ext>
              </a:extLst>
            </p:cNvPr>
            <p:cNvSpPr txBox="1">
              <a:spLocks/>
            </p:cNvSpPr>
            <p:nvPr/>
          </p:nvSpPr>
          <p:spPr bwMode="auto">
            <a:xfrm>
              <a:off x="1751190" y="1467896"/>
              <a:ext cx="6694835" cy="9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noAutofit/>
            </a:bodyPr>
            <a:lstStyle>
              <a:lvl1pPr marL="228600" indent="-228600" algn="l" rtl="0" eaLnBrk="0" fontAlgn="base" hangingPunct="0">
                <a:spcBef>
                  <a:spcPct val="60000"/>
                </a:spcBef>
                <a:spcAft>
                  <a:spcPct val="10000"/>
                </a:spcAft>
                <a:buClr>
                  <a:schemeClr val="hlink"/>
                </a:buClr>
                <a:buSzPct val="125000"/>
                <a:buChar char="•"/>
                <a:defRPr sz="1600">
                  <a:solidFill>
                    <a:schemeClr val="tx1"/>
                  </a:solidFill>
                  <a:latin typeface="+mn-lt"/>
                  <a:ea typeface="+mn-ea"/>
                  <a:cs typeface="+mn-cs"/>
                </a:defRPr>
              </a:lvl1pPr>
              <a:lvl2pPr marL="687388" indent="-228600" algn="l" rtl="0" eaLnBrk="0" fontAlgn="base" hangingPunct="0">
                <a:spcBef>
                  <a:spcPct val="25000"/>
                </a:spcBef>
                <a:spcAft>
                  <a:spcPct val="15000"/>
                </a:spcAft>
                <a:buFont typeface="Arial" pitchFamily="34" charset="0"/>
                <a:buChar char="–"/>
                <a:defRPr sz="1200">
                  <a:solidFill>
                    <a:schemeClr val="tx1"/>
                  </a:solidFill>
                  <a:latin typeface="+mn-lt"/>
                </a:defRPr>
              </a:lvl2pPr>
              <a:lvl3pPr marL="1141413" indent="-227013" algn="l" rtl="0" eaLnBrk="0" fontAlgn="base" hangingPunct="0">
                <a:spcBef>
                  <a:spcPct val="20000"/>
                </a:spcBef>
                <a:spcAft>
                  <a:spcPct val="0"/>
                </a:spcAft>
                <a:buClr>
                  <a:schemeClr val="tx1"/>
                </a:buClr>
                <a:buChar char="•"/>
                <a:defRPr sz="1200">
                  <a:solidFill>
                    <a:schemeClr val="tx1"/>
                  </a:solidFill>
                  <a:latin typeface="+mn-lt"/>
                </a:defRPr>
              </a:lvl3pPr>
              <a:lvl4pPr marL="1600200" indent="-228600" algn="l" rtl="0" eaLnBrk="0" fontAlgn="base" hangingPunct="0">
                <a:spcBef>
                  <a:spcPct val="20000"/>
                </a:spcBef>
                <a:spcAft>
                  <a:spcPct val="0"/>
                </a:spcAft>
                <a:buClr>
                  <a:schemeClr val="bg2"/>
                </a:buClr>
                <a:buFont typeface="Arial" pitchFamily="34" charset="0"/>
                <a:buChar char="–"/>
                <a:defRPr sz="12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marR="0" lvl="0" indent="0" algn="l" defTabSz="914400" rtl="0" eaLnBrk="0" fontAlgn="base" latinLnBrk="0" hangingPunct="0">
                <a:lnSpc>
                  <a:spcPct val="100000"/>
                </a:lnSpc>
                <a:spcBef>
                  <a:spcPts val="100"/>
                </a:spcBef>
                <a:spcAft>
                  <a:spcPts val="0"/>
                </a:spcAft>
                <a:buClr>
                  <a:srgbClr val="004F77"/>
                </a:buClr>
                <a:buSzPct val="125000"/>
                <a:buFontTx/>
                <a:buNone/>
                <a:tabLst/>
                <a:defRPr/>
              </a:pPr>
              <a:r>
                <a:rPr kumimoji="0" lang="en-US" sz="2200" b="1" i="0" u="none" strike="noStrike" kern="0" cap="none" spc="0" normalizeH="0" baseline="0" noProof="0" dirty="0">
                  <a:ln>
                    <a:noFill/>
                  </a:ln>
                  <a:solidFill>
                    <a:srgbClr val="1FBFC9"/>
                  </a:solidFill>
                  <a:effectLst/>
                  <a:uLnTx/>
                  <a:uFillTx/>
                  <a:latin typeface="Arial" panose="020B0604020202020204"/>
                  <a:ea typeface="+mn-ea"/>
                  <a:cs typeface="+mn-cs"/>
                </a:rPr>
                <a:t>AFFORDABILITY</a:t>
              </a:r>
            </a:p>
            <a:p>
              <a:pPr marL="0" marR="0" lvl="0" indent="0" algn="l" defTabSz="914400" rtl="0" eaLnBrk="0" fontAlgn="base" latinLnBrk="0" hangingPunct="0">
                <a:lnSpc>
                  <a:spcPct val="100000"/>
                </a:lnSpc>
                <a:spcBef>
                  <a:spcPts val="100"/>
                </a:spcBef>
                <a:spcAft>
                  <a:spcPts val="0"/>
                </a:spcAft>
                <a:buClr>
                  <a:srgbClr val="004F77"/>
                </a:buClr>
                <a:buSzPct val="125000"/>
                <a:buFontTx/>
                <a:buNone/>
                <a:tabLst/>
                <a:defRPr/>
              </a:pPr>
              <a:r>
                <a:rPr kumimoji="0" lang="en-US" sz="1800" b="0" i="0" u="none" strike="noStrike" kern="0" cap="none" spc="0" normalizeH="0" baseline="0" noProof="0" dirty="0">
                  <a:ln>
                    <a:noFill/>
                  </a:ln>
                  <a:solidFill>
                    <a:srgbClr val="1E1E1E"/>
                  </a:solidFill>
                  <a:effectLst/>
                  <a:uLnTx/>
                  <a:uFillTx/>
                  <a:latin typeface="Arial" panose="020B0604020202020204"/>
                  <a:ea typeface="+mn-ea"/>
                  <a:cs typeface="+mn-cs"/>
                </a:rPr>
                <a:t>A cost-effective network of select providers at a lower cost than a traditional PPO</a:t>
              </a:r>
            </a:p>
          </p:txBody>
        </p:sp>
        <p:sp>
          <p:nvSpPr>
            <p:cNvPr id="28" name="Content Placeholder 2">
              <a:extLst>
                <a:ext uri="{FF2B5EF4-FFF2-40B4-BE49-F238E27FC236}">
                  <a16:creationId xmlns:a16="http://schemas.microsoft.com/office/drawing/2014/main" xmlns="" id="{EC662E47-A982-4EDF-BC30-6EE915D02C87}"/>
                </a:ext>
              </a:extLst>
            </p:cNvPr>
            <p:cNvSpPr txBox="1">
              <a:spLocks/>
            </p:cNvSpPr>
            <p:nvPr/>
          </p:nvSpPr>
          <p:spPr bwMode="auto">
            <a:xfrm>
              <a:off x="1751190" y="2985511"/>
              <a:ext cx="6995624" cy="9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noAutofit/>
            </a:bodyPr>
            <a:lstStyle>
              <a:lvl1pPr marL="228600" indent="-228600" algn="l" rtl="0" eaLnBrk="0" fontAlgn="base" hangingPunct="0">
                <a:spcBef>
                  <a:spcPct val="60000"/>
                </a:spcBef>
                <a:spcAft>
                  <a:spcPct val="10000"/>
                </a:spcAft>
                <a:buClr>
                  <a:schemeClr val="hlink"/>
                </a:buClr>
                <a:buSzPct val="125000"/>
                <a:buChar char="•"/>
                <a:defRPr sz="1600">
                  <a:solidFill>
                    <a:schemeClr val="tx1"/>
                  </a:solidFill>
                  <a:latin typeface="+mn-lt"/>
                  <a:ea typeface="+mn-ea"/>
                  <a:cs typeface="+mn-cs"/>
                </a:defRPr>
              </a:lvl1pPr>
              <a:lvl2pPr marL="687388" indent="-228600" algn="l" rtl="0" eaLnBrk="0" fontAlgn="base" hangingPunct="0">
                <a:spcBef>
                  <a:spcPct val="25000"/>
                </a:spcBef>
                <a:spcAft>
                  <a:spcPct val="15000"/>
                </a:spcAft>
                <a:buFont typeface="Arial" pitchFamily="34" charset="0"/>
                <a:buChar char="–"/>
                <a:defRPr sz="1200">
                  <a:solidFill>
                    <a:schemeClr val="tx1"/>
                  </a:solidFill>
                  <a:latin typeface="+mn-lt"/>
                </a:defRPr>
              </a:lvl2pPr>
              <a:lvl3pPr marL="1141413" indent="-227013" algn="l" rtl="0" eaLnBrk="0" fontAlgn="base" hangingPunct="0">
                <a:spcBef>
                  <a:spcPct val="20000"/>
                </a:spcBef>
                <a:spcAft>
                  <a:spcPct val="0"/>
                </a:spcAft>
                <a:buClr>
                  <a:schemeClr val="tx1"/>
                </a:buClr>
                <a:buChar char="•"/>
                <a:defRPr sz="1200">
                  <a:solidFill>
                    <a:schemeClr val="tx1"/>
                  </a:solidFill>
                  <a:latin typeface="+mn-lt"/>
                </a:defRPr>
              </a:lvl3pPr>
              <a:lvl4pPr marL="1600200" indent="-228600" algn="l" rtl="0" eaLnBrk="0" fontAlgn="base" hangingPunct="0">
                <a:spcBef>
                  <a:spcPct val="20000"/>
                </a:spcBef>
                <a:spcAft>
                  <a:spcPct val="0"/>
                </a:spcAft>
                <a:buClr>
                  <a:schemeClr val="bg2"/>
                </a:buClr>
                <a:buFont typeface="Arial" pitchFamily="34" charset="0"/>
                <a:buChar char="–"/>
                <a:defRPr sz="12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marR="0" lvl="0" indent="0" algn="l" defTabSz="914400" rtl="0" eaLnBrk="0" fontAlgn="base" latinLnBrk="0" hangingPunct="0">
                <a:lnSpc>
                  <a:spcPct val="100000"/>
                </a:lnSpc>
                <a:spcBef>
                  <a:spcPts val="100"/>
                </a:spcBef>
                <a:spcAft>
                  <a:spcPts val="0"/>
                </a:spcAft>
                <a:buClr>
                  <a:srgbClr val="004F77"/>
                </a:buClr>
                <a:buSzPct val="125000"/>
                <a:buFontTx/>
                <a:buNone/>
                <a:tabLst/>
                <a:defRPr/>
              </a:pPr>
              <a:r>
                <a:rPr kumimoji="0" lang="en-US" sz="2200" b="1" i="0" u="none" strike="noStrike" kern="0" cap="none" spc="0" normalizeH="0" baseline="0" noProof="0" dirty="0">
                  <a:ln>
                    <a:noFill/>
                  </a:ln>
                  <a:solidFill>
                    <a:srgbClr val="FF7200"/>
                  </a:solidFill>
                  <a:effectLst/>
                  <a:uLnTx/>
                  <a:uFillTx/>
                  <a:latin typeface="Arial" panose="020B0604020202020204"/>
                  <a:ea typeface="+mn-ea"/>
                  <a:cs typeface="+mn-cs"/>
                </a:rPr>
                <a:t>ACCESS</a:t>
              </a:r>
            </a:p>
            <a:p>
              <a:pPr marL="0" marR="0" lvl="0" indent="0" algn="l" defTabSz="914400" rtl="0" eaLnBrk="0" fontAlgn="base" latinLnBrk="0" hangingPunct="0">
                <a:lnSpc>
                  <a:spcPct val="100000"/>
                </a:lnSpc>
                <a:spcBef>
                  <a:spcPts val="100"/>
                </a:spcBef>
                <a:spcAft>
                  <a:spcPts val="0"/>
                </a:spcAft>
                <a:buClr>
                  <a:srgbClr val="004F77"/>
                </a:buClr>
                <a:buSzPct val="125000"/>
                <a:buFontTx/>
                <a:buNone/>
                <a:tabLst/>
                <a:defRPr/>
              </a:pPr>
              <a:r>
                <a:rPr kumimoji="0" lang="en-US" sz="1800" b="0" i="0" u="none" strike="noStrike" kern="0" cap="none" spc="0" normalizeH="0" baseline="0" noProof="0" dirty="0">
                  <a:ln>
                    <a:noFill/>
                  </a:ln>
                  <a:solidFill>
                    <a:srgbClr val="1E1E1E"/>
                  </a:solidFill>
                  <a:effectLst/>
                  <a:uLnTx/>
                  <a:uFillTx/>
                  <a:latin typeface="Arial" panose="020B0604020202020204"/>
                  <a:ea typeface="+mn-ea"/>
                  <a:cs typeface="+mn-cs"/>
                </a:rPr>
                <a:t>The statewide Blue Essentials network offers participants access without compromising benefits, quality or services.</a:t>
              </a:r>
            </a:p>
          </p:txBody>
        </p:sp>
        <p:sp>
          <p:nvSpPr>
            <p:cNvPr id="29" name="Content Placeholder 2">
              <a:extLst>
                <a:ext uri="{FF2B5EF4-FFF2-40B4-BE49-F238E27FC236}">
                  <a16:creationId xmlns:a16="http://schemas.microsoft.com/office/drawing/2014/main" xmlns="" id="{3803967C-295F-4B54-9915-96EE3E7E7184}"/>
                </a:ext>
              </a:extLst>
            </p:cNvPr>
            <p:cNvSpPr txBox="1">
              <a:spLocks/>
            </p:cNvSpPr>
            <p:nvPr/>
          </p:nvSpPr>
          <p:spPr bwMode="auto">
            <a:xfrm>
              <a:off x="1751189" y="4538542"/>
              <a:ext cx="6892353" cy="106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noAutofit/>
            </a:bodyPr>
            <a:lstStyle>
              <a:lvl1pPr marL="228600" indent="-228600" algn="l" rtl="0" eaLnBrk="0" fontAlgn="base" hangingPunct="0">
                <a:spcBef>
                  <a:spcPct val="60000"/>
                </a:spcBef>
                <a:spcAft>
                  <a:spcPct val="10000"/>
                </a:spcAft>
                <a:buClr>
                  <a:schemeClr val="hlink"/>
                </a:buClr>
                <a:buSzPct val="125000"/>
                <a:buChar char="•"/>
                <a:defRPr sz="1600">
                  <a:solidFill>
                    <a:schemeClr val="tx1"/>
                  </a:solidFill>
                  <a:latin typeface="+mn-lt"/>
                  <a:ea typeface="+mn-ea"/>
                  <a:cs typeface="+mn-cs"/>
                </a:defRPr>
              </a:lvl1pPr>
              <a:lvl2pPr marL="687388" indent="-228600" algn="l" rtl="0" eaLnBrk="0" fontAlgn="base" hangingPunct="0">
                <a:spcBef>
                  <a:spcPct val="25000"/>
                </a:spcBef>
                <a:spcAft>
                  <a:spcPct val="15000"/>
                </a:spcAft>
                <a:buFont typeface="Arial" pitchFamily="34" charset="0"/>
                <a:buChar char="–"/>
                <a:defRPr sz="1200">
                  <a:solidFill>
                    <a:schemeClr val="tx1"/>
                  </a:solidFill>
                  <a:latin typeface="+mn-lt"/>
                </a:defRPr>
              </a:lvl2pPr>
              <a:lvl3pPr marL="1141413" indent="-227013" algn="l" rtl="0" eaLnBrk="0" fontAlgn="base" hangingPunct="0">
                <a:spcBef>
                  <a:spcPct val="20000"/>
                </a:spcBef>
                <a:spcAft>
                  <a:spcPct val="0"/>
                </a:spcAft>
                <a:buClr>
                  <a:schemeClr val="tx1"/>
                </a:buClr>
                <a:buChar char="•"/>
                <a:defRPr sz="1200">
                  <a:solidFill>
                    <a:schemeClr val="tx1"/>
                  </a:solidFill>
                  <a:latin typeface="+mn-lt"/>
                </a:defRPr>
              </a:lvl3pPr>
              <a:lvl4pPr marL="1600200" indent="-228600" algn="l" rtl="0" eaLnBrk="0" fontAlgn="base" hangingPunct="0">
                <a:spcBef>
                  <a:spcPct val="20000"/>
                </a:spcBef>
                <a:spcAft>
                  <a:spcPct val="0"/>
                </a:spcAft>
                <a:buClr>
                  <a:schemeClr val="bg2"/>
                </a:buClr>
                <a:buFont typeface="Arial" pitchFamily="34" charset="0"/>
                <a:buChar char="–"/>
                <a:defRPr sz="12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marR="0" lvl="0" indent="0" algn="l" defTabSz="914400" rtl="0" eaLnBrk="0" fontAlgn="base" latinLnBrk="0" hangingPunct="0">
                <a:lnSpc>
                  <a:spcPct val="100000"/>
                </a:lnSpc>
                <a:spcBef>
                  <a:spcPts val="100"/>
                </a:spcBef>
                <a:spcAft>
                  <a:spcPts val="0"/>
                </a:spcAft>
                <a:buClr>
                  <a:srgbClr val="004F77"/>
                </a:buClr>
                <a:buSzPct val="125000"/>
                <a:buFontTx/>
                <a:buNone/>
                <a:tabLst/>
                <a:defRPr/>
              </a:pPr>
              <a:r>
                <a:rPr kumimoji="0" lang="en-US" sz="2200" b="1" i="0" u="none" strike="noStrike" kern="0" cap="none" spc="0" normalizeH="0" baseline="0" noProof="0" dirty="0">
                  <a:ln>
                    <a:noFill/>
                  </a:ln>
                  <a:solidFill>
                    <a:srgbClr val="0080C7"/>
                  </a:solidFill>
                  <a:effectLst/>
                  <a:uLnTx/>
                  <a:uFillTx/>
                  <a:latin typeface="Arial" panose="020B0604020202020204"/>
                  <a:ea typeface="+mn-ea"/>
                  <a:cs typeface="+mn-cs"/>
                </a:rPr>
                <a:t>MEMBER ENGAGEMENT</a:t>
              </a:r>
            </a:p>
            <a:p>
              <a:pPr marL="0" marR="0" lvl="0" indent="0" algn="l" defTabSz="914400" rtl="0" eaLnBrk="0" fontAlgn="base" latinLnBrk="0" hangingPunct="0">
                <a:lnSpc>
                  <a:spcPct val="100000"/>
                </a:lnSpc>
                <a:spcBef>
                  <a:spcPts val="100"/>
                </a:spcBef>
                <a:spcAft>
                  <a:spcPts val="0"/>
                </a:spcAft>
                <a:buClr>
                  <a:srgbClr val="004F77"/>
                </a:buClr>
                <a:buSzPct val="125000"/>
                <a:buFontTx/>
                <a:buNone/>
                <a:tabLst/>
                <a:defRPr/>
              </a:pPr>
              <a:r>
                <a:rPr kumimoji="0" lang="en-US" sz="1800" b="0" i="0" u="none" strike="noStrike" kern="0" cap="none" spc="0" normalizeH="0" baseline="0" noProof="0" dirty="0">
                  <a:ln>
                    <a:noFill/>
                  </a:ln>
                  <a:solidFill>
                    <a:srgbClr val="1E1E1E"/>
                  </a:solidFill>
                  <a:effectLst/>
                  <a:uLnTx/>
                  <a:uFillTx/>
                  <a:latin typeface="Arial" panose="020B0604020202020204"/>
                  <a:ea typeface="+mn-ea"/>
                  <a:cs typeface="+mn-cs"/>
                </a:rPr>
                <a:t>Web and mobile tools such as Provider Finder</a:t>
              </a:r>
              <a:r>
                <a:rPr kumimoji="0" lang="en-US" sz="900" b="0" i="0" u="none" strike="noStrike" kern="0" cap="none" spc="0" normalizeH="0" baseline="100000" noProof="0" dirty="0">
                  <a:ln>
                    <a:noFill/>
                  </a:ln>
                  <a:solidFill>
                    <a:srgbClr val="1E1E1E"/>
                  </a:solidFill>
                  <a:effectLst/>
                  <a:uLnTx/>
                  <a:uFillTx/>
                  <a:latin typeface="Arial" panose="020B0604020202020204"/>
                  <a:ea typeface="+mn-ea"/>
                  <a:cs typeface="+mn-cs"/>
                </a:rPr>
                <a:t>®</a:t>
              </a:r>
              <a:r>
                <a:rPr kumimoji="0" lang="en-US" sz="1800" b="0" i="0" u="none" strike="noStrike" kern="0" cap="none" spc="0" normalizeH="0" baseline="0" noProof="0" dirty="0">
                  <a:ln>
                    <a:noFill/>
                  </a:ln>
                  <a:solidFill>
                    <a:srgbClr val="1E1E1E"/>
                  </a:solidFill>
                  <a:effectLst/>
                  <a:uLnTx/>
                  <a:uFillTx/>
                  <a:latin typeface="Arial" panose="020B0604020202020204"/>
                  <a:ea typeface="+mn-ea"/>
                  <a:cs typeface="+mn-cs"/>
                </a:rPr>
                <a:t> help guide decision-making.</a:t>
              </a:r>
            </a:p>
          </p:txBody>
        </p:sp>
        <p:grpSp>
          <p:nvGrpSpPr>
            <p:cNvPr id="30" name="Group 29">
              <a:extLst>
                <a:ext uri="{FF2B5EF4-FFF2-40B4-BE49-F238E27FC236}">
                  <a16:creationId xmlns:a16="http://schemas.microsoft.com/office/drawing/2014/main" xmlns="" id="{2A1D89E7-2ADE-4E7E-B74F-FCED56AC4548}"/>
                </a:ext>
              </a:extLst>
            </p:cNvPr>
            <p:cNvGrpSpPr/>
            <p:nvPr/>
          </p:nvGrpSpPr>
          <p:grpSpPr>
            <a:xfrm>
              <a:off x="657412" y="1473927"/>
              <a:ext cx="1011567" cy="1009386"/>
              <a:chOff x="881644" y="1331202"/>
              <a:chExt cx="1011567" cy="1009386"/>
            </a:xfrm>
          </p:grpSpPr>
          <p:sp>
            <p:nvSpPr>
              <p:cNvPr id="31" name="Freeform 378">
                <a:extLst>
                  <a:ext uri="{FF2B5EF4-FFF2-40B4-BE49-F238E27FC236}">
                    <a16:creationId xmlns:a16="http://schemas.microsoft.com/office/drawing/2014/main" xmlns="" id="{4ED2CC49-85E3-4CD6-9680-1321FA44598E}"/>
                  </a:ext>
                </a:extLst>
              </p:cNvPr>
              <p:cNvSpPr>
                <a:spLocks/>
              </p:cNvSpPr>
              <p:nvPr/>
            </p:nvSpPr>
            <p:spPr bwMode="auto">
              <a:xfrm>
                <a:off x="881644" y="1331202"/>
                <a:ext cx="1011567" cy="1009386"/>
              </a:xfrm>
              <a:custGeom>
                <a:avLst/>
                <a:gdLst>
                  <a:gd name="T0" fmla="*/ 927 w 928"/>
                  <a:gd name="T1" fmla="*/ 487 h 927"/>
                  <a:gd name="T2" fmla="*/ 918 w 928"/>
                  <a:gd name="T3" fmla="*/ 557 h 927"/>
                  <a:gd name="T4" fmla="*/ 899 w 928"/>
                  <a:gd name="T5" fmla="*/ 622 h 927"/>
                  <a:gd name="T6" fmla="*/ 871 w 928"/>
                  <a:gd name="T7" fmla="*/ 684 h 927"/>
                  <a:gd name="T8" fmla="*/ 836 w 928"/>
                  <a:gd name="T9" fmla="*/ 740 h 927"/>
                  <a:gd name="T10" fmla="*/ 792 w 928"/>
                  <a:gd name="T11" fmla="*/ 790 h 927"/>
                  <a:gd name="T12" fmla="*/ 741 w 928"/>
                  <a:gd name="T13" fmla="*/ 834 h 927"/>
                  <a:gd name="T14" fmla="*/ 684 w 928"/>
                  <a:gd name="T15" fmla="*/ 871 h 927"/>
                  <a:gd name="T16" fmla="*/ 623 w 928"/>
                  <a:gd name="T17" fmla="*/ 898 h 927"/>
                  <a:gd name="T18" fmla="*/ 557 w 928"/>
                  <a:gd name="T19" fmla="*/ 917 h 927"/>
                  <a:gd name="T20" fmla="*/ 488 w 928"/>
                  <a:gd name="T21" fmla="*/ 926 h 927"/>
                  <a:gd name="T22" fmla="*/ 439 w 928"/>
                  <a:gd name="T23" fmla="*/ 926 h 927"/>
                  <a:gd name="T24" fmla="*/ 371 w 928"/>
                  <a:gd name="T25" fmla="*/ 917 h 927"/>
                  <a:gd name="T26" fmla="*/ 304 w 928"/>
                  <a:gd name="T27" fmla="*/ 898 h 927"/>
                  <a:gd name="T28" fmla="*/ 243 w 928"/>
                  <a:gd name="T29" fmla="*/ 871 h 927"/>
                  <a:gd name="T30" fmla="*/ 186 w 928"/>
                  <a:gd name="T31" fmla="*/ 834 h 927"/>
                  <a:gd name="T32" fmla="*/ 135 w 928"/>
                  <a:gd name="T33" fmla="*/ 790 h 927"/>
                  <a:gd name="T34" fmla="*/ 91 w 928"/>
                  <a:gd name="T35" fmla="*/ 740 h 927"/>
                  <a:gd name="T36" fmla="*/ 56 w 928"/>
                  <a:gd name="T37" fmla="*/ 684 h 927"/>
                  <a:gd name="T38" fmla="*/ 28 w 928"/>
                  <a:gd name="T39" fmla="*/ 622 h 927"/>
                  <a:gd name="T40" fmla="*/ 9 w 928"/>
                  <a:gd name="T41" fmla="*/ 557 h 927"/>
                  <a:gd name="T42" fmla="*/ 0 w 928"/>
                  <a:gd name="T43" fmla="*/ 487 h 927"/>
                  <a:gd name="T44" fmla="*/ 0 w 928"/>
                  <a:gd name="T45" fmla="*/ 439 h 927"/>
                  <a:gd name="T46" fmla="*/ 9 w 928"/>
                  <a:gd name="T47" fmla="*/ 370 h 927"/>
                  <a:gd name="T48" fmla="*/ 28 w 928"/>
                  <a:gd name="T49" fmla="*/ 304 h 927"/>
                  <a:gd name="T50" fmla="*/ 56 w 928"/>
                  <a:gd name="T51" fmla="*/ 242 h 927"/>
                  <a:gd name="T52" fmla="*/ 91 w 928"/>
                  <a:gd name="T53" fmla="*/ 186 h 927"/>
                  <a:gd name="T54" fmla="*/ 135 w 928"/>
                  <a:gd name="T55" fmla="*/ 135 h 927"/>
                  <a:gd name="T56" fmla="*/ 186 w 928"/>
                  <a:gd name="T57" fmla="*/ 91 h 927"/>
                  <a:gd name="T58" fmla="*/ 243 w 928"/>
                  <a:gd name="T59" fmla="*/ 56 h 927"/>
                  <a:gd name="T60" fmla="*/ 304 w 928"/>
                  <a:gd name="T61" fmla="*/ 28 h 927"/>
                  <a:gd name="T62" fmla="*/ 371 w 928"/>
                  <a:gd name="T63" fmla="*/ 9 h 927"/>
                  <a:gd name="T64" fmla="*/ 439 w 928"/>
                  <a:gd name="T65" fmla="*/ 0 h 927"/>
                  <a:gd name="T66" fmla="*/ 488 w 928"/>
                  <a:gd name="T67" fmla="*/ 0 h 927"/>
                  <a:gd name="T68" fmla="*/ 557 w 928"/>
                  <a:gd name="T69" fmla="*/ 9 h 927"/>
                  <a:gd name="T70" fmla="*/ 623 w 928"/>
                  <a:gd name="T71" fmla="*/ 28 h 927"/>
                  <a:gd name="T72" fmla="*/ 684 w 928"/>
                  <a:gd name="T73" fmla="*/ 56 h 927"/>
                  <a:gd name="T74" fmla="*/ 741 w 928"/>
                  <a:gd name="T75" fmla="*/ 91 h 927"/>
                  <a:gd name="T76" fmla="*/ 792 w 928"/>
                  <a:gd name="T77" fmla="*/ 135 h 927"/>
                  <a:gd name="T78" fmla="*/ 836 w 928"/>
                  <a:gd name="T79" fmla="*/ 186 h 927"/>
                  <a:gd name="T80" fmla="*/ 871 w 928"/>
                  <a:gd name="T81" fmla="*/ 242 h 927"/>
                  <a:gd name="T82" fmla="*/ 899 w 928"/>
                  <a:gd name="T83" fmla="*/ 304 h 927"/>
                  <a:gd name="T84" fmla="*/ 918 w 928"/>
                  <a:gd name="T85" fmla="*/ 370 h 927"/>
                  <a:gd name="T86" fmla="*/ 927 w 928"/>
                  <a:gd name="T87" fmla="*/ 439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8" h="927">
                    <a:moveTo>
                      <a:pt x="928" y="463"/>
                    </a:moveTo>
                    <a:lnTo>
                      <a:pt x="928" y="463"/>
                    </a:lnTo>
                    <a:lnTo>
                      <a:pt x="927" y="487"/>
                    </a:lnTo>
                    <a:lnTo>
                      <a:pt x="925" y="511"/>
                    </a:lnTo>
                    <a:lnTo>
                      <a:pt x="923" y="533"/>
                    </a:lnTo>
                    <a:lnTo>
                      <a:pt x="918" y="557"/>
                    </a:lnTo>
                    <a:lnTo>
                      <a:pt x="913" y="579"/>
                    </a:lnTo>
                    <a:lnTo>
                      <a:pt x="907" y="601"/>
                    </a:lnTo>
                    <a:lnTo>
                      <a:pt x="899" y="622"/>
                    </a:lnTo>
                    <a:lnTo>
                      <a:pt x="891" y="644"/>
                    </a:lnTo>
                    <a:lnTo>
                      <a:pt x="882" y="664"/>
                    </a:lnTo>
                    <a:lnTo>
                      <a:pt x="871" y="684"/>
                    </a:lnTo>
                    <a:lnTo>
                      <a:pt x="860" y="704"/>
                    </a:lnTo>
                    <a:lnTo>
                      <a:pt x="849" y="722"/>
                    </a:lnTo>
                    <a:lnTo>
                      <a:pt x="836" y="740"/>
                    </a:lnTo>
                    <a:lnTo>
                      <a:pt x="822" y="757"/>
                    </a:lnTo>
                    <a:lnTo>
                      <a:pt x="807" y="774"/>
                    </a:lnTo>
                    <a:lnTo>
                      <a:pt x="792" y="790"/>
                    </a:lnTo>
                    <a:lnTo>
                      <a:pt x="775" y="805"/>
                    </a:lnTo>
                    <a:lnTo>
                      <a:pt x="758" y="821"/>
                    </a:lnTo>
                    <a:lnTo>
                      <a:pt x="741" y="834"/>
                    </a:lnTo>
                    <a:lnTo>
                      <a:pt x="723" y="847"/>
                    </a:lnTo>
                    <a:lnTo>
                      <a:pt x="705" y="859"/>
                    </a:lnTo>
                    <a:lnTo>
                      <a:pt x="684" y="871"/>
                    </a:lnTo>
                    <a:lnTo>
                      <a:pt x="665" y="881"/>
                    </a:lnTo>
                    <a:lnTo>
                      <a:pt x="644" y="890"/>
                    </a:lnTo>
                    <a:lnTo>
                      <a:pt x="623" y="898"/>
                    </a:lnTo>
                    <a:lnTo>
                      <a:pt x="601" y="905"/>
                    </a:lnTo>
                    <a:lnTo>
                      <a:pt x="580" y="912"/>
                    </a:lnTo>
                    <a:lnTo>
                      <a:pt x="557" y="917"/>
                    </a:lnTo>
                    <a:lnTo>
                      <a:pt x="534" y="921"/>
                    </a:lnTo>
                    <a:lnTo>
                      <a:pt x="511" y="923"/>
                    </a:lnTo>
                    <a:lnTo>
                      <a:pt x="488" y="926"/>
                    </a:lnTo>
                    <a:lnTo>
                      <a:pt x="464" y="927"/>
                    </a:lnTo>
                    <a:lnTo>
                      <a:pt x="464" y="927"/>
                    </a:lnTo>
                    <a:lnTo>
                      <a:pt x="439" y="926"/>
                    </a:lnTo>
                    <a:lnTo>
                      <a:pt x="416" y="923"/>
                    </a:lnTo>
                    <a:lnTo>
                      <a:pt x="393" y="921"/>
                    </a:lnTo>
                    <a:lnTo>
                      <a:pt x="371" y="917"/>
                    </a:lnTo>
                    <a:lnTo>
                      <a:pt x="348" y="912"/>
                    </a:lnTo>
                    <a:lnTo>
                      <a:pt x="325" y="905"/>
                    </a:lnTo>
                    <a:lnTo>
                      <a:pt x="304" y="898"/>
                    </a:lnTo>
                    <a:lnTo>
                      <a:pt x="282" y="890"/>
                    </a:lnTo>
                    <a:lnTo>
                      <a:pt x="262" y="881"/>
                    </a:lnTo>
                    <a:lnTo>
                      <a:pt x="243" y="871"/>
                    </a:lnTo>
                    <a:lnTo>
                      <a:pt x="223" y="859"/>
                    </a:lnTo>
                    <a:lnTo>
                      <a:pt x="204" y="847"/>
                    </a:lnTo>
                    <a:lnTo>
                      <a:pt x="186" y="834"/>
                    </a:lnTo>
                    <a:lnTo>
                      <a:pt x="169" y="821"/>
                    </a:lnTo>
                    <a:lnTo>
                      <a:pt x="151" y="805"/>
                    </a:lnTo>
                    <a:lnTo>
                      <a:pt x="135" y="790"/>
                    </a:lnTo>
                    <a:lnTo>
                      <a:pt x="120" y="774"/>
                    </a:lnTo>
                    <a:lnTo>
                      <a:pt x="105" y="757"/>
                    </a:lnTo>
                    <a:lnTo>
                      <a:pt x="91" y="740"/>
                    </a:lnTo>
                    <a:lnTo>
                      <a:pt x="78" y="722"/>
                    </a:lnTo>
                    <a:lnTo>
                      <a:pt x="67" y="704"/>
                    </a:lnTo>
                    <a:lnTo>
                      <a:pt x="56" y="684"/>
                    </a:lnTo>
                    <a:lnTo>
                      <a:pt x="45" y="664"/>
                    </a:lnTo>
                    <a:lnTo>
                      <a:pt x="37" y="644"/>
                    </a:lnTo>
                    <a:lnTo>
                      <a:pt x="28" y="622"/>
                    </a:lnTo>
                    <a:lnTo>
                      <a:pt x="20" y="601"/>
                    </a:lnTo>
                    <a:lnTo>
                      <a:pt x="14" y="579"/>
                    </a:lnTo>
                    <a:lnTo>
                      <a:pt x="9" y="557"/>
                    </a:lnTo>
                    <a:lnTo>
                      <a:pt x="5" y="533"/>
                    </a:lnTo>
                    <a:lnTo>
                      <a:pt x="2" y="511"/>
                    </a:lnTo>
                    <a:lnTo>
                      <a:pt x="0" y="487"/>
                    </a:lnTo>
                    <a:lnTo>
                      <a:pt x="0" y="463"/>
                    </a:lnTo>
                    <a:lnTo>
                      <a:pt x="0" y="463"/>
                    </a:lnTo>
                    <a:lnTo>
                      <a:pt x="0" y="439"/>
                    </a:lnTo>
                    <a:lnTo>
                      <a:pt x="2" y="415"/>
                    </a:lnTo>
                    <a:lnTo>
                      <a:pt x="5" y="393"/>
                    </a:lnTo>
                    <a:lnTo>
                      <a:pt x="9" y="370"/>
                    </a:lnTo>
                    <a:lnTo>
                      <a:pt x="14" y="348"/>
                    </a:lnTo>
                    <a:lnTo>
                      <a:pt x="20" y="325"/>
                    </a:lnTo>
                    <a:lnTo>
                      <a:pt x="28" y="304"/>
                    </a:lnTo>
                    <a:lnTo>
                      <a:pt x="37" y="283"/>
                    </a:lnTo>
                    <a:lnTo>
                      <a:pt x="45" y="262"/>
                    </a:lnTo>
                    <a:lnTo>
                      <a:pt x="56" y="242"/>
                    </a:lnTo>
                    <a:lnTo>
                      <a:pt x="67" y="223"/>
                    </a:lnTo>
                    <a:lnTo>
                      <a:pt x="78" y="204"/>
                    </a:lnTo>
                    <a:lnTo>
                      <a:pt x="91" y="186"/>
                    </a:lnTo>
                    <a:lnTo>
                      <a:pt x="105" y="168"/>
                    </a:lnTo>
                    <a:lnTo>
                      <a:pt x="120" y="151"/>
                    </a:lnTo>
                    <a:lnTo>
                      <a:pt x="135" y="135"/>
                    </a:lnTo>
                    <a:lnTo>
                      <a:pt x="151" y="120"/>
                    </a:lnTo>
                    <a:lnTo>
                      <a:pt x="169" y="105"/>
                    </a:lnTo>
                    <a:lnTo>
                      <a:pt x="186" y="91"/>
                    </a:lnTo>
                    <a:lnTo>
                      <a:pt x="204" y="78"/>
                    </a:lnTo>
                    <a:lnTo>
                      <a:pt x="223" y="66"/>
                    </a:lnTo>
                    <a:lnTo>
                      <a:pt x="243" y="56"/>
                    </a:lnTo>
                    <a:lnTo>
                      <a:pt x="262" y="45"/>
                    </a:lnTo>
                    <a:lnTo>
                      <a:pt x="282" y="36"/>
                    </a:lnTo>
                    <a:lnTo>
                      <a:pt x="304" y="28"/>
                    </a:lnTo>
                    <a:lnTo>
                      <a:pt x="325" y="20"/>
                    </a:lnTo>
                    <a:lnTo>
                      <a:pt x="348" y="14"/>
                    </a:lnTo>
                    <a:lnTo>
                      <a:pt x="371" y="9"/>
                    </a:lnTo>
                    <a:lnTo>
                      <a:pt x="393" y="5"/>
                    </a:lnTo>
                    <a:lnTo>
                      <a:pt x="416" y="2"/>
                    </a:lnTo>
                    <a:lnTo>
                      <a:pt x="439" y="0"/>
                    </a:lnTo>
                    <a:lnTo>
                      <a:pt x="464" y="0"/>
                    </a:lnTo>
                    <a:lnTo>
                      <a:pt x="464" y="0"/>
                    </a:lnTo>
                    <a:lnTo>
                      <a:pt x="488" y="0"/>
                    </a:lnTo>
                    <a:lnTo>
                      <a:pt x="511" y="2"/>
                    </a:lnTo>
                    <a:lnTo>
                      <a:pt x="534" y="5"/>
                    </a:lnTo>
                    <a:lnTo>
                      <a:pt x="557" y="9"/>
                    </a:lnTo>
                    <a:lnTo>
                      <a:pt x="580" y="14"/>
                    </a:lnTo>
                    <a:lnTo>
                      <a:pt x="601" y="20"/>
                    </a:lnTo>
                    <a:lnTo>
                      <a:pt x="623" y="28"/>
                    </a:lnTo>
                    <a:lnTo>
                      <a:pt x="644" y="36"/>
                    </a:lnTo>
                    <a:lnTo>
                      <a:pt x="665" y="45"/>
                    </a:lnTo>
                    <a:lnTo>
                      <a:pt x="684" y="56"/>
                    </a:lnTo>
                    <a:lnTo>
                      <a:pt x="705" y="66"/>
                    </a:lnTo>
                    <a:lnTo>
                      <a:pt x="723" y="78"/>
                    </a:lnTo>
                    <a:lnTo>
                      <a:pt x="741" y="91"/>
                    </a:lnTo>
                    <a:lnTo>
                      <a:pt x="758" y="105"/>
                    </a:lnTo>
                    <a:lnTo>
                      <a:pt x="775" y="120"/>
                    </a:lnTo>
                    <a:lnTo>
                      <a:pt x="792" y="135"/>
                    </a:lnTo>
                    <a:lnTo>
                      <a:pt x="807" y="151"/>
                    </a:lnTo>
                    <a:lnTo>
                      <a:pt x="822" y="168"/>
                    </a:lnTo>
                    <a:lnTo>
                      <a:pt x="836" y="186"/>
                    </a:lnTo>
                    <a:lnTo>
                      <a:pt x="849" y="204"/>
                    </a:lnTo>
                    <a:lnTo>
                      <a:pt x="860" y="223"/>
                    </a:lnTo>
                    <a:lnTo>
                      <a:pt x="871" y="242"/>
                    </a:lnTo>
                    <a:lnTo>
                      <a:pt x="882" y="262"/>
                    </a:lnTo>
                    <a:lnTo>
                      <a:pt x="891" y="283"/>
                    </a:lnTo>
                    <a:lnTo>
                      <a:pt x="899" y="304"/>
                    </a:lnTo>
                    <a:lnTo>
                      <a:pt x="907" y="325"/>
                    </a:lnTo>
                    <a:lnTo>
                      <a:pt x="913" y="348"/>
                    </a:lnTo>
                    <a:lnTo>
                      <a:pt x="918" y="370"/>
                    </a:lnTo>
                    <a:lnTo>
                      <a:pt x="923" y="393"/>
                    </a:lnTo>
                    <a:lnTo>
                      <a:pt x="925" y="415"/>
                    </a:lnTo>
                    <a:lnTo>
                      <a:pt x="927" y="439"/>
                    </a:lnTo>
                    <a:lnTo>
                      <a:pt x="928" y="463"/>
                    </a:lnTo>
                    <a:lnTo>
                      <a:pt x="928" y="463"/>
                    </a:lnTo>
                    <a:close/>
                  </a:path>
                </a:pathLst>
              </a:custGeom>
              <a:solidFill>
                <a:srgbClr val="1FBFC9"/>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3835C"/>
                  </a:solidFill>
                  <a:effectLst/>
                  <a:uLnTx/>
                  <a:uFillTx/>
                  <a:latin typeface="Arial" panose="020B0604020202020204"/>
                  <a:ea typeface="+mn-ea"/>
                  <a:cs typeface="+mn-cs"/>
                </a:endParaRPr>
              </a:p>
            </p:txBody>
          </p:sp>
          <p:sp>
            <p:nvSpPr>
              <p:cNvPr id="32" name="Freeform 383">
                <a:extLst>
                  <a:ext uri="{FF2B5EF4-FFF2-40B4-BE49-F238E27FC236}">
                    <a16:creationId xmlns:a16="http://schemas.microsoft.com/office/drawing/2014/main" xmlns="" id="{37D00F2C-78F9-4349-8672-79F31E6A00BA}"/>
                  </a:ext>
                </a:extLst>
              </p:cNvPr>
              <p:cNvSpPr>
                <a:spLocks noEditPoints="1"/>
              </p:cNvSpPr>
              <p:nvPr/>
            </p:nvSpPr>
            <p:spPr bwMode="auto">
              <a:xfrm>
                <a:off x="1036432" y="1691620"/>
                <a:ext cx="704173" cy="292134"/>
              </a:xfrm>
              <a:custGeom>
                <a:avLst/>
                <a:gdLst>
                  <a:gd name="T0" fmla="*/ 332 w 645"/>
                  <a:gd name="T1" fmla="*/ 179 h 268"/>
                  <a:gd name="T2" fmla="*/ 337 w 645"/>
                  <a:gd name="T3" fmla="*/ 168 h 268"/>
                  <a:gd name="T4" fmla="*/ 327 w 645"/>
                  <a:gd name="T5" fmla="*/ 151 h 268"/>
                  <a:gd name="T6" fmla="*/ 312 w 645"/>
                  <a:gd name="T7" fmla="*/ 96 h 268"/>
                  <a:gd name="T8" fmla="*/ 308 w 645"/>
                  <a:gd name="T9" fmla="*/ 107 h 268"/>
                  <a:gd name="T10" fmla="*/ 317 w 645"/>
                  <a:gd name="T11" fmla="*/ 121 h 268"/>
                  <a:gd name="T12" fmla="*/ 578 w 645"/>
                  <a:gd name="T13" fmla="*/ 175 h 268"/>
                  <a:gd name="T14" fmla="*/ 552 w 645"/>
                  <a:gd name="T15" fmla="*/ 201 h 268"/>
                  <a:gd name="T16" fmla="*/ 549 w 645"/>
                  <a:gd name="T17" fmla="*/ 227 h 268"/>
                  <a:gd name="T18" fmla="*/ 375 w 645"/>
                  <a:gd name="T19" fmla="*/ 225 h 268"/>
                  <a:gd name="T20" fmla="*/ 398 w 645"/>
                  <a:gd name="T21" fmla="*/ 183 h 268"/>
                  <a:gd name="T22" fmla="*/ 405 w 645"/>
                  <a:gd name="T23" fmla="*/ 141 h 268"/>
                  <a:gd name="T24" fmla="*/ 388 w 645"/>
                  <a:gd name="T25" fmla="*/ 74 h 268"/>
                  <a:gd name="T26" fmla="*/ 352 w 645"/>
                  <a:gd name="T27" fmla="*/ 39 h 268"/>
                  <a:gd name="T28" fmla="*/ 549 w 645"/>
                  <a:gd name="T29" fmla="*/ 42 h 268"/>
                  <a:gd name="T30" fmla="*/ 552 w 645"/>
                  <a:gd name="T31" fmla="*/ 67 h 268"/>
                  <a:gd name="T32" fmla="*/ 578 w 645"/>
                  <a:gd name="T33" fmla="*/ 92 h 268"/>
                  <a:gd name="T34" fmla="*/ 327 w 645"/>
                  <a:gd name="T35" fmla="*/ 76 h 268"/>
                  <a:gd name="T36" fmla="*/ 348 w 645"/>
                  <a:gd name="T37" fmla="*/ 83 h 268"/>
                  <a:gd name="T38" fmla="*/ 359 w 645"/>
                  <a:gd name="T39" fmla="*/ 103 h 268"/>
                  <a:gd name="T40" fmla="*/ 335 w 645"/>
                  <a:gd name="T41" fmla="*/ 111 h 268"/>
                  <a:gd name="T42" fmla="*/ 327 w 645"/>
                  <a:gd name="T43" fmla="*/ 95 h 268"/>
                  <a:gd name="T44" fmla="*/ 349 w 645"/>
                  <a:gd name="T45" fmla="*/ 136 h 268"/>
                  <a:gd name="T46" fmla="*/ 361 w 645"/>
                  <a:gd name="T47" fmla="*/ 151 h 268"/>
                  <a:gd name="T48" fmla="*/ 361 w 645"/>
                  <a:gd name="T49" fmla="*/ 172 h 268"/>
                  <a:gd name="T50" fmla="*/ 348 w 645"/>
                  <a:gd name="T51" fmla="*/ 194 h 268"/>
                  <a:gd name="T52" fmla="*/ 327 w 645"/>
                  <a:gd name="T53" fmla="*/ 215 h 268"/>
                  <a:gd name="T54" fmla="*/ 307 w 645"/>
                  <a:gd name="T55" fmla="*/ 199 h 268"/>
                  <a:gd name="T56" fmla="*/ 285 w 645"/>
                  <a:gd name="T57" fmla="*/ 183 h 268"/>
                  <a:gd name="T58" fmla="*/ 282 w 645"/>
                  <a:gd name="T59" fmla="*/ 161 h 268"/>
                  <a:gd name="T60" fmla="*/ 308 w 645"/>
                  <a:gd name="T61" fmla="*/ 174 h 268"/>
                  <a:gd name="T62" fmla="*/ 317 w 645"/>
                  <a:gd name="T63" fmla="*/ 181 h 268"/>
                  <a:gd name="T64" fmla="*/ 302 w 645"/>
                  <a:gd name="T65" fmla="*/ 142 h 268"/>
                  <a:gd name="T66" fmla="*/ 288 w 645"/>
                  <a:gd name="T67" fmla="*/ 127 h 268"/>
                  <a:gd name="T68" fmla="*/ 284 w 645"/>
                  <a:gd name="T69" fmla="*/ 111 h 268"/>
                  <a:gd name="T70" fmla="*/ 293 w 645"/>
                  <a:gd name="T71" fmla="*/ 87 h 268"/>
                  <a:gd name="T72" fmla="*/ 317 w 645"/>
                  <a:gd name="T73" fmla="*/ 76 h 268"/>
                  <a:gd name="T74" fmla="*/ 299 w 645"/>
                  <a:gd name="T75" fmla="*/ 36 h 268"/>
                  <a:gd name="T76" fmla="*/ 276 w 645"/>
                  <a:gd name="T77" fmla="*/ 51 h 268"/>
                  <a:gd name="T78" fmla="*/ 245 w 645"/>
                  <a:gd name="T79" fmla="*/ 105 h 268"/>
                  <a:gd name="T80" fmla="*/ 240 w 645"/>
                  <a:gd name="T81" fmla="*/ 156 h 268"/>
                  <a:gd name="T82" fmla="*/ 255 w 645"/>
                  <a:gd name="T83" fmla="*/ 206 h 268"/>
                  <a:gd name="T84" fmla="*/ 93 w 645"/>
                  <a:gd name="T85" fmla="*/ 233 h 268"/>
                  <a:gd name="T86" fmla="*/ 96 w 645"/>
                  <a:gd name="T87" fmla="*/ 219 h 268"/>
                  <a:gd name="T88" fmla="*/ 82 w 645"/>
                  <a:gd name="T89" fmla="*/ 186 h 268"/>
                  <a:gd name="T90" fmla="*/ 48 w 645"/>
                  <a:gd name="T91" fmla="*/ 172 h 268"/>
                  <a:gd name="T92" fmla="*/ 67 w 645"/>
                  <a:gd name="T93" fmla="*/ 92 h 268"/>
                  <a:gd name="T94" fmla="*/ 92 w 645"/>
                  <a:gd name="T95" fmla="*/ 67 h 268"/>
                  <a:gd name="T96" fmla="*/ 95 w 645"/>
                  <a:gd name="T97" fmla="*/ 42 h 268"/>
                  <a:gd name="T98" fmla="*/ 0 w 645"/>
                  <a:gd name="T9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5" h="268">
                    <a:moveTo>
                      <a:pt x="327" y="151"/>
                    </a:moveTo>
                    <a:lnTo>
                      <a:pt x="327" y="181"/>
                    </a:lnTo>
                    <a:lnTo>
                      <a:pt x="327" y="181"/>
                    </a:lnTo>
                    <a:lnTo>
                      <a:pt x="332" y="179"/>
                    </a:lnTo>
                    <a:lnTo>
                      <a:pt x="335" y="176"/>
                    </a:lnTo>
                    <a:lnTo>
                      <a:pt x="336" y="173"/>
                    </a:lnTo>
                    <a:lnTo>
                      <a:pt x="337" y="168"/>
                    </a:lnTo>
                    <a:lnTo>
                      <a:pt x="337" y="168"/>
                    </a:lnTo>
                    <a:lnTo>
                      <a:pt x="336" y="162"/>
                    </a:lnTo>
                    <a:lnTo>
                      <a:pt x="335" y="158"/>
                    </a:lnTo>
                    <a:lnTo>
                      <a:pt x="332" y="154"/>
                    </a:lnTo>
                    <a:lnTo>
                      <a:pt x="327" y="151"/>
                    </a:lnTo>
                    <a:close/>
                    <a:moveTo>
                      <a:pt x="317" y="121"/>
                    </a:moveTo>
                    <a:lnTo>
                      <a:pt x="317" y="95"/>
                    </a:lnTo>
                    <a:lnTo>
                      <a:pt x="317" y="95"/>
                    </a:lnTo>
                    <a:lnTo>
                      <a:pt x="312" y="96"/>
                    </a:lnTo>
                    <a:lnTo>
                      <a:pt x="310" y="99"/>
                    </a:lnTo>
                    <a:lnTo>
                      <a:pt x="308" y="102"/>
                    </a:lnTo>
                    <a:lnTo>
                      <a:pt x="308" y="107"/>
                    </a:lnTo>
                    <a:lnTo>
                      <a:pt x="308" y="107"/>
                    </a:lnTo>
                    <a:lnTo>
                      <a:pt x="308" y="112"/>
                    </a:lnTo>
                    <a:lnTo>
                      <a:pt x="310" y="115"/>
                    </a:lnTo>
                    <a:lnTo>
                      <a:pt x="312" y="119"/>
                    </a:lnTo>
                    <a:lnTo>
                      <a:pt x="317" y="121"/>
                    </a:lnTo>
                    <a:close/>
                    <a:moveTo>
                      <a:pt x="596" y="172"/>
                    </a:moveTo>
                    <a:lnTo>
                      <a:pt x="596" y="172"/>
                    </a:lnTo>
                    <a:lnTo>
                      <a:pt x="586" y="173"/>
                    </a:lnTo>
                    <a:lnTo>
                      <a:pt x="578" y="175"/>
                    </a:lnTo>
                    <a:lnTo>
                      <a:pt x="569" y="179"/>
                    </a:lnTo>
                    <a:lnTo>
                      <a:pt x="563" y="186"/>
                    </a:lnTo>
                    <a:lnTo>
                      <a:pt x="556" y="192"/>
                    </a:lnTo>
                    <a:lnTo>
                      <a:pt x="552" y="201"/>
                    </a:lnTo>
                    <a:lnTo>
                      <a:pt x="550" y="209"/>
                    </a:lnTo>
                    <a:lnTo>
                      <a:pt x="549" y="219"/>
                    </a:lnTo>
                    <a:lnTo>
                      <a:pt x="549" y="219"/>
                    </a:lnTo>
                    <a:lnTo>
                      <a:pt x="549" y="227"/>
                    </a:lnTo>
                    <a:lnTo>
                      <a:pt x="551" y="233"/>
                    </a:lnTo>
                    <a:lnTo>
                      <a:pt x="366" y="233"/>
                    </a:lnTo>
                    <a:lnTo>
                      <a:pt x="366" y="233"/>
                    </a:lnTo>
                    <a:lnTo>
                      <a:pt x="375" y="225"/>
                    </a:lnTo>
                    <a:lnTo>
                      <a:pt x="382" y="216"/>
                    </a:lnTo>
                    <a:lnTo>
                      <a:pt x="389" y="206"/>
                    </a:lnTo>
                    <a:lnTo>
                      <a:pt x="394" y="194"/>
                    </a:lnTo>
                    <a:lnTo>
                      <a:pt x="398" y="183"/>
                    </a:lnTo>
                    <a:lnTo>
                      <a:pt x="401" y="169"/>
                    </a:lnTo>
                    <a:lnTo>
                      <a:pt x="404" y="156"/>
                    </a:lnTo>
                    <a:lnTo>
                      <a:pt x="405" y="141"/>
                    </a:lnTo>
                    <a:lnTo>
                      <a:pt x="405" y="141"/>
                    </a:lnTo>
                    <a:lnTo>
                      <a:pt x="404" y="122"/>
                    </a:lnTo>
                    <a:lnTo>
                      <a:pt x="400" y="105"/>
                    </a:lnTo>
                    <a:lnTo>
                      <a:pt x="395" y="89"/>
                    </a:lnTo>
                    <a:lnTo>
                      <a:pt x="388" y="74"/>
                    </a:lnTo>
                    <a:lnTo>
                      <a:pt x="379" y="61"/>
                    </a:lnTo>
                    <a:lnTo>
                      <a:pt x="369" y="51"/>
                    </a:lnTo>
                    <a:lnTo>
                      <a:pt x="357" y="42"/>
                    </a:lnTo>
                    <a:lnTo>
                      <a:pt x="352" y="39"/>
                    </a:lnTo>
                    <a:lnTo>
                      <a:pt x="346" y="36"/>
                    </a:lnTo>
                    <a:lnTo>
                      <a:pt x="550" y="36"/>
                    </a:lnTo>
                    <a:lnTo>
                      <a:pt x="550" y="36"/>
                    </a:lnTo>
                    <a:lnTo>
                      <a:pt x="549" y="42"/>
                    </a:lnTo>
                    <a:lnTo>
                      <a:pt x="549" y="48"/>
                    </a:lnTo>
                    <a:lnTo>
                      <a:pt x="549" y="48"/>
                    </a:lnTo>
                    <a:lnTo>
                      <a:pt x="550" y="58"/>
                    </a:lnTo>
                    <a:lnTo>
                      <a:pt x="552" y="67"/>
                    </a:lnTo>
                    <a:lnTo>
                      <a:pt x="556" y="75"/>
                    </a:lnTo>
                    <a:lnTo>
                      <a:pt x="563" y="82"/>
                    </a:lnTo>
                    <a:lnTo>
                      <a:pt x="569" y="88"/>
                    </a:lnTo>
                    <a:lnTo>
                      <a:pt x="578" y="92"/>
                    </a:lnTo>
                    <a:lnTo>
                      <a:pt x="586" y="95"/>
                    </a:lnTo>
                    <a:lnTo>
                      <a:pt x="596" y="96"/>
                    </a:lnTo>
                    <a:lnTo>
                      <a:pt x="596" y="172"/>
                    </a:lnTo>
                    <a:close/>
                    <a:moveTo>
                      <a:pt x="327" y="76"/>
                    </a:moveTo>
                    <a:lnTo>
                      <a:pt x="327" y="76"/>
                    </a:lnTo>
                    <a:lnTo>
                      <a:pt x="336" y="77"/>
                    </a:lnTo>
                    <a:lnTo>
                      <a:pt x="342" y="80"/>
                    </a:lnTo>
                    <a:lnTo>
                      <a:pt x="348" y="83"/>
                    </a:lnTo>
                    <a:lnTo>
                      <a:pt x="352" y="87"/>
                    </a:lnTo>
                    <a:lnTo>
                      <a:pt x="355" y="92"/>
                    </a:lnTo>
                    <a:lnTo>
                      <a:pt x="357" y="98"/>
                    </a:lnTo>
                    <a:lnTo>
                      <a:pt x="359" y="103"/>
                    </a:lnTo>
                    <a:lnTo>
                      <a:pt x="359" y="109"/>
                    </a:lnTo>
                    <a:lnTo>
                      <a:pt x="359" y="111"/>
                    </a:lnTo>
                    <a:lnTo>
                      <a:pt x="335" y="111"/>
                    </a:lnTo>
                    <a:lnTo>
                      <a:pt x="335" y="111"/>
                    </a:lnTo>
                    <a:lnTo>
                      <a:pt x="335" y="105"/>
                    </a:lnTo>
                    <a:lnTo>
                      <a:pt x="333" y="100"/>
                    </a:lnTo>
                    <a:lnTo>
                      <a:pt x="331" y="97"/>
                    </a:lnTo>
                    <a:lnTo>
                      <a:pt x="327" y="95"/>
                    </a:lnTo>
                    <a:lnTo>
                      <a:pt x="327" y="127"/>
                    </a:lnTo>
                    <a:lnTo>
                      <a:pt x="340" y="132"/>
                    </a:lnTo>
                    <a:lnTo>
                      <a:pt x="340" y="132"/>
                    </a:lnTo>
                    <a:lnTo>
                      <a:pt x="349" y="136"/>
                    </a:lnTo>
                    <a:lnTo>
                      <a:pt x="353" y="140"/>
                    </a:lnTo>
                    <a:lnTo>
                      <a:pt x="356" y="143"/>
                    </a:lnTo>
                    <a:lnTo>
                      <a:pt x="359" y="146"/>
                    </a:lnTo>
                    <a:lnTo>
                      <a:pt x="361" y="151"/>
                    </a:lnTo>
                    <a:lnTo>
                      <a:pt x="362" y="157"/>
                    </a:lnTo>
                    <a:lnTo>
                      <a:pt x="362" y="163"/>
                    </a:lnTo>
                    <a:lnTo>
                      <a:pt x="362" y="163"/>
                    </a:lnTo>
                    <a:lnTo>
                      <a:pt x="361" y="172"/>
                    </a:lnTo>
                    <a:lnTo>
                      <a:pt x="360" y="179"/>
                    </a:lnTo>
                    <a:lnTo>
                      <a:pt x="356" y="185"/>
                    </a:lnTo>
                    <a:lnTo>
                      <a:pt x="353" y="190"/>
                    </a:lnTo>
                    <a:lnTo>
                      <a:pt x="348" y="194"/>
                    </a:lnTo>
                    <a:lnTo>
                      <a:pt x="342" y="196"/>
                    </a:lnTo>
                    <a:lnTo>
                      <a:pt x="335" y="199"/>
                    </a:lnTo>
                    <a:lnTo>
                      <a:pt x="327" y="200"/>
                    </a:lnTo>
                    <a:lnTo>
                      <a:pt x="327" y="215"/>
                    </a:lnTo>
                    <a:lnTo>
                      <a:pt x="317" y="215"/>
                    </a:lnTo>
                    <a:lnTo>
                      <a:pt x="317" y="200"/>
                    </a:lnTo>
                    <a:lnTo>
                      <a:pt x="317" y="200"/>
                    </a:lnTo>
                    <a:lnTo>
                      <a:pt x="307" y="199"/>
                    </a:lnTo>
                    <a:lnTo>
                      <a:pt x="299" y="195"/>
                    </a:lnTo>
                    <a:lnTo>
                      <a:pt x="293" y="192"/>
                    </a:lnTo>
                    <a:lnTo>
                      <a:pt x="289" y="188"/>
                    </a:lnTo>
                    <a:lnTo>
                      <a:pt x="285" y="183"/>
                    </a:lnTo>
                    <a:lnTo>
                      <a:pt x="283" y="177"/>
                    </a:lnTo>
                    <a:lnTo>
                      <a:pt x="283" y="171"/>
                    </a:lnTo>
                    <a:lnTo>
                      <a:pt x="282" y="164"/>
                    </a:lnTo>
                    <a:lnTo>
                      <a:pt x="282" y="161"/>
                    </a:lnTo>
                    <a:lnTo>
                      <a:pt x="306" y="161"/>
                    </a:lnTo>
                    <a:lnTo>
                      <a:pt x="306" y="161"/>
                    </a:lnTo>
                    <a:lnTo>
                      <a:pt x="307" y="168"/>
                    </a:lnTo>
                    <a:lnTo>
                      <a:pt x="308" y="174"/>
                    </a:lnTo>
                    <a:lnTo>
                      <a:pt x="309" y="176"/>
                    </a:lnTo>
                    <a:lnTo>
                      <a:pt x="311" y="178"/>
                    </a:lnTo>
                    <a:lnTo>
                      <a:pt x="313" y="180"/>
                    </a:lnTo>
                    <a:lnTo>
                      <a:pt x="317" y="181"/>
                    </a:lnTo>
                    <a:lnTo>
                      <a:pt x="317" y="147"/>
                    </a:lnTo>
                    <a:lnTo>
                      <a:pt x="308" y="144"/>
                    </a:lnTo>
                    <a:lnTo>
                      <a:pt x="308" y="144"/>
                    </a:lnTo>
                    <a:lnTo>
                      <a:pt x="302" y="142"/>
                    </a:lnTo>
                    <a:lnTo>
                      <a:pt x="297" y="139"/>
                    </a:lnTo>
                    <a:lnTo>
                      <a:pt x="293" y="135"/>
                    </a:lnTo>
                    <a:lnTo>
                      <a:pt x="290" y="131"/>
                    </a:lnTo>
                    <a:lnTo>
                      <a:pt x="288" y="127"/>
                    </a:lnTo>
                    <a:lnTo>
                      <a:pt x="285" y="121"/>
                    </a:lnTo>
                    <a:lnTo>
                      <a:pt x="284" y="117"/>
                    </a:lnTo>
                    <a:lnTo>
                      <a:pt x="284" y="111"/>
                    </a:lnTo>
                    <a:lnTo>
                      <a:pt x="284" y="111"/>
                    </a:lnTo>
                    <a:lnTo>
                      <a:pt x="284" y="103"/>
                    </a:lnTo>
                    <a:lnTo>
                      <a:pt x="287" y="97"/>
                    </a:lnTo>
                    <a:lnTo>
                      <a:pt x="289" y="91"/>
                    </a:lnTo>
                    <a:lnTo>
                      <a:pt x="293" y="87"/>
                    </a:lnTo>
                    <a:lnTo>
                      <a:pt x="297" y="83"/>
                    </a:lnTo>
                    <a:lnTo>
                      <a:pt x="303" y="80"/>
                    </a:lnTo>
                    <a:lnTo>
                      <a:pt x="309" y="77"/>
                    </a:lnTo>
                    <a:lnTo>
                      <a:pt x="317" y="76"/>
                    </a:lnTo>
                    <a:lnTo>
                      <a:pt x="317" y="65"/>
                    </a:lnTo>
                    <a:lnTo>
                      <a:pt x="327" y="65"/>
                    </a:lnTo>
                    <a:lnTo>
                      <a:pt x="327" y="76"/>
                    </a:lnTo>
                    <a:close/>
                    <a:moveTo>
                      <a:pt x="299" y="36"/>
                    </a:moveTo>
                    <a:lnTo>
                      <a:pt x="299" y="36"/>
                    </a:lnTo>
                    <a:lnTo>
                      <a:pt x="293" y="39"/>
                    </a:lnTo>
                    <a:lnTo>
                      <a:pt x="287" y="42"/>
                    </a:lnTo>
                    <a:lnTo>
                      <a:pt x="276" y="51"/>
                    </a:lnTo>
                    <a:lnTo>
                      <a:pt x="265" y="61"/>
                    </a:lnTo>
                    <a:lnTo>
                      <a:pt x="256" y="74"/>
                    </a:lnTo>
                    <a:lnTo>
                      <a:pt x="250" y="89"/>
                    </a:lnTo>
                    <a:lnTo>
                      <a:pt x="245" y="105"/>
                    </a:lnTo>
                    <a:lnTo>
                      <a:pt x="241" y="122"/>
                    </a:lnTo>
                    <a:lnTo>
                      <a:pt x="240" y="141"/>
                    </a:lnTo>
                    <a:lnTo>
                      <a:pt x="240" y="141"/>
                    </a:lnTo>
                    <a:lnTo>
                      <a:pt x="240" y="156"/>
                    </a:lnTo>
                    <a:lnTo>
                      <a:pt x="243" y="169"/>
                    </a:lnTo>
                    <a:lnTo>
                      <a:pt x="246" y="183"/>
                    </a:lnTo>
                    <a:lnTo>
                      <a:pt x="250" y="194"/>
                    </a:lnTo>
                    <a:lnTo>
                      <a:pt x="255" y="206"/>
                    </a:lnTo>
                    <a:lnTo>
                      <a:pt x="263" y="216"/>
                    </a:lnTo>
                    <a:lnTo>
                      <a:pt x="269" y="225"/>
                    </a:lnTo>
                    <a:lnTo>
                      <a:pt x="278" y="233"/>
                    </a:lnTo>
                    <a:lnTo>
                      <a:pt x="93" y="233"/>
                    </a:lnTo>
                    <a:lnTo>
                      <a:pt x="93" y="233"/>
                    </a:lnTo>
                    <a:lnTo>
                      <a:pt x="95" y="227"/>
                    </a:lnTo>
                    <a:lnTo>
                      <a:pt x="96" y="219"/>
                    </a:lnTo>
                    <a:lnTo>
                      <a:pt x="96" y="219"/>
                    </a:lnTo>
                    <a:lnTo>
                      <a:pt x="95" y="209"/>
                    </a:lnTo>
                    <a:lnTo>
                      <a:pt x="92" y="201"/>
                    </a:lnTo>
                    <a:lnTo>
                      <a:pt x="88" y="192"/>
                    </a:lnTo>
                    <a:lnTo>
                      <a:pt x="82" y="186"/>
                    </a:lnTo>
                    <a:lnTo>
                      <a:pt x="75" y="179"/>
                    </a:lnTo>
                    <a:lnTo>
                      <a:pt x="67" y="175"/>
                    </a:lnTo>
                    <a:lnTo>
                      <a:pt x="58" y="173"/>
                    </a:lnTo>
                    <a:lnTo>
                      <a:pt x="48" y="172"/>
                    </a:lnTo>
                    <a:lnTo>
                      <a:pt x="48" y="96"/>
                    </a:lnTo>
                    <a:lnTo>
                      <a:pt x="48" y="96"/>
                    </a:lnTo>
                    <a:lnTo>
                      <a:pt x="58" y="95"/>
                    </a:lnTo>
                    <a:lnTo>
                      <a:pt x="67" y="92"/>
                    </a:lnTo>
                    <a:lnTo>
                      <a:pt x="75" y="88"/>
                    </a:lnTo>
                    <a:lnTo>
                      <a:pt x="82" y="82"/>
                    </a:lnTo>
                    <a:lnTo>
                      <a:pt x="88" y="75"/>
                    </a:lnTo>
                    <a:lnTo>
                      <a:pt x="92" y="67"/>
                    </a:lnTo>
                    <a:lnTo>
                      <a:pt x="95" y="58"/>
                    </a:lnTo>
                    <a:lnTo>
                      <a:pt x="96" y="48"/>
                    </a:lnTo>
                    <a:lnTo>
                      <a:pt x="96" y="48"/>
                    </a:lnTo>
                    <a:lnTo>
                      <a:pt x="95" y="42"/>
                    </a:lnTo>
                    <a:lnTo>
                      <a:pt x="94" y="36"/>
                    </a:lnTo>
                    <a:lnTo>
                      <a:pt x="299" y="36"/>
                    </a:lnTo>
                    <a:close/>
                    <a:moveTo>
                      <a:pt x="645" y="0"/>
                    </a:moveTo>
                    <a:lnTo>
                      <a:pt x="0" y="0"/>
                    </a:lnTo>
                    <a:lnTo>
                      <a:pt x="0" y="268"/>
                    </a:lnTo>
                    <a:lnTo>
                      <a:pt x="645" y="268"/>
                    </a:lnTo>
                    <a:lnTo>
                      <a:pt x="6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33" name="Group 32">
              <a:extLst>
                <a:ext uri="{FF2B5EF4-FFF2-40B4-BE49-F238E27FC236}">
                  <a16:creationId xmlns:a16="http://schemas.microsoft.com/office/drawing/2014/main" xmlns="" id="{EFF2D614-F71A-4D5B-BC73-7608BA2451CE}"/>
                </a:ext>
              </a:extLst>
            </p:cNvPr>
            <p:cNvGrpSpPr/>
            <p:nvPr/>
          </p:nvGrpSpPr>
          <p:grpSpPr>
            <a:xfrm>
              <a:off x="657412" y="4557064"/>
              <a:ext cx="1011567" cy="1009386"/>
              <a:chOff x="881644" y="4404814"/>
              <a:chExt cx="1011567" cy="1009386"/>
            </a:xfrm>
          </p:grpSpPr>
          <p:sp>
            <p:nvSpPr>
              <p:cNvPr id="34" name="Freeform 378">
                <a:extLst>
                  <a:ext uri="{FF2B5EF4-FFF2-40B4-BE49-F238E27FC236}">
                    <a16:creationId xmlns:a16="http://schemas.microsoft.com/office/drawing/2014/main" xmlns="" id="{D4893E70-DDB4-48A8-B12C-469140BFBF55}"/>
                  </a:ext>
                </a:extLst>
              </p:cNvPr>
              <p:cNvSpPr>
                <a:spLocks/>
              </p:cNvSpPr>
              <p:nvPr/>
            </p:nvSpPr>
            <p:spPr bwMode="auto">
              <a:xfrm>
                <a:off x="881644" y="4404814"/>
                <a:ext cx="1011567" cy="1009386"/>
              </a:xfrm>
              <a:custGeom>
                <a:avLst/>
                <a:gdLst>
                  <a:gd name="T0" fmla="*/ 927 w 928"/>
                  <a:gd name="T1" fmla="*/ 487 h 927"/>
                  <a:gd name="T2" fmla="*/ 918 w 928"/>
                  <a:gd name="T3" fmla="*/ 557 h 927"/>
                  <a:gd name="T4" fmla="*/ 899 w 928"/>
                  <a:gd name="T5" fmla="*/ 622 h 927"/>
                  <a:gd name="T6" fmla="*/ 871 w 928"/>
                  <a:gd name="T7" fmla="*/ 684 h 927"/>
                  <a:gd name="T8" fmla="*/ 836 w 928"/>
                  <a:gd name="T9" fmla="*/ 740 h 927"/>
                  <a:gd name="T10" fmla="*/ 792 w 928"/>
                  <a:gd name="T11" fmla="*/ 790 h 927"/>
                  <a:gd name="T12" fmla="*/ 741 w 928"/>
                  <a:gd name="T13" fmla="*/ 834 h 927"/>
                  <a:gd name="T14" fmla="*/ 684 w 928"/>
                  <a:gd name="T15" fmla="*/ 871 h 927"/>
                  <a:gd name="T16" fmla="*/ 623 w 928"/>
                  <a:gd name="T17" fmla="*/ 898 h 927"/>
                  <a:gd name="T18" fmla="*/ 557 w 928"/>
                  <a:gd name="T19" fmla="*/ 917 h 927"/>
                  <a:gd name="T20" fmla="*/ 488 w 928"/>
                  <a:gd name="T21" fmla="*/ 926 h 927"/>
                  <a:gd name="T22" fmla="*/ 439 w 928"/>
                  <a:gd name="T23" fmla="*/ 926 h 927"/>
                  <a:gd name="T24" fmla="*/ 371 w 928"/>
                  <a:gd name="T25" fmla="*/ 917 h 927"/>
                  <a:gd name="T26" fmla="*/ 304 w 928"/>
                  <a:gd name="T27" fmla="*/ 898 h 927"/>
                  <a:gd name="T28" fmla="*/ 243 w 928"/>
                  <a:gd name="T29" fmla="*/ 871 h 927"/>
                  <a:gd name="T30" fmla="*/ 186 w 928"/>
                  <a:gd name="T31" fmla="*/ 834 h 927"/>
                  <a:gd name="T32" fmla="*/ 135 w 928"/>
                  <a:gd name="T33" fmla="*/ 790 h 927"/>
                  <a:gd name="T34" fmla="*/ 91 w 928"/>
                  <a:gd name="T35" fmla="*/ 740 h 927"/>
                  <a:gd name="T36" fmla="*/ 56 w 928"/>
                  <a:gd name="T37" fmla="*/ 684 h 927"/>
                  <a:gd name="T38" fmla="*/ 28 w 928"/>
                  <a:gd name="T39" fmla="*/ 622 h 927"/>
                  <a:gd name="T40" fmla="*/ 9 w 928"/>
                  <a:gd name="T41" fmla="*/ 557 h 927"/>
                  <a:gd name="T42" fmla="*/ 0 w 928"/>
                  <a:gd name="T43" fmla="*/ 487 h 927"/>
                  <a:gd name="T44" fmla="*/ 0 w 928"/>
                  <a:gd name="T45" fmla="*/ 439 h 927"/>
                  <a:gd name="T46" fmla="*/ 9 w 928"/>
                  <a:gd name="T47" fmla="*/ 370 h 927"/>
                  <a:gd name="T48" fmla="*/ 28 w 928"/>
                  <a:gd name="T49" fmla="*/ 304 h 927"/>
                  <a:gd name="T50" fmla="*/ 56 w 928"/>
                  <a:gd name="T51" fmla="*/ 242 h 927"/>
                  <a:gd name="T52" fmla="*/ 91 w 928"/>
                  <a:gd name="T53" fmla="*/ 186 h 927"/>
                  <a:gd name="T54" fmla="*/ 135 w 928"/>
                  <a:gd name="T55" fmla="*/ 135 h 927"/>
                  <a:gd name="T56" fmla="*/ 186 w 928"/>
                  <a:gd name="T57" fmla="*/ 91 h 927"/>
                  <a:gd name="T58" fmla="*/ 243 w 928"/>
                  <a:gd name="T59" fmla="*/ 56 h 927"/>
                  <a:gd name="T60" fmla="*/ 304 w 928"/>
                  <a:gd name="T61" fmla="*/ 28 h 927"/>
                  <a:gd name="T62" fmla="*/ 371 w 928"/>
                  <a:gd name="T63" fmla="*/ 9 h 927"/>
                  <a:gd name="T64" fmla="*/ 439 w 928"/>
                  <a:gd name="T65" fmla="*/ 0 h 927"/>
                  <a:gd name="T66" fmla="*/ 488 w 928"/>
                  <a:gd name="T67" fmla="*/ 0 h 927"/>
                  <a:gd name="T68" fmla="*/ 557 w 928"/>
                  <a:gd name="T69" fmla="*/ 9 h 927"/>
                  <a:gd name="T70" fmla="*/ 623 w 928"/>
                  <a:gd name="T71" fmla="*/ 28 h 927"/>
                  <a:gd name="T72" fmla="*/ 684 w 928"/>
                  <a:gd name="T73" fmla="*/ 56 h 927"/>
                  <a:gd name="T74" fmla="*/ 741 w 928"/>
                  <a:gd name="T75" fmla="*/ 91 h 927"/>
                  <a:gd name="T76" fmla="*/ 792 w 928"/>
                  <a:gd name="T77" fmla="*/ 135 h 927"/>
                  <a:gd name="T78" fmla="*/ 836 w 928"/>
                  <a:gd name="T79" fmla="*/ 186 h 927"/>
                  <a:gd name="T80" fmla="*/ 871 w 928"/>
                  <a:gd name="T81" fmla="*/ 242 h 927"/>
                  <a:gd name="T82" fmla="*/ 899 w 928"/>
                  <a:gd name="T83" fmla="*/ 304 h 927"/>
                  <a:gd name="T84" fmla="*/ 918 w 928"/>
                  <a:gd name="T85" fmla="*/ 370 h 927"/>
                  <a:gd name="T86" fmla="*/ 927 w 928"/>
                  <a:gd name="T87" fmla="*/ 439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8" h="927">
                    <a:moveTo>
                      <a:pt x="928" y="463"/>
                    </a:moveTo>
                    <a:lnTo>
                      <a:pt x="928" y="463"/>
                    </a:lnTo>
                    <a:lnTo>
                      <a:pt x="927" y="487"/>
                    </a:lnTo>
                    <a:lnTo>
                      <a:pt x="925" y="511"/>
                    </a:lnTo>
                    <a:lnTo>
                      <a:pt x="923" y="533"/>
                    </a:lnTo>
                    <a:lnTo>
                      <a:pt x="918" y="557"/>
                    </a:lnTo>
                    <a:lnTo>
                      <a:pt x="913" y="579"/>
                    </a:lnTo>
                    <a:lnTo>
                      <a:pt x="907" y="601"/>
                    </a:lnTo>
                    <a:lnTo>
                      <a:pt x="899" y="622"/>
                    </a:lnTo>
                    <a:lnTo>
                      <a:pt x="891" y="644"/>
                    </a:lnTo>
                    <a:lnTo>
                      <a:pt x="882" y="664"/>
                    </a:lnTo>
                    <a:lnTo>
                      <a:pt x="871" y="684"/>
                    </a:lnTo>
                    <a:lnTo>
                      <a:pt x="860" y="704"/>
                    </a:lnTo>
                    <a:lnTo>
                      <a:pt x="849" y="722"/>
                    </a:lnTo>
                    <a:lnTo>
                      <a:pt x="836" y="740"/>
                    </a:lnTo>
                    <a:lnTo>
                      <a:pt x="822" y="757"/>
                    </a:lnTo>
                    <a:lnTo>
                      <a:pt x="807" y="774"/>
                    </a:lnTo>
                    <a:lnTo>
                      <a:pt x="792" y="790"/>
                    </a:lnTo>
                    <a:lnTo>
                      <a:pt x="775" y="805"/>
                    </a:lnTo>
                    <a:lnTo>
                      <a:pt x="758" y="821"/>
                    </a:lnTo>
                    <a:lnTo>
                      <a:pt x="741" y="834"/>
                    </a:lnTo>
                    <a:lnTo>
                      <a:pt x="723" y="847"/>
                    </a:lnTo>
                    <a:lnTo>
                      <a:pt x="705" y="859"/>
                    </a:lnTo>
                    <a:lnTo>
                      <a:pt x="684" y="871"/>
                    </a:lnTo>
                    <a:lnTo>
                      <a:pt x="665" y="881"/>
                    </a:lnTo>
                    <a:lnTo>
                      <a:pt x="644" y="890"/>
                    </a:lnTo>
                    <a:lnTo>
                      <a:pt x="623" y="898"/>
                    </a:lnTo>
                    <a:lnTo>
                      <a:pt x="601" y="905"/>
                    </a:lnTo>
                    <a:lnTo>
                      <a:pt x="580" y="912"/>
                    </a:lnTo>
                    <a:lnTo>
                      <a:pt x="557" y="917"/>
                    </a:lnTo>
                    <a:lnTo>
                      <a:pt x="534" y="921"/>
                    </a:lnTo>
                    <a:lnTo>
                      <a:pt x="511" y="923"/>
                    </a:lnTo>
                    <a:lnTo>
                      <a:pt x="488" y="926"/>
                    </a:lnTo>
                    <a:lnTo>
                      <a:pt x="464" y="927"/>
                    </a:lnTo>
                    <a:lnTo>
                      <a:pt x="464" y="927"/>
                    </a:lnTo>
                    <a:lnTo>
                      <a:pt x="439" y="926"/>
                    </a:lnTo>
                    <a:lnTo>
                      <a:pt x="416" y="923"/>
                    </a:lnTo>
                    <a:lnTo>
                      <a:pt x="393" y="921"/>
                    </a:lnTo>
                    <a:lnTo>
                      <a:pt x="371" y="917"/>
                    </a:lnTo>
                    <a:lnTo>
                      <a:pt x="348" y="912"/>
                    </a:lnTo>
                    <a:lnTo>
                      <a:pt x="325" y="905"/>
                    </a:lnTo>
                    <a:lnTo>
                      <a:pt x="304" y="898"/>
                    </a:lnTo>
                    <a:lnTo>
                      <a:pt x="282" y="890"/>
                    </a:lnTo>
                    <a:lnTo>
                      <a:pt x="262" y="881"/>
                    </a:lnTo>
                    <a:lnTo>
                      <a:pt x="243" y="871"/>
                    </a:lnTo>
                    <a:lnTo>
                      <a:pt x="223" y="859"/>
                    </a:lnTo>
                    <a:lnTo>
                      <a:pt x="204" y="847"/>
                    </a:lnTo>
                    <a:lnTo>
                      <a:pt x="186" y="834"/>
                    </a:lnTo>
                    <a:lnTo>
                      <a:pt x="169" y="821"/>
                    </a:lnTo>
                    <a:lnTo>
                      <a:pt x="151" y="805"/>
                    </a:lnTo>
                    <a:lnTo>
                      <a:pt x="135" y="790"/>
                    </a:lnTo>
                    <a:lnTo>
                      <a:pt x="120" y="774"/>
                    </a:lnTo>
                    <a:lnTo>
                      <a:pt x="105" y="757"/>
                    </a:lnTo>
                    <a:lnTo>
                      <a:pt x="91" y="740"/>
                    </a:lnTo>
                    <a:lnTo>
                      <a:pt x="78" y="722"/>
                    </a:lnTo>
                    <a:lnTo>
                      <a:pt x="67" y="704"/>
                    </a:lnTo>
                    <a:lnTo>
                      <a:pt x="56" y="684"/>
                    </a:lnTo>
                    <a:lnTo>
                      <a:pt x="45" y="664"/>
                    </a:lnTo>
                    <a:lnTo>
                      <a:pt x="37" y="644"/>
                    </a:lnTo>
                    <a:lnTo>
                      <a:pt x="28" y="622"/>
                    </a:lnTo>
                    <a:lnTo>
                      <a:pt x="20" y="601"/>
                    </a:lnTo>
                    <a:lnTo>
                      <a:pt x="14" y="579"/>
                    </a:lnTo>
                    <a:lnTo>
                      <a:pt x="9" y="557"/>
                    </a:lnTo>
                    <a:lnTo>
                      <a:pt x="5" y="533"/>
                    </a:lnTo>
                    <a:lnTo>
                      <a:pt x="2" y="511"/>
                    </a:lnTo>
                    <a:lnTo>
                      <a:pt x="0" y="487"/>
                    </a:lnTo>
                    <a:lnTo>
                      <a:pt x="0" y="463"/>
                    </a:lnTo>
                    <a:lnTo>
                      <a:pt x="0" y="463"/>
                    </a:lnTo>
                    <a:lnTo>
                      <a:pt x="0" y="439"/>
                    </a:lnTo>
                    <a:lnTo>
                      <a:pt x="2" y="415"/>
                    </a:lnTo>
                    <a:lnTo>
                      <a:pt x="5" y="393"/>
                    </a:lnTo>
                    <a:lnTo>
                      <a:pt x="9" y="370"/>
                    </a:lnTo>
                    <a:lnTo>
                      <a:pt x="14" y="348"/>
                    </a:lnTo>
                    <a:lnTo>
                      <a:pt x="20" y="325"/>
                    </a:lnTo>
                    <a:lnTo>
                      <a:pt x="28" y="304"/>
                    </a:lnTo>
                    <a:lnTo>
                      <a:pt x="37" y="283"/>
                    </a:lnTo>
                    <a:lnTo>
                      <a:pt x="45" y="262"/>
                    </a:lnTo>
                    <a:lnTo>
                      <a:pt x="56" y="242"/>
                    </a:lnTo>
                    <a:lnTo>
                      <a:pt x="67" y="223"/>
                    </a:lnTo>
                    <a:lnTo>
                      <a:pt x="78" y="204"/>
                    </a:lnTo>
                    <a:lnTo>
                      <a:pt x="91" y="186"/>
                    </a:lnTo>
                    <a:lnTo>
                      <a:pt x="105" y="168"/>
                    </a:lnTo>
                    <a:lnTo>
                      <a:pt x="120" y="151"/>
                    </a:lnTo>
                    <a:lnTo>
                      <a:pt x="135" y="135"/>
                    </a:lnTo>
                    <a:lnTo>
                      <a:pt x="151" y="120"/>
                    </a:lnTo>
                    <a:lnTo>
                      <a:pt x="169" y="105"/>
                    </a:lnTo>
                    <a:lnTo>
                      <a:pt x="186" y="91"/>
                    </a:lnTo>
                    <a:lnTo>
                      <a:pt x="204" y="78"/>
                    </a:lnTo>
                    <a:lnTo>
                      <a:pt x="223" y="66"/>
                    </a:lnTo>
                    <a:lnTo>
                      <a:pt x="243" y="56"/>
                    </a:lnTo>
                    <a:lnTo>
                      <a:pt x="262" y="45"/>
                    </a:lnTo>
                    <a:lnTo>
                      <a:pt x="282" y="36"/>
                    </a:lnTo>
                    <a:lnTo>
                      <a:pt x="304" y="28"/>
                    </a:lnTo>
                    <a:lnTo>
                      <a:pt x="325" y="20"/>
                    </a:lnTo>
                    <a:lnTo>
                      <a:pt x="348" y="14"/>
                    </a:lnTo>
                    <a:lnTo>
                      <a:pt x="371" y="9"/>
                    </a:lnTo>
                    <a:lnTo>
                      <a:pt x="393" y="5"/>
                    </a:lnTo>
                    <a:lnTo>
                      <a:pt x="416" y="2"/>
                    </a:lnTo>
                    <a:lnTo>
                      <a:pt x="439" y="0"/>
                    </a:lnTo>
                    <a:lnTo>
                      <a:pt x="464" y="0"/>
                    </a:lnTo>
                    <a:lnTo>
                      <a:pt x="464" y="0"/>
                    </a:lnTo>
                    <a:lnTo>
                      <a:pt x="488" y="0"/>
                    </a:lnTo>
                    <a:lnTo>
                      <a:pt x="511" y="2"/>
                    </a:lnTo>
                    <a:lnTo>
                      <a:pt x="534" y="5"/>
                    </a:lnTo>
                    <a:lnTo>
                      <a:pt x="557" y="9"/>
                    </a:lnTo>
                    <a:lnTo>
                      <a:pt x="580" y="14"/>
                    </a:lnTo>
                    <a:lnTo>
                      <a:pt x="601" y="20"/>
                    </a:lnTo>
                    <a:lnTo>
                      <a:pt x="623" y="28"/>
                    </a:lnTo>
                    <a:lnTo>
                      <a:pt x="644" y="36"/>
                    </a:lnTo>
                    <a:lnTo>
                      <a:pt x="665" y="45"/>
                    </a:lnTo>
                    <a:lnTo>
                      <a:pt x="684" y="56"/>
                    </a:lnTo>
                    <a:lnTo>
                      <a:pt x="705" y="66"/>
                    </a:lnTo>
                    <a:lnTo>
                      <a:pt x="723" y="78"/>
                    </a:lnTo>
                    <a:lnTo>
                      <a:pt x="741" y="91"/>
                    </a:lnTo>
                    <a:lnTo>
                      <a:pt x="758" y="105"/>
                    </a:lnTo>
                    <a:lnTo>
                      <a:pt x="775" y="120"/>
                    </a:lnTo>
                    <a:lnTo>
                      <a:pt x="792" y="135"/>
                    </a:lnTo>
                    <a:lnTo>
                      <a:pt x="807" y="151"/>
                    </a:lnTo>
                    <a:lnTo>
                      <a:pt x="822" y="168"/>
                    </a:lnTo>
                    <a:lnTo>
                      <a:pt x="836" y="186"/>
                    </a:lnTo>
                    <a:lnTo>
                      <a:pt x="849" y="204"/>
                    </a:lnTo>
                    <a:lnTo>
                      <a:pt x="860" y="223"/>
                    </a:lnTo>
                    <a:lnTo>
                      <a:pt x="871" y="242"/>
                    </a:lnTo>
                    <a:lnTo>
                      <a:pt x="882" y="262"/>
                    </a:lnTo>
                    <a:lnTo>
                      <a:pt x="891" y="283"/>
                    </a:lnTo>
                    <a:lnTo>
                      <a:pt x="899" y="304"/>
                    </a:lnTo>
                    <a:lnTo>
                      <a:pt x="907" y="325"/>
                    </a:lnTo>
                    <a:lnTo>
                      <a:pt x="913" y="348"/>
                    </a:lnTo>
                    <a:lnTo>
                      <a:pt x="918" y="370"/>
                    </a:lnTo>
                    <a:lnTo>
                      <a:pt x="923" y="393"/>
                    </a:lnTo>
                    <a:lnTo>
                      <a:pt x="925" y="415"/>
                    </a:lnTo>
                    <a:lnTo>
                      <a:pt x="927" y="439"/>
                    </a:lnTo>
                    <a:lnTo>
                      <a:pt x="928" y="463"/>
                    </a:lnTo>
                    <a:lnTo>
                      <a:pt x="928" y="463"/>
                    </a:lnTo>
                    <a:close/>
                  </a:path>
                </a:pathLst>
              </a:custGeom>
              <a:solidFill>
                <a:srgbClr val="0080C7"/>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35" name="Group 34">
                <a:extLst>
                  <a:ext uri="{FF2B5EF4-FFF2-40B4-BE49-F238E27FC236}">
                    <a16:creationId xmlns:a16="http://schemas.microsoft.com/office/drawing/2014/main" xmlns="" id="{2C14F141-E887-4C63-B5FD-D4A553129391}"/>
                  </a:ext>
                </a:extLst>
              </p:cNvPr>
              <p:cNvGrpSpPr/>
              <p:nvPr/>
            </p:nvGrpSpPr>
            <p:grpSpPr>
              <a:xfrm>
                <a:off x="1086032" y="4660039"/>
                <a:ext cx="608016" cy="476668"/>
                <a:chOff x="5053013" y="-1743076"/>
                <a:chExt cx="455613" cy="357188"/>
              </a:xfrm>
            </p:grpSpPr>
            <p:sp>
              <p:nvSpPr>
                <p:cNvPr id="36" name="Freeform 312">
                  <a:extLst>
                    <a:ext uri="{FF2B5EF4-FFF2-40B4-BE49-F238E27FC236}">
                      <a16:creationId xmlns:a16="http://schemas.microsoft.com/office/drawing/2014/main" xmlns="" id="{2A9A17B8-988D-4932-8905-53DA82E68838}"/>
                    </a:ext>
                  </a:extLst>
                </p:cNvPr>
                <p:cNvSpPr>
                  <a:spLocks noEditPoints="1"/>
                </p:cNvSpPr>
                <p:nvPr/>
              </p:nvSpPr>
              <p:spPr bwMode="auto">
                <a:xfrm>
                  <a:off x="5053013" y="-1470026"/>
                  <a:ext cx="455613" cy="84138"/>
                </a:xfrm>
                <a:custGeom>
                  <a:avLst/>
                  <a:gdLst>
                    <a:gd name="T0" fmla="*/ 573 w 576"/>
                    <a:gd name="T1" fmla="*/ 76 h 106"/>
                    <a:gd name="T2" fmla="*/ 532 w 576"/>
                    <a:gd name="T3" fmla="*/ 0 h 106"/>
                    <a:gd name="T4" fmla="*/ 42 w 576"/>
                    <a:gd name="T5" fmla="*/ 0 h 106"/>
                    <a:gd name="T6" fmla="*/ 2 w 576"/>
                    <a:gd name="T7" fmla="*/ 76 h 106"/>
                    <a:gd name="T8" fmla="*/ 2 w 576"/>
                    <a:gd name="T9" fmla="*/ 76 h 106"/>
                    <a:gd name="T10" fmla="*/ 1 w 576"/>
                    <a:gd name="T11" fmla="*/ 81 h 106"/>
                    <a:gd name="T12" fmla="*/ 0 w 576"/>
                    <a:gd name="T13" fmla="*/ 86 h 106"/>
                    <a:gd name="T14" fmla="*/ 0 w 576"/>
                    <a:gd name="T15" fmla="*/ 89 h 106"/>
                    <a:gd name="T16" fmla="*/ 1 w 576"/>
                    <a:gd name="T17" fmla="*/ 94 h 106"/>
                    <a:gd name="T18" fmla="*/ 2 w 576"/>
                    <a:gd name="T19" fmla="*/ 96 h 106"/>
                    <a:gd name="T20" fmla="*/ 4 w 576"/>
                    <a:gd name="T21" fmla="*/ 99 h 106"/>
                    <a:gd name="T22" fmla="*/ 9 w 576"/>
                    <a:gd name="T23" fmla="*/ 102 h 106"/>
                    <a:gd name="T24" fmla="*/ 14 w 576"/>
                    <a:gd name="T25" fmla="*/ 104 h 106"/>
                    <a:gd name="T26" fmla="*/ 18 w 576"/>
                    <a:gd name="T27" fmla="*/ 105 h 106"/>
                    <a:gd name="T28" fmla="*/ 24 w 576"/>
                    <a:gd name="T29" fmla="*/ 106 h 106"/>
                    <a:gd name="T30" fmla="*/ 552 w 576"/>
                    <a:gd name="T31" fmla="*/ 106 h 106"/>
                    <a:gd name="T32" fmla="*/ 552 w 576"/>
                    <a:gd name="T33" fmla="*/ 106 h 106"/>
                    <a:gd name="T34" fmla="*/ 559 w 576"/>
                    <a:gd name="T35" fmla="*/ 105 h 106"/>
                    <a:gd name="T36" fmla="*/ 563 w 576"/>
                    <a:gd name="T37" fmla="*/ 104 h 106"/>
                    <a:gd name="T38" fmla="*/ 567 w 576"/>
                    <a:gd name="T39" fmla="*/ 103 h 106"/>
                    <a:gd name="T40" fmla="*/ 571 w 576"/>
                    <a:gd name="T41" fmla="*/ 101 h 106"/>
                    <a:gd name="T42" fmla="*/ 573 w 576"/>
                    <a:gd name="T43" fmla="*/ 99 h 106"/>
                    <a:gd name="T44" fmla="*/ 575 w 576"/>
                    <a:gd name="T45" fmla="*/ 97 h 106"/>
                    <a:gd name="T46" fmla="*/ 576 w 576"/>
                    <a:gd name="T47" fmla="*/ 90 h 106"/>
                    <a:gd name="T48" fmla="*/ 576 w 576"/>
                    <a:gd name="T49" fmla="*/ 85 h 106"/>
                    <a:gd name="T50" fmla="*/ 575 w 576"/>
                    <a:gd name="T51" fmla="*/ 81 h 106"/>
                    <a:gd name="T52" fmla="*/ 573 w 576"/>
                    <a:gd name="T53" fmla="*/ 76 h 106"/>
                    <a:gd name="T54" fmla="*/ 573 w 576"/>
                    <a:gd name="T55" fmla="*/ 76 h 106"/>
                    <a:gd name="T56" fmla="*/ 358 w 576"/>
                    <a:gd name="T57" fmla="*/ 84 h 106"/>
                    <a:gd name="T58" fmla="*/ 218 w 576"/>
                    <a:gd name="T59" fmla="*/ 84 h 106"/>
                    <a:gd name="T60" fmla="*/ 231 w 576"/>
                    <a:gd name="T61" fmla="*/ 53 h 106"/>
                    <a:gd name="T62" fmla="*/ 342 w 576"/>
                    <a:gd name="T63" fmla="*/ 53 h 106"/>
                    <a:gd name="T64" fmla="*/ 358 w 576"/>
                    <a:gd name="T65" fmla="*/ 8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6" h="106">
                      <a:moveTo>
                        <a:pt x="573" y="76"/>
                      </a:moveTo>
                      <a:lnTo>
                        <a:pt x="532" y="0"/>
                      </a:lnTo>
                      <a:lnTo>
                        <a:pt x="42" y="0"/>
                      </a:lnTo>
                      <a:lnTo>
                        <a:pt x="2" y="76"/>
                      </a:lnTo>
                      <a:lnTo>
                        <a:pt x="2" y="76"/>
                      </a:lnTo>
                      <a:lnTo>
                        <a:pt x="1" y="81"/>
                      </a:lnTo>
                      <a:lnTo>
                        <a:pt x="0" y="86"/>
                      </a:lnTo>
                      <a:lnTo>
                        <a:pt x="0" y="89"/>
                      </a:lnTo>
                      <a:lnTo>
                        <a:pt x="1" y="94"/>
                      </a:lnTo>
                      <a:lnTo>
                        <a:pt x="2" y="96"/>
                      </a:lnTo>
                      <a:lnTo>
                        <a:pt x="4" y="99"/>
                      </a:lnTo>
                      <a:lnTo>
                        <a:pt x="9" y="102"/>
                      </a:lnTo>
                      <a:lnTo>
                        <a:pt x="14" y="104"/>
                      </a:lnTo>
                      <a:lnTo>
                        <a:pt x="18" y="105"/>
                      </a:lnTo>
                      <a:lnTo>
                        <a:pt x="24" y="106"/>
                      </a:lnTo>
                      <a:lnTo>
                        <a:pt x="552" y="106"/>
                      </a:lnTo>
                      <a:lnTo>
                        <a:pt x="552" y="106"/>
                      </a:lnTo>
                      <a:lnTo>
                        <a:pt x="559" y="105"/>
                      </a:lnTo>
                      <a:lnTo>
                        <a:pt x="563" y="104"/>
                      </a:lnTo>
                      <a:lnTo>
                        <a:pt x="567" y="103"/>
                      </a:lnTo>
                      <a:lnTo>
                        <a:pt x="571" y="101"/>
                      </a:lnTo>
                      <a:lnTo>
                        <a:pt x="573" y="99"/>
                      </a:lnTo>
                      <a:lnTo>
                        <a:pt x="575" y="97"/>
                      </a:lnTo>
                      <a:lnTo>
                        <a:pt x="576" y="90"/>
                      </a:lnTo>
                      <a:lnTo>
                        <a:pt x="576" y="85"/>
                      </a:lnTo>
                      <a:lnTo>
                        <a:pt x="575" y="81"/>
                      </a:lnTo>
                      <a:lnTo>
                        <a:pt x="573" y="76"/>
                      </a:lnTo>
                      <a:lnTo>
                        <a:pt x="573" y="76"/>
                      </a:lnTo>
                      <a:close/>
                      <a:moveTo>
                        <a:pt x="358" y="84"/>
                      </a:moveTo>
                      <a:lnTo>
                        <a:pt x="218" y="84"/>
                      </a:lnTo>
                      <a:lnTo>
                        <a:pt x="231" y="53"/>
                      </a:lnTo>
                      <a:lnTo>
                        <a:pt x="342" y="53"/>
                      </a:lnTo>
                      <a:lnTo>
                        <a:pt x="358"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37" name="Freeform 313">
                  <a:extLst>
                    <a:ext uri="{FF2B5EF4-FFF2-40B4-BE49-F238E27FC236}">
                      <a16:creationId xmlns:a16="http://schemas.microsoft.com/office/drawing/2014/main" xmlns="" id="{B7B6DD39-5CAC-43DF-81ED-760C59FD064D}"/>
                    </a:ext>
                  </a:extLst>
                </p:cNvPr>
                <p:cNvSpPr>
                  <a:spLocks noEditPoints="1"/>
                </p:cNvSpPr>
                <p:nvPr/>
              </p:nvSpPr>
              <p:spPr bwMode="auto">
                <a:xfrm>
                  <a:off x="5086350" y="-1743076"/>
                  <a:ext cx="388938" cy="261938"/>
                </a:xfrm>
                <a:custGeom>
                  <a:avLst/>
                  <a:gdLst>
                    <a:gd name="T0" fmla="*/ 19 w 489"/>
                    <a:gd name="T1" fmla="*/ 0 h 329"/>
                    <a:gd name="T2" fmla="*/ 15 w 489"/>
                    <a:gd name="T3" fmla="*/ 1 h 329"/>
                    <a:gd name="T4" fmla="*/ 8 w 489"/>
                    <a:gd name="T5" fmla="*/ 3 h 329"/>
                    <a:gd name="T6" fmla="*/ 3 w 489"/>
                    <a:gd name="T7" fmla="*/ 9 h 329"/>
                    <a:gd name="T8" fmla="*/ 0 w 489"/>
                    <a:gd name="T9" fmla="*/ 16 h 329"/>
                    <a:gd name="T10" fmla="*/ 0 w 489"/>
                    <a:gd name="T11" fmla="*/ 329 h 329"/>
                    <a:gd name="T12" fmla="*/ 489 w 489"/>
                    <a:gd name="T13" fmla="*/ 19 h 329"/>
                    <a:gd name="T14" fmla="*/ 489 w 489"/>
                    <a:gd name="T15" fmla="*/ 16 h 329"/>
                    <a:gd name="T16" fmla="*/ 486 w 489"/>
                    <a:gd name="T17" fmla="*/ 9 h 329"/>
                    <a:gd name="T18" fmla="*/ 482 w 489"/>
                    <a:gd name="T19" fmla="*/ 3 h 329"/>
                    <a:gd name="T20" fmla="*/ 474 w 489"/>
                    <a:gd name="T21" fmla="*/ 1 h 329"/>
                    <a:gd name="T22" fmla="*/ 470 w 489"/>
                    <a:gd name="T23" fmla="*/ 0 h 329"/>
                    <a:gd name="T24" fmla="*/ 471 w 489"/>
                    <a:gd name="T25" fmla="*/ 295 h 329"/>
                    <a:gd name="T26" fmla="*/ 470 w 489"/>
                    <a:gd name="T27" fmla="*/ 303 h 329"/>
                    <a:gd name="T28" fmla="*/ 466 w 489"/>
                    <a:gd name="T29" fmla="*/ 309 h 329"/>
                    <a:gd name="T30" fmla="*/ 460 w 489"/>
                    <a:gd name="T31" fmla="*/ 313 h 329"/>
                    <a:gd name="T32" fmla="*/ 452 w 489"/>
                    <a:gd name="T33" fmla="*/ 314 h 329"/>
                    <a:gd name="T34" fmla="*/ 38 w 489"/>
                    <a:gd name="T35" fmla="*/ 314 h 329"/>
                    <a:gd name="T36" fmla="*/ 30 w 489"/>
                    <a:gd name="T37" fmla="*/ 313 h 329"/>
                    <a:gd name="T38" fmla="*/ 24 w 489"/>
                    <a:gd name="T39" fmla="*/ 309 h 329"/>
                    <a:gd name="T40" fmla="*/ 20 w 489"/>
                    <a:gd name="T41" fmla="*/ 303 h 329"/>
                    <a:gd name="T42" fmla="*/ 19 w 489"/>
                    <a:gd name="T43" fmla="*/ 295 h 329"/>
                    <a:gd name="T44" fmla="*/ 19 w 489"/>
                    <a:gd name="T45" fmla="*/ 39 h 329"/>
                    <a:gd name="T46" fmla="*/ 20 w 489"/>
                    <a:gd name="T47" fmla="*/ 32 h 329"/>
                    <a:gd name="T48" fmla="*/ 24 w 489"/>
                    <a:gd name="T49" fmla="*/ 26 h 329"/>
                    <a:gd name="T50" fmla="*/ 30 w 489"/>
                    <a:gd name="T51" fmla="*/ 21 h 329"/>
                    <a:gd name="T52" fmla="*/ 38 w 489"/>
                    <a:gd name="T53" fmla="*/ 20 h 329"/>
                    <a:gd name="T54" fmla="*/ 452 w 489"/>
                    <a:gd name="T55" fmla="*/ 20 h 329"/>
                    <a:gd name="T56" fmla="*/ 460 w 489"/>
                    <a:gd name="T57" fmla="*/ 21 h 329"/>
                    <a:gd name="T58" fmla="*/ 466 w 489"/>
                    <a:gd name="T59" fmla="*/ 26 h 329"/>
                    <a:gd name="T60" fmla="*/ 470 w 489"/>
                    <a:gd name="T61" fmla="*/ 32 h 329"/>
                    <a:gd name="T62" fmla="*/ 471 w 489"/>
                    <a:gd name="T63" fmla="*/ 3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9" h="329">
                      <a:moveTo>
                        <a:pt x="470" y="0"/>
                      </a:moveTo>
                      <a:lnTo>
                        <a:pt x="19" y="0"/>
                      </a:lnTo>
                      <a:lnTo>
                        <a:pt x="19" y="0"/>
                      </a:lnTo>
                      <a:lnTo>
                        <a:pt x="15" y="1"/>
                      </a:lnTo>
                      <a:lnTo>
                        <a:pt x="11" y="2"/>
                      </a:lnTo>
                      <a:lnTo>
                        <a:pt x="8" y="3"/>
                      </a:lnTo>
                      <a:lnTo>
                        <a:pt x="5" y="5"/>
                      </a:lnTo>
                      <a:lnTo>
                        <a:pt x="3" y="9"/>
                      </a:lnTo>
                      <a:lnTo>
                        <a:pt x="1" y="12"/>
                      </a:lnTo>
                      <a:lnTo>
                        <a:pt x="0" y="16"/>
                      </a:lnTo>
                      <a:lnTo>
                        <a:pt x="0" y="19"/>
                      </a:lnTo>
                      <a:lnTo>
                        <a:pt x="0" y="329"/>
                      </a:lnTo>
                      <a:lnTo>
                        <a:pt x="489" y="329"/>
                      </a:lnTo>
                      <a:lnTo>
                        <a:pt x="489" y="19"/>
                      </a:lnTo>
                      <a:lnTo>
                        <a:pt x="489" y="19"/>
                      </a:lnTo>
                      <a:lnTo>
                        <a:pt x="489" y="16"/>
                      </a:lnTo>
                      <a:lnTo>
                        <a:pt x="488" y="12"/>
                      </a:lnTo>
                      <a:lnTo>
                        <a:pt x="486" y="9"/>
                      </a:lnTo>
                      <a:lnTo>
                        <a:pt x="484" y="5"/>
                      </a:lnTo>
                      <a:lnTo>
                        <a:pt x="482" y="3"/>
                      </a:lnTo>
                      <a:lnTo>
                        <a:pt x="478" y="2"/>
                      </a:lnTo>
                      <a:lnTo>
                        <a:pt x="474" y="1"/>
                      </a:lnTo>
                      <a:lnTo>
                        <a:pt x="470" y="0"/>
                      </a:lnTo>
                      <a:lnTo>
                        <a:pt x="470" y="0"/>
                      </a:lnTo>
                      <a:close/>
                      <a:moveTo>
                        <a:pt x="471" y="295"/>
                      </a:moveTo>
                      <a:lnTo>
                        <a:pt x="471" y="295"/>
                      </a:lnTo>
                      <a:lnTo>
                        <a:pt x="471" y="300"/>
                      </a:lnTo>
                      <a:lnTo>
                        <a:pt x="470" y="303"/>
                      </a:lnTo>
                      <a:lnTo>
                        <a:pt x="468" y="306"/>
                      </a:lnTo>
                      <a:lnTo>
                        <a:pt x="466" y="309"/>
                      </a:lnTo>
                      <a:lnTo>
                        <a:pt x="463" y="311"/>
                      </a:lnTo>
                      <a:lnTo>
                        <a:pt x="460" y="313"/>
                      </a:lnTo>
                      <a:lnTo>
                        <a:pt x="456" y="314"/>
                      </a:lnTo>
                      <a:lnTo>
                        <a:pt x="452" y="314"/>
                      </a:lnTo>
                      <a:lnTo>
                        <a:pt x="38" y="314"/>
                      </a:lnTo>
                      <a:lnTo>
                        <a:pt x="38" y="314"/>
                      </a:lnTo>
                      <a:lnTo>
                        <a:pt x="34" y="314"/>
                      </a:lnTo>
                      <a:lnTo>
                        <a:pt x="30" y="313"/>
                      </a:lnTo>
                      <a:lnTo>
                        <a:pt x="27" y="311"/>
                      </a:lnTo>
                      <a:lnTo>
                        <a:pt x="24" y="309"/>
                      </a:lnTo>
                      <a:lnTo>
                        <a:pt x="22" y="306"/>
                      </a:lnTo>
                      <a:lnTo>
                        <a:pt x="20" y="303"/>
                      </a:lnTo>
                      <a:lnTo>
                        <a:pt x="19" y="300"/>
                      </a:lnTo>
                      <a:lnTo>
                        <a:pt x="19" y="295"/>
                      </a:lnTo>
                      <a:lnTo>
                        <a:pt x="19" y="39"/>
                      </a:lnTo>
                      <a:lnTo>
                        <a:pt x="19" y="39"/>
                      </a:lnTo>
                      <a:lnTo>
                        <a:pt x="19" y="35"/>
                      </a:lnTo>
                      <a:lnTo>
                        <a:pt x="20" y="32"/>
                      </a:lnTo>
                      <a:lnTo>
                        <a:pt x="22" y="29"/>
                      </a:lnTo>
                      <a:lnTo>
                        <a:pt x="24" y="26"/>
                      </a:lnTo>
                      <a:lnTo>
                        <a:pt x="27" y="23"/>
                      </a:lnTo>
                      <a:lnTo>
                        <a:pt x="30" y="21"/>
                      </a:lnTo>
                      <a:lnTo>
                        <a:pt x="34" y="20"/>
                      </a:lnTo>
                      <a:lnTo>
                        <a:pt x="38" y="20"/>
                      </a:lnTo>
                      <a:lnTo>
                        <a:pt x="452" y="20"/>
                      </a:lnTo>
                      <a:lnTo>
                        <a:pt x="452" y="20"/>
                      </a:lnTo>
                      <a:lnTo>
                        <a:pt x="456" y="20"/>
                      </a:lnTo>
                      <a:lnTo>
                        <a:pt x="460" y="21"/>
                      </a:lnTo>
                      <a:lnTo>
                        <a:pt x="463" y="23"/>
                      </a:lnTo>
                      <a:lnTo>
                        <a:pt x="466" y="26"/>
                      </a:lnTo>
                      <a:lnTo>
                        <a:pt x="468" y="29"/>
                      </a:lnTo>
                      <a:lnTo>
                        <a:pt x="470" y="32"/>
                      </a:lnTo>
                      <a:lnTo>
                        <a:pt x="471" y="35"/>
                      </a:lnTo>
                      <a:lnTo>
                        <a:pt x="471" y="39"/>
                      </a:lnTo>
                      <a:lnTo>
                        <a:pt x="471"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38" name="Freeform 314">
                  <a:extLst>
                    <a:ext uri="{FF2B5EF4-FFF2-40B4-BE49-F238E27FC236}">
                      <a16:creationId xmlns:a16="http://schemas.microsoft.com/office/drawing/2014/main" xmlns="" id="{1A57CDD1-1F91-42E8-A3B1-1322456ECBDD}"/>
                    </a:ext>
                  </a:extLst>
                </p:cNvPr>
                <p:cNvSpPr>
                  <a:spLocks/>
                </p:cNvSpPr>
                <p:nvPr/>
              </p:nvSpPr>
              <p:spPr bwMode="auto">
                <a:xfrm>
                  <a:off x="5210175" y="-1679576"/>
                  <a:ext cx="141288" cy="153988"/>
                </a:xfrm>
                <a:custGeom>
                  <a:avLst/>
                  <a:gdLst>
                    <a:gd name="T0" fmla="*/ 155 w 176"/>
                    <a:gd name="T1" fmla="*/ 74 h 193"/>
                    <a:gd name="T2" fmla="*/ 112 w 176"/>
                    <a:gd name="T3" fmla="*/ 93 h 193"/>
                    <a:gd name="T4" fmla="*/ 171 w 176"/>
                    <a:gd name="T5" fmla="*/ 159 h 193"/>
                    <a:gd name="T6" fmla="*/ 175 w 176"/>
                    <a:gd name="T7" fmla="*/ 164 h 193"/>
                    <a:gd name="T8" fmla="*/ 175 w 176"/>
                    <a:gd name="T9" fmla="*/ 164 h 193"/>
                    <a:gd name="T10" fmla="*/ 176 w 176"/>
                    <a:gd name="T11" fmla="*/ 166 h 193"/>
                    <a:gd name="T12" fmla="*/ 176 w 176"/>
                    <a:gd name="T13" fmla="*/ 168 h 193"/>
                    <a:gd name="T14" fmla="*/ 175 w 176"/>
                    <a:gd name="T15" fmla="*/ 170 h 193"/>
                    <a:gd name="T16" fmla="*/ 150 w 176"/>
                    <a:gd name="T17" fmla="*/ 192 h 193"/>
                    <a:gd name="T18" fmla="*/ 150 w 176"/>
                    <a:gd name="T19" fmla="*/ 192 h 193"/>
                    <a:gd name="T20" fmla="*/ 147 w 176"/>
                    <a:gd name="T21" fmla="*/ 193 h 193"/>
                    <a:gd name="T22" fmla="*/ 145 w 176"/>
                    <a:gd name="T23" fmla="*/ 193 h 193"/>
                    <a:gd name="T24" fmla="*/ 143 w 176"/>
                    <a:gd name="T25" fmla="*/ 192 h 193"/>
                    <a:gd name="T26" fmla="*/ 143 w 176"/>
                    <a:gd name="T27" fmla="*/ 192 h 193"/>
                    <a:gd name="T28" fmla="*/ 82 w 176"/>
                    <a:gd name="T29" fmla="*/ 122 h 193"/>
                    <a:gd name="T30" fmla="*/ 60 w 176"/>
                    <a:gd name="T31" fmla="*/ 159 h 193"/>
                    <a:gd name="T32" fmla="*/ 60 w 176"/>
                    <a:gd name="T33" fmla="*/ 159 h 193"/>
                    <a:gd name="T34" fmla="*/ 58 w 176"/>
                    <a:gd name="T35" fmla="*/ 161 h 193"/>
                    <a:gd name="T36" fmla="*/ 57 w 176"/>
                    <a:gd name="T37" fmla="*/ 162 h 193"/>
                    <a:gd name="T38" fmla="*/ 55 w 176"/>
                    <a:gd name="T39" fmla="*/ 163 h 193"/>
                    <a:gd name="T40" fmla="*/ 54 w 176"/>
                    <a:gd name="T41" fmla="*/ 162 h 193"/>
                    <a:gd name="T42" fmla="*/ 52 w 176"/>
                    <a:gd name="T43" fmla="*/ 160 h 193"/>
                    <a:gd name="T44" fmla="*/ 52 w 176"/>
                    <a:gd name="T45" fmla="*/ 159 h 193"/>
                    <a:gd name="T46" fmla="*/ 0 w 176"/>
                    <a:gd name="T47" fmla="*/ 3 h 193"/>
                    <a:gd name="T48" fmla="*/ 0 w 176"/>
                    <a:gd name="T49" fmla="*/ 3 h 193"/>
                    <a:gd name="T50" fmla="*/ 0 w 176"/>
                    <a:gd name="T51" fmla="*/ 1 h 193"/>
                    <a:gd name="T52" fmla="*/ 1 w 176"/>
                    <a:gd name="T53" fmla="*/ 0 h 193"/>
                    <a:gd name="T54" fmla="*/ 3 w 176"/>
                    <a:gd name="T55" fmla="*/ 0 h 193"/>
                    <a:gd name="T56" fmla="*/ 153 w 176"/>
                    <a:gd name="T57" fmla="*/ 67 h 193"/>
                    <a:gd name="T58" fmla="*/ 153 w 176"/>
                    <a:gd name="T59" fmla="*/ 67 h 193"/>
                    <a:gd name="T60" fmla="*/ 156 w 176"/>
                    <a:gd name="T61" fmla="*/ 68 h 193"/>
                    <a:gd name="T62" fmla="*/ 157 w 176"/>
                    <a:gd name="T63" fmla="*/ 69 h 193"/>
                    <a:gd name="T64" fmla="*/ 158 w 176"/>
                    <a:gd name="T65" fmla="*/ 71 h 193"/>
                    <a:gd name="T66" fmla="*/ 157 w 176"/>
                    <a:gd name="T67" fmla="*/ 72 h 193"/>
                    <a:gd name="T68" fmla="*/ 156 w 176"/>
                    <a:gd name="T69" fmla="*/ 74 h 193"/>
                    <a:gd name="T70" fmla="*/ 155 w 176"/>
                    <a:gd name="T71" fmla="*/ 74 h 193"/>
                    <a:gd name="T72" fmla="*/ 155 w 176"/>
                    <a:gd name="T73" fmla="*/ 74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93">
                      <a:moveTo>
                        <a:pt x="155" y="74"/>
                      </a:moveTo>
                      <a:lnTo>
                        <a:pt x="112" y="93"/>
                      </a:lnTo>
                      <a:lnTo>
                        <a:pt x="171" y="159"/>
                      </a:lnTo>
                      <a:lnTo>
                        <a:pt x="175" y="164"/>
                      </a:lnTo>
                      <a:lnTo>
                        <a:pt x="175" y="164"/>
                      </a:lnTo>
                      <a:lnTo>
                        <a:pt x="176" y="166"/>
                      </a:lnTo>
                      <a:lnTo>
                        <a:pt x="176" y="168"/>
                      </a:lnTo>
                      <a:lnTo>
                        <a:pt x="175" y="170"/>
                      </a:lnTo>
                      <a:lnTo>
                        <a:pt x="150" y="192"/>
                      </a:lnTo>
                      <a:lnTo>
                        <a:pt x="150" y="192"/>
                      </a:lnTo>
                      <a:lnTo>
                        <a:pt x="147" y="193"/>
                      </a:lnTo>
                      <a:lnTo>
                        <a:pt x="145" y="193"/>
                      </a:lnTo>
                      <a:lnTo>
                        <a:pt x="143" y="192"/>
                      </a:lnTo>
                      <a:lnTo>
                        <a:pt x="143" y="192"/>
                      </a:lnTo>
                      <a:lnTo>
                        <a:pt x="82" y="122"/>
                      </a:lnTo>
                      <a:lnTo>
                        <a:pt x="60" y="159"/>
                      </a:lnTo>
                      <a:lnTo>
                        <a:pt x="60" y="159"/>
                      </a:lnTo>
                      <a:lnTo>
                        <a:pt x="58" y="161"/>
                      </a:lnTo>
                      <a:lnTo>
                        <a:pt x="57" y="162"/>
                      </a:lnTo>
                      <a:lnTo>
                        <a:pt x="55" y="163"/>
                      </a:lnTo>
                      <a:lnTo>
                        <a:pt x="54" y="162"/>
                      </a:lnTo>
                      <a:lnTo>
                        <a:pt x="52" y="160"/>
                      </a:lnTo>
                      <a:lnTo>
                        <a:pt x="52" y="159"/>
                      </a:lnTo>
                      <a:lnTo>
                        <a:pt x="0" y="3"/>
                      </a:lnTo>
                      <a:lnTo>
                        <a:pt x="0" y="3"/>
                      </a:lnTo>
                      <a:lnTo>
                        <a:pt x="0" y="1"/>
                      </a:lnTo>
                      <a:lnTo>
                        <a:pt x="1" y="0"/>
                      </a:lnTo>
                      <a:lnTo>
                        <a:pt x="3" y="0"/>
                      </a:lnTo>
                      <a:lnTo>
                        <a:pt x="153" y="67"/>
                      </a:lnTo>
                      <a:lnTo>
                        <a:pt x="153" y="67"/>
                      </a:lnTo>
                      <a:lnTo>
                        <a:pt x="156" y="68"/>
                      </a:lnTo>
                      <a:lnTo>
                        <a:pt x="157" y="69"/>
                      </a:lnTo>
                      <a:lnTo>
                        <a:pt x="158" y="71"/>
                      </a:lnTo>
                      <a:lnTo>
                        <a:pt x="157" y="72"/>
                      </a:lnTo>
                      <a:lnTo>
                        <a:pt x="156" y="74"/>
                      </a:lnTo>
                      <a:lnTo>
                        <a:pt x="155" y="74"/>
                      </a:lnTo>
                      <a:lnTo>
                        <a:pt x="155"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sp>
          <p:nvSpPr>
            <p:cNvPr id="39" name="Freeform 378">
              <a:extLst>
                <a:ext uri="{FF2B5EF4-FFF2-40B4-BE49-F238E27FC236}">
                  <a16:creationId xmlns:a16="http://schemas.microsoft.com/office/drawing/2014/main" xmlns="" id="{D8859D14-54A4-41FA-B174-2F4A8B4C2340}"/>
                </a:ext>
              </a:extLst>
            </p:cNvPr>
            <p:cNvSpPr>
              <a:spLocks/>
            </p:cNvSpPr>
            <p:nvPr/>
          </p:nvSpPr>
          <p:spPr bwMode="auto">
            <a:xfrm>
              <a:off x="657410" y="3015496"/>
              <a:ext cx="1011567" cy="1009386"/>
            </a:xfrm>
            <a:custGeom>
              <a:avLst/>
              <a:gdLst>
                <a:gd name="T0" fmla="*/ 927 w 928"/>
                <a:gd name="T1" fmla="*/ 487 h 927"/>
                <a:gd name="T2" fmla="*/ 918 w 928"/>
                <a:gd name="T3" fmla="*/ 557 h 927"/>
                <a:gd name="T4" fmla="*/ 899 w 928"/>
                <a:gd name="T5" fmla="*/ 622 h 927"/>
                <a:gd name="T6" fmla="*/ 871 w 928"/>
                <a:gd name="T7" fmla="*/ 684 h 927"/>
                <a:gd name="T8" fmla="*/ 836 w 928"/>
                <a:gd name="T9" fmla="*/ 740 h 927"/>
                <a:gd name="T10" fmla="*/ 792 w 928"/>
                <a:gd name="T11" fmla="*/ 790 h 927"/>
                <a:gd name="T12" fmla="*/ 741 w 928"/>
                <a:gd name="T13" fmla="*/ 834 h 927"/>
                <a:gd name="T14" fmla="*/ 684 w 928"/>
                <a:gd name="T15" fmla="*/ 871 h 927"/>
                <a:gd name="T16" fmla="*/ 623 w 928"/>
                <a:gd name="T17" fmla="*/ 898 h 927"/>
                <a:gd name="T18" fmla="*/ 557 w 928"/>
                <a:gd name="T19" fmla="*/ 917 h 927"/>
                <a:gd name="T20" fmla="*/ 488 w 928"/>
                <a:gd name="T21" fmla="*/ 926 h 927"/>
                <a:gd name="T22" fmla="*/ 439 w 928"/>
                <a:gd name="T23" fmla="*/ 926 h 927"/>
                <a:gd name="T24" fmla="*/ 371 w 928"/>
                <a:gd name="T25" fmla="*/ 917 h 927"/>
                <a:gd name="T26" fmla="*/ 304 w 928"/>
                <a:gd name="T27" fmla="*/ 898 h 927"/>
                <a:gd name="T28" fmla="*/ 243 w 928"/>
                <a:gd name="T29" fmla="*/ 871 h 927"/>
                <a:gd name="T30" fmla="*/ 186 w 928"/>
                <a:gd name="T31" fmla="*/ 834 h 927"/>
                <a:gd name="T32" fmla="*/ 135 w 928"/>
                <a:gd name="T33" fmla="*/ 790 h 927"/>
                <a:gd name="T34" fmla="*/ 91 w 928"/>
                <a:gd name="T35" fmla="*/ 740 h 927"/>
                <a:gd name="T36" fmla="*/ 56 w 928"/>
                <a:gd name="T37" fmla="*/ 684 h 927"/>
                <a:gd name="T38" fmla="*/ 28 w 928"/>
                <a:gd name="T39" fmla="*/ 622 h 927"/>
                <a:gd name="T40" fmla="*/ 9 w 928"/>
                <a:gd name="T41" fmla="*/ 557 h 927"/>
                <a:gd name="T42" fmla="*/ 0 w 928"/>
                <a:gd name="T43" fmla="*/ 487 h 927"/>
                <a:gd name="T44" fmla="*/ 0 w 928"/>
                <a:gd name="T45" fmla="*/ 439 h 927"/>
                <a:gd name="T46" fmla="*/ 9 w 928"/>
                <a:gd name="T47" fmla="*/ 370 h 927"/>
                <a:gd name="T48" fmla="*/ 28 w 928"/>
                <a:gd name="T49" fmla="*/ 304 h 927"/>
                <a:gd name="T50" fmla="*/ 56 w 928"/>
                <a:gd name="T51" fmla="*/ 242 h 927"/>
                <a:gd name="T52" fmla="*/ 91 w 928"/>
                <a:gd name="T53" fmla="*/ 186 h 927"/>
                <a:gd name="T54" fmla="*/ 135 w 928"/>
                <a:gd name="T55" fmla="*/ 135 h 927"/>
                <a:gd name="T56" fmla="*/ 186 w 928"/>
                <a:gd name="T57" fmla="*/ 91 h 927"/>
                <a:gd name="T58" fmla="*/ 243 w 928"/>
                <a:gd name="T59" fmla="*/ 56 h 927"/>
                <a:gd name="T60" fmla="*/ 304 w 928"/>
                <a:gd name="T61" fmla="*/ 28 h 927"/>
                <a:gd name="T62" fmla="*/ 371 w 928"/>
                <a:gd name="T63" fmla="*/ 9 h 927"/>
                <a:gd name="T64" fmla="*/ 439 w 928"/>
                <a:gd name="T65" fmla="*/ 0 h 927"/>
                <a:gd name="T66" fmla="*/ 488 w 928"/>
                <a:gd name="T67" fmla="*/ 0 h 927"/>
                <a:gd name="T68" fmla="*/ 557 w 928"/>
                <a:gd name="T69" fmla="*/ 9 h 927"/>
                <a:gd name="T70" fmla="*/ 623 w 928"/>
                <a:gd name="T71" fmla="*/ 28 h 927"/>
                <a:gd name="T72" fmla="*/ 684 w 928"/>
                <a:gd name="T73" fmla="*/ 56 h 927"/>
                <a:gd name="T74" fmla="*/ 741 w 928"/>
                <a:gd name="T75" fmla="*/ 91 h 927"/>
                <a:gd name="T76" fmla="*/ 792 w 928"/>
                <a:gd name="T77" fmla="*/ 135 h 927"/>
                <a:gd name="T78" fmla="*/ 836 w 928"/>
                <a:gd name="T79" fmla="*/ 186 h 927"/>
                <a:gd name="T80" fmla="*/ 871 w 928"/>
                <a:gd name="T81" fmla="*/ 242 h 927"/>
                <a:gd name="T82" fmla="*/ 899 w 928"/>
                <a:gd name="T83" fmla="*/ 304 h 927"/>
                <a:gd name="T84" fmla="*/ 918 w 928"/>
                <a:gd name="T85" fmla="*/ 370 h 927"/>
                <a:gd name="T86" fmla="*/ 927 w 928"/>
                <a:gd name="T87" fmla="*/ 439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8" h="927">
                  <a:moveTo>
                    <a:pt x="928" y="463"/>
                  </a:moveTo>
                  <a:lnTo>
                    <a:pt x="928" y="463"/>
                  </a:lnTo>
                  <a:lnTo>
                    <a:pt x="927" y="487"/>
                  </a:lnTo>
                  <a:lnTo>
                    <a:pt x="925" y="511"/>
                  </a:lnTo>
                  <a:lnTo>
                    <a:pt x="923" y="533"/>
                  </a:lnTo>
                  <a:lnTo>
                    <a:pt x="918" y="557"/>
                  </a:lnTo>
                  <a:lnTo>
                    <a:pt x="913" y="579"/>
                  </a:lnTo>
                  <a:lnTo>
                    <a:pt x="907" y="601"/>
                  </a:lnTo>
                  <a:lnTo>
                    <a:pt x="899" y="622"/>
                  </a:lnTo>
                  <a:lnTo>
                    <a:pt x="891" y="644"/>
                  </a:lnTo>
                  <a:lnTo>
                    <a:pt x="882" y="664"/>
                  </a:lnTo>
                  <a:lnTo>
                    <a:pt x="871" y="684"/>
                  </a:lnTo>
                  <a:lnTo>
                    <a:pt x="860" y="704"/>
                  </a:lnTo>
                  <a:lnTo>
                    <a:pt x="849" y="722"/>
                  </a:lnTo>
                  <a:lnTo>
                    <a:pt x="836" y="740"/>
                  </a:lnTo>
                  <a:lnTo>
                    <a:pt x="822" y="757"/>
                  </a:lnTo>
                  <a:lnTo>
                    <a:pt x="807" y="774"/>
                  </a:lnTo>
                  <a:lnTo>
                    <a:pt x="792" y="790"/>
                  </a:lnTo>
                  <a:lnTo>
                    <a:pt x="775" y="805"/>
                  </a:lnTo>
                  <a:lnTo>
                    <a:pt x="758" y="821"/>
                  </a:lnTo>
                  <a:lnTo>
                    <a:pt x="741" y="834"/>
                  </a:lnTo>
                  <a:lnTo>
                    <a:pt x="723" y="847"/>
                  </a:lnTo>
                  <a:lnTo>
                    <a:pt x="705" y="859"/>
                  </a:lnTo>
                  <a:lnTo>
                    <a:pt x="684" y="871"/>
                  </a:lnTo>
                  <a:lnTo>
                    <a:pt x="665" y="881"/>
                  </a:lnTo>
                  <a:lnTo>
                    <a:pt x="644" y="890"/>
                  </a:lnTo>
                  <a:lnTo>
                    <a:pt x="623" y="898"/>
                  </a:lnTo>
                  <a:lnTo>
                    <a:pt x="601" y="905"/>
                  </a:lnTo>
                  <a:lnTo>
                    <a:pt x="580" y="912"/>
                  </a:lnTo>
                  <a:lnTo>
                    <a:pt x="557" y="917"/>
                  </a:lnTo>
                  <a:lnTo>
                    <a:pt x="534" y="921"/>
                  </a:lnTo>
                  <a:lnTo>
                    <a:pt x="511" y="923"/>
                  </a:lnTo>
                  <a:lnTo>
                    <a:pt x="488" y="926"/>
                  </a:lnTo>
                  <a:lnTo>
                    <a:pt x="464" y="927"/>
                  </a:lnTo>
                  <a:lnTo>
                    <a:pt x="464" y="927"/>
                  </a:lnTo>
                  <a:lnTo>
                    <a:pt x="439" y="926"/>
                  </a:lnTo>
                  <a:lnTo>
                    <a:pt x="416" y="923"/>
                  </a:lnTo>
                  <a:lnTo>
                    <a:pt x="393" y="921"/>
                  </a:lnTo>
                  <a:lnTo>
                    <a:pt x="371" y="917"/>
                  </a:lnTo>
                  <a:lnTo>
                    <a:pt x="348" y="912"/>
                  </a:lnTo>
                  <a:lnTo>
                    <a:pt x="325" y="905"/>
                  </a:lnTo>
                  <a:lnTo>
                    <a:pt x="304" y="898"/>
                  </a:lnTo>
                  <a:lnTo>
                    <a:pt x="282" y="890"/>
                  </a:lnTo>
                  <a:lnTo>
                    <a:pt x="262" y="881"/>
                  </a:lnTo>
                  <a:lnTo>
                    <a:pt x="243" y="871"/>
                  </a:lnTo>
                  <a:lnTo>
                    <a:pt x="223" y="859"/>
                  </a:lnTo>
                  <a:lnTo>
                    <a:pt x="204" y="847"/>
                  </a:lnTo>
                  <a:lnTo>
                    <a:pt x="186" y="834"/>
                  </a:lnTo>
                  <a:lnTo>
                    <a:pt x="169" y="821"/>
                  </a:lnTo>
                  <a:lnTo>
                    <a:pt x="151" y="805"/>
                  </a:lnTo>
                  <a:lnTo>
                    <a:pt x="135" y="790"/>
                  </a:lnTo>
                  <a:lnTo>
                    <a:pt x="120" y="774"/>
                  </a:lnTo>
                  <a:lnTo>
                    <a:pt x="105" y="757"/>
                  </a:lnTo>
                  <a:lnTo>
                    <a:pt x="91" y="740"/>
                  </a:lnTo>
                  <a:lnTo>
                    <a:pt x="78" y="722"/>
                  </a:lnTo>
                  <a:lnTo>
                    <a:pt x="67" y="704"/>
                  </a:lnTo>
                  <a:lnTo>
                    <a:pt x="56" y="684"/>
                  </a:lnTo>
                  <a:lnTo>
                    <a:pt x="45" y="664"/>
                  </a:lnTo>
                  <a:lnTo>
                    <a:pt x="37" y="644"/>
                  </a:lnTo>
                  <a:lnTo>
                    <a:pt x="28" y="622"/>
                  </a:lnTo>
                  <a:lnTo>
                    <a:pt x="20" y="601"/>
                  </a:lnTo>
                  <a:lnTo>
                    <a:pt x="14" y="579"/>
                  </a:lnTo>
                  <a:lnTo>
                    <a:pt x="9" y="557"/>
                  </a:lnTo>
                  <a:lnTo>
                    <a:pt x="5" y="533"/>
                  </a:lnTo>
                  <a:lnTo>
                    <a:pt x="2" y="511"/>
                  </a:lnTo>
                  <a:lnTo>
                    <a:pt x="0" y="487"/>
                  </a:lnTo>
                  <a:lnTo>
                    <a:pt x="0" y="463"/>
                  </a:lnTo>
                  <a:lnTo>
                    <a:pt x="0" y="463"/>
                  </a:lnTo>
                  <a:lnTo>
                    <a:pt x="0" y="439"/>
                  </a:lnTo>
                  <a:lnTo>
                    <a:pt x="2" y="415"/>
                  </a:lnTo>
                  <a:lnTo>
                    <a:pt x="5" y="393"/>
                  </a:lnTo>
                  <a:lnTo>
                    <a:pt x="9" y="370"/>
                  </a:lnTo>
                  <a:lnTo>
                    <a:pt x="14" y="348"/>
                  </a:lnTo>
                  <a:lnTo>
                    <a:pt x="20" y="325"/>
                  </a:lnTo>
                  <a:lnTo>
                    <a:pt x="28" y="304"/>
                  </a:lnTo>
                  <a:lnTo>
                    <a:pt x="37" y="283"/>
                  </a:lnTo>
                  <a:lnTo>
                    <a:pt x="45" y="262"/>
                  </a:lnTo>
                  <a:lnTo>
                    <a:pt x="56" y="242"/>
                  </a:lnTo>
                  <a:lnTo>
                    <a:pt x="67" y="223"/>
                  </a:lnTo>
                  <a:lnTo>
                    <a:pt x="78" y="204"/>
                  </a:lnTo>
                  <a:lnTo>
                    <a:pt x="91" y="186"/>
                  </a:lnTo>
                  <a:lnTo>
                    <a:pt x="105" y="168"/>
                  </a:lnTo>
                  <a:lnTo>
                    <a:pt x="120" y="151"/>
                  </a:lnTo>
                  <a:lnTo>
                    <a:pt x="135" y="135"/>
                  </a:lnTo>
                  <a:lnTo>
                    <a:pt x="151" y="120"/>
                  </a:lnTo>
                  <a:lnTo>
                    <a:pt x="169" y="105"/>
                  </a:lnTo>
                  <a:lnTo>
                    <a:pt x="186" y="91"/>
                  </a:lnTo>
                  <a:lnTo>
                    <a:pt x="204" y="78"/>
                  </a:lnTo>
                  <a:lnTo>
                    <a:pt x="223" y="66"/>
                  </a:lnTo>
                  <a:lnTo>
                    <a:pt x="243" y="56"/>
                  </a:lnTo>
                  <a:lnTo>
                    <a:pt x="262" y="45"/>
                  </a:lnTo>
                  <a:lnTo>
                    <a:pt x="282" y="36"/>
                  </a:lnTo>
                  <a:lnTo>
                    <a:pt x="304" y="28"/>
                  </a:lnTo>
                  <a:lnTo>
                    <a:pt x="325" y="20"/>
                  </a:lnTo>
                  <a:lnTo>
                    <a:pt x="348" y="14"/>
                  </a:lnTo>
                  <a:lnTo>
                    <a:pt x="371" y="9"/>
                  </a:lnTo>
                  <a:lnTo>
                    <a:pt x="393" y="5"/>
                  </a:lnTo>
                  <a:lnTo>
                    <a:pt x="416" y="2"/>
                  </a:lnTo>
                  <a:lnTo>
                    <a:pt x="439" y="0"/>
                  </a:lnTo>
                  <a:lnTo>
                    <a:pt x="464" y="0"/>
                  </a:lnTo>
                  <a:lnTo>
                    <a:pt x="464" y="0"/>
                  </a:lnTo>
                  <a:lnTo>
                    <a:pt x="488" y="0"/>
                  </a:lnTo>
                  <a:lnTo>
                    <a:pt x="511" y="2"/>
                  </a:lnTo>
                  <a:lnTo>
                    <a:pt x="534" y="5"/>
                  </a:lnTo>
                  <a:lnTo>
                    <a:pt x="557" y="9"/>
                  </a:lnTo>
                  <a:lnTo>
                    <a:pt x="580" y="14"/>
                  </a:lnTo>
                  <a:lnTo>
                    <a:pt x="601" y="20"/>
                  </a:lnTo>
                  <a:lnTo>
                    <a:pt x="623" y="28"/>
                  </a:lnTo>
                  <a:lnTo>
                    <a:pt x="644" y="36"/>
                  </a:lnTo>
                  <a:lnTo>
                    <a:pt x="665" y="45"/>
                  </a:lnTo>
                  <a:lnTo>
                    <a:pt x="684" y="56"/>
                  </a:lnTo>
                  <a:lnTo>
                    <a:pt x="705" y="66"/>
                  </a:lnTo>
                  <a:lnTo>
                    <a:pt x="723" y="78"/>
                  </a:lnTo>
                  <a:lnTo>
                    <a:pt x="741" y="91"/>
                  </a:lnTo>
                  <a:lnTo>
                    <a:pt x="758" y="105"/>
                  </a:lnTo>
                  <a:lnTo>
                    <a:pt x="775" y="120"/>
                  </a:lnTo>
                  <a:lnTo>
                    <a:pt x="792" y="135"/>
                  </a:lnTo>
                  <a:lnTo>
                    <a:pt x="807" y="151"/>
                  </a:lnTo>
                  <a:lnTo>
                    <a:pt x="822" y="168"/>
                  </a:lnTo>
                  <a:lnTo>
                    <a:pt x="836" y="186"/>
                  </a:lnTo>
                  <a:lnTo>
                    <a:pt x="849" y="204"/>
                  </a:lnTo>
                  <a:lnTo>
                    <a:pt x="860" y="223"/>
                  </a:lnTo>
                  <a:lnTo>
                    <a:pt x="871" y="242"/>
                  </a:lnTo>
                  <a:lnTo>
                    <a:pt x="882" y="262"/>
                  </a:lnTo>
                  <a:lnTo>
                    <a:pt x="891" y="283"/>
                  </a:lnTo>
                  <a:lnTo>
                    <a:pt x="899" y="304"/>
                  </a:lnTo>
                  <a:lnTo>
                    <a:pt x="907" y="325"/>
                  </a:lnTo>
                  <a:lnTo>
                    <a:pt x="913" y="348"/>
                  </a:lnTo>
                  <a:lnTo>
                    <a:pt x="918" y="370"/>
                  </a:lnTo>
                  <a:lnTo>
                    <a:pt x="923" y="393"/>
                  </a:lnTo>
                  <a:lnTo>
                    <a:pt x="925" y="415"/>
                  </a:lnTo>
                  <a:lnTo>
                    <a:pt x="927" y="439"/>
                  </a:lnTo>
                  <a:lnTo>
                    <a:pt x="928" y="463"/>
                  </a:lnTo>
                  <a:lnTo>
                    <a:pt x="928" y="463"/>
                  </a:lnTo>
                  <a:close/>
                </a:path>
              </a:pathLst>
            </a:custGeom>
            <a:solidFill>
              <a:srgbClr val="FF7200"/>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40" name="Picture 39">
              <a:extLst>
                <a:ext uri="{FF2B5EF4-FFF2-40B4-BE49-F238E27FC236}">
                  <a16:creationId xmlns:a16="http://schemas.microsoft.com/office/drawing/2014/main" xmlns="" id="{EF8E624E-7961-4A20-B83E-5150FDF2151D}"/>
                </a:ext>
              </a:extLst>
            </p:cNvPr>
            <p:cNvPicPr>
              <a:picLocks noChangeAspect="1"/>
            </p:cNvPicPr>
            <p:nvPr/>
          </p:nvPicPr>
          <p:blipFill>
            <a:blip r:embed="rId3"/>
            <a:stretch>
              <a:fillRect/>
            </a:stretch>
          </p:blipFill>
          <p:spPr>
            <a:xfrm>
              <a:off x="793116" y="3214078"/>
              <a:ext cx="670618" cy="640135"/>
            </a:xfrm>
            <a:prstGeom prst="rect">
              <a:avLst/>
            </a:prstGeom>
          </p:spPr>
        </p:pic>
      </p:grpSp>
      <p:sp>
        <p:nvSpPr>
          <p:cNvPr id="20" name="Title 2">
            <a:extLst>
              <a:ext uri="{FF2B5EF4-FFF2-40B4-BE49-F238E27FC236}">
                <a16:creationId xmlns:a16="http://schemas.microsoft.com/office/drawing/2014/main" xmlns="" id="{6E5D83A2-C2A5-46AF-8B2A-6B2264424236}"/>
              </a:ext>
            </a:extLst>
          </p:cNvPr>
          <p:cNvSpPr>
            <a:spLocks noGrp="1"/>
          </p:cNvSpPr>
          <p:nvPr>
            <p:ph type="title"/>
          </p:nvPr>
        </p:nvSpPr>
        <p:spPr>
          <a:xfrm>
            <a:off x="751285" y="395649"/>
            <a:ext cx="10934202" cy="369948"/>
          </a:xfrm>
        </p:spPr>
        <p:txBody>
          <a:bodyPr/>
          <a:lstStyle/>
          <a:p>
            <a:r>
              <a:rPr lang="en-US" dirty="0"/>
              <a:t>Why blue Essentials?</a:t>
            </a:r>
          </a:p>
        </p:txBody>
      </p:sp>
    </p:spTree>
    <p:extLst>
      <p:ext uri="{BB962C8B-B14F-4D97-AF65-F5344CB8AC3E}">
        <p14:creationId xmlns:p14="http://schemas.microsoft.com/office/powerpoint/2010/main" val="635918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8D16D1EB-A5AB-4ABE-A8F9-B211694038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103" t="7934" r="20398" b="6599"/>
          <a:stretch/>
        </p:blipFill>
        <p:spPr>
          <a:xfrm>
            <a:off x="6905767" y="812496"/>
            <a:ext cx="3241582" cy="5507677"/>
          </a:xfrm>
          <a:prstGeom prst="rect">
            <a:avLst/>
          </a:prstGeom>
        </p:spPr>
      </p:pic>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Title 5"/>
          <p:cNvSpPr txBox="1">
            <a:spLocks/>
          </p:cNvSpPr>
          <p:nvPr/>
        </p:nvSpPr>
        <p:spPr>
          <a:xfrm>
            <a:off x="457200" y="579280"/>
            <a:ext cx="4076699" cy="88392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800" b="1" i="0" u="none" strike="noStrike" kern="600" cap="none" spc="0" normalizeH="0" baseline="100000" noProof="0" dirty="0">
              <a:ln>
                <a:noFill/>
              </a:ln>
              <a:solidFill>
                <a:srgbClr val="24618E"/>
              </a:solidFill>
              <a:effectLst/>
              <a:uLnTx/>
              <a:uFillTx/>
              <a:latin typeface="Arial Narrow" panose="020B0606020202030204" pitchFamily="34" charset="0"/>
              <a:ea typeface="+mj-ea"/>
              <a:cs typeface="+mj-cs"/>
            </a:endParaRPr>
          </a:p>
        </p:txBody>
      </p:sp>
      <p:sp>
        <p:nvSpPr>
          <p:cNvPr id="16" name="Content Placeholder 8">
            <a:extLst>
              <a:ext uri="{FF2B5EF4-FFF2-40B4-BE49-F238E27FC236}">
                <a16:creationId xmlns:a16="http://schemas.microsoft.com/office/drawing/2014/main" xmlns="" id="{371921AB-0874-4DEB-8BBC-37D5AB691B6B}"/>
              </a:ext>
            </a:extLst>
          </p:cNvPr>
          <p:cNvSpPr txBox="1">
            <a:spLocks/>
          </p:cNvSpPr>
          <p:nvPr/>
        </p:nvSpPr>
        <p:spPr>
          <a:xfrm>
            <a:off x="457200" y="3102742"/>
            <a:ext cx="5098473" cy="2587487"/>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marR="0" lvl="0" indent="-22860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700" b="0" i="0" u="none" strike="noStrike" kern="600" cap="none" spc="0" normalizeH="0" baseline="0" noProof="0" dirty="0">
                <a:ln>
                  <a:noFill/>
                </a:ln>
                <a:solidFill>
                  <a:srgbClr val="1E1E1E"/>
                </a:solidFill>
                <a:effectLst/>
                <a:uLnTx/>
                <a:uFillTx/>
                <a:latin typeface="Arial" panose="020B0604020202020204"/>
                <a:ea typeface="+mn-ea"/>
                <a:cs typeface="+mn-cs"/>
              </a:rPr>
              <a:t>Affordable, predictable costs</a:t>
            </a:r>
          </a:p>
          <a:p>
            <a:pPr marL="228600" marR="0" lvl="0" indent="-22860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700" b="0" i="0" u="none" strike="noStrike" kern="600" cap="none" spc="0" normalizeH="0" baseline="0" noProof="0" dirty="0">
                <a:ln>
                  <a:noFill/>
                </a:ln>
                <a:solidFill>
                  <a:srgbClr val="1E1E1E"/>
                </a:solidFill>
                <a:effectLst/>
                <a:uLnTx/>
                <a:uFillTx/>
                <a:latin typeface="Arial" panose="020B0604020202020204"/>
                <a:ea typeface="+mn-ea"/>
                <a:cs typeface="+mn-cs"/>
              </a:rPr>
              <a:t>Patient-centric, PCP-guided care</a:t>
            </a:r>
          </a:p>
          <a:p>
            <a:pPr marL="228600" marR="0" lvl="0" indent="-22860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700" b="0" i="0" u="none" strike="noStrike" kern="600" cap="none" spc="0" normalizeH="0" baseline="0" noProof="0" dirty="0">
                <a:ln>
                  <a:noFill/>
                </a:ln>
                <a:solidFill>
                  <a:srgbClr val="1E1E1E"/>
                </a:solidFill>
                <a:effectLst/>
                <a:uLnTx/>
                <a:uFillTx/>
                <a:latin typeface="Arial" panose="020B0604020202020204"/>
                <a:ea typeface="+mn-ea"/>
                <a:cs typeface="+mn-cs"/>
              </a:rPr>
              <a:t>Access to a statewide network of high-</a:t>
            </a:r>
            <a:br>
              <a:rPr kumimoji="0" lang="en-US" sz="1700" b="0" i="0" u="none" strike="noStrike" kern="600" cap="none" spc="0" normalizeH="0" baseline="0" noProof="0" dirty="0">
                <a:ln>
                  <a:noFill/>
                </a:ln>
                <a:solidFill>
                  <a:srgbClr val="1E1E1E"/>
                </a:solidFill>
                <a:effectLst/>
                <a:uLnTx/>
                <a:uFillTx/>
                <a:latin typeface="Arial" panose="020B0604020202020204"/>
                <a:ea typeface="+mn-ea"/>
                <a:cs typeface="+mn-cs"/>
              </a:rPr>
            </a:br>
            <a:r>
              <a:rPr kumimoji="0" lang="en-US" sz="1700" b="0" i="0" u="none" strike="noStrike" kern="600" cap="none" spc="0" normalizeH="0" baseline="0" noProof="0" dirty="0">
                <a:ln>
                  <a:noFill/>
                </a:ln>
                <a:solidFill>
                  <a:srgbClr val="1E1E1E"/>
                </a:solidFill>
                <a:effectLst/>
                <a:uLnTx/>
                <a:uFillTx/>
                <a:latin typeface="Arial" panose="020B0604020202020204"/>
                <a:ea typeface="+mn-ea"/>
                <a:cs typeface="+mn-cs"/>
              </a:rPr>
              <a:t>quality health care providers</a:t>
            </a:r>
          </a:p>
          <a:p>
            <a:pPr marL="228600" marR="0" lvl="0" indent="-22860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700" b="0" i="0" u="none" strike="noStrike" kern="600" cap="none" spc="0" normalizeH="0" baseline="0" noProof="0" dirty="0">
                <a:ln>
                  <a:noFill/>
                </a:ln>
                <a:solidFill>
                  <a:srgbClr val="1E1E1E"/>
                </a:solidFill>
                <a:effectLst/>
                <a:uLnTx/>
                <a:uFillTx/>
                <a:latin typeface="Arial" panose="020B0604020202020204"/>
                <a:ea typeface="+mn-ea"/>
                <a:cs typeface="+mn-cs"/>
              </a:rPr>
              <a:t>100% coverage of recommended routine preventive care and screenings</a:t>
            </a:r>
          </a:p>
          <a:p>
            <a:pPr marL="228600" marR="0" lvl="0" indent="-22860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700" b="0" i="0" u="none" strike="noStrike" kern="600" cap="none" spc="0" normalizeH="0" baseline="0" noProof="0" dirty="0">
                <a:ln>
                  <a:noFill/>
                </a:ln>
                <a:solidFill>
                  <a:srgbClr val="1E1E1E"/>
                </a:solidFill>
                <a:effectLst/>
                <a:uLnTx/>
                <a:uFillTx/>
                <a:latin typeface="Arial" panose="020B0604020202020204"/>
                <a:ea typeface="+mn-ea"/>
                <a:cs typeface="+mn-cs"/>
              </a:rPr>
              <a:t>Self-service tools that support decision-making when it comes to selecting a provider, using benefits and understanding treatment costs </a:t>
            </a:r>
          </a:p>
        </p:txBody>
      </p:sp>
      <p:sp>
        <p:nvSpPr>
          <p:cNvPr id="17" name="Content Placeholder 8">
            <a:extLst>
              <a:ext uri="{FF2B5EF4-FFF2-40B4-BE49-F238E27FC236}">
                <a16:creationId xmlns:a16="http://schemas.microsoft.com/office/drawing/2014/main" xmlns="" id="{2864B0D8-90A9-42BF-A65B-EF1F18628C3F}"/>
              </a:ext>
            </a:extLst>
          </p:cNvPr>
          <p:cNvSpPr txBox="1">
            <a:spLocks/>
          </p:cNvSpPr>
          <p:nvPr/>
        </p:nvSpPr>
        <p:spPr>
          <a:xfrm>
            <a:off x="457201" y="1268105"/>
            <a:ext cx="5329449" cy="1193410"/>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4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None/>
              <a:tabLst/>
              <a:defRPr/>
            </a:pPr>
            <a:r>
              <a:rPr kumimoji="0" lang="en-US" sz="2000" b="1" i="0" u="none" strike="noStrike" kern="600" cap="none" spc="0" normalizeH="0" baseline="0" noProof="0" dirty="0">
                <a:ln>
                  <a:noFill/>
                </a:ln>
                <a:solidFill>
                  <a:srgbClr val="1E1E1E"/>
                </a:solidFill>
                <a:effectLst/>
                <a:uLnTx/>
                <a:uFillTx/>
                <a:latin typeface="Arial" panose="020B0604020202020204"/>
                <a:ea typeface="+mn-ea"/>
                <a:cs typeface="+mn-cs"/>
              </a:rPr>
              <a:t>Participants with Blue Essentials select a primary care provider (PCP) who coordinates care with referrals to specialists. </a:t>
            </a:r>
          </a:p>
          <a:p>
            <a:pPr marL="0" marR="0" lvl="0" indent="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None/>
              <a:tabLst/>
              <a:defRPr/>
            </a:pPr>
            <a:r>
              <a:rPr kumimoji="0" lang="en-US" sz="2000" b="1" i="0" u="none" strike="noStrike" kern="600" cap="none" spc="0" normalizeH="0" baseline="0" noProof="0" dirty="0">
                <a:ln>
                  <a:noFill/>
                </a:ln>
                <a:solidFill>
                  <a:srgbClr val="1E1E1E"/>
                </a:solidFill>
                <a:effectLst/>
                <a:uLnTx/>
                <a:uFillTx/>
                <a:latin typeface="Arial" panose="020B0604020202020204"/>
                <a:ea typeface="+mn-ea"/>
                <a:cs typeface="+mn-cs"/>
              </a:rPr>
              <a:t>Participants enjoy:</a:t>
            </a:r>
          </a:p>
        </p:txBody>
      </p:sp>
      <p:sp>
        <p:nvSpPr>
          <p:cNvPr id="20" name="Rectangle 19"/>
          <p:cNvSpPr/>
          <p:nvPr/>
        </p:nvSpPr>
        <p:spPr>
          <a:xfrm>
            <a:off x="457200" y="6150896"/>
            <a:ext cx="284555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618E"/>
                </a:solidFill>
                <a:effectLst/>
                <a:uLnTx/>
                <a:uFillTx/>
                <a:latin typeface="Arial" panose="020B0604020202020204"/>
                <a:ea typeface="+mn-ea"/>
                <a:cs typeface="+mn-cs"/>
              </a:rPr>
              <a:t>www.bcbstx.com/trshmo</a:t>
            </a:r>
          </a:p>
        </p:txBody>
      </p:sp>
      <p:sp>
        <p:nvSpPr>
          <p:cNvPr id="8" name="Title 2">
            <a:extLst>
              <a:ext uri="{FF2B5EF4-FFF2-40B4-BE49-F238E27FC236}">
                <a16:creationId xmlns:a16="http://schemas.microsoft.com/office/drawing/2014/main" xmlns="" id="{D4F0603F-9198-43B0-9760-BE2AA0863534}"/>
              </a:ext>
            </a:extLst>
          </p:cNvPr>
          <p:cNvSpPr>
            <a:spLocks noGrp="1"/>
          </p:cNvSpPr>
          <p:nvPr>
            <p:ph type="title"/>
          </p:nvPr>
        </p:nvSpPr>
        <p:spPr>
          <a:xfrm>
            <a:off x="457200" y="577544"/>
            <a:ext cx="10934202" cy="369948"/>
          </a:xfrm>
        </p:spPr>
        <p:txBody>
          <a:bodyPr/>
          <a:lstStyle/>
          <a:p>
            <a:r>
              <a:rPr lang="en-US" dirty="0"/>
              <a:t>blue Essentials</a:t>
            </a:r>
          </a:p>
        </p:txBody>
      </p:sp>
    </p:spTree>
    <p:extLst>
      <p:ext uri="{BB962C8B-B14F-4D97-AF65-F5344CB8AC3E}">
        <p14:creationId xmlns:p14="http://schemas.microsoft.com/office/powerpoint/2010/main" val="16232039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Footer Placeholder 5"/>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sp>
        <p:nvSpPr>
          <p:cNvPr id="8" name="Rectangle 7"/>
          <p:cNvSpPr/>
          <p:nvPr/>
        </p:nvSpPr>
        <p:spPr>
          <a:xfrm>
            <a:off x="289877" y="1018119"/>
            <a:ext cx="8178800" cy="2585323"/>
          </a:xfrm>
          <a:prstGeom prst="rect">
            <a:avLst/>
          </a:prstGeom>
        </p:spPr>
        <p:txBody>
          <a:bodyPr wrap="square">
            <a:spAutoFit/>
          </a:bodyPr>
          <a:lstStyle/>
          <a:p>
            <a:pPr marL="173038" marR="0" lvl="1" indent="-173038"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All HMO participants will receive new cards. </a:t>
            </a:r>
          </a:p>
          <a:p>
            <a:pPr marL="173038" marR="0" lvl="1" indent="-173038"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Each individual covered under the plan will receive a card.</a:t>
            </a:r>
          </a:p>
          <a:p>
            <a:pPr marL="173038" marR="0" lvl="1" indent="-173038"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Extra ID cards can be requested, free of charge.</a:t>
            </a:r>
          </a:p>
          <a:p>
            <a:pPr marL="173038" marR="0" lvl="1" indent="-173038"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There will be </a:t>
            </a:r>
            <a:r>
              <a:rPr kumimoji="0" lang="en-US" sz="1800" b="1" i="0" u="none" strike="noStrike" kern="1200" cap="none" spc="0" normalizeH="0" baseline="0" noProof="0" dirty="0">
                <a:ln>
                  <a:noFill/>
                </a:ln>
                <a:solidFill>
                  <a:srgbClr val="1E1E1E"/>
                </a:solidFill>
                <a:effectLst/>
                <a:uLnTx/>
                <a:uFillTx/>
                <a:latin typeface="Arial" panose="020B0604020202020204"/>
                <a:ea typeface="+mn-ea"/>
                <a:cs typeface="+mn-cs"/>
              </a:rPr>
              <a:t>one</a:t>
            </a: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 card for both </a:t>
            </a:r>
            <a:r>
              <a:rPr kumimoji="0" lang="en-US" sz="1800" b="1" i="0" u="none" strike="noStrike" kern="1200" cap="none" spc="0" normalizeH="0" baseline="0" noProof="0" dirty="0">
                <a:ln>
                  <a:noFill/>
                </a:ln>
                <a:solidFill>
                  <a:srgbClr val="1E1E1E"/>
                </a:solidFill>
                <a:effectLst/>
                <a:uLnTx/>
                <a:uFillTx/>
                <a:latin typeface="Arial" panose="020B0604020202020204"/>
                <a:ea typeface="+mn-ea"/>
                <a:cs typeface="+mn-cs"/>
              </a:rPr>
              <a:t>Medical</a:t>
            </a: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 and </a:t>
            </a:r>
            <a:r>
              <a:rPr kumimoji="0" lang="en-US" sz="1800" b="1" i="0" u="none" strike="noStrike" kern="1200" cap="none" spc="0" normalizeH="0" baseline="0" noProof="0" dirty="0">
                <a:ln>
                  <a:noFill/>
                </a:ln>
                <a:solidFill>
                  <a:srgbClr val="1E1E1E"/>
                </a:solidFill>
                <a:effectLst/>
                <a:uLnTx/>
                <a:uFillTx/>
                <a:latin typeface="Arial" panose="020B0604020202020204"/>
                <a:ea typeface="+mn-ea"/>
                <a:cs typeface="+mn-cs"/>
              </a:rPr>
              <a:t>Pharmacy</a:t>
            </a:r>
          </a:p>
          <a:p>
            <a:pPr marL="173038" lvl="1" indent="-173038">
              <a:buFont typeface="Arial" panose="020B0604020202020204" pitchFamily="34" charset="0"/>
              <a:buChar char="•"/>
            </a:pPr>
            <a:r>
              <a:rPr lang="en-US" dirty="0"/>
              <a:t>The effective date printed on the cards will be 09/01/2020 </a:t>
            </a:r>
            <a:endParaRPr kumimoji="0" lang="en-US" sz="1800" i="0" u="none" strike="noStrike" kern="1200" cap="none" spc="0" normalizeH="0" baseline="0" noProof="0" dirty="0">
              <a:ln>
                <a:noFill/>
              </a:ln>
              <a:solidFill>
                <a:srgbClr val="1E1E1E"/>
              </a:solidFill>
              <a:effectLst/>
              <a:uLnTx/>
              <a:uFillTx/>
              <a:latin typeface="Arial" panose="020B0604020202020204"/>
              <a:ea typeface="+mn-ea"/>
              <a:cs typeface="+mn-cs"/>
            </a:endParaRPr>
          </a:p>
          <a:p>
            <a:pPr marL="168275" marR="0" lvl="0" indent="-168275"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Participants should expect to receive new cards around late-August.</a:t>
            </a:r>
          </a:p>
          <a:p>
            <a:pPr marL="168275" marR="0" lvl="0" indent="-168275"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Participants who make changes after the new cards are mailed will get a second set of cards. </a:t>
            </a:r>
          </a:p>
          <a:p>
            <a:pPr marL="173038" marR="0" lvl="1"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221" y="3880441"/>
            <a:ext cx="3625780" cy="2441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113" y="3874682"/>
            <a:ext cx="3545328" cy="2363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2">
            <a:extLst>
              <a:ext uri="{FF2B5EF4-FFF2-40B4-BE49-F238E27FC236}">
                <a16:creationId xmlns:a16="http://schemas.microsoft.com/office/drawing/2014/main" xmlns="" id="{92AD6831-C4E3-4497-9631-A1AC7BAE8BEC}"/>
              </a:ext>
            </a:extLst>
          </p:cNvPr>
          <p:cNvSpPr>
            <a:spLocks noGrp="1"/>
          </p:cNvSpPr>
          <p:nvPr>
            <p:ph type="title"/>
          </p:nvPr>
        </p:nvSpPr>
        <p:spPr>
          <a:xfrm>
            <a:off x="289877" y="384529"/>
            <a:ext cx="10934202" cy="369948"/>
          </a:xfrm>
        </p:spPr>
        <p:txBody>
          <a:bodyPr/>
          <a:lstStyle/>
          <a:p>
            <a:r>
              <a:rPr lang="en-US" dirty="0"/>
              <a:t>ID CARDS MAILED TO YOUR HOME</a:t>
            </a:r>
          </a:p>
        </p:txBody>
      </p:sp>
    </p:spTree>
    <p:extLst>
      <p:ext uri="{BB962C8B-B14F-4D97-AF65-F5344CB8AC3E}">
        <p14:creationId xmlns:p14="http://schemas.microsoft.com/office/powerpoint/2010/main" val="1838059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1CD9AE29-D847-4706-BC89-1625B0EEADA2}"/>
              </a:ext>
            </a:extLst>
          </p:cNvPr>
          <p:cNvPicPr>
            <a:picLocks noChangeAspect="1"/>
          </p:cNvPicPr>
          <p:nvPr/>
        </p:nvPicPr>
        <p:blipFill>
          <a:blip r:embed="rId3"/>
          <a:stretch>
            <a:fillRect/>
          </a:stretch>
        </p:blipFill>
        <p:spPr>
          <a:xfrm>
            <a:off x="540501" y="1854458"/>
            <a:ext cx="5059296" cy="4062769"/>
          </a:xfrm>
          <a:prstGeom prst="rect">
            <a:avLst/>
          </a:prstGeom>
        </p:spPr>
      </p:pic>
      <p:sp>
        <p:nvSpPr>
          <p:cNvPr id="2" name="Slide Number Placeholder 1">
            <a:extLst>
              <a:ext uri="{FF2B5EF4-FFF2-40B4-BE49-F238E27FC236}">
                <a16:creationId xmlns:a16="http://schemas.microsoft.com/office/drawing/2014/main" xmlns="" id="{AB2743FB-C265-4577-873A-07397C60477B}"/>
              </a:ext>
            </a:extLst>
          </p:cNvPr>
          <p:cNvSpPr>
            <a:spLocks noGrp="1"/>
          </p:cNvSpPr>
          <p:nvPr>
            <p:ph type="sldNum" sz="quarter" idx="12"/>
          </p:nvPr>
        </p:nvSpPr>
        <p:spPr/>
        <p:txBody>
          <a:bodyPr/>
          <a:lstStyle/>
          <a:p>
            <a:fld id="{2D55A223-BDE3-4662-BD05-6BDBDD27824A}" type="slidenum">
              <a:rPr lang="en-US" smtClean="0"/>
              <a:pPr/>
              <a:t>9</a:t>
            </a:fld>
            <a:endParaRPr lang="en-US" dirty="0"/>
          </a:p>
        </p:txBody>
      </p:sp>
      <p:sp>
        <p:nvSpPr>
          <p:cNvPr id="13" name="Title 12">
            <a:extLst>
              <a:ext uri="{FF2B5EF4-FFF2-40B4-BE49-F238E27FC236}">
                <a16:creationId xmlns:a16="http://schemas.microsoft.com/office/drawing/2014/main" xmlns="" id="{DCAE6908-DD08-4D8E-8110-A48A7415E5EF}"/>
              </a:ext>
            </a:extLst>
          </p:cNvPr>
          <p:cNvSpPr>
            <a:spLocks noGrp="1"/>
          </p:cNvSpPr>
          <p:nvPr>
            <p:ph type="title"/>
          </p:nvPr>
        </p:nvSpPr>
        <p:spPr/>
        <p:txBody>
          <a:bodyPr/>
          <a:lstStyle/>
          <a:p>
            <a:r>
              <a:rPr lang="en-US" dirty="0"/>
              <a:t>TRS-ActiveCare Primary+: The New Select</a:t>
            </a:r>
          </a:p>
        </p:txBody>
      </p:sp>
      <p:sp>
        <p:nvSpPr>
          <p:cNvPr id="7" name="TextBox 6">
            <a:extLst>
              <a:ext uri="{FF2B5EF4-FFF2-40B4-BE49-F238E27FC236}">
                <a16:creationId xmlns:a16="http://schemas.microsoft.com/office/drawing/2014/main" xmlns="" id="{C716F329-6CE7-44FB-836D-C1954597D41A}"/>
              </a:ext>
            </a:extLst>
          </p:cNvPr>
          <p:cNvSpPr txBox="1"/>
          <p:nvPr/>
        </p:nvSpPr>
        <p:spPr>
          <a:xfrm>
            <a:off x="1268044" y="1318189"/>
            <a:ext cx="4997418" cy="461545"/>
          </a:xfrm>
          <a:prstGeom prst="rect">
            <a:avLst/>
          </a:prstGeom>
          <a:noFill/>
        </p:spPr>
        <p:txBody>
          <a:bodyPr wrap="square" rtlCol="0">
            <a:spAutoFit/>
          </a:bodyPr>
          <a:lstStyle/>
          <a:p>
            <a:r>
              <a:rPr lang="en-US" sz="2399" b="1" dirty="0"/>
              <a:t>Current Select ACO Regions</a:t>
            </a:r>
          </a:p>
        </p:txBody>
      </p:sp>
      <p:pic>
        <p:nvPicPr>
          <p:cNvPr id="8" name="Picture 7">
            <a:extLst>
              <a:ext uri="{FF2B5EF4-FFF2-40B4-BE49-F238E27FC236}">
                <a16:creationId xmlns:a16="http://schemas.microsoft.com/office/drawing/2014/main" xmlns="" id="{221E5D7D-16A0-4BBC-9A37-E00D43919825}"/>
              </a:ext>
            </a:extLst>
          </p:cNvPr>
          <p:cNvPicPr>
            <a:picLocks noChangeAspect="1"/>
          </p:cNvPicPr>
          <p:nvPr/>
        </p:nvPicPr>
        <p:blipFill>
          <a:blip r:embed="rId4"/>
          <a:stretch>
            <a:fillRect/>
          </a:stretch>
        </p:blipFill>
        <p:spPr>
          <a:xfrm>
            <a:off x="6701062" y="1959426"/>
            <a:ext cx="4990914" cy="4062779"/>
          </a:xfrm>
          <a:prstGeom prst="rect">
            <a:avLst/>
          </a:prstGeom>
        </p:spPr>
      </p:pic>
      <p:cxnSp>
        <p:nvCxnSpPr>
          <p:cNvPr id="9" name="Straight Arrow Connector 8">
            <a:extLst>
              <a:ext uri="{FF2B5EF4-FFF2-40B4-BE49-F238E27FC236}">
                <a16:creationId xmlns:a16="http://schemas.microsoft.com/office/drawing/2014/main" xmlns="" id="{C2AD415A-A588-4E4D-B5B9-9AA14B27D4E2}"/>
              </a:ext>
            </a:extLst>
          </p:cNvPr>
          <p:cNvCxnSpPr>
            <a:cxnSpLocks/>
          </p:cNvCxnSpPr>
          <p:nvPr/>
        </p:nvCxnSpPr>
        <p:spPr>
          <a:xfrm>
            <a:off x="5864344" y="3827313"/>
            <a:ext cx="622501" cy="0"/>
          </a:xfrm>
          <a:prstGeom prst="straightConnector1">
            <a:avLst/>
          </a:prstGeom>
          <a:ln w="76200">
            <a:solidFill>
              <a:srgbClr val="2F7F56"/>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F6DF05D2-AC75-4F2A-B04E-7163D3F98150}"/>
              </a:ext>
            </a:extLst>
          </p:cNvPr>
          <p:cNvSpPr txBox="1"/>
          <p:nvPr/>
        </p:nvSpPr>
        <p:spPr>
          <a:xfrm>
            <a:off x="2064983" y="2715693"/>
            <a:ext cx="1461492" cy="1753100"/>
          </a:xfrm>
          <a:prstGeom prst="rect">
            <a:avLst/>
          </a:prstGeom>
          <a:noFill/>
        </p:spPr>
        <p:txBody>
          <a:bodyPr wrap="square" rtlCol="0">
            <a:spAutoFit/>
          </a:bodyPr>
          <a:lstStyle/>
          <a:p>
            <a:pPr algn="ctr"/>
            <a:r>
              <a:rPr lang="en-US" sz="1799" dirty="0"/>
              <a:t>Members Can Access Providers Only Within Their Region</a:t>
            </a:r>
          </a:p>
        </p:txBody>
      </p:sp>
      <p:sp>
        <p:nvSpPr>
          <p:cNvPr id="11" name="Oval 10">
            <a:extLst>
              <a:ext uri="{FF2B5EF4-FFF2-40B4-BE49-F238E27FC236}">
                <a16:creationId xmlns:a16="http://schemas.microsoft.com/office/drawing/2014/main" xmlns="" id="{CB175063-2F55-490E-96B9-32CEB9944EAF}"/>
              </a:ext>
            </a:extLst>
          </p:cNvPr>
          <p:cNvSpPr/>
          <p:nvPr/>
        </p:nvSpPr>
        <p:spPr>
          <a:xfrm>
            <a:off x="3740693" y="2985733"/>
            <a:ext cx="988140" cy="6065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cxnSp>
        <p:nvCxnSpPr>
          <p:cNvPr id="12" name="Straight Arrow Connector 11">
            <a:extLst>
              <a:ext uri="{FF2B5EF4-FFF2-40B4-BE49-F238E27FC236}">
                <a16:creationId xmlns:a16="http://schemas.microsoft.com/office/drawing/2014/main" xmlns="" id="{ABAD0DBF-2067-48AF-BAC3-C49DB859D1EA}"/>
              </a:ext>
            </a:extLst>
          </p:cNvPr>
          <p:cNvCxnSpPr>
            <a:cxnSpLocks/>
          </p:cNvCxnSpPr>
          <p:nvPr/>
        </p:nvCxnSpPr>
        <p:spPr>
          <a:xfrm flipH="1">
            <a:off x="3464879" y="3295021"/>
            <a:ext cx="2706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8CAB22DF-7CA3-4E49-B405-DB6EB9FBA4F2}"/>
              </a:ext>
            </a:extLst>
          </p:cNvPr>
          <p:cNvSpPr txBox="1"/>
          <p:nvPr/>
        </p:nvSpPr>
        <p:spPr>
          <a:xfrm>
            <a:off x="6825028" y="1318187"/>
            <a:ext cx="5613514" cy="830524"/>
          </a:xfrm>
          <a:prstGeom prst="rect">
            <a:avLst/>
          </a:prstGeom>
          <a:noFill/>
        </p:spPr>
        <p:txBody>
          <a:bodyPr wrap="square" rtlCol="0">
            <a:spAutoFit/>
          </a:bodyPr>
          <a:lstStyle/>
          <a:p>
            <a:r>
              <a:rPr lang="en-US" sz="2399" b="1" dirty="0"/>
              <a:t>Statewide Network in New Primary Plans</a:t>
            </a:r>
          </a:p>
        </p:txBody>
      </p:sp>
    </p:spTree>
    <p:extLst>
      <p:ext uri="{BB962C8B-B14F-4D97-AF65-F5344CB8AC3E}">
        <p14:creationId xmlns:p14="http://schemas.microsoft.com/office/powerpoint/2010/main" val="163913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8" name="Table 7">
            <a:extLst>
              <a:ext uri="{FF2B5EF4-FFF2-40B4-BE49-F238E27FC236}">
                <a16:creationId xmlns:a16="http://schemas.microsoft.com/office/drawing/2014/main" xmlns="" id="{6BDA1AB2-6698-42BA-ADF6-26BF6C09D958}"/>
              </a:ext>
            </a:extLst>
          </p:cNvPr>
          <p:cNvGraphicFramePr>
            <a:graphicFrameLocks noGrp="1"/>
          </p:cNvGraphicFramePr>
          <p:nvPr>
            <p:extLst>
              <p:ext uri="{D42A27DB-BD31-4B8C-83A1-F6EECF244321}">
                <p14:modId xmlns:p14="http://schemas.microsoft.com/office/powerpoint/2010/main" val="1848543728"/>
              </p:ext>
            </p:extLst>
          </p:nvPr>
        </p:nvGraphicFramePr>
        <p:xfrm>
          <a:off x="404047" y="1035983"/>
          <a:ext cx="9963892" cy="5247347"/>
        </p:xfrm>
        <a:graphic>
          <a:graphicData uri="http://schemas.openxmlformats.org/drawingml/2006/table">
            <a:tbl>
              <a:tblPr/>
              <a:tblGrid>
                <a:gridCol w="4594381">
                  <a:extLst>
                    <a:ext uri="{9D8B030D-6E8A-4147-A177-3AD203B41FA5}">
                      <a16:colId xmlns:a16="http://schemas.microsoft.com/office/drawing/2014/main" xmlns="" val="20000"/>
                    </a:ext>
                  </a:extLst>
                </a:gridCol>
                <a:gridCol w="5369511">
                  <a:extLst>
                    <a:ext uri="{9D8B030D-6E8A-4147-A177-3AD203B41FA5}">
                      <a16:colId xmlns:a16="http://schemas.microsoft.com/office/drawing/2014/main" xmlns="" val="20001"/>
                    </a:ext>
                  </a:extLst>
                </a:gridCol>
              </a:tblGrid>
              <a:tr h="482382">
                <a:tc gridSpan="2">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ctr" fontAlgn="b"/>
                      <a:r>
                        <a:rPr lang="en-US" sz="2000" b="1" i="0" u="none" strike="noStrike" baseline="0" dirty="0">
                          <a:solidFill>
                            <a:schemeClr val="bg1"/>
                          </a:solidFill>
                          <a:effectLst/>
                          <a:latin typeface="Arial" panose="020B0604020202020204" pitchFamily="34" charset="0"/>
                          <a:cs typeface="Arial" panose="020B0604020202020204" pitchFamily="34" charset="0"/>
                        </a:rPr>
                        <a:t>Blue </a:t>
                      </a:r>
                      <a:r>
                        <a:rPr lang="en-US" sz="2000" b="1" i="0" u="none" strike="noStrike" baseline="0" dirty="0" err="1">
                          <a:solidFill>
                            <a:schemeClr val="bg1"/>
                          </a:solidFill>
                          <a:effectLst/>
                          <a:latin typeface="Arial" panose="020B0604020202020204" pitchFamily="34" charset="0"/>
                          <a:cs typeface="Arial" panose="020B0604020202020204" pitchFamily="34" charset="0"/>
                        </a:rPr>
                        <a:t>Essentials</a:t>
                      </a:r>
                      <a:r>
                        <a:rPr lang="en-US" sz="1000" b="0" i="0" u="none" strike="noStrike" baseline="100000" dirty="0" err="1">
                          <a:solidFill>
                            <a:schemeClr val="bg1"/>
                          </a:solidFill>
                          <a:effectLst/>
                          <a:latin typeface="Arial" panose="020B0604020202020204" pitchFamily="34" charset="0"/>
                          <a:cs typeface="Arial" panose="020B0604020202020204" pitchFamily="34" charset="0"/>
                        </a:rPr>
                        <a:t>SM</a:t>
                      </a:r>
                      <a:r>
                        <a:rPr lang="en-US" sz="2000" b="1" i="0" u="none" strike="noStrike" baseline="0" dirty="0">
                          <a:solidFill>
                            <a:schemeClr val="bg1"/>
                          </a:solidFill>
                          <a:effectLst/>
                          <a:latin typeface="Arial" panose="020B0604020202020204" pitchFamily="34" charset="0"/>
                          <a:cs typeface="Arial" panose="020B0604020202020204" pitchFamily="34" charset="0"/>
                        </a:rPr>
                        <a:t>   WEST TEXAS HMO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algn="ctr" fontAlgn="b"/>
                      <a:endParaRPr lang="en-US" sz="18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xmlns="" val="10000"/>
                  </a:ext>
                </a:extLst>
              </a:tr>
              <a:tr h="414850">
                <a:tc>
                  <a:txBody>
                    <a:bodyPr/>
                    <a:lstStyle/>
                    <a:p>
                      <a:pPr algn="l" fontAlgn="b"/>
                      <a:r>
                        <a:rPr lang="en-US" sz="1550" b="0" i="0" u="none" strike="noStrike" kern="1200" dirty="0">
                          <a:solidFill>
                            <a:srgbClr val="000000"/>
                          </a:solidFill>
                          <a:effectLst/>
                          <a:latin typeface="Arial" panose="020B0604020202020204" pitchFamily="34" charset="0"/>
                          <a:ea typeface="+mn-ea"/>
                          <a:cs typeface="Arial" panose="020B0604020202020204" pitchFamily="34" charset="0"/>
                        </a:rPr>
                        <a:t>Annual</a:t>
                      </a:r>
                      <a:r>
                        <a:rPr lang="en-US" sz="1550" b="0" i="0" u="none" strike="noStrike" kern="1200" baseline="0" dirty="0">
                          <a:solidFill>
                            <a:srgbClr val="000000"/>
                          </a:solidFill>
                          <a:effectLst/>
                          <a:latin typeface="Arial" panose="020B0604020202020204" pitchFamily="34" charset="0"/>
                          <a:ea typeface="+mn-ea"/>
                          <a:cs typeface="Arial" panose="020B0604020202020204" pitchFamily="34" charset="0"/>
                        </a:rPr>
                        <a:t> Deductible</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
                      <a:r>
                        <a:rPr lang="en-US" sz="1550" b="0" i="0" u="none" strike="noStrike" dirty="0">
                          <a:solidFill>
                            <a:srgbClr val="000000"/>
                          </a:solidFill>
                          <a:effectLst/>
                          <a:latin typeface="Arial" panose="020B0604020202020204" pitchFamily="34" charset="0"/>
                          <a:cs typeface="Arial" panose="020B0604020202020204" pitchFamily="34" charset="0"/>
                        </a:rPr>
                        <a:t>$950</a:t>
                      </a:r>
                      <a:r>
                        <a:rPr lang="en-US" sz="1550" b="0" i="0" u="none" strike="noStrike" baseline="0" dirty="0">
                          <a:solidFill>
                            <a:srgbClr val="000000"/>
                          </a:solidFill>
                          <a:effectLst/>
                          <a:latin typeface="Arial" panose="020B0604020202020204" pitchFamily="34" charset="0"/>
                          <a:cs typeface="Arial" panose="020B0604020202020204" pitchFamily="34" charset="0"/>
                        </a:rPr>
                        <a:t> Individual/$2,850 Family</a:t>
                      </a:r>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9"/>
                  </a:ext>
                </a:extLst>
              </a:tr>
              <a:tr h="414850">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l" fontAlgn="b"/>
                      <a:r>
                        <a:rPr lang="en-US" sz="1550" b="0" i="0" u="none" strike="noStrike" kern="1200" dirty="0">
                          <a:solidFill>
                            <a:srgbClr val="000000"/>
                          </a:solidFill>
                          <a:effectLst/>
                          <a:latin typeface="Arial" panose="020B0604020202020204" pitchFamily="34" charset="0"/>
                          <a:ea typeface="+mn-ea"/>
                          <a:cs typeface="Arial" panose="020B0604020202020204" pitchFamily="34" charset="0"/>
                        </a:rPr>
                        <a:t>Out-of-Pocket Maximum</a:t>
                      </a:r>
                    </a:p>
                    <a:p>
                      <a:pPr algn="l" fontAlgn="b"/>
                      <a:r>
                        <a:rPr lang="en-US" sz="1100" b="1" i="1" u="none" strike="noStrike" kern="1200" dirty="0">
                          <a:solidFill>
                            <a:srgbClr val="000000"/>
                          </a:solidFill>
                          <a:effectLst/>
                          <a:latin typeface="Arial" panose="020B0604020202020204" pitchFamily="34" charset="0"/>
                          <a:ea typeface="+mn-ea"/>
                          <a:cs typeface="Arial" panose="020B0604020202020204" pitchFamily="34" charset="0"/>
                        </a:rPr>
                        <a:t>(Applies</a:t>
                      </a:r>
                      <a:r>
                        <a:rPr lang="en-US" sz="1100" b="1" i="1" u="none" strike="noStrike" kern="1200" baseline="0" dirty="0">
                          <a:solidFill>
                            <a:srgbClr val="000000"/>
                          </a:solidFill>
                          <a:effectLst/>
                          <a:latin typeface="Arial" panose="020B0604020202020204" pitchFamily="34" charset="0"/>
                          <a:ea typeface="+mn-ea"/>
                          <a:cs typeface="Arial" panose="020B0604020202020204" pitchFamily="34" charset="0"/>
                        </a:rPr>
                        <a:t> to both medical and pharmacy)</a:t>
                      </a:r>
                      <a:endParaRPr lang="en-US" sz="1100" b="1" i="1" u="none" strike="noStrike" kern="1200" dirty="0">
                        <a:solidFill>
                          <a:srgbClr val="000000"/>
                        </a:solidFill>
                        <a:effectLst/>
                        <a:latin typeface="Arial" panose="020B0604020202020204" pitchFamily="34" charset="0"/>
                        <a:ea typeface="+mn-ea"/>
                        <a:cs typeface="Arial" panose="020B06040202020202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ctr" fontAlgn="b"/>
                      <a:r>
                        <a:rPr lang="en-US" sz="1550" b="0" i="0" u="none" strike="noStrike" dirty="0">
                          <a:solidFill>
                            <a:srgbClr val="000000"/>
                          </a:solidFill>
                          <a:effectLst/>
                          <a:latin typeface="Arial" panose="020B0604020202020204" pitchFamily="34" charset="0"/>
                          <a:cs typeface="Arial" panose="020B0604020202020204" pitchFamily="34" charset="0"/>
                        </a:rPr>
                        <a:t>$7450</a:t>
                      </a:r>
                      <a:r>
                        <a:rPr lang="en-US" sz="1550" b="0" i="0" u="none" strike="noStrike" baseline="0" dirty="0">
                          <a:solidFill>
                            <a:srgbClr val="000000"/>
                          </a:solidFill>
                          <a:effectLst/>
                          <a:latin typeface="Arial" panose="020B0604020202020204" pitchFamily="34" charset="0"/>
                          <a:cs typeface="Arial" panose="020B0604020202020204" pitchFamily="34" charset="0"/>
                        </a:rPr>
                        <a:t> Individual/$14,900 Family</a:t>
                      </a:r>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1"/>
                  </a:ext>
                </a:extLst>
              </a:tr>
              <a:tr h="414850">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marL="0" marR="0" algn="l" defTabSz="914400" rtl="0" eaLnBrk="1" fontAlgn="b" latinLnBrk="0" hangingPunct="1">
                        <a:spcBef>
                          <a:spcPts val="0"/>
                        </a:spcBef>
                        <a:spcAft>
                          <a:spcPts val="0"/>
                        </a:spcAft>
                      </a:pPr>
                      <a:r>
                        <a:rPr lang="en-US" sz="1550" b="0" i="0" u="none" strike="noStrike" kern="1200" dirty="0">
                          <a:solidFill>
                            <a:srgbClr val="000000"/>
                          </a:solidFill>
                          <a:effectLst/>
                          <a:latin typeface="Arial" panose="020B0604020202020204" pitchFamily="34" charset="0"/>
                          <a:ea typeface="+mn-ea"/>
                          <a:cs typeface="Arial" panose="020B0604020202020204" pitchFamily="34" charset="0"/>
                        </a:rPr>
                        <a:t>Office Visits Primary/Specialist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ctr" fontAlgn="b"/>
                      <a:r>
                        <a:rPr lang="en-US" sz="1550" b="0" i="0" u="none" strike="noStrike" baseline="0" dirty="0">
                          <a:solidFill>
                            <a:srgbClr val="000000"/>
                          </a:solidFill>
                          <a:effectLst/>
                          <a:latin typeface="Arial" panose="020B0604020202020204" pitchFamily="34" charset="0"/>
                          <a:cs typeface="Arial" panose="020B0604020202020204" pitchFamily="34" charset="0"/>
                        </a:rPr>
                        <a:t>$20 Copay/ $70 Copay</a:t>
                      </a:r>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2"/>
                  </a:ext>
                </a:extLst>
              </a:tr>
              <a:tr h="414850">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l" fontAlgn="b"/>
                      <a:r>
                        <a:rPr lang="en-US" sz="1550" b="0" i="0" u="none" strike="noStrike" kern="1200" dirty="0">
                          <a:solidFill>
                            <a:srgbClr val="000000"/>
                          </a:solidFill>
                          <a:effectLst/>
                          <a:latin typeface="Arial" panose="020B0604020202020204" pitchFamily="34" charset="0"/>
                          <a:ea typeface="+mn-ea"/>
                          <a:cs typeface="Arial" panose="020B0604020202020204" pitchFamily="34" charset="0"/>
                        </a:rPr>
                        <a:t>Preventive</a:t>
                      </a:r>
                      <a:r>
                        <a:rPr lang="en-US" sz="1550" b="0" i="0" u="none" strike="noStrike" kern="1200" baseline="0" dirty="0">
                          <a:solidFill>
                            <a:srgbClr val="000000"/>
                          </a:solidFill>
                          <a:effectLst/>
                          <a:latin typeface="Arial" panose="020B0604020202020204" pitchFamily="34" charset="0"/>
                          <a:ea typeface="+mn-ea"/>
                          <a:cs typeface="Arial" panose="020B0604020202020204" pitchFamily="34" charset="0"/>
                        </a:rPr>
                        <a:t> Care</a:t>
                      </a:r>
                      <a:endParaRPr lang="en-US" sz="155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ctr" fontAlgn="b"/>
                      <a:r>
                        <a:rPr lang="en-US" sz="155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497126">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l" fontAlgn="b"/>
                      <a:r>
                        <a:rPr lang="en-US" sz="1550" b="0" i="0" u="none" strike="noStrike" dirty="0">
                          <a:solidFill>
                            <a:srgbClr val="000000"/>
                          </a:solidFill>
                          <a:effectLst/>
                          <a:latin typeface="Arial" panose="020B0604020202020204" pitchFamily="34" charset="0"/>
                          <a:cs typeface="Arial" panose="020B0604020202020204" pitchFamily="34" charset="0"/>
                        </a:rPr>
                        <a:t>Emergency</a:t>
                      </a:r>
                      <a:r>
                        <a:rPr lang="en-US" sz="1550" b="0" i="0" u="none" strike="noStrike" baseline="0" dirty="0">
                          <a:solidFill>
                            <a:srgbClr val="000000"/>
                          </a:solidFill>
                          <a:effectLst/>
                          <a:latin typeface="Arial" panose="020B0604020202020204" pitchFamily="34" charset="0"/>
                          <a:cs typeface="Arial" panose="020B0604020202020204" pitchFamily="34" charset="0"/>
                        </a:rPr>
                        <a:t> Room</a:t>
                      </a:r>
                      <a:r>
                        <a:rPr lang="en-US" sz="1550" b="0" i="0" u="none" strike="noStrike" dirty="0">
                          <a:solidFill>
                            <a:srgbClr val="000000"/>
                          </a:solidFill>
                          <a:effectLst/>
                          <a:latin typeface="Arial" panose="020B0604020202020204" pitchFamily="34" charset="0"/>
                          <a:cs typeface="Arial" panose="020B0604020202020204" pitchFamily="34" charset="0"/>
                        </a:rPr>
                        <a:t> Copay</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ctr" fontAlgn="b"/>
                      <a:r>
                        <a:rPr lang="en-US" sz="1550" b="0" i="0" u="none" strike="noStrike" dirty="0">
                          <a:solidFill>
                            <a:srgbClr val="000000"/>
                          </a:solidFill>
                          <a:effectLst/>
                          <a:latin typeface="Arial" panose="020B0604020202020204" pitchFamily="34" charset="0"/>
                          <a:cs typeface="Arial" panose="020B0604020202020204" pitchFamily="34" charset="0"/>
                        </a:rPr>
                        <a:t>$500</a:t>
                      </a:r>
                      <a:r>
                        <a:rPr lang="en-US" sz="1550" b="0" i="0" u="none" strike="noStrike" baseline="0" dirty="0">
                          <a:solidFill>
                            <a:srgbClr val="000000"/>
                          </a:solidFill>
                          <a:effectLst/>
                          <a:latin typeface="Arial" panose="020B0604020202020204" pitchFamily="34" charset="0"/>
                          <a:cs typeface="Arial" panose="020B0604020202020204" pitchFamily="34" charset="0"/>
                        </a:rPr>
                        <a:t> Copay; 25% after deductible</a:t>
                      </a:r>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4"/>
                  </a:ext>
                </a:extLst>
              </a:tr>
              <a:tr h="414850">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l" fontAlgn="b"/>
                      <a:r>
                        <a:rPr lang="en-US" sz="1550" b="0" i="0" u="none" strike="noStrike" dirty="0">
                          <a:solidFill>
                            <a:srgbClr val="000000"/>
                          </a:solidFill>
                          <a:effectLst/>
                          <a:latin typeface="Arial" panose="020B0604020202020204" pitchFamily="34" charset="0"/>
                          <a:cs typeface="Arial" panose="020B0604020202020204" pitchFamily="34" charset="0"/>
                        </a:rPr>
                        <a:t>Urgent Care </a:t>
                      </a:r>
                      <a:r>
                        <a:rPr lang="en-US" sz="1550" b="0" i="0" u="none" strike="noStrike" baseline="0" dirty="0">
                          <a:solidFill>
                            <a:srgbClr val="000000"/>
                          </a:solidFill>
                          <a:effectLst/>
                          <a:latin typeface="Arial" panose="020B0604020202020204" pitchFamily="34" charset="0"/>
                          <a:cs typeface="Arial" panose="020B0604020202020204" pitchFamily="34" charset="0"/>
                        </a:rPr>
                        <a:t>Copay</a:t>
                      </a:r>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ctr" fontAlgn="b"/>
                      <a:r>
                        <a:rPr lang="en-US" sz="1550" b="0" i="0" u="none" strike="noStrike" dirty="0">
                          <a:solidFill>
                            <a:srgbClr val="000000"/>
                          </a:solidFill>
                          <a:effectLst/>
                          <a:latin typeface="Arial" panose="020B0604020202020204" pitchFamily="34" charset="0"/>
                          <a:cs typeface="Arial" panose="020B0604020202020204" pitchFamily="34" charset="0"/>
                        </a:rPr>
                        <a:t>$50</a:t>
                      </a:r>
                      <a:r>
                        <a:rPr lang="en-US" sz="1550" b="0" i="0" u="none" strike="noStrike" baseline="0" dirty="0">
                          <a:solidFill>
                            <a:srgbClr val="000000"/>
                          </a:solidFill>
                          <a:effectLst/>
                          <a:latin typeface="Arial" panose="020B0604020202020204" pitchFamily="34" charset="0"/>
                          <a:cs typeface="Arial" panose="020B0604020202020204" pitchFamily="34" charset="0"/>
                        </a:rPr>
                        <a:t> Copay per visit</a:t>
                      </a:r>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r h="414850">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l" fontAlgn="b"/>
                      <a:r>
                        <a:rPr lang="en-US" sz="1550" b="0" i="0" u="none" strike="noStrike" dirty="0">
                          <a:solidFill>
                            <a:srgbClr val="000000"/>
                          </a:solidFill>
                          <a:effectLst/>
                          <a:latin typeface="Arial" panose="020B0604020202020204" pitchFamily="34" charset="0"/>
                          <a:cs typeface="Arial" panose="020B0604020202020204" pitchFamily="34" charset="0"/>
                        </a:rPr>
                        <a:t>Outpatient</a:t>
                      </a:r>
                      <a:r>
                        <a:rPr lang="en-US" sz="1550" b="0" i="0" u="none" strike="noStrike" baseline="0" dirty="0">
                          <a:solidFill>
                            <a:srgbClr val="000000"/>
                          </a:solidFill>
                          <a:effectLst/>
                          <a:latin typeface="Arial" panose="020B0604020202020204" pitchFamily="34" charset="0"/>
                          <a:cs typeface="Arial" panose="020B0604020202020204" pitchFamily="34" charset="0"/>
                        </a:rPr>
                        <a:t> </a:t>
                      </a:r>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ctr" fontAlgn="b"/>
                      <a:r>
                        <a:rPr lang="en-US" sz="1550" b="0" i="0" u="none" strike="noStrike" dirty="0">
                          <a:solidFill>
                            <a:srgbClr val="000000"/>
                          </a:solidFill>
                          <a:effectLst/>
                          <a:latin typeface="Arial" panose="020B0604020202020204" pitchFamily="34" charset="0"/>
                          <a:cs typeface="Arial" panose="020B0604020202020204" pitchFamily="34" charset="0"/>
                        </a:rPr>
                        <a:t>$500</a:t>
                      </a:r>
                      <a:r>
                        <a:rPr lang="en-US" sz="1550" b="0" i="0" u="none" strike="noStrike" baseline="0" dirty="0">
                          <a:solidFill>
                            <a:srgbClr val="000000"/>
                          </a:solidFill>
                          <a:effectLst/>
                          <a:latin typeface="Arial" panose="020B0604020202020204" pitchFamily="34" charset="0"/>
                          <a:cs typeface="Arial" panose="020B0604020202020204" pitchFamily="34" charset="0"/>
                        </a:rPr>
                        <a:t> Deductible; 25% after deductible is met</a:t>
                      </a:r>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6"/>
                  </a:ext>
                </a:extLst>
              </a:tr>
              <a:tr h="414850">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l" fontAlgn="b"/>
                      <a:r>
                        <a:rPr lang="en-US" sz="1550" b="0" i="0" u="none" strike="noStrike" dirty="0">
                          <a:solidFill>
                            <a:srgbClr val="000000"/>
                          </a:solidFill>
                          <a:effectLst/>
                          <a:latin typeface="Arial" panose="020B0604020202020204" pitchFamily="34" charset="0"/>
                          <a:cs typeface="Arial" panose="020B0604020202020204" pitchFamily="34" charset="0"/>
                        </a:rPr>
                        <a:t>Inpatient</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marL="0" marR="0" indent="0" algn="ctr" defTabSz="685423" rtl="0" eaLnBrk="1" fontAlgn="b" latinLnBrk="0" hangingPunct="1">
                        <a:lnSpc>
                          <a:spcPct val="100000"/>
                        </a:lnSpc>
                        <a:spcBef>
                          <a:spcPts val="0"/>
                        </a:spcBef>
                        <a:spcAft>
                          <a:spcPts val="0"/>
                        </a:spcAft>
                        <a:buClrTx/>
                        <a:buSzTx/>
                        <a:buFontTx/>
                        <a:buNone/>
                        <a:tabLst/>
                        <a:defRPr/>
                      </a:pPr>
                      <a:r>
                        <a:rPr lang="en-US" sz="1550" b="0" i="0" u="none" strike="noStrike" dirty="0">
                          <a:solidFill>
                            <a:srgbClr val="000000"/>
                          </a:solidFill>
                          <a:effectLst/>
                          <a:latin typeface="Arial" panose="020B0604020202020204" pitchFamily="34" charset="0"/>
                          <a:cs typeface="Arial" panose="020B0604020202020204" pitchFamily="34" charset="0"/>
                        </a:rPr>
                        <a:t>$500</a:t>
                      </a:r>
                      <a:r>
                        <a:rPr lang="en-US" sz="1550" b="0" i="0" u="none" strike="noStrike" baseline="0" dirty="0">
                          <a:solidFill>
                            <a:srgbClr val="000000"/>
                          </a:solidFill>
                          <a:effectLst/>
                          <a:latin typeface="Arial" panose="020B0604020202020204" pitchFamily="34" charset="0"/>
                          <a:cs typeface="Arial" panose="020B0604020202020204" pitchFamily="34" charset="0"/>
                        </a:rPr>
                        <a:t> Deductible; 25% after deductible is met</a:t>
                      </a:r>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1E4FF"/>
                    </a:solidFill>
                  </a:tcPr>
                </a:tc>
                <a:extLst>
                  <a:ext uri="{0D108BD9-81ED-4DB2-BD59-A6C34878D82A}">
                    <a16:rowId xmlns:a16="http://schemas.microsoft.com/office/drawing/2014/main" xmlns="" val="10007"/>
                  </a:ext>
                </a:extLst>
              </a:tr>
              <a:tr h="1363889">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l" fontAlgn="b"/>
                      <a:r>
                        <a:rPr lang="en-US" sz="1550" b="0" i="0" u="none" strike="noStrike" dirty="0">
                          <a:solidFill>
                            <a:srgbClr val="000000"/>
                          </a:solidFill>
                          <a:effectLst/>
                          <a:latin typeface="Arial" panose="020B0604020202020204" pitchFamily="34" charset="0"/>
                          <a:cs typeface="Arial" panose="020B0604020202020204" pitchFamily="34" charset="0"/>
                        </a:rPr>
                        <a:t>Pharmacy</a:t>
                      </a: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685423" rtl="0" eaLnBrk="1" latinLnBrk="0" hangingPunct="1">
                        <a:defRPr sz="1350" kern="1200">
                          <a:solidFill>
                            <a:schemeClr val="tx1"/>
                          </a:solidFill>
                          <a:latin typeface="Arial" panose="020B0604020202020204"/>
                        </a:defRPr>
                      </a:lvl1pPr>
                      <a:lvl2pPr marL="342711" algn="l" defTabSz="685423" rtl="0" eaLnBrk="1" latinLnBrk="0" hangingPunct="1">
                        <a:defRPr sz="1350" kern="1200">
                          <a:solidFill>
                            <a:schemeClr val="tx1"/>
                          </a:solidFill>
                          <a:latin typeface="Arial" panose="020B0604020202020204"/>
                        </a:defRPr>
                      </a:lvl2pPr>
                      <a:lvl3pPr marL="685423" algn="l" defTabSz="685423" rtl="0" eaLnBrk="1" latinLnBrk="0" hangingPunct="1">
                        <a:defRPr sz="1350" kern="1200">
                          <a:solidFill>
                            <a:schemeClr val="tx1"/>
                          </a:solidFill>
                          <a:latin typeface="Arial" panose="020B0604020202020204"/>
                        </a:defRPr>
                      </a:lvl3pPr>
                      <a:lvl4pPr marL="1028134" algn="l" defTabSz="685423" rtl="0" eaLnBrk="1" latinLnBrk="0" hangingPunct="1">
                        <a:defRPr sz="1350" kern="1200">
                          <a:solidFill>
                            <a:schemeClr val="tx1"/>
                          </a:solidFill>
                          <a:latin typeface="Arial" panose="020B0604020202020204"/>
                        </a:defRPr>
                      </a:lvl4pPr>
                      <a:lvl5pPr marL="1370846" algn="l" defTabSz="685423" rtl="0" eaLnBrk="1" latinLnBrk="0" hangingPunct="1">
                        <a:defRPr sz="1350" kern="1200">
                          <a:solidFill>
                            <a:schemeClr val="tx1"/>
                          </a:solidFill>
                          <a:latin typeface="Arial" panose="020B0604020202020204"/>
                        </a:defRPr>
                      </a:lvl5pPr>
                      <a:lvl6pPr marL="1713557" algn="l" defTabSz="685423" rtl="0" eaLnBrk="1" latinLnBrk="0" hangingPunct="1">
                        <a:defRPr sz="1350" kern="1200">
                          <a:solidFill>
                            <a:schemeClr val="tx1"/>
                          </a:solidFill>
                          <a:latin typeface="Arial" panose="020B0604020202020204"/>
                        </a:defRPr>
                      </a:lvl6pPr>
                      <a:lvl7pPr marL="2056269" algn="l" defTabSz="685423" rtl="0" eaLnBrk="1" latinLnBrk="0" hangingPunct="1">
                        <a:defRPr sz="1350" kern="1200">
                          <a:solidFill>
                            <a:schemeClr val="tx1"/>
                          </a:solidFill>
                          <a:latin typeface="Arial" panose="020B0604020202020204"/>
                        </a:defRPr>
                      </a:lvl7pPr>
                      <a:lvl8pPr marL="2398980" algn="l" defTabSz="685423" rtl="0" eaLnBrk="1" latinLnBrk="0" hangingPunct="1">
                        <a:defRPr sz="1350" kern="1200">
                          <a:solidFill>
                            <a:schemeClr val="tx1"/>
                          </a:solidFill>
                          <a:latin typeface="Arial" panose="020B0604020202020204"/>
                        </a:defRPr>
                      </a:lvl8pPr>
                      <a:lvl9pPr marL="2741691" algn="l" defTabSz="685423" rtl="0" eaLnBrk="1" latinLnBrk="0" hangingPunct="1">
                        <a:defRPr sz="1350" kern="1200">
                          <a:solidFill>
                            <a:schemeClr val="tx1"/>
                          </a:solidFill>
                          <a:latin typeface="Arial" panose="020B0604020202020204"/>
                        </a:defRPr>
                      </a:lvl9pPr>
                    </a:lstStyle>
                    <a:p>
                      <a:pPr algn="ctr" fontAlgn="b"/>
                      <a:r>
                        <a:rPr lang="en-US" sz="1550" b="1" i="0" u="none" strike="noStrike" dirty="0">
                          <a:solidFill>
                            <a:srgbClr val="000000"/>
                          </a:solidFill>
                          <a:effectLst/>
                          <a:latin typeface="Arial" panose="020B0604020202020204" pitchFamily="34" charset="0"/>
                          <a:cs typeface="Arial" panose="020B0604020202020204" pitchFamily="34" charset="0"/>
                        </a:rPr>
                        <a:t>$150 Deductible</a:t>
                      </a:r>
                    </a:p>
                    <a:p>
                      <a:pPr algn="ctr" fontAlgn="b"/>
                      <a:r>
                        <a:rPr lang="en-US" sz="1550" b="1" i="0" u="none" strike="noStrike" dirty="0">
                          <a:solidFill>
                            <a:srgbClr val="000000"/>
                          </a:solidFill>
                          <a:effectLst/>
                          <a:latin typeface="Arial" panose="020B0604020202020204" pitchFamily="34" charset="0"/>
                          <a:cs typeface="Arial" panose="020B0604020202020204" pitchFamily="34" charset="0"/>
                        </a:rPr>
                        <a:t>Generic:</a:t>
                      </a:r>
                      <a:r>
                        <a:rPr lang="en-US" sz="1550" b="0" i="0" u="none" strike="noStrike" baseline="0" dirty="0">
                          <a:solidFill>
                            <a:srgbClr val="000000"/>
                          </a:solidFill>
                          <a:effectLst/>
                          <a:latin typeface="Arial" panose="020B0604020202020204" pitchFamily="34" charset="0"/>
                          <a:cs typeface="Arial" panose="020B0604020202020204" pitchFamily="34" charset="0"/>
                        </a:rPr>
                        <a:t>  $5 Retail/$12.50 Mail Order</a:t>
                      </a:r>
                    </a:p>
                    <a:p>
                      <a:pPr algn="ctr" fontAlgn="b"/>
                      <a:r>
                        <a:rPr lang="en-US" sz="1550" b="1" i="0" u="none" strike="noStrike" dirty="0">
                          <a:solidFill>
                            <a:srgbClr val="000000"/>
                          </a:solidFill>
                          <a:effectLst/>
                          <a:latin typeface="Arial" panose="020B0604020202020204" pitchFamily="34" charset="0"/>
                          <a:cs typeface="Arial" panose="020B0604020202020204" pitchFamily="34" charset="0"/>
                        </a:rPr>
                        <a:t>Preferred Brand:  </a:t>
                      </a:r>
                      <a:r>
                        <a:rPr lang="en-US" sz="1550" b="0" i="0" u="none" strike="noStrike" dirty="0">
                          <a:solidFill>
                            <a:srgbClr val="000000"/>
                          </a:solidFill>
                          <a:effectLst/>
                          <a:latin typeface="Arial" panose="020B0604020202020204" pitchFamily="34" charset="0"/>
                          <a:cs typeface="Arial" panose="020B0604020202020204" pitchFamily="34" charset="0"/>
                        </a:rPr>
                        <a:t>30% after Pharmacy Deductible </a:t>
                      </a:r>
                    </a:p>
                    <a:p>
                      <a:pPr algn="ctr" fontAlgn="b"/>
                      <a:r>
                        <a:rPr lang="en-US" sz="1550" b="1" i="0" u="none" strike="noStrike" dirty="0">
                          <a:solidFill>
                            <a:srgbClr val="000000"/>
                          </a:solidFill>
                          <a:effectLst/>
                          <a:latin typeface="Arial" panose="020B0604020202020204" pitchFamily="34" charset="0"/>
                          <a:cs typeface="Arial" panose="020B0604020202020204" pitchFamily="34" charset="0"/>
                        </a:rPr>
                        <a:t>Non-Preferred Brand</a:t>
                      </a:r>
                      <a:r>
                        <a:rPr lang="en-US" sz="1550" b="0" i="0" u="none" strike="noStrike" dirty="0">
                          <a:solidFill>
                            <a:srgbClr val="000000"/>
                          </a:solidFill>
                          <a:effectLst/>
                          <a:latin typeface="Arial" panose="020B0604020202020204" pitchFamily="34" charset="0"/>
                          <a:cs typeface="Arial" panose="020B0604020202020204" pitchFamily="34" charset="0"/>
                        </a:rPr>
                        <a:t>: 50%</a:t>
                      </a:r>
                      <a:r>
                        <a:rPr lang="en-US" sz="1550" b="0" i="0" u="none" strike="noStrike" baseline="0" dirty="0">
                          <a:solidFill>
                            <a:srgbClr val="000000"/>
                          </a:solidFill>
                          <a:effectLst/>
                          <a:latin typeface="Arial" panose="020B0604020202020204" pitchFamily="34" charset="0"/>
                          <a:cs typeface="Arial" panose="020B0604020202020204" pitchFamily="34" charset="0"/>
                        </a:rPr>
                        <a:t> after Pharmacy Deductible</a:t>
                      </a:r>
                    </a:p>
                    <a:p>
                      <a:pPr algn="ctr" fontAlgn="b"/>
                      <a:endParaRPr lang="en-US" sz="15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xmlns="" val="10008"/>
                  </a:ext>
                </a:extLst>
              </a:tr>
            </a:tbl>
          </a:graphicData>
        </a:graphic>
      </p:graphicFrame>
      <p:sp>
        <p:nvSpPr>
          <p:cNvPr id="9" name="Freeform 5">
            <a:extLst>
              <a:ext uri="{FF2B5EF4-FFF2-40B4-BE49-F238E27FC236}">
                <a16:creationId xmlns:a16="http://schemas.microsoft.com/office/drawing/2014/main" xmlns="" id="{389EA4B1-A5C9-4153-91D2-63C7AA6AFB47}"/>
              </a:ext>
            </a:extLst>
          </p:cNvPr>
          <p:cNvSpPr>
            <a:spLocks/>
          </p:cNvSpPr>
          <p:nvPr/>
        </p:nvSpPr>
        <p:spPr bwMode="auto">
          <a:xfrm>
            <a:off x="9622393" y="721364"/>
            <a:ext cx="1225029" cy="1223610"/>
          </a:xfrm>
          <a:custGeom>
            <a:avLst/>
            <a:gdLst>
              <a:gd name="T0" fmla="*/ 1726 w 1728"/>
              <a:gd name="T1" fmla="*/ 907 h 1726"/>
              <a:gd name="T2" fmla="*/ 1710 w 1728"/>
              <a:gd name="T3" fmla="*/ 1037 h 1726"/>
              <a:gd name="T4" fmla="*/ 1676 w 1728"/>
              <a:gd name="T5" fmla="*/ 1161 h 1726"/>
              <a:gd name="T6" fmla="*/ 1624 w 1728"/>
              <a:gd name="T7" fmla="*/ 1275 h 1726"/>
              <a:gd name="T8" fmla="*/ 1556 w 1728"/>
              <a:gd name="T9" fmla="*/ 1379 h 1726"/>
              <a:gd name="T10" fmla="*/ 1474 w 1728"/>
              <a:gd name="T11" fmla="*/ 1473 h 1726"/>
              <a:gd name="T12" fmla="*/ 1380 w 1728"/>
              <a:gd name="T13" fmla="*/ 1555 h 1726"/>
              <a:gd name="T14" fmla="*/ 1276 w 1728"/>
              <a:gd name="T15" fmla="*/ 1622 h 1726"/>
              <a:gd name="T16" fmla="*/ 1162 w 1728"/>
              <a:gd name="T17" fmla="*/ 1674 h 1726"/>
              <a:gd name="T18" fmla="*/ 1038 w 1728"/>
              <a:gd name="T19" fmla="*/ 1708 h 1726"/>
              <a:gd name="T20" fmla="*/ 908 w 1728"/>
              <a:gd name="T21" fmla="*/ 1724 h 1726"/>
              <a:gd name="T22" fmla="*/ 820 w 1728"/>
              <a:gd name="T23" fmla="*/ 1724 h 1726"/>
              <a:gd name="T24" fmla="*/ 690 w 1728"/>
              <a:gd name="T25" fmla="*/ 1708 h 1726"/>
              <a:gd name="T26" fmla="*/ 566 w 1728"/>
              <a:gd name="T27" fmla="*/ 1674 h 1726"/>
              <a:gd name="T28" fmla="*/ 452 w 1728"/>
              <a:gd name="T29" fmla="*/ 1622 h 1726"/>
              <a:gd name="T30" fmla="*/ 348 w 1728"/>
              <a:gd name="T31" fmla="*/ 1555 h 1726"/>
              <a:gd name="T32" fmla="*/ 254 w 1728"/>
              <a:gd name="T33" fmla="*/ 1473 h 1726"/>
              <a:gd name="T34" fmla="*/ 172 w 1728"/>
              <a:gd name="T35" fmla="*/ 1379 h 1726"/>
              <a:gd name="T36" fmla="*/ 104 w 1728"/>
              <a:gd name="T37" fmla="*/ 1275 h 1726"/>
              <a:gd name="T38" fmla="*/ 52 w 1728"/>
              <a:gd name="T39" fmla="*/ 1161 h 1726"/>
              <a:gd name="T40" fmla="*/ 18 w 1728"/>
              <a:gd name="T41" fmla="*/ 1037 h 1726"/>
              <a:gd name="T42" fmla="*/ 2 w 1728"/>
              <a:gd name="T43" fmla="*/ 907 h 1726"/>
              <a:gd name="T44" fmla="*/ 2 w 1728"/>
              <a:gd name="T45" fmla="*/ 819 h 1726"/>
              <a:gd name="T46" fmla="*/ 18 w 1728"/>
              <a:gd name="T47" fmla="*/ 689 h 1726"/>
              <a:gd name="T48" fmla="*/ 52 w 1728"/>
              <a:gd name="T49" fmla="*/ 565 h 1726"/>
              <a:gd name="T50" fmla="*/ 104 w 1728"/>
              <a:gd name="T51" fmla="*/ 452 h 1726"/>
              <a:gd name="T52" fmla="*/ 172 w 1728"/>
              <a:gd name="T53" fmla="*/ 348 h 1726"/>
              <a:gd name="T54" fmla="*/ 254 w 1728"/>
              <a:gd name="T55" fmla="*/ 254 h 1726"/>
              <a:gd name="T56" fmla="*/ 348 w 1728"/>
              <a:gd name="T57" fmla="*/ 172 h 1726"/>
              <a:gd name="T58" fmla="*/ 452 w 1728"/>
              <a:gd name="T59" fmla="*/ 104 h 1726"/>
              <a:gd name="T60" fmla="*/ 566 w 1728"/>
              <a:gd name="T61" fmla="*/ 52 h 1726"/>
              <a:gd name="T62" fmla="*/ 690 w 1728"/>
              <a:gd name="T63" fmla="*/ 18 h 1726"/>
              <a:gd name="T64" fmla="*/ 820 w 1728"/>
              <a:gd name="T65" fmla="*/ 2 h 1726"/>
              <a:gd name="T66" fmla="*/ 908 w 1728"/>
              <a:gd name="T67" fmla="*/ 2 h 1726"/>
              <a:gd name="T68" fmla="*/ 1038 w 1728"/>
              <a:gd name="T69" fmla="*/ 18 h 1726"/>
              <a:gd name="T70" fmla="*/ 1162 w 1728"/>
              <a:gd name="T71" fmla="*/ 52 h 1726"/>
              <a:gd name="T72" fmla="*/ 1276 w 1728"/>
              <a:gd name="T73" fmla="*/ 104 h 1726"/>
              <a:gd name="T74" fmla="*/ 1380 w 1728"/>
              <a:gd name="T75" fmla="*/ 172 h 1726"/>
              <a:gd name="T76" fmla="*/ 1474 w 1728"/>
              <a:gd name="T77" fmla="*/ 254 h 1726"/>
              <a:gd name="T78" fmla="*/ 1556 w 1728"/>
              <a:gd name="T79" fmla="*/ 348 h 1726"/>
              <a:gd name="T80" fmla="*/ 1624 w 1728"/>
              <a:gd name="T81" fmla="*/ 452 h 1726"/>
              <a:gd name="T82" fmla="*/ 1676 w 1728"/>
              <a:gd name="T83" fmla="*/ 565 h 1726"/>
              <a:gd name="T84" fmla="*/ 1710 w 1728"/>
              <a:gd name="T85" fmla="*/ 689 h 1726"/>
              <a:gd name="T86" fmla="*/ 1726 w 1728"/>
              <a:gd name="T87" fmla="*/ 819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8" h="1726">
                <a:moveTo>
                  <a:pt x="1728" y="863"/>
                </a:moveTo>
                <a:lnTo>
                  <a:pt x="1728" y="863"/>
                </a:lnTo>
                <a:lnTo>
                  <a:pt x="1726" y="907"/>
                </a:lnTo>
                <a:lnTo>
                  <a:pt x="1724" y="951"/>
                </a:lnTo>
                <a:lnTo>
                  <a:pt x="1718" y="995"/>
                </a:lnTo>
                <a:lnTo>
                  <a:pt x="1710" y="1037"/>
                </a:lnTo>
                <a:lnTo>
                  <a:pt x="1700" y="1079"/>
                </a:lnTo>
                <a:lnTo>
                  <a:pt x="1690" y="1119"/>
                </a:lnTo>
                <a:lnTo>
                  <a:pt x="1676" y="1161"/>
                </a:lnTo>
                <a:lnTo>
                  <a:pt x="1660" y="1199"/>
                </a:lnTo>
                <a:lnTo>
                  <a:pt x="1642" y="1237"/>
                </a:lnTo>
                <a:lnTo>
                  <a:pt x="1624" y="1275"/>
                </a:lnTo>
                <a:lnTo>
                  <a:pt x="1602" y="1311"/>
                </a:lnTo>
                <a:lnTo>
                  <a:pt x="1580" y="1347"/>
                </a:lnTo>
                <a:lnTo>
                  <a:pt x="1556" y="1379"/>
                </a:lnTo>
                <a:lnTo>
                  <a:pt x="1530" y="1413"/>
                </a:lnTo>
                <a:lnTo>
                  <a:pt x="1504" y="1443"/>
                </a:lnTo>
                <a:lnTo>
                  <a:pt x="1474" y="1473"/>
                </a:lnTo>
                <a:lnTo>
                  <a:pt x="1444" y="1503"/>
                </a:lnTo>
                <a:lnTo>
                  <a:pt x="1414" y="1529"/>
                </a:lnTo>
                <a:lnTo>
                  <a:pt x="1380" y="1555"/>
                </a:lnTo>
                <a:lnTo>
                  <a:pt x="1348" y="1579"/>
                </a:lnTo>
                <a:lnTo>
                  <a:pt x="1312" y="1601"/>
                </a:lnTo>
                <a:lnTo>
                  <a:pt x="1276" y="1622"/>
                </a:lnTo>
                <a:lnTo>
                  <a:pt x="1238" y="1640"/>
                </a:lnTo>
                <a:lnTo>
                  <a:pt x="1200" y="1658"/>
                </a:lnTo>
                <a:lnTo>
                  <a:pt x="1162" y="1674"/>
                </a:lnTo>
                <a:lnTo>
                  <a:pt x="1120" y="1688"/>
                </a:lnTo>
                <a:lnTo>
                  <a:pt x="1080" y="1698"/>
                </a:lnTo>
                <a:lnTo>
                  <a:pt x="1038" y="1708"/>
                </a:lnTo>
                <a:lnTo>
                  <a:pt x="996" y="1716"/>
                </a:lnTo>
                <a:lnTo>
                  <a:pt x="952" y="1722"/>
                </a:lnTo>
                <a:lnTo>
                  <a:pt x="908" y="1724"/>
                </a:lnTo>
                <a:lnTo>
                  <a:pt x="864" y="1726"/>
                </a:lnTo>
                <a:lnTo>
                  <a:pt x="864" y="1726"/>
                </a:lnTo>
                <a:lnTo>
                  <a:pt x="820" y="1724"/>
                </a:lnTo>
                <a:lnTo>
                  <a:pt x="776" y="1722"/>
                </a:lnTo>
                <a:lnTo>
                  <a:pt x="732" y="1716"/>
                </a:lnTo>
                <a:lnTo>
                  <a:pt x="690" y="1708"/>
                </a:lnTo>
                <a:lnTo>
                  <a:pt x="648" y="1698"/>
                </a:lnTo>
                <a:lnTo>
                  <a:pt x="608" y="1688"/>
                </a:lnTo>
                <a:lnTo>
                  <a:pt x="566" y="1674"/>
                </a:lnTo>
                <a:lnTo>
                  <a:pt x="528" y="1658"/>
                </a:lnTo>
                <a:lnTo>
                  <a:pt x="490" y="1640"/>
                </a:lnTo>
                <a:lnTo>
                  <a:pt x="452" y="1622"/>
                </a:lnTo>
                <a:lnTo>
                  <a:pt x="416" y="1601"/>
                </a:lnTo>
                <a:lnTo>
                  <a:pt x="380" y="1579"/>
                </a:lnTo>
                <a:lnTo>
                  <a:pt x="348" y="1555"/>
                </a:lnTo>
                <a:lnTo>
                  <a:pt x="314" y="1529"/>
                </a:lnTo>
                <a:lnTo>
                  <a:pt x="284" y="1503"/>
                </a:lnTo>
                <a:lnTo>
                  <a:pt x="254" y="1473"/>
                </a:lnTo>
                <a:lnTo>
                  <a:pt x="224" y="1443"/>
                </a:lnTo>
                <a:lnTo>
                  <a:pt x="198" y="1413"/>
                </a:lnTo>
                <a:lnTo>
                  <a:pt x="172" y="1379"/>
                </a:lnTo>
                <a:lnTo>
                  <a:pt x="148" y="1347"/>
                </a:lnTo>
                <a:lnTo>
                  <a:pt x="126" y="1311"/>
                </a:lnTo>
                <a:lnTo>
                  <a:pt x="104" y="1275"/>
                </a:lnTo>
                <a:lnTo>
                  <a:pt x="86" y="1237"/>
                </a:lnTo>
                <a:lnTo>
                  <a:pt x="68" y="1199"/>
                </a:lnTo>
                <a:lnTo>
                  <a:pt x="52" y="1161"/>
                </a:lnTo>
                <a:lnTo>
                  <a:pt x="38" y="1119"/>
                </a:lnTo>
                <a:lnTo>
                  <a:pt x="28" y="1079"/>
                </a:lnTo>
                <a:lnTo>
                  <a:pt x="18" y="1037"/>
                </a:lnTo>
                <a:lnTo>
                  <a:pt x="10" y="995"/>
                </a:lnTo>
                <a:lnTo>
                  <a:pt x="4" y="951"/>
                </a:lnTo>
                <a:lnTo>
                  <a:pt x="2" y="907"/>
                </a:lnTo>
                <a:lnTo>
                  <a:pt x="0" y="863"/>
                </a:lnTo>
                <a:lnTo>
                  <a:pt x="0" y="863"/>
                </a:lnTo>
                <a:lnTo>
                  <a:pt x="2" y="819"/>
                </a:lnTo>
                <a:lnTo>
                  <a:pt x="4" y="775"/>
                </a:lnTo>
                <a:lnTo>
                  <a:pt x="10" y="731"/>
                </a:lnTo>
                <a:lnTo>
                  <a:pt x="18" y="689"/>
                </a:lnTo>
                <a:lnTo>
                  <a:pt x="28" y="647"/>
                </a:lnTo>
                <a:lnTo>
                  <a:pt x="38" y="607"/>
                </a:lnTo>
                <a:lnTo>
                  <a:pt x="52" y="565"/>
                </a:lnTo>
                <a:lnTo>
                  <a:pt x="68" y="528"/>
                </a:lnTo>
                <a:lnTo>
                  <a:pt x="86" y="490"/>
                </a:lnTo>
                <a:lnTo>
                  <a:pt x="104" y="452"/>
                </a:lnTo>
                <a:lnTo>
                  <a:pt x="126" y="416"/>
                </a:lnTo>
                <a:lnTo>
                  <a:pt x="148" y="380"/>
                </a:lnTo>
                <a:lnTo>
                  <a:pt x="172" y="348"/>
                </a:lnTo>
                <a:lnTo>
                  <a:pt x="198" y="314"/>
                </a:lnTo>
                <a:lnTo>
                  <a:pt x="224" y="284"/>
                </a:lnTo>
                <a:lnTo>
                  <a:pt x="254" y="254"/>
                </a:lnTo>
                <a:lnTo>
                  <a:pt x="284" y="224"/>
                </a:lnTo>
                <a:lnTo>
                  <a:pt x="314" y="198"/>
                </a:lnTo>
                <a:lnTo>
                  <a:pt x="348" y="172"/>
                </a:lnTo>
                <a:lnTo>
                  <a:pt x="380" y="148"/>
                </a:lnTo>
                <a:lnTo>
                  <a:pt x="416" y="126"/>
                </a:lnTo>
                <a:lnTo>
                  <a:pt x="452" y="104"/>
                </a:lnTo>
                <a:lnTo>
                  <a:pt x="490" y="86"/>
                </a:lnTo>
                <a:lnTo>
                  <a:pt x="528" y="68"/>
                </a:lnTo>
                <a:lnTo>
                  <a:pt x="566" y="52"/>
                </a:lnTo>
                <a:lnTo>
                  <a:pt x="608" y="38"/>
                </a:lnTo>
                <a:lnTo>
                  <a:pt x="648" y="28"/>
                </a:lnTo>
                <a:lnTo>
                  <a:pt x="690" y="18"/>
                </a:lnTo>
                <a:lnTo>
                  <a:pt x="732" y="10"/>
                </a:lnTo>
                <a:lnTo>
                  <a:pt x="776" y="4"/>
                </a:lnTo>
                <a:lnTo>
                  <a:pt x="820" y="2"/>
                </a:lnTo>
                <a:lnTo>
                  <a:pt x="864" y="0"/>
                </a:lnTo>
                <a:lnTo>
                  <a:pt x="864" y="0"/>
                </a:lnTo>
                <a:lnTo>
                  <a:pt x="908" y="2"/>
                </a:lnTo>
                <a:lnTo>
                  <a:pt x="952" y="4"/>
                </a:lnTo>
                <a:lnTo>
                  <a:pt x="996" y="10"/>
                </a:lnTo>
                <a:lnTo>
                  <a:pt x="1038" y="18"/>
                </a:lnTo>
                <a:lnTo>
                  <a:pt x="1080" y="28"/>
                </a:lnTo>
                <a:lnTo>
                  <a:pt x="1120" y="38"/>
                </a:lnTo>
                <a:lnTo>
                  <a:pt x="1162" y="52"/>
                </a:lnTo>
                <a:lnTo>
                  <a:pt x="1200" y="68"/>
                </a:lnTo>
                <a:lnTo>
                  <a:pt x="1238" y="86"/>
                </a:lnTo>
                <a:lnTo>
                  <a:pt x="1276" y="104"/>
                </a:lnTo>
                <a:lnTo>
                  <a:pt x="1312" y="126"/>
                </a:lnTo>
                <a:lnTo>
                  <a:pt x="1348" y="148"/>
                </a:lnTo>
                <a:lnTo>
                  <a:pt x="1380" y="172"/>
                </a:lnTo>
                <a:lnTo>
                  <a:pt x="1414" y="198"/>
                </a:lnTo>
                <a:lnTo>
                  <a:pt x="1444" y="224"/>
                </a:lnTo>
                <a:lnTo>
                  <a:pt x="1474" y="254"/>
                </a:lnTo>
                <a:lnTo>
                  <a:pt x="1504" y="284"/>
                </a:lnTo>
                <a:lnTo>
                  <a:pt x="1530" y="314"/>
                </a:lnTo>
                <a:lnTo>
                  <a:pt x="1556" y="348"/>
                </a:lnTo>
                <a:lnTo>
                  <a:pt x="1580" y="380"/>
                </a:lnTo>
                <a:lnTo>
                  <a:pt x="1602" y="416"/>
                </a:lnTo>
                <a:lnTo>
                  <a:pt x="1624" y="452"/>
                </a:lnTo>
                <a:lnTo>
                  <a:pt x="1642" y="490"/>
                </a:lnTo>
                <a:lnTo>
                  <a:pt x="1660" y="528"/>
                </a:lnTo>
                <a:lnTo>
                  <a:pt x="1676" y="565"/>
                </a:lnTo>
                <a:lnTo>
                  <a:pt x="1690" y="607"/>
                </a:lnTo>
                <a:lnTo>
                  <a:pt x="1700" y="647"/>
                </a:lnTo>
                <a:lnTo>
                  <a:pt x="1710" y="689"/>
                </a:lnTo>
                <a:lnTo>
                  <a:pt x="1718" y="731"/>
                </a:lnTo>
                <a:lnTo>
                  <a:pt x="1724" y="775"/>
                </a:lnTo>
                <a:lnTo>
                  <a:pt x="1726" y="819"/>
                </a:lnTo>
                <a:lnTo>
                  <a:pt x="1728" y="863"/>
                </a:lnTo>
                <a:lnTo>
                  <a:pt x="1728" y="863"/>
                </a:lnTo>
                <a:close/>
              </a:path>
            </a:pathLst>
          </a:custGeom>
          <a:solidFill>
            <a:srgbClr val="0070C0"/>
          </a:solidFill>
          <a:ln w="3810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1E1E1E"/>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xmlns="" id="{FC75A097-CF99-4E68-9A78-9087208F467B}"/>
              </a:ext>
            </a:extLst>
          </p:cNvPr>
          <p:cNvGrpSpPr/>
          <p:nvPr/>
        </p:nvGrpSpPr>
        <p:grpSpPr>
          <a:xfrm>
            <a:off x="9896320" y="923046"/>
            <a:ext cx="677173" cy="796192"/>
            <a:chOff x="8062218" y="1514027"/>
            <a:chExt cx="677173" cy="796192"/>
          </a:xfrm>
        </p:grpSpPr>
        <p:pic>
          <p:nvPicPr>
            <p:cNvPr id="11" name="Picture 10">
              <a:extLst>
                <a:ext uri="{FF2B5EF4-FFF2-40B4-BE49-F238E27FC236}">
                  <a16:creationId xmlns:a16="http://schemas.microsoft.com/office/drawing/2014/main" xmlns="" id="{29A25EC4-A70B-4BB4-98B6-1DFF41CB7C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978" t="16175" r="24476" b="23220"/>
            <a:stretch/>
          </p:blipFill>
          <p:spPr>
            <a:xfrm>
              <a:off x="8062218" y="1514027"/>
              <a:ext cx="677173" cy="796192"/>
            </a:xfrm>
            <a:prstGeom prst="rect">
              <a:avLst/>
            </a:prstGeom>
          </p:spPr>
        </p:pic>
        <p:sp>
          <p:nvSpPr>
            <p:cNvPr id="12" name="Rectangle 11">
              <a:extLst>
                <a:ext uri="{FF2B5EF4-FFF2-40B4-BE49-F238E27FC236}">
                  <a16:creationId xmlns:a16="http://schemas.microsoft.com/office/drawing/2014/main" xmlns="" id="{6E1C61F8-E846-4582-A2E8-CE9455F9D81E}"/>
                </a:ext>
              </a:extLst>
            </p:cNvPr>
            <p:cNvSpPr/>
            <p:nvPr/>
          </p:nvSpPr>
          <p:spPr>
            <a:xfrm>
              <a:off x="8152630" y="2072024"/>
              <a:ext cx="132388" cy="135467"/>
            </a:xfrm>
            <a:prstGeom prst="rect">
              <a:avLst/>
            </a:prstGeom>
            <a:solidFill>
              <a:srgbClr val="FFFFFF"/>
            </a:solidFill>
            <a:ln w="12700" cap="flat" cmpd="sng" algn="ctr">
              <a:no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13" name="Title 2">
            <a:extLst>
              <a:ext uri="{FF2B5EF4-FFF2-40B4-BE49-F238E27FC236}">
                <a16:creationId xmlns:a16="http://schemas.microsoft.com/office/drawing/2014/main" xmlns="" id="{60D12DF1-4A3B-4B0E-9E5C-471265665B48}"/>
              </a:ext>
            </a:extLst>
          </p:cNvPr>
          <p:cNvSpPr>
            <a:spLocks noGrp="1"/>
          </p:cNvSpPr>
          <p:nvPr>
            <p:ph type="title"/>
          </p:nvPr>
        </p:nvSpPr>
        <p:spPr>
          <a:xfrm>
            <a:off x="404047" y="258531"/>
            <a:ext cx="10934202" cy="369948"/>
          </a:xfrm>
        </p:spPr>
        <p:txBody>
          <a:bodyPr/>
          <a:lstStyle/>
          <a:p>
            <a:r>
              <a:rPr lang="en-US" dirty="0"/>
              <a:t>Simple, affordable and easy to use</a:t>
            </a:r>
          </a:p>
        </p:txBody>
      </p:sp>
      <p:sp>
        <p:nvSpPr>
          <p:cNvPr id="14" name="Title 7">
            <a:extLst>
              <a:ext uri="{FF2B5EF4-FFF2-40B4-BE49-F238E27FC236}">
                <a16:creationId xmlns:a16="http://schemas.microsoft.com/office/drawing/2014/main" xmlns="" id="{B939EA1F-1E3A-4BF8-B73C-6FAB123FAE5C}"/>
              </a:ext>
            </a:extLst>
          </p:cNvPr>
          <p:cNvSpPr txBox="1">
            <a:spLocks/>
          </p:cNvSpPr>
          <p:nvPr/>
        </p:nvSpPr>
        <p:spPr>
          <a:xfrm>
            <a:off x="404047" y="574670"/>
            <a:ext cx="8229600" cy="8763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sz="800" b="0" i="0" u="none" strike="noStrike" kern="600" cap="none" spc="0" normalizeH="0" baseline="0" noProof="0" dirty="0">
              <a:ln>
                <a:noFill/>
              </a:ln>
              <a:solidFill>
                <a:srgbClr val="24618E"/>
              </a:solidFill>
              <a:effectLst/>
              <a:uLnTx/>
              <a:uFillTx/>
              <a:latin typeface="Arial" panose="020B0604020202020204"/>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000" b="1" i="0" u="none" strike="noStrike" kern="600" cap="none" spc="0" normalizeH="0" baseline="0" noProof="0" dirty="0">
                <a:ln>
                  <a:noFill/>
                </a:ln>
                <a:solidFill>
                  <a:schemeClr val="accent3"/>
                </a:solidFill>
                <a:effectLst/>
                <a:uLnTx/>
                <a:uFillTx/>
                <a:latin typeface="Arial" panose="020B0604020202020204"/>
                <a:ea typeface="+mj-ea"/>
                <a:cs typeface="+mj-cs"/>
              </a:rPr>
              <a:t>Patient-Centered, Physician-Guided Care</a:t>
            </a:r>
          </a:p>
        </p:txBody>
      </p:sp>
    </p:spTree>
    <p:extLst>
      <p:ext uri="{BB962C8B-B14F-4D97-AF65-F5344CB8AC3E}">
        <p14:creationId xmlns:p14="http://schemas.microsoft.com/office/powerpoint/2010/main" val="31307076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itle 7"/>
          <p:cNvSpPr txBox="1">
            <a:spLocks/>
          </p:cNvSpPr>
          <p:nvPr/>
        </p:nvSpPr>
        <p:spPr>
          <a:xfrm>
            <a:off x="1459949" y="657384"/>
            <a:ext cx="8229600" cy="8763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1" i="0" u="none" strike="noStrike" kern="600" cap="none" spc="0" normalizeH="0" baseline="0" noProof="0" dirty="0">
                <a:ln>
                  <a:noFill/>
                </a:ln>
                <a:solidFill>
                  <a:srgbClr val="24618E"/>
                </a:solidFill>
                <a:effectLst/>
                <a:uLnTx/>
                <a:uFillTx/>
                <a:latin typeface="Arial Narrow" panose="020B0606020202030204" pitchFamily="34" charset="0"/>
                <a:ea typeface="+mj-ea"/>
                <a:cs typeface="+mj-cs"/>
              </a:rPr>
              <a:t>Monthly Premium Rates 2020-21</a:t>
            </a:r>
          </a:p>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1400" b="1" i="0" u="none" strike="noStrike" kern="600" cap="none" spc="0" normalizeH="0" baseline="0" noProof="0" dirty="0">
              <a:ln>
                <a:noFill/>
              </a:ln>
              <a:solidFill>
                <a:srgbClr val="24618E"/>
              </a:solidFill>
              <a:effectLst/>
              <a:uLnTx/>
              <a:uFillTx/>
              <a:latin typeface="Arial Narrow" panose="020B0606020202030204" pitchFamily="34" charset="0"/>
              <a:ea typeface="+mj-ea"/>
              <a:cs typeface="+mj-cs"/>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1" i="0" u="none" strike="noStrike" kern="600" cap="none" spc="0" normalizeH="0" baseline="0" noProof="0" dirty="0">
                <a:ln>
                  <a:noFill/>
                </a:ln>
                <a:solidFill>
                  <a:srgbClr val="24618E"/>
                </a:solidFill>
                <a:effectLst/>
                <a:uLnTx/>
                <a:uFillTx/>
                <a:latin typeface="Arial Narrow" panose="020B0606020202030204" pitchFamily="34" charset="0"/>
                <a:ea typeface="+mj-ea"/>
                <a:cs typeface="+mj-cs"/>
              </a:rPr>
              <a:t>WEST TEXAS HMO</a:t>
            </a:r>
          </a:p>
        </p:txBody>
      </p:sp>
      <p:sp>
        <p:nvSpPr>
          <p:cNvPr id="10" name="Rectangle 9"/>
          <p:cNvSpPr/>
          <p:nvPr/>
        </p:nvSpPr>
        <p:spPr>
          <a:xfrm>
            <a:off x="2651760" y="2000363"/>
            <a:ext cx="6096000" cy="449354"/>
          </a:xfrm>
          <a:prstGeom prst="rect">
            <a:avLst/>
          </a:prstGeom>
        </p:spPr>
        <p:txBody>
          <a:bodyPr>
            <a:spAutoFit/>
          </a:bodyPr>
          <a:lstStyle/>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sz="700" b="1" i="0" u="none" strike="noStrike" kern="600" cap="none" spc="0" normalizeH="0" baseline="0" noProof="0" dirty="0">
              <a:ln>
                <a:noFill/>
              </a:ln>
              <a:solidFill>
                <a:srgbClr val="0080C7"/>
              </a:solidFill>
              <a:effectLst/>
              <a:uLnTx/>
              <a:uFillTx/>
              <a:latin typeface="Arial" panose="020B0604020202020204"/>
              <a:ea typeface="+mn-ea"/>
              <a:cs typeface="+mn-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1800" b="1" i="0" u="none" strike="noStrike" kern="600" cap="none" spc="0" normalizeH="0" baseline="0" noProof="0" dirty="0">
              <a:ln>
                <a:noFill/>
              </a:ln>
              <a:solidFill>
                <a:srgbClr val="0080C7"/>
              </a:solidFill>
              <a:effectLst/>
              <a:uLnTx/>
              <a:uFillTx/>
              <a:latin typeface="Arial" panose="020B0604020202020204"/>
              <a:ea typeface="+mn-ea"/>
              <a:cs typeface="+mn-cs"/>
            </a:endParaRPr>
          </a:p>
        </p:txBody>
      </p:sp>
      <p:graphicFrame>
        <p:nvGraphicFramePr>
          <p:cNvPr id="6" name="Group 80"/>
          <p:cNvGraphicFramePr>
            <a:graphicFrameLocks noGrp="1"/>
          </p:cNvGraphicFramePr>
          <p:nvPr>
            <p:extLst/>
          </p:nvPr>
        </p:nvGraphicFramePr>
        <p:xfrm>
          <a:off x="2058602" y="2000735"/>
          <a:ext cx="7279347" cy="3586367"/>
        </p:xfrm>
        <a:graphic>
          <a:graphicData uri="http://schemas.openxmlformats.org/drawingml/2006/table">
            <a:tbl>
              <a:tblPr>
                <a:effectLst>
                  <a:outerShdw blurRad="50800" dist="38100" dir="2700000" algn="tl" rotWithShape="0">
                    <a:prstClr val="black">
                      <a:alpha val="40000"/>
                    </a:prstClr>
                  </a:outerShdw>
                </a:effectLst>
              </a:tblPr>
              <a:tblGrid>
                <a:gridCol w="4644114">
                  <a:extLst>
                    <a:ext uri="{9D8B030D-6E8A-4147-A177-3AD203B41FA5}">
                      <a16:colId xmlns:a16="http://schemas.microsoft.com/office/drawing/2014/main" xmlns="" val="20000"/>
                    </a:ext>
                  </a:extLst>
                </a:gridCol>
                <a:gridCol w="2635233">
                  <a:extLst>
                    <a:ext uri="{9D8B030D-6E8A-4147-A177-3AD203B41FA5}">
                      <a16:colId xmlns:a16="http://schemas.microsoft.com/office/drawing/2014/main" xmlns="" val="20001"/>
                    </a:ext>
                  </a:extLst>
                </a:gridCol>
              </a:tblGrid>
              <a:tr h="606181">
                <a:tc>
                  <a:txBody>
                    <a:bodyPr/>
                    <a:lstStyle/>
                    <a:p>
                      <a:pPr marL="0" marR="0" lvl="0" indent="0" algn="ctr" defTabSz="914400" rtl="0" eaLnBrk="1" fontAlgn="base" latinLnBrk="0" hangingPunct="1">
                        <a:lnSpc>
                          <a:spcPct val="100000"/>
                        </a:lnSpc>
                        <a:spcBef>
                          <a:spcPct val="20000"/>
                        </a:spcBef>
                        <a:spcAft>
                          <a:spcPct val="0"/>
                        </a:spcAft>
                        <a:buClr>
                          <a:srgbClr val="9ECD67"/>
                        </a:buClr>
                        <a:buSzPct val="110000"/>
                        <a:buFontTx/>
                        <a:buNone/>
                        <a:tabLst/>
                      </a:pPr>
                      <a:r>
                        <a:rPr kumimoji="0" lang="en-US" sz="1800" b="1" i="0" u="none" strike="noStrike" cap="none" normalizeH="0" baseline="0" dirty="0">
                          <a:ln>
                            <a:noFill/>
                          </a:ln>
                          <a:solidFill>
                            <a:schemeClr val="bg1"/>
                          </a:solidFill>
                          <a:effectLst/>
                          <a:latin typeface="+mj-lt"/>
                          <a:ea typeface="ＭＳ Ｐゴシック" charset="0"/>
                        </a:rPr>
                        <a:t>Coverage Category</a:t>
                      </a:r>
                    </a:p>
                  </a:txBody>
                  <a:tcPr marL="91418" marR="91418" marT="45732" marB="45732" anchor="ctr" anchorCtr="1" horzOverflow="overflow">
                    <a:lnL w="12700" cap="flat" cmpd="sng" algn="ctr">
                      <a:solidFill>
                        <a:prstClr val="white">
                          <a:lumMod val="65000"/>
                        </a:prstClr>
                      </a:solidFill>
                      <a:prstDash val="solid"/>
                      <a:round/>
                      <a:headEnd type="none" w="med" len="med"/>
                      <a:tailEnd type="none" w="med" len="med"/>
                    </a:lnL>
                    <a:lnR w="38100" cap="flat" cmpd="sng" algn="ctr">
                      <a:solidFill>
                        <a:prstClr val="white"/>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38100" cap="flat" cmpd="sng" algn="ctr">
                      <a:solidFill>
                        <a:prstClr val="white"/>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normalizeH="0" baseline="0" dirty="0">
                          <a:ln>
                            <a:noFill/>
                          </a:ln>
                          <a:solidFill>
                            <a:schemeClr val="bg1"/>
                          </a:solidFill>
                          <a:effectLst/>
                          <a:latin typeface="+mn-lt"/>
                          <a:ea typeface="ＭＳ Ｐゴシック" charset="0"/>
                          <a:cs typeface="+mn-cs"/>
                        </a:rPr>
                        <a:t>2020-21</a:t>
                      </a:r>
                    </a:p>
                  </a:txBody>
                  <a:tcPr marL="91418" marR="91418" marT="45732" marB="45732" anchor="ctr" anchorCtr="1" horzOverflow="overflow">
                    <a:lnL w="38100" cap="flat" cmpd="sng" algn="ctr">
                      <a:solidFill>
                        <a:prstClr val="white"/>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38100" cap="flat" cmpd="sng" algn="ctr">
                      <a:solidFill>
                        <a:prstClr val="white"/>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xmlns="" val="10000"/>
                  </a:ext>
                </a:extLst>
              </a:tr>
              <a:tr h="741978">
                <a:tc>
                  <a:txBody>
                    <a:bodyPr/>
                    <a:lstStyle/>
                    <a:p>
                      <a:pPr marL="0" marR="0" lvl="0" indent="0" algn="l" defTabSz="914400" rtl="0" eaLnBrk="1" fontAlgn="base" latinLnBrk="0" hangingPunct="1">
                        <a:lnSpc>
                          <a:spcPct val="100000"/>
                        </a:lnSpc>
                        <a:spcBef>
                          <a:spcPct val="20000"/>
                        </a:spcBef>
                        <a:spcAft>
                          <a:spcPct val="0"/>
                        </a:spcAft>
                        <a:buClr>
                          <a:srgbClr val="9ECD67"/>
                        </a:buClr>
                        <a:buSzPct val="110000"/>
                        <a:buFontTx/>
                        <a:buNone/>
                        <a:tabLst/>
                      </a:pPr>
                      <a:r>
                        <a:rPr kumimoji="0" lang="en-US" sz="1800" b="0" i="0" u="none" strike="noStrike" cap="none" normalizeH="0" baseline="0" dirty="0">
                          <a:ln>
                            <a:noFill/>
                          </a:ln>
                          <a:solidFill>
                            <a:schemeClr val="tx1"/>
                          </a:solidFill>
                          <a:effectLst/>
                          <a:latin typeface="+mj-lt"/>
                          <a:ea typeface="ＭＳ Ｐゴシック" charset="0"/>
                        </a:rPr>
                        <a:t>Employee Only</a:t>
                      </a:r>
                    </a:p>
                  </a:txBody>
                  <a:tcPr marL="91418" marR="91418" marT="45732" marB="45732" anchor="ctr" horzOverflow="overflow">
                    <a:lnL w="12700" cap="flat" cmpd="sng" algn="ctr">
                      <a:solidFill>
                        <a:prstClr val="white">
                          <a:lumMod val="65000"/>
                        </a:prstClr>
                      </a:solidFill>
                      <a:prstDash val="solid"/>
                      <a:round/>
                      <a:headEnd type="none" w="med" len="med"/>
                      <a:tailEnd type="none" w="med" len="med"/>
                    </a:lnL>
                    <a:lnR w="38100" cap="flat" cmpd="sng" algn="ctr">
                      <a:solidFill>
                        <a:prstClr val="white"/>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normalizeH="0" baseline="0" dirty="0">
                          <a:ln>
                            <a:noFill/>
                          </a:ln>
                          <a:solidFill>
                            <a:schemeClr val="tx1"/>
                          </a:solidFill>
                          <a:effectLst/>
                          <a:latin typeface="+mn-lt"/>
                          <a:ea typeface="ＭＳ Ｐゴシック" charset="0"/>
                          <a:cs typeface="+mn-cs"/>
                        </a:rPr>
                        <a:t>$534.42</a:t>
                      </a:r>
                    </a:p>
                  </a:txBody>
                  <a:tcPr marL="91418" marR="91418" marT="45732" marB="45732" anchor="ctr" anchorCtr="1" horzOverflow="overflow">
                    <a:lnL w="38100" cap="flat" cmpd="sng" algn="ctr">
                      <a:solidFill>
                        <a:prstClr val="white"/>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1"/>
                  </a:ext>
                </a:extLst>
              </a:tr>
              <a:tr h="772247">
                <a:tc>
                  <a:txBody>
                    <a:bodyPr/>
                    <a:lstStyle/>
                    <a:p>
                      <a:pPr marL="0" marR="0" lvl="0" indent="0" algn="l" defTabSz="914400" rtl="0" eaLnBrk="1" fontAlgn="base" latinLnBrk="0" hangingPunct="1">
                        <a:lnSpc>
                          <a:spcPct val="100000"/>
                        </a:lnSpc>
                        <a:spcBef>
                          <a:spcPct val="20000"/>
                        </a:spcBef>
                        <a:spcAft>
                          <a:spcPct val="0"/>
                        </a:spcAft>
                        <a:buClr>
                          <a:srgbClr val="9ECD67"/>
                        </a:buClr>
                        <a:buSzPct val="110000"/>
                        <a:buFontTx/>
                        <a:buNone/>
                        <a:tabLst/>
                      </a:pPr>
                      <a:r>
                        <a:rPr kumimoji="0" lang="en-US" sz="1800" b="0" i="0" u="none" strike="noStrike" cap="none" normalizeH="0" baseline="0" dirty="0">
                          <a:ln>
                            <a:noFill/>
                          </a:ln>
                          <a:solidFill>
                            <a:schemeClr val="tx1"/>
                          </a:solidFill>
                          <a:effectLst/>
                          <a:latin typeface="+mj-lt"/>
                          <a:ea typeface="ＭＳ Ｐゴシック" charset="0"/>
                        </a:rPr>
                        <a:t>Employee and Spouse</a:t>
                      </a:r>
                    </a:p>
                  </a:txBody>
                  <a:tcPr marL="91418" marR="91418" marT="45732" marB="45732" anchor="ctr" horzOverflow="overflow">
                    <a:lnL w="12700" cap="flat" cmpd="sng" algn="ctr">
                      <a:solidFill>
                        <a:prstClr val="white">
                          <a:lumMod val="65000"/>
                        </a:prstClr>
                      </a:solidFill>
                      <a:prstDash val="solid"/>
                      <a:round/>
                      <a:headEnd type="none" w="med" len="med"/>
                      <a:tailEnd type="none" w="med" len="med"/>
                    </a:lnL>
                    <a:lnR w="38100" cap="flat" cmpd="sng" algn="ctr">
                      <a:solidFill>
                        <a:prstClr val="white"/>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9ECD67"/>
                        </a:buClr>
                        <a:buSzPct val="110000"/>
                        <a:buFontTx/>
                        <a:buNone/>
                        <a:tabLst/>
                        <a:defRPr/>
                      </a:pPr>
                      <a:r>
                        <a:rPr kumimoji="0" lang="en-US" sz="1800" b="0" i="0" u="none" strike="noStrike" kern="1200" cap="none" normalizeH="0" baseline="0" dirty="0">
                          <a:ln>
                            <a:noFill/>
                          </a:ln>
                          <a:solidFill>
                            <a:srgbClr val="000000"/>
                          </a:solidFill>
                          <a:effectLst/>
                          <a:latin typeface="+mn-lt"/>
                          <a:ea typeface="ＭＳ Ｐゴシック" charset="0"/>
                          <a:cs typeface="+mn-cs"/>
                        </a:rPr>
                        <a:t>$1287.58</a:t>
                      </a:r>
                    </a:p>
                  </a:txBody>
                  <a:tcPr marL="91418" marR="91418" marT="45732" marB="45732" anchor="ctr" anchorCtr="1" horzOverflow="overflow">
                    <a:lnL w="38100" cap="flat" cmpd="sng" algn="ctr">
                      <a:solidFill>
                        <a:prstClr val="white"/>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2"/>
                  </a:ext>
                </a:extLst>
              </a:tr>
              <a:tr h="746070">
                <a:tc>
                  <a:txBody>
                    <a:bodyPr/>
                    <a:lstStyle/>
                    <a:p>
                      <a:pPr marL="0" marR="0" lvl="0" indent="0" algn="l" defTabSz="914400" rtl="0" eaLnBrk="1" fontAlgn="base" latinLnBrk="0" hangingPunct="1">
                        <a:lnSpc>
                          <a:spcPct val="100000"/>
                        </a:lnSpc>
                        <a:spcBef>
                          <a:spcPct val="20000"/>
                        </a:spcBef>
                        <a:spcAft>
                          <a:spcPct val="0"/>
                        </a:spcAft>
                        <a:buClr>
                          <a:srgbClr val="9ECD67"/>
                        </a:buClr>
                        <a:buSzPct val="110000"/>
                        <a:buFontTx/>
                        <a:buNone/>
                        <a:tabLst/>
                      </a:pPr>
                      <a:r>
                        <a:rPr kumimoji="0" lang="en-US" sz="1800" b="0" i="0" u="none" strike="noStrike" cap="none" normalizeH="0" baseline="0" dirty="0">
                          <a:ln>
                            <a:noFill/>
                          </a:ln>
                          <a:solidFill>
                            <a:schemeClr val="tx1"/>
                          </a:solidFill>
                          <a:effectLst/>
                          <a:latin typeface="+mj-lt"/>
                          <a:ea typeface="ＭＳ Ｐゴシック" charset="0"/>
                        </a:rPr>
                        <a:t> Employee and Child(ren)</a:t>
                      </a:r>
                    </a:p>
                  </a:txBody>
                  <a:tcPr marL="91418" marR="91418" marT="45732" marB="45732" anchor="ctr" horzOverflow="overflow">
                    <a:lnL w="12700" cap="flat" cmpd="sng" algn="ctr">
                      <a:solidFill>
                        <a:prstClr val="white">
                          <a:lumMod val="65000"/>
                        </a:prstClr>
                      </a:solidFill>
                      <a:prstDash val="solid"/>
                      <a:round/>
                      <a:headEnd type="none" w="med" len="med"/>
                      <a:tailEnd type="none" w="med" len="med"/>
                    </a:lnL>
                    <a:lnR w="38100" cap="flat" cmpd="sng" algn="ctr">
                      <a:solidFill>
                        <a:prstClr val="white"/>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normalizeH="0" baseline="0" dirty="0">
                          <a:ln>
                            <a:noFill/>
                          </a:ln>
                          <a:solidFill>
                            <a:srgbClr val="000000"/>
                          </a:solidFill>
                          <a:effectLst/>
                          <a:latin typeface="+mn-lt"/>
                          <a:ea typeface="ＭＳ Ｐゴシック" charset="0"/>
                          <a:cs typeface="+mn-cs"/>
                        </a:rPr>
                        <a:t>$835.68</a:t>
                      </a:r>
                    </a:p>
                  </a:txBody>
                  <a:tcPr marL="91418" marR="91418" marT="45732" marB="45732" anchor="ctr" anchorCtr="1" horzOverflow="overflow">
                    <a:lnL w="38100" cap="flat" cmpd="sng" algn="ctr">
                      <a:solidFill>
                        <a:prstClr val="white"/>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3"/>
                  </a:ext>
                </a:extLst>
              </a:tr>
              <a:tr h="719891">
                <a:tc>
                  <a:txBody>
                    <a:bodyPr/>
                    <a:lstStyle/>
                    <a:p>
                      <a:pPr marL="0" marR="0" lvl="0" indent="0" algn="l" defTabSz="914400" rtl="0" eaLnBrk="1" fontAlgn="base" latinLnBrk="0" hangingPunct="1">
                        <a:lnSpc>
                          <a:spcPct val="100000"/>
                        </a:lnSpc>
                        <a:spcBef>
                          <a:spcPct val="20000"/>
                        </a:spcBef>
                        <a:spcAft>
                          <a:spcPct val="0"/>
                        </a:spcAft>
                        <a:buClr>
                          <a:srgbClr val="9ECD67"/>
                        </a:buClr>
                        <a:buSzPct val="110000"/>
                        <a:buFontTx/>
                        <a:buNone/>
                        <a:tabLst/>
                      </a:pPr>
                      <a:r>
                        <a:rPr kumimoji="0" lang="en-US" sz="1800" b="0" i="0" u="none" strike="noStrike" cap="none" normalizeH="0" baseline="0" dirty="0">
                          <a:ln>
                            <a:noFill/>
                          </a:ln>
                          <a:solidFill>
                            <a:schemeClr val="tx1"/>
                          </a:solidFill>
                          <a:effectLst/>
                          <a:latin typeface="+mj-lt"/>
                          <a:ea typeface="ＭＳ Ｐゴシック" charset="0"/>
                        </a:rPr>
                        <a:t>Family</a:t>
                      </a:r>
                    </a:p>
                  </a:txBody>
                  <a:tcPr marL="91418" marR="91418" marT="45732" marB="45732" anchor="ctr" horzOverflow="overflow">
                    <a:lnL w="12700" cap="flat" cmpd="sng" algn="ctr">
                      <a:solidFill>
                        <a:prstClr val="white">
                          <a:lumMod val="65000"/>
                        </a:prstClr>
                      </a:solidFill>
                      <a:prstDash val="solid"/>
                      <a:round/>
                      <a:headEnd type="none" w="med" len="med"/>
                      <a:tailEnd type="none" w="med" len="med"/>
                    </a:lnL>
                    <a:lnR w="38100" cap="flat" cmpd="sng" algn="ctr">
                      <a:solidFill>
                        <a:prstClr val="white"/>
                      </a:solidFill>
                      <a:prstDash val="solid"/>
                      <a:round/>
                      <a:headEnd type="none" w="med" len="med"/>
                      <a:tailEnd type="none" w="med" len="med"/>
                    </a:lnR>
                    <a:lnT w="38100" cap="flat" cmpd="sng" algn="ctr">
                      <a:solidFill>
                        <a:prstClr val="white"/>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normalizeH="0" baseline="0" dirty="0">
                          <a:ln>
                            <a:noFill/>
                          </a:ln>
                          <a:solidFill>
                            <a:srgbClr val="000000"/>
                          </a:solidFill>
                          <a:effectLst/>
                          <a:latin typeface="+mn-lt"/>
                          <a:ea typeface="ＭＳ Ｐゴシック" charset="0"/>
                          <a:cs typeface="+mn-cs"/>
                        </a:rPr>
                        <a:t>$1370.12</a:t>
                      </a:r>
                    </a:p>
                  </a:txBody>
                  <a:tcPr marL="91418" marR="91418" marT="45732" marB="45732" anchor="ctr" anchorCtr="1" horzOverflow="overflow">
                    <a:lnL w="38100" cap="flat" cmpd="sng" algn="ctr">
                      <a:solidFill>
                        <a:prstClr val="white"/>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38100" cap="flat" cmpd="sng" algn="ctr">
                      <a:solidFill>
                        <a:prstClr val="white"/>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2832800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51885CD-145C-4C07-9B8F-9578D4B8A216}"/>
              </a:ext>
            </a:extLst>
          </p:cNvPr>
          <p:cNvPicPr>
            <a:picLocks noChangeAspect="1"/>
          </p:cNvPicPr>
          <p:nvPr/>
        </p:nvPicPr>
        <p:blipFill>
          <a:blip r:embed="rId3"/>
          <a:stretch>
            <a:fillRect/>
          </a:stretch>
        </p:blipFill>
        <p:spPr>
          <a:xfrm>
            <a:off x="6138495" y="967502"/>
            <a:ext cx="5479181" cy="5027226"/>
          </a:xfrm>
          <a:prstGeom prst="rect">
            <a:avLst/>
          </a:prstGeom>
        </p:spPr>
      </p:pic>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Content Placeholder 1"/>
          <p:cNvSpPr txBox="1">
            <a:spLocks/>
          </p:cNvSpPr>
          <p:nvPr/>
        </p:nvSpPr>
        <p:spPr bwMode="auto">
          <a:xfrm>
            <a:off x="256207" y="967502"/>
            <a:ext cx="6115418" cy="503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fontScale="77500" lnSpcReduction="20000"/>
          </a:bodyPr>
          <a:lstStyle>
            <a:lvl1pPr marL="342900" indent="-342900" algn="l" defTabSz="457200" rtl="0" eaLnBrk="1" latinLnBrk="0" hangingPunct="1">
              <a:spcBef>
                <a:spcPct val="20000"/>
              </a:spcBef>
              <a:buClr>
                <a:srgbClr val="008000"/>
              </a:buClr>
              <a:buFont typeface="Arial"/>
              <a:buChar char="•"/>
              <a:defRPr sz="2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
                <a:srgbClr val="008000"/>
              </a:buClr>
              <a:buSzTx/>
              <a:buFont typeface="Arial"/>
              <a:buNone/>
              <a:tabLst/>
              <a:defRPr/>
            </a:pPr>
            <a:r>
              <a:rPr kumimoji="0" lang="en-US" sz="2200" b="1" i="0" u="none" strike="noStrike" kern="1200" cap="none" spc="0" normalizeH="0" baseline="0" noProof="0">
                <a:ln>
                  <a:noFill/>
                </a:ln>
                <a:solidFill>
                  <a:sysClr val="windowText" lastClr="000000"/>
                </a:solidFill>
                <a:effectLst/>
                <a:uLnTx/>
                <a:uFillTx/>
                <a:latin typeface="Arial" panose="020B0604020202020204"/>
                <a:ea typeface="+mn-ea"/>
                <a:cs typeface="+mn-cs"/>
              </a:rPr>
              <a:t>Available to employees living, working or residing in the </a:t>
            </a:r>
          </a:p>
          <a:p>
            <a:pPr marL="0" marR="0" lvl="0" indent="0" algn="l" defTabSz="282575" rtl="0" eaLnBrk="1" fontAlgn="auto" latinLnBrk="0" hangingPunct="1">
              <a:lnSpc>
                <a:spcPct val="90000"/>
              </a:lnSpc>
              <a:spcBef>
                <a:spcPct val="20000"/>
              </a:spcBef>
              <a:spcAft>
                <a:spcPts val="0"/>
              </a:spcAft>
              <a:buClr>
                <a:srgbClr val="008000"/>
              </a:buClr>
              <a:buSzTx/>
              <a:buFont typeface="Arial"/>
              <a:buNone/>
              <a:tabLst/>
              <a:defRPr/>
            </a:pPr>
            <a:r>
              <a:rPr kumimoji="0" lang="en-US" sz="2200" b="1" i="0" u="none" strike="noStrike" kern="1200" cap="none" spc="0" normalizeH="0" baseline="0" noProof="0">
                <a:ln>
                  <a:noFill/>
                </a:ln>
                <a:solidFill>
                  <a:sysClr val="windowText" lastClr="000000"/>
                </a:solidFill>
                <a:effectLst/>
                <a:uLnTx/>
                <a:uFillTx/>
                <a:latin typeface="Arial" panose="020B0604020202020204"/>
                <a:ea typeface="+mn-ea"/>
                <a:cs typeface="+mn-cs"/>
              </a:rPr>
              <a:t>following counties:</a:t>
            </a:r>
          </a:p>
          <a:p>
            <a:pPr marL="122238" marR="0" lvl="0" indent="0" algn="l" defTabSz="457200" rtl="0" eaLnBrk="1" fontAlgn="auto" latinLnBrk="0" hangingPunct="1">
              <a:lnSpc>
                <a:spcPct val="100000"/>
              </a:lnSpc>
              <a:spcBef>
                <a:spcPct val="20000"/>
              </a:spcBef>
              <a:spcAft>
                <a:spcPts val="0"/>
              </a:spcAft>
              <a:buClr>
                <a:srgbClr val="008000"/>
              </a:buClr>
              <a:buSzTx/>
              <a:buFont typeface="Arial"/>
              <a:buNone/>
              <a:tabLst/>
              <a:defRPr/>
            </a:pPr>
            <a:r>
              <a:rPr kumimoji="0" lang="en-US" sz="2200" b="0" i="0" u="none" strike="noStrike" kern="1200" cap="none" spc="0" normalizeH="0" baseline="0" noProof="0">
                <a:ln>
                  <a:noFill/>
                </a:ln>
                <a:solidFill>
                  <a:srgbClr val="1E1E1E"/>
                </a:solidFill>
                <a:effectLst/>
                <a:uLnTx/>
                <a:uFillTx/>
                <a:latin typeface="Arial" panose="020B0604020202020204"/>
                <a:ea typeface="+mn-ea"/>
                <a:cs typeface="+mn-cs"/>
              </a:rPr>
              <a:t>Andrews, Armstrong, Bailey, Borden, Briscoe, Callahan, </a:t>
            </a:r>
          </a:p>
          <a:p>
            <a:pPr marL="122238" marR="0" lvl="0" indent="0" algn="l" defTabSz="457200" rtl="0" eaLnBrk="1" fontAlgn="auto" latinLnBrk="0" hangingPunct="1">
              <a:lnSpc>
                <a:spcPct val="100000"/>
              </a:lnSpc>
              <a:spcBef>
                <a:spcPct val="20000"/>
              </a:spcBef>
              <a:spcAft>
                <a:spcPts val="0"/>
              </a:spcAft>
              <a:buClr>
                <a:srgbClr val="008000"/>
              </a:buClr>
              <a:buSzTx/>
              <a:buFont typeface="Arial"/>
              <a:buNone/>
              <a:tabLst/>
              <a:defRPr/>
            </a:pPr>
            <a:r>
              <a:rPr kumimoji="0" lang="en-US" sz="2200" b="0" i="0" u="none" strike="noStrike" kern="1200" cap="none" spc="0" normalizeH="0" baseline="0" noProof="0">
                <a:ln>
                  <a:noFill/>
                </a:ln>
                <a:solidFill>
                  <a:srgbClr val="1E1E1E"/>
                </a:solidFill>
                <a:effectLst/>
                <a:uLnTx/>
                <a:uFillTx/>
                <a:latin typeface="Arial" panose="020B0604020202020204"/>
                <a:ea typeface="+mn-ea"/>
                <a:cs typeface="+mn-cs"/>
              </a:rPr>
              <a:t>Carson, Castro, Childress, Cochran, Coke, Coleman, Collingsworth, Comanche, </a:t>
            </a:r>
            <a:r>
              <a:rPr kumimoji="0" lang="en-US" sz="2200" b="1" i="0" u="none" strike="noStrike" kern="1200" cap="none" spc="0" normalizeH="0" baseline="0" noProof="0">
                <a:ln>
                  <a:noFill/>
                </a:ln>
                <a:solidFill>
                  <a:srgbClr val="FF0000"/>
                </a:solidFill>
                <a:effectLst/>
                <a:uLnTx/>
                <a:uFillTx/>
                <a:latin typeface="Arial" panose="020B0604020202020204"/>
                <a:ea typeface="+mn-ea"/>
                <a:cs typeface="+mn-cs"/>
              </a:rPr>
              <a:t>Concho</a:t>
            </a:r>
            <a:r>
              <a:rPr kumimoji="0" lang="en-US" sz="2200" b="1" i="0" u="none" strike="noStrike" kern="1200" cap="none" spc="0" normalizeH="0" baseline="0" noProof="0">
                <a:ln>
                  <a:noFill/>
                </a:ln>
                <a:solidFill>
                  <a:srgbClr val="1E1E1E"/>
                </a:solidFill>
                <a:effectLst/>
                <a:uLnTx/>
                <a:uFillTx/>
                <a:latin typeface="Arial" panose="020B0604020202020204"/>
                <a:ea typeface="+mn-ea"/>
                <a:cs typeface="+mn-cs"/>
              </a:rPr>
              <a:t>,</a:t>
            </a:r>
            <a:r>
              <a:rPr kumimoji="0" lang="en-US" sz="2200" b="1" i="0" u="none" strike="noStrike" kern="1200" cap="none" spc="0" normalizeH="0" baseline="0" noProof="0">
                <a:ln>
                  <a:noFill/>
                </a:ln>
                <a:solidFill>
                  <a:srgbClr val="FF0000"/>
                </a:solidFill>
                <a:effectLst/>
                <a:uLnTx/>
                <a:uFillTx/>
                <a:latin typeface="Arial" panose="020B0604020202020204"/>
                <a:ea typeface="+mn-ea"/>
                <a:cs typeface="+mn-cs"/>
              </a:rPr>
              <a:t> </a:t>
            </a:r>
            <a:r>
              <a:rPr kumimoji="0" lang="en-US" sz="2200" b="0" i="0" u="none" strike="noStrike" kern="1200" cap="none" spc="0" normalizeH="0" baseline="0" noProof="0" err="1">
                <a:ln>
                  <a:noFill/>
                </a:ln>
                <a:solidFill>
                  <a:srgbClr val="1E1E1E"/>
                </a:solidFill>
                <a:effectLst/>
                <a:uLnTx/>
                <a:uFillTx/>
                <a:latin typeface="Arial" panose="020B0604020202020204"/>
                <a:ea typeface="+mn-ea"/>
                <a:cs typeface="+mn-cs"/>
              </a:rPr>
              <a:t>Cottle</a:t>
            </a:r>
            <a:r>
              <a:rPr kumimoji="0" lang="en-US" sz="2200" b="0" i="0" u="none" strike="noStrike" kern="1200" cap="none" spc="0" normalizeH="0" baseline="0" noProof="0">
                <a:ln>
                  <a:noFill/>
                </a:ln>
                <a:solidFill>
                  <a:srgbClr val="1E1E1E"/>
                </a:solidFill>
                <a:effectLst/>
                <a:uLnTx/>
                <a:uFillTx/>
                <a:latin typeface="Arial" panose="020B0604020202020204"/>
                <a:ea typeface="+mn-ea"/>
                <a:cs typeface="+mn-cs"/>
              </a:rPr>
              <a:t>, Crane, </a:t>
            </a:r>
            <a:r>
              <a:rPr kumimoji="0" lang="en-US" sz="2200" b="1" i="0" u="none" strike="noStrike" kern="1200" cap="none" spc="0" normalizeH="0" baseline="0" noProof="0">
                <a:ln>
                  <a:noFill/>
                </a:ln>
                <a:solidFill>
                  <a:srgbClr val="FF0000"/>
                </a:solidFill>
                <a:effectLst/>
                <a:uLnTx/>
                <a:uFillTx/>
                <a:latin typeface="Arial" panose="020B0604020202020204"/>
                <a:ea typeface="+mn-ea"/>
                <a:cs typeface="+mn-cs"/>
              </a:rPr>
              <a:t>Crockett</a:t>
            </a:r>
            <a:r>
              <a:rPr kumimoji="0" lang="en-US" sz="2200" b="1" i="0" u="none" strike="noStrike" kern="1200" cap="none" spc="0" normalizeH="0" baseline="0" noProof="0">
                <a:ln>
                  <a:noFill/>
                </a:ln>
                <a:solidFill>
                  <a:srgbClr val="1E1E1E"/>
                </a:solidFill>
                <a:effectLst/>
                <a:uLnTx/>
                <a:uFillTx/>
                <a:latin typeface="Arial" panose="020B0604020202020204"/>
                <a:ea typeface="+mn-ea"/>
                <a:cs typeface="+mn-cs"/>
              </a:rPr>
              <a:t>,</a:t>
            </a:r>
            <a:r>
              <a:rPr kumimoji="0" lang="en-US" sz="2200" b="1" i="0" u="none" strike="noStrike" kern="1200" cap="none" spc="0" normalizeH="0" baseline="0" noProof="0">
                <a:ln>
                  <a:noFill/>
                </a:ln>
                <a:solidFill>
                  <a:srgbClr val="FF0000"/>
                </a:solidFill>
                <a:effectLst/>
                <a:uLnTx/>
                <a:uFillTx/>
                <a:latin typeface="Arial" panose="020B0604020202020204"/>
                <a:ea typeface="+mn-ea"/>
                <a:cs typeface="+mn-cs"/>
              </a:rPr>
              <a:t> </a:t>
            </a:r>
            <a:r>
              <a:rPr kumimoji="0" lang="en-US" sz="2200" b="0" i="0" u="none" strike="noStrike" kern="1200" cap="none" spc="0" normalizeH="0" baseline="0" noProof="0">
                <a:ln>
                  <a:noFill/>
                </a:ln>
                <a:solidFill>
                  <a:srgbClr val="1E1E1E"/>
                </a:solidFill>
                <a:effectLst/>
                <a:uLnTx/>
                <a:uFillTx/>
                <a:latin typeface="Arial" panose="020B0604020202020204"/>
                <a:ea typeface="+mn-ea"/>
                <a:cs typeface="+mn-cs"/>
              </a:rPr>
              <a:t>Crosby, Dallam, Dawson, Deaf Smith, Dickens, Donley, Eastland, Ector, Fisher, Floyd, Gaines, Garza, Glasscock, Gray, Hale, Hall, Hansford, Hartley, Haskell, Hemphill, Hockley, Howard, Hutchinson, </a:t>
            </a:r>
            <a:r>
              <a:rPr kumimoji="0" lang="en-US" sz="2200" b="1" i="0" u="none" strike="noStrike" kern="1200" cap="none" spc="0" normalizeH="0" baseline="0" noProof="0">
                <a:ln>
                  <a:noFill/>
                </a:ln>
                <a:solidFill>
                  <a:srgbClr val="FF0000"/>
                </a:solidFill>
                <a:effectLst/>
                <a:uLnTx/>
                <a:uFillTx/>
                <a:latin typeface="Arial" panose="020B0604020202020204"/>
                <a:ea typeface="+mn-ea"/>
                <a:cs typeface="+mn-cs"/>
              </a:rPr>
              <a:t>Irion</a:t>
            </a:r>
            <a:r>
              <a:rPr kumimoji="0" lang="en-US" sz="2200" b="1" i="0" u="none" strike="noStrike" kern="1200" cap="none" spc="0" normalizeH="0" baseline="0" noProof="0">
                <a:ln>
                  <a:noFill/>
                </a:ln>
                <a:solidFill>
                  <a:srgbClr val="1E1E1E"/>
                </a:solidFill>
                <a:effectLst/>
                <a:uLnTx/>
                <a:uFillTx/>
                <a:latin typeface="Arial" panose="020B0604020202020204"/>
                <a:ea typeface="+mn-ea"/>
                <a:cs typeface="+mn-cs"/>
              </a:rPr>
              <a:t>, </a:t>
            </a:r>
            <a:r>
              <a:rPr kumimoji="0" lang="en-US" sz="2200" b="0" i="0" u="none" strike="noStrike" kern="1200" cap="none" spc="0" normalizeH="0" baseline="0" noProof="0">
                <a:ln>
                  <a:noFill/>
                </a:ln>
                <a:solidFill>
                  <a:srgbClr val="1E1E1E"/>
                </a:solidFill>
                <a:effectLst/>
                <a:uLnTx/>
                <a:uFillTx/>
                <a:latin typeface="Arial" panose="020B0604020202020204"/>
                <a:ea typeface="+mn-ea"/>
                <a:cs typeface="+mn-cs"/>
              </a:rPr>
              <a:t>Jones, Kent, </a:t>
            </a:r>
            <a:r>
              <a:rPr kumimoji="0" lang="en-US" sz="2200" b="1" i="0" u="none" strike="noStrike" kern="1200" cap="none" spc="0" normalizeH="0" baseline="0" noProof="0">
                <a:ln>
                  <a:noFill/>
                </a:ln>
                <a:solidFill>
                  <a:srgbClr val="FF0000"/>
                </a:solidFill>
                <a:effectLst/>
                <a:uLnTx/>
                <a:uFillTx/>
                <a:latin typeface="Arial" panose="020B0604020202020204"/>
                <a:ea typeface="+mn-ea"/>
                <a:cs typeface="+mn-cs"/>
              </a:rPr>
              <a:t>Kimble</a:t>
            </a:r>
            <a:r>
              <a:rPr kumimoji="0" lang="en-US" sz="2200" b="1" i="0" u="none" strike="noStrike" kern="1200" cap="none" spc="0" normalizeH="0" baseline="0" noProof="0">
                <a:ln>
                  <a:noFill/>
                </a:ln>
                <a:solidFill>
                  <a:srgbClr val="1E1E1E"/>
                </a:solidFill>
                <a:effectLst/>
                <a:uLnTx/>
                <a:uFillTx/>
                <a:latin typeface="Arial" panose="020B0604020202020204"/>
                <a:ea typeface="+mn-ea"/>
                <a:cs typeface="+mn-cs"/>
              </a:rPr>
              <a:t>, </a:t>
            </a:r>
            <a:r>
              <a:rPr kumimoji="0" lang="en-US" sz="2200" b="0" i="0" u="none" strike="noStrike" kern="1200" cap="none" spc="0" normalizeH="0" baseline="0" noProof="0">
                <a:ln>
                  <a:noFill/>
                </a:ln>
                <a:solidFill>
                  <a:srgbClr val="1E1E1E"/>
                </a:solidFill>
                <a:effectLst/>
                <a:uLnTx/>
                <a:uFillTx/>
                <a:latin typeface="Arial" panose="020B0604020202020204"/>
                <a:ea typeface="+mn-ea"/>
                <a:cs typeface="+mn-cs"/>
              </a:rPr>
              <a:t>King, Knox, Lamb, Lampasas, Lipscomb, Loving, Lubbock, Lynn, Martin, </a:t>
            </a:r>
            <a:r>
              <a:rPr kumimoji="0" lang="en-US" sz="2200" b="1" i="0" u="none" strike="noStrike" kern="1200" cap="none" spc="0" normalizeH="0" baseline="0" noProof="0">
                <a:ln>
                  <a:noFill/>
                </a:ln>
                <a:solidFill>
                  <a:srgbClr val="FF0000"/>
                </a:solidFill>
                <a:effectLst/>
                <a:uLnTx/>
                <a:uFillTx/>
                <a:latin typeface="Arial" panose="020B0604020202020204"/>
                <a:ea typeface="+mn-ea"/>
                <a:cs typeface="+mn-cs"/>
              </a:rPr>
              <a:t>Mason, </a:t>
            </a:r>
            <a:r>
              <a:rPr kumimoji="0" lang="en-US" sz="2200" b="0" i="0" u="none" strike="noStrike" kern="1200" cap="none" spc="0" normalizeH="0" baseline="0" noProof="0">
                <a:ln>
                  <a:noFill/>
                </a:ln>
                <a:solidFill>
                  <a:srgbClr val="1E1E1E"/>
                </a:solidFill>
                <a:effectLst/>
                <a:uLnTx/>
                <a:uFillTx/>
                <a:latin typeface="Arial" panose="020B0604020202020204"/>
                <a:ea typeface="+mn-ea"/>
                <a:cs typeface="+mn-cs"/>
              </a:rPr>
              <a:t>McCulloch, Midland, Mitchell, Moore, Motley, Nolan, Ochiltree, Oldham, Parmer, Pecos, Potter, Randall, Reagan, Reeves, Roberts, Runnels, San Saba, Scurry, </a:t>
            </a:r>
            <a:r>
              <a:rPr kumimoji="0" lang="en-US" sz="2200" b="1" i="0" u="none" strike="noStrike" kern="1200" cap="none" spc="0" normalizeH="0" baseline="0" noProof="0">
                <a:ln>
                  <a:noFill/>
                </a:ln>
                <a:solidFill>
                  <a:srgbClr val="FF0000"/>
                </a:solidFill>
                <a:effectLst/>
                <a:uLnTx/>
                <a:uFillTx/>
                <a:latin typeface="Arial" panose="020B0604020202020204"/>
                <a:ea typeface="+mn-ea"/>
                <a:cs typeface="+mn-cs"/>
              </a:rPr>
              <a:t>Schleicher</a:t>
            </a:r>
            <a:r>
              <a:rPr kumimoji="0" lang="en-US" sz="2200" b="1" i="0" u="none" strike="noStrike" kern="1200" cap="none" spc="0" normalizeH="0" baseline="0" noProof="0">
                <a:ln>
                  <a:noFill/>
                </a:ln>
                <a:solidFill>
                  <a:srgbClr val="1E1E1E"/>
                </a:solidFill>
                <a:effectLst/>
                <a:uLnTx/>
                <a:uFillTx/>
                <a:latin typeface="Arial" panose="020B0604020202020204"/>
                <a:ea typeface="+mn-ea"/>
                <a:cs typeface="+mn-cs"/>
              </a:rPr>
              <a:t>,</a:t>
            </a:r>
            <a:r>
              <a:rPr kumimoji="0" lang="en-US" sz="2200" b="1" i="0" u="none" strike="noStrike" kern="1200" cap="none" spc="0" normalizeH="0" baseline="0" noProof="0">
                <a:ln>
                  <a:noFill/>
                </a:ln>
                <a:solidFill>
                  <a:srgbClr val="FF0000"/>
                </a:solidFill>
                <a:effectLst/>
                <a:uLnTx/>
                <a:uFillTx/>
                <a:latin typeface="Arial" panose="020B0604020202020204"/>
                <a:ea typeface="+mn-ea"/>
                <a:cs typeface="+mn-cs"/>
              </a:rPr>
              <a:t> </a:t>
            </a:r>
            <a:r>
              <a:rPr kumimoji="0" lang="en-US" sz="2200" b="0" i="0" u="none" strike="noStrike" kern="1200" cap="none" spc="0" normalizeH="0" baseline="0" noProof="0">
                <a:ln>
                  <a:noFill/>
                </a:ln>
                <a:solidFill>
                  <a:srgbClr val="1E1E1E"/>
                </a:solidFill>
                <a:effectLst/>
                <a:uLnTx/>
                <a:uFillTx/>
                <a:latin typeface="Arial" panose="020B0604020202020204"/>
                <a:ea typeface="+mn-ea"/>
                <a:cs typeface="+mn-cs"/>
              </a:rPr>
              <a:t>Shackelford, Sherman, Stephens, Sterling, Stonewall, </a:t>
            </a:r>
            <a:r>
              <a:rPr kumimoji="0" lang="en-US" sz="2200" b="1" i="0" u="none" strike="noStrike" kern="1200" cap="none" spc="0" normalizeH="0" baseline="0" noProof="0">
                <a:ln>
                  <a:noFill/>
                </a:ln>
                <a:solidFill>
                  <a:srgbClr val="FF0000"/>
                </a:solidFill>
                <a:effectLst/>
                <a:uLnTx/>
                <a:uFillTx/>
                <a:latin typeface="Arial" panose="020B0604020202020204"/>
                <a:ea typeface="+mn-ea"/>
                <a:cs typeface="+mn-cs"/>
              </a:rPr>
              <a:t>Sutton</a:t>
            </a:r>
            <a:r>
              <a:rPr kumimoji="0" lang="en-US" sz="2200" b="1" i="0" u="none" strike="noStrike" kern="1200" cap="none" spc="0" normalizeH="0" baseline="0" noProof="0">
                <a:ln>
                  <a:noFill/>
                </a:ln>
                <a:solidFill>
                  <a:srgbClr val="1E1E1E"/>
                </a:solidFill>
                <a:effectLst/>
                <a:uLnTx/>
                <a:uFillTx/>
                <a:latin typeface="Arial" panose="020B0604020202020204"/>
                <a:ea typeface="+mn-ea"/>
                <a:cs typeface="+mn-cs"/>
              </a:rPr>
              <a:t>, </a:t>
            </a:r>
            <a:r>
              <a:rPr kumimoji="0" lang="en-US" sz="2200" b="0" i="0" u="none" strike="noStrike" kern="1200" cap="none" spc="0" normalizeH="0" baseline="0" noProof="0">
                <a:ln>
                  <a:noFill/>
                </a:ln>
                <a:solidFill>
                  <a:srgbClr val="1E1E1E"/>
                </a:solidFill>
                <a:effectLst/>
                <a:uLnTx/>
                <a:uFillTx/>
                <a:latin typeface="Arial" panose="020B0604020202020204"/>
                <a:ea typeface="+mn-ea"/>
                <a:cs typeface="+mn-cs"/>
              </a:rPr>
              <a:t>Swisher, Taylor, Terry, Throckmorton, Tom Green, Upton, Ward, Wheeler, Winkler, Yoakum  </a:t>
            </a:r>
            <a:r>
              <a:rPr kumimoji="0" lang="en-US" sz="2200" b="1" i="0" u="none" strike="noStrike" kern="1200" cap="none" spc="0" normalizeH="0" baseline="0" noProof="0">
                <a:ln>
                  <a:noFill/>
                </a:ln>
                <a:solidFill>
                  <a:srgbClr val="FF0000"/>
                </a:solidFill>
                <a:effectLst/>
                <a:uLnTx/>
                <a:uFillTx/>
                <a:latin typeface="Arial" panose="020B0604020202020204"/>
                <a:ea typeface="+mn-ea"/>
                <a:cs typeface="+mn-cs"/>
              </a:rPr>
              <a:t>(New Counties)</a:t>
            </a:r>
          </a:p>
          <a:p>
            <a:pPr marL="457200" marR="0" lvl="1" indent="0" algn="l" defTabSz="457200" rtl="0" eaLnBrk="1" fontAlgn="auto" latinLnBrk="0" hangingPunct="1">
              <a:lnSpc>
                <a:spcPct val="90000"/>
              </a:lnSpc>
              <a:spcBef>
                <a:spcPct val="20000"/>
              </a:spcBef>
              <a:spcAft>
                <a:spcPts val="0"/>
              </a:spcAft>
              <a:buClrTx/>
              <a:buSzTx/>
              <a:buFont typeface="Arial"/>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a:p>
            <a:pPr marL="0" marR="0" lvl="0" indent="0" algn="l" defTabSz="457200" rtl="0" eaLnBrk="1" fontAlgn="auto" latinLnBrk="0" hangingPunct="1">
              <a:lnSpc>
                <a:spcPct val="90000"/>
              </a:lnSpc>
              <a:spcBef>
                <a:spcPct val="20000"/>
              </a:spcBef>
              <a:spcAft>
                <a:spcPts val="0"/>
              </a:spcAft>
              <a:buClr>
                <a:srgbClr val="008000"/>
              </a:buClr>
              <a:buSzTx/>
              <a:buFont typeface="Arial"/>
              <a:buNone/>
              <a:tabLst/>
              <a:defRPr/>
            </a:pPr>
            <a:r>
              <a:rPr kumimoji="0" lang="en-US" sz="2200" b="1" i="0" u="none" strike="noStrike" kern="1200" cap="none" spc="0" normalizeH="0" baseline="0" noProof="0">
                <a:ln>
                  <a:noFill/>
                </a:ln>
                <a:solidFill>
                  <a:sysClr val="windowText" lastClr="000000"/>
                </a:solidFill>
                <a:effectLst/>
                <a:uLnTx/>
                <a:uFillTx/>
                <a:latin typeface="Arial" panose="020B0604020202020204"/>
                <a:ea typeface="+mn-ea"/>
                <a:cs typeface="+mn-cs"/>
              </a:rPr>
              <a:t>Provider Network</a:t>
            </a:r>
          </a:p>
          <a:p>
            <a:pPr marL="511175" marR="0" lvl="1" indent="-342900" algn="l" defTabSz="457200" rtl="0" eaLnBrk="1" fontAlgn="auto" latinLnBrk="0" hangingPunct="1">
              <a:lnSpc>
                <a:spcPct val="90000"/>
              </a:lnSpc>
              <a:spcBef>
                <a:spcPct val="20000"/>
              </a:spcBef>
              <a:spcAft>
                <a:spcPts val="0"/>
              </a:spcAft>
              <a:buSzTx/>
              <a:buFont typeface="Arial" panose="020B0604020202020204" pitchFamily="34" charset="0"/>
              <a:buChar char="•"/>
              <a:tabLst/>
              <a:defRPr/>
            </a:pPr>
            <a:r>
              <a:rPr kumimoji="0" lang="en-US" sz="2100" b="0" i="0" u="none" strike="noStrike" kern="1200" cap="none" spc="0" normalizeH="0" baseline="0" noProof="0">
                <a:ln>
                  <a:noFill/>
                </a:ln>
                <a:solidFill>
                  <a:sysClr val="windowText" lastClr="000000"/>
                </a:solidFill>
                <a:effectLst/>
                <a:uLnTx/>
                <a:uFillTx/>
                <a:latin typeface="Arial" panose="020B0604020202020204"/>
                <a:ea typeface="+mn-ea"/>
                <a:cs typeface="+mn-cs"/>
              </a:rPr>
              <a:t>Blue Essentials</a:t>
            </a:r>
          </a:p>
          <a:p>
            <a:pPr marL="457200" marR="0" lvl="1" indent="0" algn="l" defTabSz="457200" rtl="0" eaLnBrk="1" fontAlgn="auto" latinLnBrk="0" hangingPunct="1">
              <a:lnSpc>
                <a:spcPct val="90000"/>
              </a:lnSpc>
              <a:spcBef>
                <a:spcPct val="20000"/>
              </a:spcBef>
              <a:spcAft>
                <a:spcPts val="0"/>
              </a:spcAft>
              <a:buClrTx/>
              <a:buSzTx/>
              <a:buFont typeface="Arial"/>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a:ea typeface="+mn-ea"/>
              <a:cs typeface="+mn-cs"/>
            </a:endParaRPr>
          </a:p>
          <a:p>
            <a:pPr marL="0" marR="0" lvl="0" indent="0" algn="l" defTabSz="457200" rtl="0" eaLnBrk="1" fontAlgn="auto" latinLnBrk="0" hangingPunct="1">
              <a:lnSpc>
                <a:spcPct val="90000"/>
              </a:lnSpc>
              <a:spcBef>
                <a:spcPct val="20000"/>
              </a:spcBef>
              <a:spcAft>
                <a:spcPts val="0"/>
              </a:spcAft>
              <a:buClr>
                <a:srgbClr val="008000"/>
              </a:buClr>
              <a:buSzTx/>
              <a:buFont typeface="Arial"/>
              <a:buNone/>
              <a:tabLst/>
              <a:defRPr/>
            </a:pPr>
            <a:r>
              <a:rPr kumimoji="0" lang="en-US" sz="2200" b="1" i="0" u="none" strike="noStrike" kern="1200" cap="none" spc="0" normalizeH="0" baseline="0" noProof="0">
                <a:ln>
                  <a:noFill/>
                </a:ln>
                <a:solidFill>
                  <a:sysClr val="windowText" lastClr="000000"/>
                </a:solidFill>
                <a:effectLst/>
                <a:uLnTx/>
                <a:uFillTx/>
                <a:latin typeface="Arial" panose="020B0604020202020204"/>
                <a:ea typeface="+mn-ea"/>
                <a:cs typeface="+mn-cs"/>
              </a:rPr>
              <a:t>Provider Finder</a:t>
            </a:r>
          </a:p>
          <a:p>
            <a:pPr marL="452438" marR="0" lvl="1" indent="-342900" algn="l" defTabSz="457200" rtl="0" eaLnBrk="1" fontAlgn="auto" latinLnBrk="0" hangingPunct="1">
              <a:lnSpc>
                <a:spcPct val="90000"/>
              </a:lnSpc>
              <a:spcBef>
                <a:spcPct val="20000"/>
              </a:spcBef>
              <a:spcAft>
                <a:spcPts val="0"/>
              </a:spcAft>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Arial" panose="020B0604020202020204"/>
                <a:ea typeface="+mn-ea"/>
                <a:cs typeface="+mn-cs"/>
              </a:rPr>
              <a:t>A complete list of network providers is available at:</a:t>
            </a:r>
          </a:p>
          <a:p>
            <a:pPr marL="109538" marR="0" lvl="1" indent="347663" algn="l" defTabSz="457200" rtl="0" eaLnBrk="1" fontAlgn="auto" latinLnBrk="0" hangingPunct="1">
              <a:lnSpc>
                <a:spcPct val="90000"/>
              </a:lnSpc>
              <a:spcBef>
                <a:spcPct val="20000"/>
              </a:spcBef>
              <a:spcAft>
                <a:spcPts val="0"/>
              </a:spcAft>
              <a:buClrTx/>
              <a:buSzTx/>
              <a:buFont typeface="Arial" pitchFamily="34" charset="0"/>
              <a:buChar char="–"/>
              <a:tabLst/>
              <a:defRPr/>
            </a:pPr>
            <a:endParaRPr kumimoji="0" lang="en-US" sz="2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90000"/>
              </a:lnSpc>
              <a:spcBef>
                <a:spcPct val="20000"/>
              </a:spcBef>
              <a:spcAft>
                <a:spcPts val="0"/>
              </a:spcAft>
              <a:buClr>
                <a:srgbClr val="008000"/>
              </a:buClr>
              <a:buSzTx/>
              <a:buFont typeface="Arial"/>
              <a:buNone/>
              <a:tabLst/>
              <a:defRPr/>
            </a:pPr>
            <a:endParaRPr kumimoji="0" lang="en-US" sz="22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8" name="Rectangle 5"/>
          <p:cNvSpPr>
            <a:spLocks noGrp="1" noChangeArrowheads="1"/>
          </p:cNvSpPr>
          <p:nvPr>
            <p:ph type="title"/>
          </p:nvPr>
        </p:nvSpPr>
        <p:spPr>
          <a:xfrm>
            <a:off x="328688" y="321233"/>
            <a:ext cx="8229600" cy="721490"/>
          </a:xfrm>
        </p:spPr>
        <p:txBody>
          <a:bodyPr/>
          <a:lstStyle/>
          <a:p>
            <a:pPr lvl="0" defTabSz="914400">
              <a:lnSpc>
                <a:spcPct val="100000"/>
              </a:lnSpc>
              <a:spcBef>
                <a:spcPts val="0"/>
              </a:spcBef>
            </a:pPr>
            <a:r>
              <a:rPr lang="en-US" sz="3200" kern="1200" cap="none" dirty="0">
                <a:latin typeface="Arial Narrow" panose="020B0606020202030204" pitchFamily="34" charset="0"/>
                <a:ea typeface="+mn-ea"/>
                <a:cs typeface="+mn-cs"/>
              </a:rPr>
              <a:t>WEST TEXAS HMO</a:t>
            </a:r>
            <a:r>
              <a:rPr lang="en-US" sz="2000" b="0" kern="1200" cap="none" dirty="0">
                <a:latin typeface="Arial Narrow" panose="020B0606020202030204" pitchFamily="34" charset="0"/>
                <a:ea typeface="+mn-ea"/>
                <a:cs typeface="+mn-cs"/>
              </a:rPr>
              <a:t/>
            </a:r>
            <a:br>
              <a:rPr lang="en-US" sz="2000" b="0" kern="1200" cap="none" dirty="0">
                <a:latin typeface="Arial Narrow" panose="020B0606020202030204" pitchFamily="34" charset="0"/>
                <a:ea typeface="+mn-ea"/>
                <a:cs typeface="+mn-cs"/>
              </a:rPr>
            </a:br>
            <a:endParaRPr lang="en-US" dirty="0">
              <a:latin typeface="Arial Narrow" panose="020B0606020202030204" pitchFamily="34" charset="0"/>
              <a:cs typeface="Calibri" charset="0"/>
            </a:endParaRPr>
          </a:p>
        </p:txBody>
      </p:sp>
      <p:sp>
        <p:nvSpPr>
          <p:cNvPr id="3" name="Rectangle 2"/>
          <p:cNvSpPr/>
          <p:nvPr/>
        </p:nvSpPr>
        <p:spPr>
          <a:xfrm>
            <a:off x="705125" y="5893820"/>
            <a:ext cx="260879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618E"/>
                </a:solidFill>
                <a:effectLst/>
                <a:uLnTx/>
                <a:uFillTx/>
                <a:latin typeface="Arial" panose="020B0604020202020204"/>
                <a:ea typeface="+mn-ea"/>
                <a:cs typeface="+mn-cs"/>
              </a:rPr>
              <a:t>www.bcbstx.com/trshmo</a:t>
            </a:r>
          </a:p>
        </p:txBody>
      </p:sp>
      <p:sp>
        <p:nvSpPr>
          <p:cNvPr id="11" name="TextBox 10"/>
          <p:cNvSpPr txBox="1"/>
          <p:nvPr/>
        </p:nvSpPr>
        <p:spPr>
          <a:xfrm>
            <a:off x="10037246" y="1772118"/>
            <a:ext cx="150876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80C7">
                    <a:lumMod val="75000"/>
                  </a:srgbClr>
                </a:solidFill>
                <a:effectLst/>
                <a:uLnTx/>
                <a:uFillTx/>
                <a:latin typeface="Arial" panose="020B0604020202020204"/>
                <a:ea typeface="+mn-ea"/>
                <a:cs typeface="+mn-cs"/>
              </a:rPr>
              <a:t>WEST</a:t>
            </a:r>
          </a:p>
        </p:txBody>
      </p:sp>
      <p:sp>
        <p:nvSpPr>
          <p:cNvPr id="9" name="Oval 8"/>
          <p:cNvSpPr/>
          <p:nvPr/>
        </p:nvSpPr>
        <p:spPr>
          <a:xfrm>
            <a:off x="6347967" y="883738"/>
            <a:ext cx="3554083" cy="3820474"/>
          </a:xfrm>
          <a:prstGeom prst="ellipse">
            <a:avLst/>
          </a:prstGeom>
          <a:noFill/>
          <a:ln w="762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66728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319" y="4702026"/>
            <a:ext cx="10556424" cy="865487"/>
          </a:xfrm>
        </p:spPr>
        <p:txBody>
          <a:bodyPr/>
          <a:lstStyle/>
          <a:p>
            <a:r>
              <a:rPr lang="en-US" dirty="0"/>
              <a:t>PROVIDER FINDER AND ONLINE RESOURCES</a:t>
            </a:r>
          </a:p>
        </p:txBody>
      </p:sp>
    </p:spTree>
    <p:extLst>
      <p:ext uri="{BB962C8B-B14F-4D97-AF65-F5344CB8AC3E}">
        <p14:creationId xmlns:p14="http://schemas.microsoft.com/office/powerpoint/2010/main" val="32790673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94</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44" name="Group 43"/>
          <p:cNvGrpSpPr/>
          <p:nvPr/>
        </p:nvGrpSpPr>
        <p:grpSpPr>
          <a:xfrm>
            <a:off x="818274" y="263761"/>
            <a:ext cx="9509760" cy="5699760"/>
            <a:chOff x="457200" y="411480"/>
            <a:chExt cx="8533548" cy="5171132"/>
          </a:xfrm>
        </p:grpSpPr>
        <p:sp>
          <p:nvSpPr>
            <p:cNvPr id="7" name="Title 7"/>
            <p:cNvSpPr txBox="1">
              <a:spLocks/>
            </p:cNvSpPr>
            <p:nvPr/>
          </p:nvSpPr>
          <p:spPr>
            <a:xfrm>
              <a:off x="457200" y="411480"/>
              <a:ext cx="8229600" cy="8763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600" cap="none" spc="0" normalizeH="0" baseline="0" noProof="0" dirty="0">
                  <a:ln>
                    <a:noFill/>
                  </a:ln>
                  <a:solidFill>
                    <a:srgbClr val="24618E"/>
                  </a:solidFill>
                  <a:effectLst/>
                  <a:uLnTx/>
                  <a:uFillTx/>
                  <a:latin typeface="Arial Narrow" panose="020B0606020202030204" pitchFamily="34" charset="0"/>
                  <a:ea typeface="+mj-ea"/>
                  <a:cs typeface="+mj-cs"/>
                </a:rPr>
                <a:t>Find Doctors … Fast</a:t>
              </a:r>
            </a:p>
          </p:txBody>
        </p:sp>
        <p:sp>
          <p:nvSpPr>
            <p:cNvPr id="8" name="TextBox 7">
              <a:extLst>
                <a:ext uri="{FF2B5EF4-FFF2-40B4-BE49-F238E27FC236}">
                  <a16:creationId xmlns:a16="http://schemas.microsoft.com/office/drawing/2014/main" xmlns="" id="{3EE83791-5E5A-4FEB-85EC-85D78D136475}"/>
                </a:ext>
              </a:extLst>
            </p:cNvPr>
            <p:cNvSpPr txBox="1"/>
            <p:nvPr/>
          </p:nvSpPr>
          <p:spPr>
            <a:xfrm>
              <a:off x="6709894" y="1214069"/>
              <a:ext cx="2280854" cy="3608882"/>
            </a:xfrm>
            <a:prstGeom prst="rect">
              <a:avLst/>
            </a:prstGeom>
            <a:noFill/>
            <a:ln w="28575">
              <a:noFill/>
            </a:ln>
            <a:effectLst>
              <a:softEdge rad="0"/>
            </a:effectLst>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rPr>
                <a:t>Refine results with </a:t>
              </a:r>
              <a:br>
                <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rPr>
              </a:br>
              <a:r>
                <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rPr>
                <a:t>side-by-side comparison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rPr>
                <a:t>Advanced demographics information such as doctor photos and highlights help members feel at ease when choosing providers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rPr>
                <a:t>View what other members think about the doctor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rPr>
                <a:t>Further refine your search to find the most pertinent providers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80C7"/>
                  </a:solidFill>
                  <a:effectLst/>
                  <a:uLnTx/>
                  <a:uFillTx/>
                  <a:latin typeface="Arial" panose="020B0604020202020204"/>
                  <a:ea typeface="+mn-ea"/>
                  <a:cs typeface="+mn-cs"/>
                </a:rPr>
                <a:t/>
              </a:r>
              <a:br>
                <a:rPr kumimoji="0" lang="en-US" sz="1400" b="0" i="0" u="none" strike="noStrike" kern="0" cap="none" spc="0" normalizeH="0" baseline="0" noProof="0" dirty="0">
                  <a:ln>
                    <a:noFill/>
                  </a:ln>
                  <a:solidFill>
                    <a:srgbClr val="0080C7"/>
                  </a:solidFill>
                  <a:effectLst/>
                  <a:uLnTx/>
                  <a:uFillTx/>
                  <a:latin typeface="Arial" panose="020B0604020202020204"/>
                  <a:ea typeface="+mn-ea"/>
                  <a:cs typeface="+mn-cs"/>
                </a:rPr>
              </a:br>
              <a:endParaRPr kumimoji="0" lang="en-US" sz="1200" b="0" i="0" u="none" strike="noStrike" kern="0" cap="none" spc="0" normalizeH="0" baseline="0" noProof="0" dirty="0">
                <a:ln>
                  <a:noFill/>
                </a:ln>
                <a:solidFill>
                  <a:srgbClr val="0080C7"/>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xmlns="" id="{2578B0AE-FA85-4CBE-8909-8C55AB3A8209}"/>
                </a:ext>
              </a:extLst>
            </p:cNvPr>
            <p:cNvGrpSpPr/>
            <p:nvPr/>
          </p:nvGrpSpPr>
          <p:grpSpPr>
            <a:xfrm>
              <a:off x="6313833" y="3129383"/>
              <a:ext cx="413954" cy="316545"/>
              <a:chOff x="6387573" y="5433032"/>
              <a:chExt cx="413954" cy="316545"/>
            </a:xfrm>
          </p:grpSpPr>
          <p:sp>
            <p:nvSpPr>
              <p:cNvPr id="10" name="Oval 9">
                <a:extLst>
                  <a:ext uri="{FF2B5EF4-FFF2-40B4-BE49-F238E27FC236}">
                    <a16:creationId xmlns:a16="http://schemas.microsoft.com/office/drawing/2014/main" xmlns="" id="{1249C321-E90D-41D3-A95F-4CDDD1BE05C1}"/>
                  </a:ext>
                </a:extLst>
              </p:cNvPr>
              <p:cNvSpPr/>
              <p:nvPr/>
            </p:nvSpPr>
            <p:spPr>
              <a:xfrm>
                <a:off x="6449627" y="5452014"/>
                <a:ext cx="287076" cy="287074"/>
              </a:xfrm>
              <a:prstGeom prst="ellipse">
                <a:avLst/>
              </a:prstGeom>
              <a:solidFill>
                <a:srgbClr val="005587">
                  <a:lumMod val="20000"/>
                  <a:lumOff val="80000"/>
                </a:srgbClr>
              </a:solidFill>
              <a:ln w="38100"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xmlns="" id="{AE2FC3E9-34DC-44D5-83C1-1EB8D645172F}"/>
                  </a:ext>
                </a:extLst>
              </p:cNvPr>
              <p:cNvSpPr txBox="1"/>
              <p:nvPr/>
            </p:nvSpPr>
            <p:spPr>
              <a:xfrm>
                <a:off x="6387573" y="5433032"/>
                <a:ext cx="413954" cy="316545"/>
              </a:xfrm>
              <a:prstGeom prst="rect">
                <a:avLst/>
              </a:prstGeom>
              <a:noFill/>
              <a:ln w="28575">
                <a:noFill/>
              </a:ln>
              <a:effectLst>
                <a:softEdge rad="0"/>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3</a:t>
                </a:r>
              </a:p>
            </p:txBody>
          </p:sp>
        </p:grpSp>
        <p:grpSp>
          <p:nvGrpSpPr>
            <p:cNvPr id="12" name="Group 11">
              <a:extLst>
                <a:ext uri="{FF2B5EF4-FFF2-40B4-BE49-F238E27FC236}">
                  <a16:creationId xmlns:a16="http://schemas.microsoft.com/office/drawing/2014/main" xmlns="" id="{44FBF7AC-0F09-4C47-AC7B-2F1188C13EA2}"/>
                </a:ext>
              </a:extLst>
            </p:cNvPr>
            <p:cNvGrpSpPr/>
            <p:nvPr/>
          </p:nvGrpSpPr>
          <p:grpSpPr>
            <a:xfrm>
              <a:off x="6313833" y="1854464"/>
              <a:ext cx="413954" cy="316545"/>
              <a:chOff x="6387573" y="4986424"/>
              <a:chExt cx="413954" cy="316545"/>
            </a:xfrm>
          </p:grpSpPr>
          <p:sp>
            <p:nvSpPr>
              <p:cNvPr id="13" name="Oval 12">
                <a:extLst>
                  <a:ext uri="{FF2B5EF4-FFF2-40B4-BE49-F238E27FC236}">
                    <a16:creationId xmlns:a16="http://schemas.microsoft.com/office/drawing/2014/main" xmlns="" id="{2BFB0B48-12AE-427A-A449-A122722D8465}"/>
                  </a:ext>
                </a:extLst>
              </p:cNvPr>
              <p:cNvSpPr/>
              <p:nvPr/>
            </p:nvSpPr>
            <p:spPr>
              <a:xfrm>
                <a:off x="6449627" y="5004145"/>
                <a:ext cx="287076" cy="287074"/>
              </a:xfrm>
              <a:prstGeom prst="ellipse">
                <a:avLst/>
              </a:prstGeom>
              <a:solidFill>
                <a:srgbClr val="005587">
                  <a:lumMod val="20000"/>
                  <a:lumOff val="80000"/>
                </a:srgbClr>
              </a:solidFill>
              <a:ln w="38100"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xmlns="" id="{4709092A-58C5-463D-8CC9-70D78F31D69E}"/>
                  </a:ext>
                </a:extLst>
              </p:cNvPr>
              <p:cNvSpPr txBox="1"/>
              <p:nvPr/>
            </p:nvSpPr>
            <p:spPr>
              <a:xfrm>
                <a:off x="6387573" y="4986424"/>
                <a:ext cx="413954" cy="316545"/>
              </a:xfrm>
              <a:prstGeom prst="rect">
                <a:avLst/>
              </a:prstGeom>
              <a:noFill/>
              <a:ln w="28575">
                <a:noFill/>
              </a:ln>
              <a:effectLst>
                <a:softEdge rad="0"/>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2</a:t>
                </a:r>
              </a:p>
            </p:txBody>
          </p:sp>
        </p:grpSp>
        <p:grpSp>
          <p:nvGrpSpPr>
            <p:cNvPr id="15" name="Group 14">
              <a:extLst>
                <a:ext uri="{FF2B5EF4-FFF2-40B4-BE49-F238E27FC236}">
                  <a16:creationId xmlns:a16="http://schemas.microsoft.com/office/drawing/2014/main" xmlns="" id="{F5C17334-2DAB-4414-A19F-015125A60D6F}"/>
                </a:ext>
              </a:extLst>
            </p:cNvPr>
            <p:cNvGrpSpPr/>
            <p:nvPr/>
          </p:nvGrpSpPr>
          <p:grpSpPr>
            <a:xfrm>
              <a:off x="6304755" y="1217907"/>
              <a:ext cx="413954" cy="316545"/>
              <a:chOff x="6378495" y="4627886"/>
              <a:chExt cx="413954" cy="316545"/>
            </a:xfrm>
          </p:grpSpPr>
          <p:sp>
            <p:nvSpPr>
              <p:cNvPr id="16" name="Oval 15">
                <a:extLst>
                  <a:ext uri="{FF2B5EF4-FFF2-40B4-BE49-F238E27FC236}">
                    <a16:creationId xmlns:a16="http://schemas.microsoft.com/office/drawing/2014/main" xmlns="" id="{207F8D46-2D9E-4E1B-BC52-566D88D51373}"/>
                  </a:ext>
                </a:extLst>
              </p:cNvPr>
              <p:cNvSpPr/>
              <p:nvPr/>
            </p:nvSpPr>
            <p:spPr>
              <a:xfrm>
                <a:off x="6449627" y="4649581"/>
                <a:ext cx="287076" cy="287074"/>
              </a:xfrm>
              <a:prstGeom prst="ellipse">
                <a:avLst/>
              </a:prstGeom>
              <a:solidFill>
                <a:srgbClr val="005587">
                  <a:lumMod val="20000"/>
                  <a:lumOff val="80000"/>
                </a:srgbClr>
              </a:solidFill>
              <a:ln w="38100"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xmlns="" id="{BC528FDF-00F2-4F76-BD2C-A0C56F551E87}"/>
                  </a:ext>
                </a:extLst>
              </p:cNvPr>
              <p:cNvSpPr txBox="1"/>
              <p:nvPr/>
            </p:nvSpPr>
            <p:spPr>
              <a:xfrm>
                <a:off x="6378495" y="4627886"/>
                <a:ext cx="413954" cy="316545"/>
              </a:xfrm>
              <a:prstGeom prst="rect">
                <a:avLst/>
              </a:prstGeom>
              <a:noFill/>
              <a:ln w="28575">
                <a:noFill/>
              </a:ln>
              <a:effectLst>
                <a:softEdge rad="0"/>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1</a:t>
                </a:r>
              </a:p>
            </p:txBody>
          </p:sp>
        </p:grpSp>
        <p:grpSp>
          <p:nvGrpSpPr>
            <p:cNvPr id="18" name="Group 17">
              <a:extLst>
                <a:ext uri="{FF2B5EF4-FFF2-40B4-BE49-F238E27FC236}">
                  <a16:creationId xmlns:a16="http://schemas.microsoft.com/office/drawing/2014/main" xmlns="" id="{013E92F5-A2DD-4D59-90D4-0AF9C3655302}"/>
                </a:ext>
              </a:extLst>
            </p:cNvPr>
            <p:cNvGrpSpPr/>
            <p:nvPr/>
          </p:nvGrpSpPr>
          <p:grpSpPr>
            <a:xfrm>
              <a:off x="6302325" y="3768319"/>
              <a:ext cx="413954" cy="316545"/>
              <a:chOff x="6376065" y="5426509"/>
              <a:chExt cx="413954" cy="316545"/>
            </a:xfrm>
          </p:grpSpPr>
          <p:sp>
            <p:nvSpPr>
              <p:cNvPr id="19" name="Oval 18">
                <a:extLst>
                  <a:ext uri="{FF2B5EF4-FFF2-40B4-BE49-F238E27FC236}">
                    <a16:creationId xmlns:a16="http://schemas.microsoft.com/office/drawing/2014/main" xmlns="" id="{02F00018-1E14-4E9A-866D-614F61AB22B5}"/>
                  </a:ext>
                </a:extLst>
              </p:cNvPr>
              <p:cNvSpPr/>
              <p:nvPr/>
            </p:nvSpPr>
            <p:spPr>
              <a:xfrm>
                <a:off x="6449627" y="5452014"/>
                <a:ext cx="287076" cy="287074"/>
              </a:xfrm>
              <a:prstGeom prst="ellipse">
                <a:avLst/>
              </a:prstGeom>
              <a:solidFill>
                <a:srgbClr val="005587">
                  <a:lumMod val="20000"/>
                  <a:lumOff val="80000"/>
                </a:srgbClr>
              </a:solidFill>
              <a:ln w="38100"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xmlns="" id="{B3AC1156-F0A9-4DF2-BAE5-CA4F1584AD20}"/>
                  </a:ext>
                </a:extLst>
              </p:cNvPr>
              <p:cNvSpPr txBox="1"/>
              <p:nvPr/>
            </p:nvSpPr>
            <p:spPr>
              <a:xfrm>
                <a:off x="6376065" y="5426509"/>
                <a:ext cx="413954" cy="316545"/>
              </a:xfrm>
              <a:prstGeom prst="rect">
                <a:avLst/>
              </a:prstGeom>
              <a:noFill/>
              <a:ln w="28575">
                <a:noFill/>
              </a:ln>
              <a:effectLst>
                <a:softEdge rad="0"/>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4</a:t>
                </a:r>
              </a:p>
            </p:txBody>
          </p:sp>
        </p:grpSp>
        <p:sp>
          <p:nvSpPr>
            <p:cNvPr id="21" name="Rectangle 20">
              <a:extLst>
                <a:ext uri="{FF2B5EF4-FFF2-40B4-BE49-F238E27FC236}">
                  <a16:creationId xmlns:a16="http://schemas.microsoft.com/office/drawing/2014/main" xmlns="" id="{B9235C58-0EF1-40AC-B20F-B1436DBA5B8C}"/>
                </a:ext>
              </a:extLst>
            </p:cNvPr>
            <p:cNvSpPr/>
            <p:nvPr/>
          </p:nvSpPr>
          <p:spPr>
            <a:xfrm>
              <a:off x="542452" y="1280903"/>
              <a:ext cx="928300" cy="186595"/>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xmlns="" id="{90F171ED-6423-4993-8B4E-8467B433A03E}"/>
                </a:ext>
              </a:extLst>
            </p:cNvPr>
            <p:cNvSpPr/>
            <p:nvPr/>
          </p:nvSpPr>
          <p:spPr>
            <a:xfrm>
              <a:off x="542452" y="1280903"/>
              <a:ext cx="928300" cy="186595"/>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23" name="Picture 22">
              <a:extLst>
                <a:ext uri="{FF2B5EF4-FFF2-40B4-BE49-F238E27FC236}">
                  <a16:creationId xmlns:a16="http://schemas.microsoft.com/office/drawing/2014/main" xmlns="" id="{5AF0B366-E8AD-495E-8B4B-C7C2DAFF5258}"/>
                </a:ext>
              </a:extLst>
            </p:cNvPr>
            <p:cNvPicPr>
              <a:picLocks noChangeAspect="1"/>
            </p:cNvPicPr>
            <p:nvPr/>
          </p:nvPicPr>
          <p:blipFill rotWithShape="1">
            <a:blip r:embed="rId3">
              <a:extLst>
                <a:ext uri="{28A0092B-C50C-407E-A947-70E740481C1C}">
                  <a14:useLocalDpi xmlns:a14="http://schemas.microsoft.com/office/drawing/2010/main" val="0"/>
                </a:ext>
              </a:extLst>
            </a:blip>
            <a:srcRect b="3180"/>
            <a:stretch/>
          </p:blipFill>
          <p:spPr>
            <a:xfrm>
              <a:off x="470259" y="1214994"/>
              <a:ext cx="5735333" cy="4367618"/>
            </a:xfrm>
            <a:prstGeom prst="rect">
              <a:avLst/>
            </a:prstGeom>
            <a:ln w="6350">
              <a:solidFill>
                <a:srgbClr val="FFFFFF">
                  <a:lumMod val="50000"/>
                </a:srgbClr>
              </a:solidFill>
            </a:ln>
            <a:effectLst>
              <a:outerShdw blurRad="50800" dist="38100" dir="2700000" algn="tl" rotWithShape="0">
                <a:prstClr val="black">
                  <a:alpha val="40000"/>
                </a:prstClr>
              </a:outerShdw>
            </a:effectLst>
          </p:spPr>
        </p:pic>
        <p:sp>
          <p:nvSpPr>
            <p:cNvPr id="24" name="Rectangle 23">
              <a:extLst>
                <a:ext uri="{FF2B5EF4-FFF2-40B4-BE49-F238E27FC236}">
                  <a16:creationId xmlns:a16="http://schemas.microsoft.com/office/drawing/2014/main" xmlns="" id="{A562EC29-C716-4EBD-AF2F-478ED52AB7DB}"/>
                </a:ext>
              </a:extLst>
            </p:cNvPr>
            <p:cNvSpPr/>
            <p:nvPr/>
          </p:nvSpPr>
          <p:spPr>
            <a:xfrm>
              <a:off x="671804" y="3893680"/>
              <a:ext cx="2659919" cy="603380"/>
            </a:xfrm>
            <a:prstGeom prst="rect">
              <a:avLst/>
            </a:prstGeom>
            <a:noFill/>
            <a:ln w="28575"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xmlns="" id="{2D7835B0-6434-4631-AF69-91A219A2F024}"/>
                </a:ext>
              </a:extLst>
            </p:cNvPr>
            <p:cNvSpPr/>
            <p:nvPr/>
          </p:nvSpPr>
          <p:spPr>
            <a:xfrm>
              <a:off x="2582693" y="2703639"/>
              <a:ext cx="744167" cy="571616"/>
            </a:xfrm>
            <a:prstGeom prst="rect">
              <a:avLst/>
            </a:prstGeom>
            <a:noFill/>
            <a:ln w="28575"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xmlns="" id="{9AF8582A-7EF4-40A6-B619-2C53D023C06D}"/>
                </a:ext>
              </a:extLst>
            </p:cNvPr>
            <p:cNvSpPr/>
            <p:nvPr/>
          </p:nvSpPr>
          <p:spPr>
            <a:xfrm>
              <a:off x="4221431" y="3140200"/>
              <a:ext cx="1822433" cy="2399372"/>
            </a:xfrm>
            <a:prstGeom prst="rect">
              <a:avLst/>
            </a:prstGeom>
            <a:noFill/>
            <a:ln w="28575"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7" name="Group 26">
              <a:extLst>
                <a:ext uri="{FF2B5EF4-FFF2-40B4-BE49-F238E27FC236}">
                  <a16:creationId xmlns:a16="http://schemas.microsoft.com/office/drawing/2014/main" xmlns="" id="{071E790F-4747-47DA-9A57-6233A588D3ED}"/>
                </a:ext>
              </a:extLst>
            </p:cNvPr>
            <p:cNvGrpSpPr/>
            <p:nvPr/>
          </p:nvGrpSpPr>
          <p:grpSpPr>
            <a:xfrm>
              <a:off x="3094302" y="3081272"/>
              <a:ext cx="413954" cy="316545"/>
              <a:chOff x="6387428" y="4982305"/>
              <a:chExt cx="413954" cy="316545"/>
            </a:xfrm>
          </p:grpSpPr>
          <p:sp>
            <p:nvSpPr>
              <p:cNvPr id="28" name="Oval 27">
                <a:extLst>
                  <a:ext uri="{FF2B5EF4-FFF2-40B4-BE49-F238E27FC236}">
                    <a16:creationId xmlns:a16="http://schemas.microsoft.com/office/drawing/2014/main" xmlns="" id="{591EB772-02A2-4B80-9373-0CBDE476E9A7}"/>
                  </a:ext>
                </a:extLst>
              </p:cNvPr>
              <p:cNvSpPr/>
              <p:nvPr/>
            </p:nvSpPr>
            <p:spPr>
              <a:xfrm>
                <a:off x="6449627" y="5004145"/>
                <a:ext cx="287076" cy="287074"/>
              </a:xfrm>
              <a:prstGeom prst="ellipse">
                <a:avLst/>
              </a:prstGeom>
              <a:solidFill>
                <a:srgbClr val="005587">
                  <a:lumMod val="20000"/>
                  <a:lumOff val="80000"/>
                </a:srgbClr>
              </a:solidFill>
              <a:ln w="38100"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xmlns="" id="{795846C8-54BA-4529-BC3B-658F046DE137}"/>
                  </a:ext>
                </a:extLst>
              </p:cNvPr>
              <p:cNvSpPr txBox="1"/>
              <p:nvPr/>
            </p:nvSpPr>
            <p:spPr>
              <a:xfrm>
                <a:off x="6387428" y="4982305"/>
                <a:ext cx="413954" cy="316545"/>
              </a:xfrm>
              <a:prstGeom prst="rect">
                <a:avLst/>
              </a:prstGeom>
              <a:noFill/>
              <a:ln w="28575">
                <a:noFill/>
              </a:ln>
              <a:effectLst>
                <a:softEdge rad="0"/>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3</a:t>
                </a:r>
              </a:p>
            </p:txBody>
          </p:sp>
        </p:grpSp>
        <p:grpSp>
          <p:nvGrpSpPr>
            <p:cNvPr id="30" name="Group 29">
              <a:extLst>
                <a:ext uri="{FF2B5EF4-FFF2-40B4-BE49-F238E27FC236}">
                  <a16:creationId xmlns:a16="http://schemas.microsoft.com/office/drawing/2014/main" xmlns="" id="{1C927AF9-0672-4114-9D53-D77564A196B6}"/>
                </a:ext>
              </a:extLst>
            </p:cNvPr>
            <p:cNvGrpSpPr/>
            <p:nvPr/>
          </p:nvGrpSpPr>
          <p:grpSpPr>
            <a:xfrm>
              <a:off x="3101100" y="4286149"/>
              <a:ext cx="413954" cy="316545"/>
              <a:chOff x="6387794" y="5428677"/>
              <a:chExt cx="413954" cy="316545"/>
            </a:xfrm>
          </p:grpSpPr>
          <p:sp>
            <p:nvSpPr>
              <p:cNvPr id="31" name="Oval 30">
                <a:extLst>
                  <a:ext uri="{FF2B5EF4-FFF2-40B4-BE49-F238E27FC236}">
                    <a16:creationId xmlns:a16="http://schemas.microsoft.com/office/drawing/2014/main" xmlns="" id="{F868BD2A-DCB2-41A9-82C1-CD6A56428D45}"/>
                  </a:ext>
                </a:extLst>
              </p:cNvPr>
              <p:cNvSpPr/>
              <p:nvPr/>
            </p:nvSpPr>
            <p:spPr>
              <a:xfrm>
                <a:off x="6449627" y="5452014"/>
                <a:ext cx="287076" cy="287074"/>
              </a:xfrm>
              <a:prstGeom prst="ellipse">
                <a:avLst/>
              </a:prstGeom>
              <a:solidFill>
                <a:srgbClr val="005587">
                  <a:lumMod val="20000"/>
                  <a:lumOff val="80000"/>
                </a:srgbClr>
              </a:solidFill>
              <a:ln w="38100"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xmlns="" id="{0F6293B6-D09E-4F63-92CB-A76402795EA7}"/>
                  </a:ext>
                </a:extLst>
              </p:cNvPr>
              <p:cNvSpPr txBox="1"/>
              <p:nvPr/>
            </p:nvSpPr>
            <p:spPr>
              <a:xfrm>
                <a:off x="6387794" y="5428677"/>
                <a:ext cx="413954" cy="316545"/>
              </a:xfrm>
              <a:prstGeom prst="rect">
                <a:avLst/>
              </a:prstGeom>
              <a:noFill/>
              <a:ln w="28575">
                <a:noFill/>
              </a:ln>
              <a:effectLst>
                <a:softEdge rad="0"/>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2</a:t>
                </a:r>
              </a:p>
            </p:txBody>
          </p:sp>
        </p:grpSp>
        <p:sp>
          <p:nvSpPr>
            <p:cNvPr id="33" name="Rectangle 32">
              <a:extLst>
                <a:ext uri="{FF2B5EF4-FFF2-40B4-BE49-F238E27FC236}">
                  <a16:creationId xmlns:a16="http://schemas.microsoft.com/office/drawing/2014/main" xmlns="" id="{EE23046D-C3E1-4449-A546-76853B60AA90}"/>
                </a:ext>
              </a:extLst>
            </p:cNvPr>
            <p:cNvSpPr/>
            <p:nvPr/>
          </p:nvSpPr>
          <p:spPr>
            <a:xfrm>
              <a:off x="4221431" y="2508817"/>
              <a:ext cx="1822433" cy="570156"/>
            </a:xfrm>
            <a:prstGeom prst="rect">
              <a:avLst/>
            </a:prstGeom>
            <a:noFill/>
            <a:ln w="28575"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34" name="Group 33">
              <a:extLst>
                <a:ext uri="{FF2B5EF4-FFF2-40B4-BE49-F238E27FC236}">
                  <a16:creationId xmlns:a16="http://schemas.microsoft.com/office/drawing/2014/main" xmlns="" id="{40B60B5F-2A59-45EE-9612-DA0560500E0C}"/>
                </a:ext>
              </a:extLst>
            </p:cNvPr>
            <p:cNvGrpSpPr/>
            <p:nvPr/>
          </p:nvGrpSpPr>
          <p:grpSpPr>
            <a:xfrm>
              <a:off x="4019666" y="2375668"/>
              <a:ext cx="413954" cy="316545"/>
              <a:chOff x="6375857" y="5847090"/>
              <a:chExt cx="413954" cy="316545"/>
            </a:xfrm>
          </p:grpSpPr>
          <p:sp>
            <p:nvSpPr>
              <p:cNvPr id="35" name="Oval 34">
                <a:extLst>
                  <a:ext uri="{FF2B5EF4-FFF2-40B4-BE49-F238E27FC236}">
                    <a16:creationId xmlns:a16="http://schemas.microsoft.com/office/drawing/2014/main" xmlns="" id="{5B6D06D2-6DCE-439C-A272-2DAAEA7287CD}"/>
                  </a:ext>
                </a:extLst>
              </p:cNvPr>
              <p:cNvSpPr/>
              <p:nvPr/>
            </p:nvSpPr>
            <p:spPr>
              <a:xfrm>
                <a:off x="6449627" y="5868781"/>
                <a:ext cx="287076" cy="287074"/>
              </a:xfrm>
              <a:prstGeom prst="ellipse">
                <a:avLst/>
              </a:prstGeom>
              <a:solidFill>
                <a:srgbClr val="005587">
                  <a:lumMod val="20000"/>
                  <a:lumOff val="80000"/>
                </a:srgbClr>
              </a:solidFill>
              <a:ln w="38100"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xmlns="" id="{6D57AFA6-9176-44D3-9F36-6FF838C5732F}"/>
                  </a:ext>
                </a:extLst>
              </p:cNvPr>
              <p:cNvSpPr txBox="1"/>
              <p:nvPr/>
            </p:nvSpPr>
            <p:spPr>
              <a:xfrm>
                <a:off x="6375857" y="5847090"/>
                <a:ext cx="413954" cy="316545"/>
              </a:xfrm>
              <a:prstGeom prst="rect">
                <a:avLst/>
              </a:prstGeom>
              <a:noFill/>
              <a:ln w="28575">
                <a:noFill/>
              </a:ln>
              <a:effectLst>
                <a:softEdge rad="0"/>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1</a:t>
                </a:r>
              </a:p>
            </p:txBody>
          </p:sp>
        </p:grpSp>
        <p:grpSp>
          <p:nvGrpSpPr>
            <p:cNvPr id="37" name="Group 36">
              <a:extLst>
                <a:ext uri="{FF2B5EF4-FFF2-40B4-BE49-F238E27FC236}">
                  <a16:creationId xmlns:a16="http://schemas.microsoft.com/office/drawing/2014/main" xmlns="" id="{0BC74BE0-69C9-4A50-92D1-A577AE2734F9}"/>
                </a:ext>
              </a:extLst>
            </p:cNvPr>
            <p:cNvGrpSpPr/>
            <p:nvPr/>
          </p:nvGrpSpPr>
          <p:grpSpPr>
            <a:xfrm>
              <a:off x="5816594" y="3015363"/>
              <a:ext cx="413954" cy="316545"/>
              <a:chOff x="6380249" y="5847246"/>
              <a:chExt cx="413954" cy="316545"/>
            </a:xfrm>
          </p:grpSpPr>
          <p:sp>
            <p:nvSpPr>
              <p:cNvPr id="38" name="Oval 37">
                <a:extLst>
                  <a:ext uri="{FF2B5EF4-FFF2-40B4-BE49-F238E27FC236}">
                    <a16:creationId xmlns:a16="http://schemas.microsoft.com/office/drawing/2014/main" xmlns="" id="{197B4A75-9237-4C3C-A854-23A6CFBEEB75}"/>
                  </a:ext>
                </a:extLst>
              </p:cNvPr>
              <p:cNvSpPr/>
              <p:nvPr/>
            </p:nvSpPr>
            <p:spPr>
              <a:xfrm>
                <a:off x="6449627" y="5868781"/>
                <a:ext cx="287076" cy="287074"/>
              </a:xfrm>
              <a:prstGeom prst="ellipse">
                <a:avLst/>
              </a:prstGeom>
              <a:solidFill>
                <a:srgbClr val="005587">
                  <a:lumMod val="20000"/>
                  <a:lumOff val="80000"/>
                </a:srgbClr>
              </a:solidFill>
              <a:ln w="38100" cap="flat" cmpd="sng" algn="ctr">
                <a:solidFill>
                  <a:srgbClr val="0080C7"/>
                </a:solid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xmlns="" id="{FC932436-7CE4-4AC2-AA41-56029D57459E}"/>
                  </a:ext>
                </a:extLst>
              </p:cNvPr>
              <p:cNvSpPr txBox="1"/>
              <p:nvPr/>
            </p:nvSpPr>
            <p:spPr>
              <a:xfrm>
                <a:off x="6380249" y="5847246"/>
                <a:ext cx="413954" cy="316545"/>
              </a:xfrm>
              <a:prstGeom prst="rect">
                <a:avLst/>
              </a:prstGeom>
              <a:noFill/>
              <a:ln w="28575">
                <a:noFill/>
              </a:ln>
              <a:effectLst>
                <a:softEdge rad="0"/>
              </a:effectLst>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4</a:t>
                </a:r>
              </a:p>
            </p:txBody>
          </p:sp>
        </p:grpSp>
        <p:sp>
          <p:nvSpPr>
            <p:cNvPr id="40" name="Rectangle 39">
              <a:extLst>
                <a:ext uri="{FF2B5EF4-FFF2-40B4-BE49-F238E27FC236}">
                  <a16:creationId xmlns:a16="http://schemas.microsoft.com/office/drawing/2014/main" xmlns="" id="{D50B07D2-C981-43B3-AE30-DADAB2614D8A}"/>
                </a:ext>
              </a:extLst>
            </p:cNvPr>
            <p:cNvSpPr/>
            <p:nvPr/>
          </p:nvSpPr>
          <p:spPr>
            <a:xfrm>
              <a:off x="1115627" y="1519949"/>
              <a:ext cx="1029810" cy="82859"/>
            </a:xfrm>
            <a:prstGeom prst="rect">
              <a:avLst/>
            </a:prstGeom>
            <a:solidFill>
              <a:srgbClr val="F8F8F8"/>
            </a:solidFill>
            <a:ln w="12700" cap="flat" cmpd="sng" algn="ctr">
              <a:no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xmlns="" id="{B578E578-FC1B-4E6D-85CA-8BF1574203AF}"/>
                </a:ext>
              </a:extLst>
            </p:cNvPr>
            <p:cNvSpPr txBox="1"/>
            <p:nvPr/>
          </p:nvSpPr>
          <p:spPr>
            <a:xfrm>
              <a:off x="1141055" y="1517679"/>
              <a:ext cx="440826" cy="80022"/>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520" b="1" i="0" u="none" strike="noStrike" kern="1200" cap="none" spc="20" normalizeH="0" baseline="0" noProof="0" dirty="0">
                  <a:ln>
                    <a:noFill/>
                  </a:ln>
                  <a:solidFill>
                    <a:srgbClr val="6A8FE0"/>
                  </a:solidFill>
                  <a:effectLst/>
                  <a:uLnTx/>
                  <a:uFillTx/>
                  <a:latin typeface="Arial Narrow" panose="020B0606020202030204" pitchFamily="34" charset="0"/>
                  <a:ea typeface="+mn-ea"/>
                  <a:cs typeface="+mn-cs"/>
                </a:rPr>
                <a:t>Blue Essentials</a:t>
              </a:r>
            </a:p>
          </p:txBody>
        </p:sp>
        <p:sp>
          <p:nvSpPr>
            <p:cNvPr id="42" name="Rectangle 41">
              <a:extLst>
                <a:ext uri="{FF2B5EF4-FFF2-40B4-BE49-F238E27FC236}">
                  <a16:creationId xmlns:a16="http://schemas.microsoft.com/office/drawing/2014/main" xmlns="" id="{A47CFD86-2849-45C5-8937-9BF601B04DD7}"/>
                </a:ext>
              </a:extLst>
            </p:cNvPr>
            <p:cNvSpPr/>
            <p:nvPr/>
          </p:nvSpPr>
          <p:spPr>
            <a:xfrm>
              <a:off x="3674660" y="1511490"/>
              <a:ext cx="549322" cy="92122"/>
            </a:xfrm>
            <a:prstGeom prst="rect">
              <a:avLst/>
            </a:prstGeom>
            <a:solidFill>
              <a:srgbClr val="FBFBFB"/>
            </a:solidFill>
            <a:ln w="12700" cap="flat" cmpd="sng" algn="ctr">
              <a:noFill/>
              <a:prstDash val="solid"/>
              <a:miter lim="800000"/>
            </a:ln>
            <a:effectLst/>
          </p:spPr>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xmlns="" id="{8DDCC1D9-A249-4250-AD0C-912A86BE2D02}"/>
                </a:ext>
              </a:extLst>
            </p:cNvPr>
            <p:cNvSpPr txBox="1"/>
            <p:nvPr/>
          </p:nvSpPr>
          <p:spPr>
            <a:xfrm>
              <a:off x="3682950" y="1517679"/>
              <a:ext cx="286617" cy="80022"/>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520" b="1" i="0" u="none" strike="noStrike" kern="1200" cap="none" spc="20" normalizeH="0" baseline="0" noProof="0" dirty="0">
                  <a:ln>
                    <a:noFill/>
                  </a:ln>
                  <a:solidFill>
                    <a:srgbClr val="6A8FE0"/>
                  </a:solidFill>
                  <a:effectLst/>
                  <a:uLnTx/>
                  <a:uFillTx/>
                  <a:latin typeface="Arial Narrow" panose="020B0606020202030204" pitchFamily="34" charset="0"/>
                  <a:ea typeface="+mn-ea"/>
                  <a:cs typeface="+mn-cs"/>
                </a:rPr>
                <a:t>JohnDoe1</a:t>
              </a:r>
            </a:p>
          </p:txBody>
        </p:sp>
      </p:grpSp>
      <p:sp>
        <p:nvSpPr>
          <p:cNvPr id="45" name="Subhead"/>
          <p:cNvSpPr txBox="1"/>
          <p:nvPr/>
        </p:nvSpPr>
        <p:spPr>
          <a:xfrm>
            <a:off x="7354581" y="4917072"/>
            <a:ext cx="3168053" cy="692497"/>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24618E"/>
                </a:solidFill>
                <a:effectLst/>
                <a:uLnTx/>
                <a:uFillTx/>
                <a:latin typeface="Arial Narrow" panose="020B0606020202030204" pitchFamily="34" charset="0"/>
                <a:ea typeface="+mn-ea"/>
                <a:cs typeface="+mn-cs"/>
              </a:rPr>
              <a:t>www.b</a:t>
            </a:r>
            <a:r>
              <a:rPr kumimoji="0" lang="en-US" sz="2000" b="1" i="0" u="none" strike="noStrike" kern="0" cap="none" spc="0" normalizeH="0" baseline="0" noProof="0" dirty="0">
                <a:ln>
                  <a:noFill/>
                </a:ln>
                <a:solidFill>
                  <a:srgbClr val="24618E"/>
                </a:solidFill>
                <a:effectLst/>
                <a:uLnTx/>
                <a:uFillTx/>
                <a:latin typeface="Arial Narrow" panose="020B0606020202030204" pitchFamily="34" charset="0"/>
                <a:ea typeface="+mn-ea"/>
                <a:cs typeface="+mn-cs"/>
              </a:rPr>
              <a:t>cbstx.com/trshmo</a:t>
            </a:r>
          </a:p>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US" sz="2000" b="1" i="0" u="none" strike="noStrike" kern="1200" cap="none" spc="0" normalizeH="0" baseline="0" noProof="0" dirty="0">
              <a:ln>
                <a:noFill/>
              </a:ln>
              <a:solidFill>
                <a:srgbClr val="0080C7">
                  <a:lumMod val="75000"/>
                </a:srgbClr>
              </a:solidFill>
              <a:effectLst/>
              <a:uLnTx/>
              <a:uFillTx/>
              <a:latin typeface="Arial" charset="0"/>
              <a:ea typeface="+mn-ea"/>
              <a:cs typeface="+mn-cs"/>
            </a:endParaRPr>
          </a:p>
        </p:txBody>
      </p:sp>
    </p:spTree>
    <p:extLst>
      <p:ext uri="{BB962C8B-B14F-4D97-AF65-F5344CB8AC3E}">
        <p14:creationId xmlns:p14="http://schemas.microsoft.com/office/powerpoint/2010/main" val="18834468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95</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itle 7"/>
          <p:cNvSpPr txBox="1">
            <a:spLocks/>
          </p:cNvSpPr>
          <p:nvPr/>
        </p:nvSpPr>
        <p:spPr>
          <a:xfrm>
            <a:off x="457200" y="182538"/>
            <a:ext cx="8229600" cy="4619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600" cap="none" spc="-70" normalizeH="0" baseline="0" noProof="0" dirty="0">
                <a:ln>
                  <a:noFill/>
                </a:ln>
                <a:solidFill>
                  <a:srgbClr val="24618E"/>
                </a:solidFill>
                <a:effectLst/>
                <a:uLnTx/>
                <a:uFillTx/>
                <a:latin typeface="Arial Narrow" panose="020B0606020202030204" pitchFamily="34" charset="0"/>
                <a:ea typeface="+mj-ea"/>
                <a:cs typeface="+mj-cs"/>
              </a:rPr>
              <a:t>Online Tools and Resources</a:t>
            </a:r>
            <a:endParaRPr kumimoji="0" lang="en-US" sz="3200" b="1" i="0" u="none" strike="noStrike" kern="600" cap="none" spc="0" normalizeH="0" baseline="100000" noProof="0" dirty="0">
              <a:ln>
                <a:noFill/>
              </a:ln>
              <a:solidFill>
                <a:srgbClr val="24618E"/>
              </a:solidFill>
              <a:effectLst/>
              <a:uLnTx/>
              <a:uFillTx/>
              <a:latin typeface="Arial Narrow" panose="020B0606020202030204" pitchFamily="34" charset="0"/>
              <a:ea typeface="+mj-ea"/>
              <a:cs typeface="+mj-cs"/>
            </a:endParaRPr>
          </a:p>
        </p:txBody>
      </p:sp>
      <p:grpSp>
        <p:nvGrpSpPr>
          <p:cNvPr id="8" name="Group 7">
            <a:extLst>
              <a:ext uri="{FF2B5EF4-FFF2-40B4-BE49-F238E27FC236}">
                <a16:creationId xmlns:a16="http://schemas.microsoft.com/office/drawing/2014/main" xmlns="" id="{7D4CB926-34FF-4F13-9202-6B3BE34A5B7D}"/>
              </a:ext>
            </a:extLst>
          </p:cNvPr>
          <p:cNvGrpSpPr/>
          <p:nvPr/>
        </p:nvGrpSpPr>
        <p:grpSpPr>
          <a:xfrm>
            <a:off x="894793" y="850988"/>
            <a:ext cx="3549004" cy="2888353"/>
            <a:chOff x="292654" y="769292"/>
            <a:chExt cx="3441180" cy="2787216"/>
          </a:xfrm>
        </p:grpSpPr>
        <p:pic>
          <p:nvPicPr>
            <p:cNvPr id="9" name="Picture 8">
              <a:extLst>
                <a:ext uri="{FF2B5EF4-FFF2-40B4-BE49-F238E27FC236}">
                  <a16:creationId xmlns:a16="http://schemas.microsoft.com/office/drawing/2014/main" xmlns="" id="{4421B3CF-F81A-4319-989B-907842CA77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54" y="769292"/>
              <a:ext cx="3441180" cy="2787216"/>
            </a:xfrm>
            <a:prstGeom prst="rect">
              <a:avLst/>
            </a:prstGeom>
          </p:spPr>
        </p:pic>
        <p:sp>
          <p:nvSpPr>
            <p:cNvPr id="10" name="Rectangle 9">
              <a:extLst>
                <a:ext uri="{FF2B5EF4-FFF2-40B4-BE49-F238E27FC236}">
                  <a16:creationId xmlns:a16="http://schemas.microsoft.com/office/drawing/2014/main" xmlns="" id="{343B541F-A139-49C2-A474-E660145A3DC6}"/>
                </a:ext>
              </a:extLst>
            </p:cNvPr>
            <p:cNvSpPr/>
            <p:nvPr/>
          </p:nvSpPr>
          <p:spPr>
            <a:xfrm>
              <a:off x="781616" y="1207128"/>
              <a:ext cx="238408" cy="48285"/>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11" name="Picture 10">
            <a:extLst>
              <a:ext uri="{FF2B5EF4-FFF2-40B4-BE49-F238E27FC236}">
                <a16:creationId xmlns:a16="http://schemas.microsoft.com/office/drawing/2014/main" xmlns="" id="{F6D7CD79-38A1-4E04-8792-FAEBCF7974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411"/>
          <a:stretch/>
        </p:blipFill>
        <p:spPr>
          <a:xfrm>
            <a:off x="1097775" y="1028185"/>
            <a:ext cx="3149362" cy="1812039"/>
          </a:xfrm>
          <a:prstGeom prst="rect">
            <a:avLst/>
          </a:prstGeom>
        </p:spPr>
      </p:pic>
      <p:pic>
        <p:nvPicPr>
          <p:cNvPr id="12" name="Picture 11">
            <a:extLst>
              <a:ext uri="{FF2B5EF4-FFF2-40B4-BE49-F238E27FC236}">
                <a16:creationId xmlns:a16="http://schemas.microsoft.com/office/drawing/2014/main" xmlns="" id="{EB995658-F40F-4DEE-91C3-4A9089E865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871" y="3643315"/>
            <a:ext cx="1070961" cy="2087856"/>
          </a:xfrm>
          <a:prstGeom prst="rect">
            <a:avLst/>
          </a:prstGeom>
        </p:spPr>
      </p:pic>
      <p:grpSp>
        <p:nvGrpSpPr>
          <p:cNvPr id="13" name="Group 65">
            <a:extLst>
              <a:ext uri="{FF2B5EF4-FFF2-40B4-BE49-F238E27FC236}">
                <a16:creationId xmlns:a16="http://schemas.microsoft.com/office/drawing/2014/main" xmlns="" id="{055B6B51-831B-4455-8B19-DDD5C422AD72}"/>
              </a:ext>
            </a:extLst>
          </p:cNvPr>
          <p:cNvGrpSpPr>
            <a:grpSpLocks/>
          </p:cNvGrpSpPr>
          <p:nvPr/>
        </p:nvGrpSpPr>
        <p:grpSpPr bwMode="auto">
          <a:xfrm>
            <a:off x="5551578" y="2590450"/>
            <a:ext cx="612126" cy="603311"/>
            <a:chOff x="2977" y="2863"/>
            <a:chExt cx="471" cy="462"/>
          </a:xfrm>
        </p:grpSpPr>
        <p:sp>
          <p:nvSpPr>
            <p:cNvPr id="14" name="AutoShape 66">
              <a:extLst>
                <a:ext uri="{FF2B5EF4-FFF2-40B4-BE49-F238E27FC236}">
                  <a16:creationId xmlns:a16="http://schemas.microsoft.com/office/drawing/2014/main" xmlns="" id="{F362068A-B876-404C-9F12-219CB9E8D7FE}"/>
                </a:ext>
              </a:extLst>
            </p:cNvPr>
            <p:cNvSpPr>
              <a:spLocks noChangeArrowheads="1"/>
            </p:cNvSpPr>
            <p:nvPr/>
          </p:nvSpPr>
          <p:spPr bwMode="auto">
            <a:xfrm>
              <a:off x="3046" y="2863"/>
              <a:ext cx="402" cy="462"/>
            </a:xfrm>
            <a:prstGeom prst="rightArrow">
              <a:avLst>
                <a:gd name="adj1" fmla="val 62500"/>
                <a:gd name="adj2" fmla="val 60880"/>
              </a:avLst>
            </a:prstGeom>
            <a:gradFill rotWithShape="1">
              <a:gsLst>
                <a:gs pos="0">
                  <a:srgbClr val="FCFFFA"/>
                </a:gs>
                <a:gs pos="100000">
                  <a:srgbClr val="B1D383"/>
                </a:gs>
              </a:gsLst>
              <a:lin ang="0" scaled="1"/>
            </a:gra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 name="AutoShape 67">
              <a:extLst>
                <a:ext uri="{FF2B5EF4-FFF2-40B4-BE49-F238E27FC236}">
                  <a16:creationId xmlns:a16="http://schemas.microsoft.com/office/drawing/2014/main" xmlns="" id="{A217EA53-4576-41B1-9CD1-327444301946}"/>
                </a:ext>
              </a:extLst>
            </p:cNvPr>
            <p:cNvSpPr>
              <a:spLocks noChangeArrowheads="1"/>
            </p:cNvSpPr>
            <p:nvPr/>
          </p:nvSpPr>
          <p:spPr bwMode="auto">
            <a:xfrm>
              <a:off x="2977" y="2863"/>
              <a:ext cx="313" cy="462"/>
            </a:xfrm>
            <a:prstGeom prst="rightArrow">
              <a:avLst>
                <a:gd name="adj1" fmla="val 62500"/>
                <a:gd name="adj2" fmla="val 60880"/>
              </a:avLst>
            </a:prstGeom>
            <a:gradFill rotWithShape="1">
              <a:gsLst>
                <a:gs pos="0">
                  <a:srgbClr val="F7FCFE"/>
                </a:gs>
                <a:gs pos="100000">
                  <a:srgbClr val="A3CFD5"/>
                </a:gs>
              </a:gsLst>
              <a:lin ang="0" scaled="1"/>
            </a:gra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 name="Group 15">
            <a:extLst>
              <a:ext uri="{FF2B5EF4-FFF2-40B4-BE49-F238E27FC236}">
                <a16:creationId xmlns:a16="http://schemas.microsoft.com/office/drawing/2014/main" xmlns="" id="{0EA26A26-BC4B-4C27-9086-0C400D698C74}"/>
              </a:ext>
            </a:extLst>
          </p:cNvPr>
          <p:cNvGrpSpPr/>
          <p:nvPr/>
        </p:nvGrpSpPr>
        <p:grpSpPr>
          <a:xfrm>
            <a:off x="2970044" y="5746146"/>
            <a:ext cx="2375962" cy="416905"/>
            <a:chOff x="1974811" y="5660259"/>
            <a:chExt cx="2303777" cy="402307"/>
          </a:xfrm>
        </p:grpSpPr>
        <p:grpSp>
          <p:nvGrpSpPr>
            <p:cNvPr id="17" name="Group 16">
              <a:extLst>
                <a:ext uri="{FF2B5EF4-FFF2-40B4-BE49-F238E27FC236}">
                  <a16:creationId xmlns:a16="http://schemas.microsoft.com/office/drawing/2014/main" xmlns="" id="{0339FE69-6BF5-4D93-B99F-D988283F8733}"/>
                </a:ext>
              </a:extLst>
            </p:cNvPr>
            <p:cNvGrpSpPr/>
            <p:nvPr/>
          </p:nvGrpSpPr>
          <p:grpSpPr>
            <a:xfrm>
              <a:off x="2482118" y="5660259"/>
              <a:ext cx="1796470" cy="402307"/>
              <a:chOff x="6593599" y="4760438"/>
              <a:chExt cx="2368344" cy="530377"/>
            </a:xfrm>
          </p:grpSpPr>
          <p:pic>
            <p:nvPicPr>
              <p:cNvPr id="19" name="Picture 18">
                <a:extLst>
                  <a:ext uri="{FF2B5EF4-FFF2-40B4-BE49-F238E27FC236}">
                    <a16:creationId xmlns:a16="http://schemas.microsoft.com/office/drawing/2014/main" xmlns="" id="{270898BA-60F4-459F-B48E-4FB22B9BE4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825" t="57457" r="14641" b="6974"/>
              <a:stretch/>
            </p:blipFill>
            <p:spPr>
              <a:xfrm>
                <a:off x="6593599" y="4760438"/>
                <a:ext cx="518436" cy="530377"/>
              </a:xfrm>
              <a:prstGeom prst="rect">
                <a:avLst/>
              </a:prstGeom>
            </p:spPr>
          </p:pic>
          <p:pic>
            <p:nvPicPr>
              <p:cNvPr id="20" name="Picture 19">
                <a:extLst>
                  <a:ext uri="{FF2B5EF4-FFF2-40B4-BE49-F238E27FC236}">
                    <a16:creationId xmlns:a16="http://schemas.microsoft.com/office/drawing/2014/main" xmlns="" id="{5B88B08C-6549-4016-B011-8EF46586AC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361" t="55126" r="16983" b="6974"/>
              <a:stretch/>
            </p:blipFill>
            <p:spPr>
              <a:xfrm>
                <a:off x="7485777" y="4764355"/>
                <a:ext cx="459264" cy="514545"/>
              </a:xfrm>
              <a:prstGeom prst="rect">
                <a:avLst/>
              </a:prstGeom>
            </p:spPr>
          </p:pic>
          <p:pic>
            <p:nvPicPr>
              <p:cNvPr id="21" name="Picture 20">
                <a:extLst>
                  <a:ext uri="{FF2B5EF4-FFF2-40B4-BE49-F238E27FC236}">
                    <a16:creationId xmlns:a16="http://schemas.microsoft.com/office/drawing/2014/main" xmlns="" id="{CC379385-924C-49FA-B79D-E6A9642D8BC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33" t="63750" r="6944" b="11622"/>
              <a:stretch/>
            </p:blipFill>
            <p:spPr>
              <a:xfrm>
                <a:off x="8359294" y="4932219"/>
                <a:ext cx="602649" cy="340326"/>
              </a:xfrm>
              <a:prstGeom prst="rect">
                <a:avLst/>
              </a:prstGeom>
            </p:spPr>
          </p:pic>
        </p:grpSp>
        <p:pic>
          <p:nvPicPr>
            <p:cNvPr id="18" name="Picture 17">
              <a:extLst>
                <a:ext uri="{FF2B5EF4-FFF2-40B4-BE49-F238E27FC236}">
                  <a16:creationId xmlns:a16="http://schemas.microsoft.com/office/drawing/2014/main" xmlns="" id="{CDC1F5C6-891C-4353-BCDA-DF44BF97A9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747" t="55245" r="30202" b="6751"/>
            <a:stretch/>
          </p:blipFill>
          <p:spPr>
            <a:xfrm>
              <a:off x="1974811" y="5665942"/>
              <a:ext cx="202320" cy="365687"/>
            </a:xfrm>
            <a:prstGeom prst="rect">
              <a:avLst/>
            </a:prstGeom>
          </p:spPr>
        </p:pic>
      </p:grpSp>
      <p:pic>
        <p:nvPicPr>
          <p:cNvPr id="22" name="Picture 21">
            <a:extLst>
              <a:ext uri="{FF2B5EF4-FFF2-40B4-BE49-F238E27FC236}">
                <a16:creationId xmlns:a16="http://schemas.microsoft.com/office/drawing/2014/main" xmlns="" id="{2F18AFD0-A249-4CB4-B881-81932E8EC44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92686" b="268"/>
          <a:stretch/>
        </p:blipFill>
        <p:spPr>
          <a:xfrm>
            <a:off x="1034340" y="5217811"/>
            <a:ext cx="868625" cy="116366"/>
          </a:xfrm>
          <a:prstGeom prst="rect">
            <a:avLst/>
          </a:prstGeom>
        </p:spPr>
      </p:pic>
      <p:pic>
        <p:nvPicPr>
          <p:cNvPr id="23" name="Picture 22">
            <a:extLst>
              <a:ext uri="{FF2B5EF4-FFF2-40B4-BE49-F238E27FC236}">
                <a16:creationId xmlns:a16="http://schemas.microsoft.com/office/drawing/2014/main" xmlns="" id="{DD82B005-725C-4D17-AB57-EB7D43A435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43"/>
          <a:stretch/>
        </p:blipFill>
        <p:spPr>
          <a:xfrm>
            <a:off x="2627908" y="1567361"/>
            <a:ext cx="1554301" cy="997565"/>
          </a:xfrm>
          <a:prstGeom prst="rect">
            <a:avLst/>
          </a:prstGeom>
        </p:spPr>
      </p:pic>
      <p:sp>
        <p:nvSpPr>
          <p:cNvPr id="24" name="AutoShape 43">
            <a:extLst>
              <a:ext uri="{FF2B5EF4-FFF2-40B4-BE49-F238E27FC236}">
                <a16:creationId xmlns:a16="http://schemas.microsoft.com/office/drawing/2014/main" xmlns="" id="{D7B285EC-C51C-4704-A165-A1F7A10D3BF2}"/>
              </a:ext>
            </a:extLst>
          </p:cNvPr>
          <p:cNvSpPr>
            <a:spLocks noChangeArrowheads="1"/>
          </p:cNvSpPr>
          <p:nvPr/>
        </p:nvSpPr>
        <p:spPr bwMode="auto">
          <a:xfrm>
            <a:off x="2688283" y="2392095"/>
            <a:ext cx="2883983" cy="3280063"/>
          </a:xfrm>
          <a:prstGeom prst="roundRect">
            <a:avLst>
              <a:gd name="adj" fmla="val 2606"/>
            </a:avLst>
          </a:prstGeom>
          <a:solidFill>
            <a:srgbClr val="FFFFFF"/>
          </a:solidFill>
          <a:ln w="12700" algn="ctr">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25" name="AutoShape 53">
            <a:extLst>
              <a:ext uri="{FF2B5EF4-FFF2-40B4-BE49-F238E27FC236}">
                <a16:creationId xmlns:a16="http://schemas.microsoft.com/office/drawing/2014/main" xmlns="" id="{A03D82F4-4B98-4C77-870A-F7CD26E7A37B}"/>
              </a:ext>
            </a:extLst>
          </p:cNvPr>
          <p:cNvSpPr>
            <a:spLocks noChangeArrowheads="1"/>
          </p:cNvSpPr>
          <p:nvPr/>
        </p:nvSpPr>
        <p:spPr bwMode="auto">
          <a:xfrm>
            <a:off x="2801741" y="3392164"/>
            <a:ext cx="2644380" cy="468723"/>
          </a:xfrm>
          <a:prstGeom prst="roundRect">
            <a:avLst>
              <a:gd name="adj" fmla="val 16667"/>
            </a:avLst>
          </a:prstGeom>
          <a:solidFill>
            <a:srgbClr val="D2ECB6"/>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464646"/>
                </a:solidFill>
                <a:effectLst/>
                <a:uLnTx/>
                <a:uFillTx/>
                <a:latin typeface="Arial" panose="020B0604020202020204"/>
                <a:ea typeface="+mn-ea"/>
                <a:cs typeface="Arial" panose="020B0604020202020204" pitchFamily="34" charset="0"/>
              </a:rPr>
              <a:t>Provider</a:t>
            </a:r>
            <a:r>
              <a:rPr kumimoji="0" lang="en-US" sz="1100" b="1" i="0" u="none" strike="noStrike" kern="0" cap="none" spc="0" normalizeH="0" baseline="0" noProof="0" dirty="0">
                <a:ln>
                  <a:noFill/>
                </a:ln>
                <a:solidFill>
                  <a:srgbClr val="0079BC"/>
                </a:solidFill>
                <a:effectLst/>
                <a:uLnTx/>
                <a:uFillTx/>
                <a:latin typeface="Arial" panose="020B0604020202020204"/>
                <a:ea typeface="+mn-ea"/>
                <a:cs typeface="Arial" panose="020B0604020202020204" pitchFamily="34" charset="0"/>
              </a:rPr>
              <a:t> </a:t>
            </a:r>
            <a:r>
              <a:rPr kumimoji="0" lang="en-US" sz="1050" b="1" i="0" u="none" strike="noStrike" kern="0" cap="none" spc="0" normalizeH="0" baseline="0" noProof="0" dirty="0">
                <a:ln>
                  <a:noFill/>
                </a:ln>
                <a:solidFill>
                  <a:srgbClr val="464646"/>
                </a:solidFill>
                <a:effectLst/>
                <a:uLnTx/>
                <a:uFillTx/>
                <a:latin typeface="Arial" panose="020B0604020202020204"/>
                <a:ea typeface="+mn-ea"/>
                <a:cs typeface="Arial" panose="020B0604020202020204" pitchFamily="34" charset="0"/>
              </a:rPr>
              <a:t>Finder</a:t>
            </a:r>
            <a:r>
              <a:rPr kumimoji="0" lang="en-US" sz="1000" b="1" i="0" u="none" strike="noStrike" kern="0" cap="none" spc="0" normalizeH="0" baseline="30000" noProof="0" dirty="0">
                <a:ln>
                  <a:noFill/>
                </a:ln>
                <a:solidFill>
                  <a:srgbClr val="464646"/>
                </a:solidFill>
                <a:effectLst/>
                <a:uLnTx/>
                <a:uFillTx/>
                <a:latin typeface="Arial" panose="020B0604020202020204"/>
                <a:ea typeface="+mn-ea"/>
                <a:cs typeface="Arial" panose="020B0604020202020204" pitchFamily="34" charset="0"/>
              </a:rPr>
              <a:t>®</a:t>
            </a:r>
            <a:endParaRPr kumimoji="0" lang="en-US" sz="1050" b="1" i="0" u="none" strike="noStrike" kern="0" cap="none" spc="0" normalizeH="0" baseline="30000" noProof="0" dirty="0">
              <a:ln>
                <a:noFill/>
              </a:ln>
              <a:solidFill>
                <a:srgbClr val="464646"/>
              </a:solidFill>
              <a:effectLst/>
              <a:uLnTx/>
              <a:uFillTx/>
              <a:latin typeface="Arial" panose="020B0604020202020204"/>
              <a:ea typeface="+mn-ea"/>
              <a:cs typeface="Arial" panose="020B0604020202020204" pitchFamily="34" charset="0"/>
            </a:endParaRPr>
          </a:p>
        </p:txBody>
      </p:sp>
      <p:pic>
        <p:nvPicPr>
          <p:cNvPr id="26" name="Picture 54" descr="doctors-grey">
            <a:extLst>
              <a:ext uri="{FF2B5EF4-FFF2-40B4-BE49-F238E27FC236}">
                <a16:creationId xmlns:a16="http://schemas.microsoft.com/office/drawing/2014/main" xmlns="" id="{7D34BAF7-7127-4D27-8579-28A5590C5E63}"/>
              </a:ext>
            </a:extLst>
          </p:cNvPr>
          <p:cNvPicPr>
            <a:picLocks noChangeAspect="1" noChangeArrowheads="1"/>
          </p:cNvPicPr>
          <p:nvPr/>
        </p:nvPicPr>
        <p:blipFill>
          <a:blip r:embed="rId12">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2889004" y="3404055"/>
            <a:ext cx="420038" cy="37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56">
            <a:extLst>
              <a:ext uri="{FF2B5EF4-FFF2-40B4-BE49-F238E27FC236}">
                <a16:creationId xmlns:a16="http://schemas.microsoft.com/office/drawing/2014/main" xmlns="" id="{A8C9DD2E-7BE3-4CCD-94A9-90099B1850A3}"/>
              </a:ext>
            </a:extLst>
          </p:cNvPr>
          <p:cNvSpPr>
            <a:spLocks noChangeArrowheads="1"/>
          </p:cNvSpPr>
          <p:nvPr/>
        </p:nvSpPr>
        <p:spPr bwMode="auto">
          <a:xfrm>
            <a:off x="2801741" y="3962856"/>
            <a:ext cx="2644381" cy="468723"/>
          </a:xfrm>
          <a:prstGeom prst="roundRect">
            <a:avLst>
              <a:gd name="adj" fmla="val 16667"/>
            </a:avLst>
          </a:prstGeom>
          <a:solidFill>
            <a:srgbClr val="D2ECB6"/>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464646"/>
                </a:solidFill>
                <a:effectLst/>
                <a:uLnTx/>
                <a:uFillTx/>
                <a:latin typeface="Arial" panose="020B0604020202020204"/>
                <a:ea typeface="+mn-ea"/>
                <a:cs typeface="Arial" panose="020B0604020202020204" pitchFamily="34" charset="0"/>
              </a:rPr>
              <a:t>Claim History and </a:t>
            </a:r>
            <a:br>
              <a:rPr kumimoji="0" lang="en-US" sz="1050" b="1" i="0" u="none" strike="noStrike" kern="0" cap="none" spc="0" normalizeH="0" baseline="0" noProof="0" dirty="0">
                <a:ln>
                  <a:noFill/>
                </a:ln>
                <a:solidFill>
                  <a:srgbClr val="464646"/>
                </a:solidFill>
                <a:effectLst/>
                <a:uLnTx/>
                <a:uFillTx/>
                <a:latin typeface="Arial" panose="020B0604020202020204"/>
                <a:ea typeface="+mn-ea"/>
                <a:cs typeface="Arial" panose="020B0604020202020204" pitchFamily="34" charset="0"/>
              </a:rPr>
            </a:br>
            <a:r>
              <a:rPr kumimoji="0" lang="en-US" sz="1050" b="1" i="0" u="none" strike="noStrike" kern="0" cap="none" spc="0" normalizeH="0" baseline="0" noProof="0" dirty="0">
                <a:ln>
                  <a:noFill/>
                </a:ln>
                <a:solidFill>
                  <a:srgbClr val="464646"/>
                </a:solidFill>
                <a:effectLst/>
                <a:uLnTx/>
                <a:uFillTx/>
                <a:latin typeface="Arial" panose="020B0604020202020204"/>
                <a:ea typeface="+mn-ea"/>
                <a:cs typeface="Arial" panose="020B0604020202020204" pitchFamily="34" charset="0"/>
              </a:rPr>
              <a:t>Health Snapshot</a:t>
            </a:r>
            <a:endParaRPr kumimoji="0" lang="en-US" sz="1000" b="1" i="0" u="none" strike="noStrike" kern="0" cap="none" spc="0" normalizeH="0" baseline="30000" noProof="0" dirty="0">
              <a:ln>
                <a:noFill/>
              </a:ln>
              <a:solidFill>
                <a:srgbClr val="464646"/>
              </a:solidFill>
              <a:effectLst/>
              <a:uLnTx/>
              <a:uFillTx/>
              <a:latin typeface="Arial" panose="020B0604020202020204"/>
              <a:ea typeface="+mn-ea"/>
              <a:cs typeface="Arial" panose="020B0604020202020204" pitchFamily="34" charset="0"/>
            </a:endParaRPr>
          </a:p>
        </p:txBody>
      </p:sp>
      <p:sp>
        <p:nvSpPr>
          <p:cNvPr id="28" name="AutoShape 62">
            <a:extLst>
              <a:ext uri="{FF2B5EF4-FFF2-40B4-BE49-F238E27FC236}">
                <a16:creationId xmlns:a16="http://schemas.microsoft.com/office/drawing/2014/main" xmlns="" id="{917D4802-6736-4F5C-9B02-0511EEB6876C}"/>
              </a:ext>
            </a:extLst>
          </p:cNvPr>
          <p:cNvSpPr>
            <a:spLocks noChangeArrowheads="1"/>
          </p:cNvSpPr>
          <p:nvPr/>
        </p:nvSpPr>
        <p:spPr bwMode="auto">
          <a:xfrm>
            <a:off x="2801741" y="5104239"/>
            <a:ext cx="2644380" cy="468723"/>
          </a:xfrm>
          <a:prstGeom prst="roundRect">
            <a:avLst>
              <a:gd name="adj" fmla="val 16667"/>
            </a:avLst>
          </a:prstGeom>
          <a:solidFill>
            <a:srgbClr val="D2ECB6"/>
          </a:solidFill>
          <a:ln w="9525" algn="ctr">
            <a:solidFill>
              <a:srgbClr val="969696"/>
            </a:solidFill>
            <a:round/>
            <a:headEnd/>
            <a:tailEnd/>
          </a:ln>
          <a:effectLs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464646"/>
                </a:solidFill>
                <a:effectLst/>
                <a:uLnTx/>
                <a:uFillTx/>
                <a:latin typeface="Arial" panose="020B0604020202020204"/>
                <a:ea typeface="+mn-ea"/>
                <a:cs typeface="Arial" panose="020B0604020202020204" pitchFamily="34" charset="0"/>
              </a:rPr>
              <a:t>Health Assessment</a:t>
            </a:r>
          </a:p>
        </p:txBody>
      </p:sp>
      <p:sp>
        <p:nvSpPr>
          <p:cNvPr id="29" name="AutoShape 69">
            <a:extLst>
              <a:ext uri="{FF2B5EF4-FFF2-40B4-BE49-F238E27FC236}">
                <a16:creationId xmlns:a16="http://schemas.microsoft.com/office/drawing/2014/main" xmlns="" id="{D5161DEA-A2E5-4A31-BD0E-05BBBBFA0371}"/>
              </a:ext>
            </a:extLst>
          </p:cNvPr>
          <p:cNvSpPr>
            <a:spLocks noChangeArrowheads="1"/>
          </p:cNvSpPr>
          <p:nvPr/>
        </p:nvSpPr>
        <p:spPr bwMode="auto">
          <a:xfrm>
            <a:off x="2782610" y="2497148"/>
            <a:ext cx="2675283" cy="777754"/>
          </a:xfrm>
          <a:prstGeom prst="roundRect">
            <a:avLst>
              <a:gd name="adj" fmla="val 8394"/>
            </a:avLst>
          </a:prstGeom>
          <a:solidFill>
            <a:srgbClr val="10C0EA"/>
          </a:solidFill>
          <a:ln w="19050" algn="ctr">
            <a:solidFill>
              <a:srgbClr val="0170BB"/>
            </a:solidFill>
            <a:round/>
            <a:headEnd/>
            <a:tailEnd/>
          </a:ln>
          <a:effectLst>
            <a:prstShdw prst="shdw17" dist="17961" dir="2700000">
              <a:srgbClr val="014370"/>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30" name="Text Box 70">
            <a:extLst>
              <a:ext uri="{FF2B5EF4-FFF2-40B4-BE49-F238E27FC236}">
                <a16:creationId xmlns:a16="http://schemas.microsoft.com/office/drawing/2014/main" xmlns="" id="{D1AFF47E-CEA1-4E9F-A476-8E748104E24B}"/>
              </a:ext>
            </a:extLst>
          </p:cNvPr>
          <p:cNvSpPr txBox="1">
            <a:spLocks noChangeArrowheads="1"/>
          </p:cNvSpPr>
          <p:nvPr/>
        </p:nvSpPr>
        <p:spPr bwMode="auto">
          <a:xfrm>
            <a:off x="2917993" y="2523764"/>
            <a:ext cx="2330941" cy="679318"/>
          </a:xfrm>
          <a:prstGeom prst="rect">
            <a:avLst/>
          </a:prstGeom>
          <a:noFill/>
          <a:ln>
            <a:noFill/>
          </a:ln>
          <a:effectLst/>
          <a:extLst>
            <a:ext uri="{909E8E84-426E-40DD-AFC4-6F175D3DCCD1}">
              <a14:hiddenFill xmlns:a14="http://schemas.microsoft.com/office/drawing/2010/main">
                <a:solidFill>
                  <a:srgbClr val="A7D1F7"/>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4" tIns="109728" rIns="91374" bIns="45687">
            <a:spAutoFit/>
          </a:bodyPr>
          <a:lstStyle>
            <a:lvl1pPr eaLnBrk="0" hangingPunct="0">
              <a:defRPr>
                <a:solidFill>
                  <a:schemeClr val="tx1"/>
                </a:solidFill>
                <a:latin typeface="Freestyle Script" pitchFamily="66" charset="0"/>
              </a:defRPr>
            </a:lvl1pPr>
            <a:lvl2pPr marL="742950" indent="-285750" eaLnBrk="0" hangingPunct="0">
              <a:defRPr>
                <a:solidFill>
                  <a:schemeClr val="tx1"/>
                </a:solidFill>
                <a:latin typeface="Freestyle Script" pitchFamily="66" charset="0"/>
              </a:defRPr>
            </a:lvl2pPr>
            <a:lvl3pPr marL="1143000" indent="-228600" eaLnBrk="0" hangingPunct="0">
              <a:defRPr>
                <a:solidFill>
                  <a:schemeClr val="tx1"/>
                </a:solidFill>
                <a:latin typeface="Freestyle Script" pitchFamily="66" charset="0"/>
              </a:defRPr>
            </a:lvl3pPr>
            <a:lvl4pPr marL="1600200" indent="-228600" eaLnBrk="0" hangingPunct="0">
              <a:defRPr>
                <a:solidFill>
                  <a:schemeClr val="tx1"/>
                </a:solidFill>
                <a:latin typeface="Freestyle Script" pitchFamily="66" charset="0"/>
              </a:defRPr>
            </a:lvl4pPr>
            <a:lvl5pPr marL="2057400" indent="-228600" eaLnBrk="0" hangingPunct="0">
              <a:defRPr>
                <a:solidFill>
                  <a:schemeClr val="tx1"/>
                </a:solidFill>
                <a:latin typeface="Freestyle Script" pitchFamily="66" charset="0"/>
              </a:defRPr>
            </a:lvl5pPr>
            <a:lvl6pPr marL="2514600" indent="-228600" eaLnBrk="0" fontAlgn="base" hangingPunct="0">
              <a:spcBef>
                <a:spcPct val="0"/>
              </a:spcBef>
              <a:spcAft>
                <a:spcPct val="0"/>
              </a:spcAft>
              <a:defRPr>
                <a:solidFill>
                  <a:schemeClr val="tx1"/>
                </a:solidFill>
                <a:latin typeface="Freestyle Script" pitchFamily="66" charset="0"/>
              </a:defRPr>
            </a:lvl6pPr>
            <a:lvl7pPr marL="2971800" indent="-228600" eaLnBrk="0" fontAlgn="base" hangingPunct="0">
              <a:spcBef>
                <a:spcPct val="0"/>
              </a:spcBef>
              <a:spcAft>
                <a:spcPct val="0"/>
              </a:spcAft>
              <a:defRPr>
                <a:solidFill>
                  <a:schemeClr val="tx1"/>
                </a:solidFill>
                <a:latin typeface="Freestyle Script" pitchFamily="66" charset="0"/>
              </a:defRPr>
            </a:lvl7pPr>
            <a:lvl8pPr marL="3429000" indent="-228600" eaLnBrk="0" fontAlgn="base" hangingPunct="0">
              <a:spcBef>
                <a:spcPct val="0"/>
              </a:spcBef>
              <a:spcAft>
                <a:spcPct val="0"/>
              </a:spcAft>
              <a:defRPr>
                <a:solidFill>
                  <a:schemeClr val="tx1"/>
                </a:solidFill>
                <a:latin typeface="Freestyle Script" pitchFamily="66" charset="0"/>
              </a:defRPr>
            </a:lvl8pPr>
            <a:lvl9pPr marL="3886200" indent="-228600" eaLnBrk="0" fontAlgn="base" hangingPunct="0">
              <a:spcBef>
                <a:spcPct val="0"/>
              </a:spcBef>
              <a:spcAft>
                <a:spcPct val="0"/>
              </a:spcAft>
              <a:defRPr>
                <a:solidFill>
                  <a:schemeClr val="tx1"/>
                </a:solidFill>
                <a:latin typeface="Freestyle Script" pitchFamily="66"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Blue Access </a:t>
            </a:r>
            <a:b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 Members</a:t>
            </a:r>
            <a:r>
              <a:rPr kumimoji="0" lang="en-US" sz="1200" b="1" i="0" u="none" strike="noStrike" kern="0" cap="none" spc="0" normalizeH="0" baseline="65000" noProof="0" dirty="0">
                <a:ln>
                  <a:noFill/>
                </a:ln>
                <a:solidFill>
                  <a:srgbClr val="FFFFFF"/>
                </a:solidFill>
                <a:effectLst/>
                <a:uLnTx/>
                <a:uFillTx/>
                <a:latin typeface="Arial" panose="020B0604020202020204" pitchFamily="34" charset="0"/>
                <a:ea typeface="+mn-ea"/>
                <a:cs typeface="Arial" panose="020B0604020202020204" pitchFamily="34" charset="0"/>
              </a:rPr>
              <a:t>SM</a:t>
            </a:r>
          </a:p>
        </p:txBody>
      </p:sp>
      <p:pic>
        <p:nvPicPr>
          <p:cNvPr id="31" name="Picture 2" descr="C:\Documents and Settings\U257621\Local Settings\Temporary Internet Files\Content.IE5\8FS12S9N\dglxasset[1].png">
            <a:extLst>
              <a:ext uri="{FF2B5EF4-FFF2-40B4-BE49-F238E27FC236}">
                <a16:creationId xmlns:a16="http://schemas.microsoft.com/office/drawing/2014/main" xmlns="" id="{2EC2FBC2-81BD-4976-9560-9420FAB5D63A}"/>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790018" y="2668077"/>
            <a:ext cx="483141" cy="48546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Documents and Settings\U257621\My Documents\My Pictures\icon-17.png">
            <a:extLst>
              <a:ext uri="{FF2B5EF4-FFF2-40B4-BE49-F238E27FC236}">
                <a16:creationId xmlns:a16="http://schemas.microsoft.com/office/drawing/2014/main" xmlns="" id="{B3704B96-321C-49A5-9A6C-57F0B58517B8}"/>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890355" y="4022014"/>
            <a:ext cx="376737" cy="37854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2" descr="icon-19">
            <a:extLst>
              <a:ext uri="{FF2B5EF4-FFF2-40B4-BE49-F238E27FC236}">
                <a16:creationId xmlns:a16="http://schemas.microsoft.com/office/drawing/2014/main" xmlns="" id="{D3905DDD-793F-449E-8D16-59A712C5FDFB}"/>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934996" y="5184659"/>
            <a:ext cx="338457" cy="340082"/>
          </a:xfrm>
          <a:prstGeom prst="rect">
            <a:avLst/>
          </a:prstGeom>
          <a:noFill/>
          <a:extLst>
            <a:ext uri="{909E8E84-426E-40DD-AFC4-6F175D3DCCD1}">
              <a14:hiddenFill xmlns:a14="http://schemas.microsoft.com/office/drawing/2010/main">
                <a:solidFill>
                  <a:srgbClr val="FFFFFF"/>
                </a:solidFill>
              </a14:hiddenFill>
            </a:ext>
          </a:extLst>
        </p:spPr>
      </p:pic>
      <p:sp>
        <p:nvSpPr>
          <p:cNvPr id="34" name="AutoShape 59">
            <a:extLst>
              <a:ext uri="{FF2B5EF4-FFF2-40B4-BE49-F238E27FC236}">
                <a16:creationId xmlns:a16="http://schemas.microsoft.com/office/drawing/2014/main" xmlns="" id="{F29BB647-1265-4E7A-9E51-1D9C3EC387F2}"/>
              </a:ext>
            </a:extLst>
          </p:cNvPr>
          <p:cNvSpPr>
            <a:spLocks noChangeArrowheads="1"/>
          </p:cNvSpPr>
          <p:nvPr/>
        </p:nvSpPr>
        <p:spPr bwMode="auto">
          <a:xfrm>
            <a:off x="2801741" y="4533548"/>
            <a:ext cx="2644380" cy="468723"/>
          </a:xfrm>
          <a:prstGeom prst="roundRect">
            <a:avLst>
              <a:gd name="adj" fmla="val 16667"/>
            </a:avLst>
          </a:prstGeom>
          <a:solidFill>
            <a:srgbClr val="D2ECB6"/>
          </a:solidFill>
          <a:ln w="9525" algn="ctr">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464646"/>
                </a:solidFill>
                <a:effectLst/>
                <a:uLnTx/>
                <a:uFillTx/>
                <a:latin typeface="Arial" panose="020B0604020202020204"/>
                <a:ea typeface="+mn-ea"/>
                <a:cs typeface="Arial" panose="020B0604020202020204" pitchFamily="34" charset="0"/>
              </a:rPr>
              <a:t>                Member Wellness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464646"/>
                </a:solidFill>
                <a:effectLst/>
                <a:uLnTx/>
                <a:uFillTx/>
                <a:latin typeface="Arial" panose="020B0604020202020204"/>
                <a:ea typeface="+mn-ea"/>
                <a:cs typeface="Arial" panose="020B0604020202020204" pitchFamily="34" charset="0"/>
              </a:rPr>
              <a:t>                Portal</a:t>
            </a:r>
            <a:endParaRPr kumimoji="0" lang="en-US" sz="700" b="1" i="0" u="none" strike="noStrike" kern="0" cap="none" spc="0" normalizeH="0" baseline="60000" noProof="0" dirty="0">
              <a:ln>
                <a:noFill/>
              </a:ln>
              <a:solidFill>
                <a:srgbClr val="464646"/>
              </a:solidFill>
              <a:effectLst/>
              <a:uLnTx/>
              <a:uFillTx/>
              <a:latin typeface="Arial" panose="020B0604020202020204"/>
              <a:ea typeface="+mn-ea"/>
              <a:cs typeface="Arial" panose="020B0604020202020204" pitchFamily="34" charset="0"/>
            </a:endParaRPr>
          </a:p>
        </p:txBody>
      </p:sp>
      <p:pic>
        <p:nvPicPr>
          <p:cNvPr id="35" name="Picture 34" descr="C:\Users\u320000\Desktop\Well onTarget logo.png">
            <a:extLst>
              <a:ext uri="{FF2B5EF4-FFF2-40B4-BE49-F238E27FC236}">
                <a16:creationId xmlns:a16="http://schemas.microsoft.com/office/drawing/2014/main" xmlns="" id="{F420A348-8EAB-4A95-A38A-9B17FD603FD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0424" y="4685029"/>
            <a:ext cx="1045379" cy="1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xmlns="" id="{8E869C4C-9A75-4AA4-84DF-7E1ED4CF7301}"/>
              </a:ext>
            </a:extLst>
          </p:cNvPr>
          <p:cNvSpPr/>
          <p:nvPr/>
        </p:nvSpPr>
        <p:spPr>
          <a:xfrm>
            <a:off x="1206357" y="1239043"/>
            <a:ext cx="823410" cy="148501"/>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37" name="Picture 36">
            <a:extLst>
              <a:ext uri="{FF2B5EF4-FFF2-40B4-BE49-F238E27FC236}">
                <a16:creationId xmlns:a16="http://schemas.microsoft.com/office/drawing/2014/main" xmlns="" id="{15FCEF47-8FFA-424A-96FC-6609FC7867D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31926" y="3919580"/>
            <a:ext cx="873847" cy="1473607"/>
          </a:xfrm>
          <a:prstGeom prst="rect">
            <a:avLst/>
          </a:prstGeom>
        </p:spPr>
      </p:pic>
      <p:grpSp>
        <p:nvGrpSpPr>
          <p:cNvPr id="38" name="Group 37">
            <a:extLst>
              <a:ext uri="{FF2B5EF4-FFF2-40B4-BE49-F238E27FC236}">
                <a16:creationId xmlns:a16="http://schemas.microsoft.com/office/drawing/2014/main" xmlns="" id="{8410288B-F29A-493B-94BB-EE827BBDE41D}"/>
              </a:ext>
            </a:extLst>
          </p:cNvPr>
          <p:cNvGrpSpPr/>
          <p:nvPr/>
        </p:nvGrpSpPr>
        <p:grpSpPr>
          <a:xfrm>
            <a:off x="6658869" y="2300380"/>
            <a:ext cx="2627606" cy="425842"/>
            <a:chOff x="6000071" y="2140091"/>
            <a:chExt cx="2547775" cy="410931"/>
          </a:xfrm>
        </p:grpSpPr>
        <p:sp>
          <p:nvSpPr>
            <p:cNvPr id="39" name="AutoShape 79">
              <a:extLst>
                <a:ext uri="{FF2B5EF4-FFF2-40B4-BE49-F238E27FC236}">
                  <a16:creationId xmlns:a16="http://schemas.microsoft.com/office/drawing/2014/main" xmlns="" id="{A3EB2738-297A-413B-8E2C-A5B7E037474F}"/>
                </a:ext>
              </a:extLst>
            </p:cNvPr>
            <p:cNvSpPr>
              <a:spLocks noChangeArrowheads="1"/>
            </p:cNvSpPr>
            <p:nvPr/>
          </p:nvSpPr>
          <p:spPr bwMode="auto">
            <a:xfrm>
              <a:off x="6000071" y="2140091"/>
              <a:ext cx="2547775" cy="410931"/>
            </a:xfrm>
            <a:prstGeom prst="roundRect">
              <a:avLst>
                <a:gd name="adj" fmla="val 16667"/>
              </a:avLst>
            </a:prstGeom>
            <a:solidFill>
              <a:srgbClr val="FFFFFF"/>
            </a:solidFill>
            <a:ln w="12700" algn="ctr">
              <a:solidFill>
                <a:srgbClr val="54B7F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rPr>
                <a:t>Benefits and Claims</a:t>
              </a:r>
            </a:p>
          </p:txBody>
        </p:sp>
        <p:pic>
          <p:nvPicPr>
            <p:cNvPr id="40" name="Picture 80">
              <a:extLst>
                <a:ext uri="{FF2B5EF4-FFF2-40B4-BE49-F238E27FC236}">
                  <a16:creationId xmlns:a16="http://schemas.microsoft.com/office/drawing/2014/main" xmlns="" id="{B7685C5C-7A61-4084-9D60-3899511818A3}"/>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20484536">
              <a:off x="6218886" y="2198641"/>
              <a:ext cx="244266" cy="304005"/>
            </a:xfrm>
            <a:prstGeom prst="rect">
              <a:avLst/>
            </a:prstGeom>
            <a:noFill/>
            <a:ln w="9525">
              <a:solidFill>
                <a:srgbClr val="8E8F85"/>
              </a:solidFill>
              <a:miter lim="800000"/>
              <a:headEnd/>
              <a:tailEnd/>
            </a:ln>
            <a:effectLst/>
            <a:extLst>
              <a:ext uri="{909E8E84-426E-40DD-AFC4-6F175D3DCCD1}">
                <a14:hiddenFill xmlns:a14="http://schemas.microsoft.com/office/drawing/2010/main">
                  <a:solidFill>
                    <a:schemeClr val="accent1"/>
                  </a:solidFill>
                </a14:hiddenFill>
              </a:ext>
            </a:extLst>
          </p:spPr>
        </p:pic>
      </p:grpSp>
      <p:grpSp>
        <p:nvGrpSpPr>
          <p:cNvPr id="41" name="Group 40">
            <a:extLst>
              <a:ext uri="{FF2B5EF4-FFF2-40B4-BE49-F238E27FC236}">
                <a16:creationId xmlns:a16="http://schemas.microsoft.com/office/drawing/2014/main" xmlns="" id="{90911160-DF79-4855-9CDF-1A27588DC52C}"/>
              </a:ext>
            </a:extLst>
          </p:cNvPr>
          <p:cNvGrpSpPr/>
          <p:nvPr/>
        </p:nvGrpSpPr>
        <p:grpSpPr>
          <a:xfrm>
            <a:off x="6658869" y="3461911"/>
            <a:ext cx="2627606" cy="425842"/>
            <a:chOff x="6000071" y="3184619"/>
            <a:chExt cx="2547775" cy="410931"/>
          </a:xfrm>
        </p:grpSpPr>
        <p:sp>
          <p:nvSpPr>
            <p:cNvPr id="42" name="AutoShape 40">
              <a:extLst>
                <a:ext uri="{FF2B5EF4-FFF2-40B4-BE49-F238E27FC236}">
                  <a16:creationId xmlns:a16="http://schemas.microsoft.com/office/drawing/2014/main" xmlns="" id="{5EDF287A-322D-4C5C-B208-18E1327B8AD4}"/>
                </a:ext>
              </a:extLst>
            </p:cNvPr>
            <p:cNvSpPr>
              <a:spLocks noChangeArrowheads="1"/>
            </p:cNvSpPr>
            <p:nvPr/>
          </p:nvSpPr>
          <p:spPr bwMode="auto">
            <a:xfrm>
              <a:off x="6000071" y="3184619"/>
              <a:ext cx="2547775" cy="410931"/>
            </a:xfrm>
            <a:prstGeom prst="roundRect">
              <a:avLst>
                <a:gd name="adj" fmla="val 16667"/>
              </a:avLst>
            </a:prstGeom>
            <a:solidFill>
              <a:srgbClr val="FFFFFF"/>
            </a:solidFill>
            <a:ln w="12700" algn="ctr">
              <a:solidFill>
                <a:srgbClr val="54B7F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rPr>
                <a:t>Member Care Profile</a:t>
              </a:r>
            </a:p>
          </p:txBody>
        </p:sp>
        <p:pic>
          <p:nvPicPr>
            <p:cNvPr id="43" name="Picture 81" descr="icon-18">
              <a:extLst>
                <a:ext uri="{FF2B5EF4-FFF2-40B4-BE49-F238E27FC236}">
                  <a16:creationId xmlns:a16="http://schemas.microsoft.com/office/drawing/2014/main" xmlns="" id="{12FE3E51-51AC-4626-9C30-674833C8FF25}"/>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175240" y="3223491"/>
              <a:ext cx="328174" cy="328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xmlns="" id="{EA0650AA-1BDB-4C02-8026-7ED20ED9E121}"/>
              </a:ext>
            </a:extLst>
          </p:cNvPr>
          <p:cNvGrpSpPr/>
          <p:nvPr/>
        </p:nvGrpSpPr>
        <p:grpSpPr>
          <a:xfrm>
            <a:off x="6658869" y="2862949"/>
            <a:ext cx="2627606" cy="425842"/>
            <a:chOff x="6000071" y="2662355"/>
            <a:chExt cx="2547775" cy="410931"/>
          </a:xfrm>
        </p:grpSpPr>
        <p:sp>
          <p:nvSpPr>
            <p:cNvPr id="45" name="AutoShape 30">
              <a:extLst>
                <a:ext uri="{FF2B5EF4-FFF2-40B4-BE49-F238E27FC236}">
                  <a16:creationId xmlns:a16="http://schemas.microsoft.com/office/drawing/2014/main" xmlns="" id="{49041168-3D27-4551-BFD0-EAAF2C729644}"/>
                </a:ext>
              </a:extLst>
            </p:cNvPr>
            <p:cNvSpPr>
              <a:spLocks noChangeArrowheads="1"/>
            </p:cNvSpPr>
            <p:nvPr/>
          </p:nvSpPr>
          <p:spPr bwMode="auto">
            <a:xfrm>
              <a:off x="6000071" y="2662355"/>
              <a:ext cx="2547775" cy="410931"/>
            </a:xfrm>
            <a:prstGeom prst="roundRect">
              <a:avLst>
                <a:gd name="adj" fmla="val 16667"/>
              </a:avLst>
            </a:prstGeom>
            <a:solidFill>
              <a:srgbClr val="FFFFFF"/>
            </a:solidFill>
            <a:ln w="12700" algn="ctr">
              <a:solidFill>
                <a:srgbClr val="54B7F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100" b="0" i="1" u="none" strike="noStrike" kern="0" cap="none" spc="0" normalizeH="0" baseline="0" noProof="0" dirty="0" err="1">
                  <a:ln>
                    <a:noFill/>
                  </a:ln>
                  <a:solidFill>
                    <a:srgbClr val="0070C0"/>
                  </a:solidFill>
                  <a:effectLst/>
                  <a:uLnTx/>
                  <a:uFillTx/>
                  <a:latin typeface="Arial" panose="020B0604020202020204"/>
                  <a:ea typeface="+mn-ea"/>
                  <a:cs typeface="Arial" panose="020B0604020202020204" pitchFamily="34" charset="0"/>
                </a:rPr>
                <a:t>eCards</a:t>
              </a:r>
              <a:r>
                <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rPr>
                <a:t> for Health</a:t>
              </a:r>
              <a:r>
                <a:rPr kumimoji="0" lang="en-US" sz="800" b="0" i="1" u="none" strike="noStrike" kern="0" cap="none" spc="0" normalizeH="0" baseline="80000" noProof="0" dirty="0">
                  <a:ln>
                    <a:noFill/>
                  </a:ln>
                  <a:solidFill>
                    <a:srgbClr val="0070C0"/>
                  </a:solidFill>
                  <a:effectLst/>
                  <a:uLnTx/>
                  <a:uFillTx/>
                  <a:latin typeface="Arial" panose="020B0604020202020204"/>
                  <a:ea typeface="+mn-ea"/>
                  <a:cs typeface="Arial" panose="020B0604020202020204" pitchFamily="34" charset="0"/>
                </a:rPr>
                <a:t>®</a:t>
              </a:r>
              <a:endParaRPr kumimoji="0" lang="en-US" sz="1100" b="0" i="1" u="none" strike="noStrike" kern="0" cap="none" spc="0" normalizeH="0" baseline="80000" noProof="0" dirty="0">
                <a:ln>
                  <a:noFill/>
                </a:ln>
                <a:solidFill>
                  <a:srgbClr val="0070C0"/>
                </a:solidFill>
                <a:effectLst/>
                <a:uLnTx/>
                <a:uFillTx/>
                <a:latin typeface="Arial" panose="020B0604020202020204"/>
                <a:ea typeface="+mn-ea"/>
                <a:cs typeface="Arial" panose="020B0604020202020204" pitchFamily="34" charset="0"/>
              </a:endParaRPr>
            </a:p>
          </p:txBody>
        </p:sp>
        <p:pic>
          <p:nvPicPr>
            <p:cNvPr id="46" name="Picture 60" descr="ecards2">
              <a:extLst>
                <a:ext uri="{FF2B5EF4-FFF2-40B4-BE49-F238E27FC236}">
                  <a16:creationId xmlns:a16="http://schemas.microsoft.com/office/drawing/2014/main" xmlns="" id="{E09C1E7F-2036-4B50-8BE4-A3084DF10202}"/>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6195468" y="2708598"/>
              <a:ext cx="312554" cy="317596"/>
            </a:xfrm>
            <a:prstGeom prst="rect">
              <a:avLst/>
            </a:prstGeom>
            <a:noFill/>
            <a:ln w="3175">
              <a:solidFill>
                <a:srgbClr val="8E8F85"/>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xmlns="" id="{163CF657-221E-4D6C-80E0-4A30AD2BE690}"/>
              </a:ext>
            </a:extLst>
          </p:cNvPr>
          <p:cNvGrpSpPr/>
          <p:nvPr/>
        </p:nvGrpSpPr>
        <p:grpSpPr>
          <a:xfrm>
            <a:off x="6658869" y="1205107"/>
            <a:ext cx="2627606" cy="425842"/>
            <a:chOff x="6000071" y="1095563"/>
            <a:chExt cx="2547775" cy="410931"/>
          </a:xfrm>
        </p:grpSpPr>
        <p:sp>
          <p:nvSpPr>
            <p:cNvPr id="48" name="AutoShape 76">
              <a:extLst>
                <a:ext uri="{FF2B5EF4-FFF2-40B4-BE49-F238E27FC236}">
                  <a16:creationId xmlns:a16="http://schemas.microsoft.com/office/drawing/2014/main" xmlns="" id="{9FE2064E-4A07-483E-8B8C-7FDD78446FDA}"/>
                </a:ext>
              </a:extLst>
            </p:cNvPr>
            <p:cNvSpPr>
              <a:spLocks noChangeArrowheads="1"/>
            </p:cNvSpPr>
            <p:nvPr/>
          </p:nvSpPr>
          <p:spPr bwMode="auto">
            <a:xfrm>
              <a:off x="6000071" y="1095563"/>
              <a:ext cx="2547775" cy="410931"/>
            </a:xfrm>
            <a:prstGeom prst="roundRect">
              <a:avLst>
                <a:gd name="adj" fmla="val 16667"/>
              </a:avLst>
            </a:prstGeom>
            <a:solidFill>
              <a:srgbClr val="FFFFFF"/>
            </a:solidFill>
            <a:ln w="12700" algn="ctr">
              <a:solidFill>
                <a:srgbClr val="54B7F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rPr>
                <a:t>ID Card Management</a:t>
              </a:r>
            </a:p>
          </p:txBody>
        </p:sp>
        <p:pic>
          <p:nvPicPr>
            <p:cNvPr id="49" name="Picture 2">
              <a:extLst>
                <a:ext uri="{FF2B5EF4-FFF2-40B4-BE49-F238E27FC236}">
                  <a16:creationId xmlns:a16="http://schemas.microsoft.com/office/drawing/2014/main" xmlns="" id="{11197BB3-C1A2-47B9-9C60-96DC27B97BC6}"/>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116659" y="1156432"/>
              <a:ext cx="460243" cy="292728"/>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0" name="Group 49">
            <a:extLst>
              <a:ext uri="{FF2B5EF4-FFF2-40B4-BE49-F238E27FC236}">
                <a16:creationId xmlns:a16="http://schemas.microsoft.com/office/drawing/2014/main" xmlns="" id="{DDD78987-5DB5-494C-8396-6E2DF6C59C7A}"/>
              </a:ext>
            </a:extLst>
          </p:cNvPr>
          <p:cNvGrpSpPr/>
          <p:nvPr/>
        </p:nvGrpSpPr>
        <p:grpSpPr>
          <a:xfrm>
            <a:off x="6658869" y="4631926"/>
            <a:ext cx="2627606" cy="425842"/>
            <a:chOff x="6000071" y="4751412"/>
            <a:chExt cx="2547775" cy="410931"/>
          </a:xfrm>
        </p:grpSpPr>
        <p:sp>
          <p:nvSpPr>
            <p:cNvPr id="51" name="AutoShape 37">
              <a:extLst>
                <a:ext uri="{FF2B5EF4-FFF2-40B4-BE49-F238E27FC236}">
                  <a16:creationId xmlns:a16="http://schemas.microsoft.com/office/drawing/2014/main" xmlns="" id="{53C3881D-24DB-4BE4-877D-DEB11D692898}"/>
                </a:ext>
              </a:extLst>
            </p:cNvPr>
            <p:cNvSpPr>
              <a:spLocks noChangeArrowheads="1"/>
            </p:cNvSpPr>
            <p:nvPr/>
          </p:nvSpPr>
          <p:spPr bwMode="auto">
            <a:xfrm>
              <a:off x="6000071" y="4751412"/>
              <a:ext cx="2547775" cy="410931"/>
            </a:xfrm>
            <a:prstGeom prst="roundRect">
              <a:avLst>
                <a:gd name="adj" fmla="val 16667"/>
              </a:avLst>
            </a:prstGeom>
            <a:solidFill>
              <a:srgbClr val="FFFFFF"/>
            </a:solidFill>
            <a:ln w="12700" algn="ctr">
              <a:solidFill>
                <a:srgbClr val="54B7F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rPr>
                <a:t>Blue365</a:t>
              </a:r>
              <a:r>
                <a:rPr kumimoji="0" lang="en-US" sz="1050" b="0" i="1" u="none" strike="noStrike" kern="0" cap="none" spc="0" normalizeH="0" baseline="30000" noProof="0" dirty="0">
                  <a:ln>
                    <a:noFill/>
                  </a:ln>
                  <a:solidFill>
                    <a:srgbClr val="0070C0"/>
                  </a:solidFill>
                  <a:effectLst/>
                  <a:uLnTx/>
                  <a:uFillTx/>
                  <a:latin typeface="Arial" panose="020B0604020202020204"/>
                  <a:ea typeface="+mn-ea"/>
                  <a:cs typeface="Arial" panose="020B0604020202020204" pitchFamily="34" charset="0"/>
                </a:rPr>
                <a:t>®</a:t>
              </a:r>
              <a:r>
                <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rPr>
                <a:t> Discount Program</a:t>
              </a:r>
            </a:p>
          </p:txBody>
        </p:sp>
        <p:pic>
          <p:nvPicPr>
            <p:cNvPr id="52" name="Picture 62" descr="C:\Documents and Settings\U257621\Local Settings\Temporary Internet Files\Content.IE5\LLQ30FXQ\MC900312094[1].wmf">
              <a:extLst>
                <a:ext uri="{FF2B5EF4-FFF2-40B4-BE49-F238E27FC236}">
                  <a16:creationId xmlns:a16="http://schemas.microsoft.com/office/drawing/2014/main" xmlns="" id="{99B8B2F5-B273-47C6-BC69-FBF1621CD71A}"/>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6141755" y="4802844"/>
              <a:ext cx="441925" cy="3107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xmlns="" id="{FBBF35E3-FF6F-4F40-A493-C02B560FBF51}"/>
              </a:ext>
            </a:extLst>
          </p:cNvPr>
          <p:cNvGrpSpPr/>
          <p:nvPr/>
        </p:nvGrpSpPr>
        <p:grpSpPr>
          <a:xfrm>
            <a:off x="6658869" y="1483143"/>
            <a:ext cx="2627606" cy="663984"/>
            <a:chOff x="6000071" y="1642184"/>
            <a:chExt cx="2547775" cy="640734"/>
          </a:xfrm>
        </p:grpSpPr>
        <p:sp>
          <p:nvSpPr>
            <p:cNvPr id="54" name="AutoShape 76">
              <a:extLst>
                <a:ext uri="{FF2B5EF4-FFF2-40B4-BE49-F238E27FC236}">
                  <a16:creationId xmlns:a16="http://schemas.microsoft.com/office/drawing/2014/main" xmlns="" id="{EDA6C8C8-4FB4-4CDB-BAA8-89331702F8D0}"/>
                </a:ext>
              </a:extLst>
            </p:cNvPr>
            <p:cNvSpPr>
              <a:spLocks noChangeArrowheads="1"/>
            </p:cNvSpPr>
            <p:nvPr/>
          </p:nvSpPr>
          <p:spPr bwMode="auto">
            <a:xfrm>
              <a:off x="6000071" y="1871987"/>
              <a:ext cx="2547775" cy="410931"/>
            </a:xfrm>
            <a:prstGeom prst="roundRect">
              <a:avLst>
                <a:gd name="adj" fmla="val 16667"/>
              </a:avLst>
            </a:prstGeom>
            <a:solidFill>
              <a:srgbClr val="FFFFFF"/>
            </a:solidFill>
            <a:ln w="12700" algn="ctr">
              <a:solidFill>
                <a:srgbClr val="54B7FA"/>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rPr>
                <a:t>Mobile Preferences</a:t>
              </a:r>
            </a:p>
          </p:txBody>
        </p:sp>
        <p:pic>
          <p:nvPicPr>
            <p:cNvPr id="55" name="Picture 2" descr="C:\Documents and Settings\U257621\My Documents\My Pictures\icon-03.png">
              <a:extLst>
                <a:ext uri="{FF2B5EF4-FFF2-40B4-BE49-F238E27FC236}">
                  <a16:creationId xmlns:a16="http://schemas.microsoft.com/office/drawing/2014/main" xmlns="" id="{8FD7EEB7-5FEA-419D-9008-942D053F7C6D}"/>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6159920" y="1642184"/>
              <a:ext cx="365291" cy="3652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xmlns="" id="{BB3FC578-8DF0-4257-8A51-94B4C5A407EE}"/>
              </a:ext>
            </a:extLst>
          </p:cNvPr>
          <p:cNvGrpSpPr/>
          <p:nvPr/>
        </p:nvGrpSpPr>
        <p:grpSpPr>
          <a:xfrm>
            <a:off x="6629816" y="4024057"/>
            <a:ext cx="2627606" cy="425842"/>
            <a:chOff x="6000071" y="4229148"/>
            <a:chExt cx="2547775" cy="410931"/>
          </a:xfrm>
        </p:grpSpPr>
        <p:sp>
          <p:nvSpPr>
            <p:cNvPr id="60" name="AutoShape 88">
              <a:extLst>
                <a:ext uri="{FF2B5EF4-FFF2-40B4-BE49-F238E27FC236}">
                  <a16:creationId xmlns:a16="http://schemas.microsoft.com/office/drawing/2014/main" xmlns="" id="{88C0904F-95F9-49E1-B2F1-6BD81007890C}"/>
                </a:ext>
              </a:extLst>
            </p:cNvPr>
            <p:cNvSpPr>
              <a:spLocks noChangeArrowheads="1"/>
            </p:cNvSpPr>
            <p:nvPr/>
          </p:nvSpPr>
          <p:spPr bwMode="auto">
            <a:xfrm>
              <a:off x="6000071" y="4229148"/>
              <a:ext cx="2547775" cy="410931"/>
            </a:xfrm>
            <a:prstGeom prst="roundRect">
              <a:avLst>
                <a:gd name="adj" fmla="val 16667"/>
              </a:avLst>
            </a:prstGeom>
            <a:noFill/>
            <a:ln w="12700" algn="ctr">
              <a:solidFill>
                <a:srgbClr val="54B7FA"/>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9624" tIns="45687" rIns="91374" bIns="45687"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rPr>
                <a:t>Special Beginnings</a:t>
              </a:r>
              <a:r>
                <a:rPr kumimoji="0" lang="en-US" sz="700" b="0" i="1" u="none" strike="noStrike" kern="0" cap="none" spc="0" normalizeH="0" baseline="80000" noProof="0" dirty="0">
                  <a:ln>
                    <a:noFill/>
                  </a:ln>
                  <a:solidFill>
                    <a:srgbClr val="0070C0"/>
                  </a:solidFill>
                  <a:effectLst/>
                  <a:uLnTx/>
                  <a:uFillTx/>
                  <a:latin typeface="Arial" panose="020B0604020202020204"/>
                  <a:ea typeface="+mn-ea"/>
                  <a:cs typeface="Arial" panose="020B0604020202020204" pitchFamily="34" charset="0"/>
                </a:rPr>
                <a:t>®</a:t>
              </a:r>
              <a:endParaRPr kumimoji="0" lang="en-US" sz="1100" b="0" i="1" u="none" strike="noStrike" kern="0" cap="none" spc="0" normalizeH="0" baseline="0" noProof="0" dirty="0">
                <a:ln>
                  <a:noFill/>
                </a:ln>
                <a:solidFill>
                  <a:srgbClr val="0070C0"/>
                </a:solidFill>
                <a:effectLst/>
                <a:uLnTx/>
                <a:uFillTx/>
                <a:latin typeface="Arial" panose="020B0604020202020204"/>
                <a:ea typeface="+mn-ea"/>
                <a:cs typeface="Arial" panose="020B0604020202020204" pitchFamily="34" charset="0"/>
              </a:endParaRPr>
            </a:p>
          </p:txBody>
        </p:sp>
        <p:grpSp>
          <p:nvGrpSpPr>
            <p:cNvPr id="61" name="Group 67">
              <a:extLst>
                <a:ext uri="{FF2B5EF4-FFF2-40B4-BE49-F238E27FC236}">
                  <a16:creationId xmlns:a16="http://schemas.microsoft.com/office/drawing/2014/main" xmlns="" id="{367E7AE0-A7B8-4283-AB90-547274538711}"/>
                </a:ext>
              </a:extLst>
            </p:cNvPr>
            <p:cNvGrpSpPr>
              <a:grpSpLocks noChangeAspect="1"/>
            </p:cNvGrpSpPr>
            <p:nvPr/>
          </p:nvGrpSpPr>
          <p:grpSpPr bwMode="auto">
            <a:xfrm>
              <a:off x="6198101" y="4275255"/>
              <a:ext cx="345564" cy="311985"/>
              <a:chOff x="2314" y="1649"/>
              <a:chExt cx="1132" cy="1022"/>
            </a:xfrm>
          </p:grpSpPr>
          <p:sp>
            <p:nvSpPr>
              <p:cNvPr id="62" name="AutoShape 66">
                <a:extLst>
                  <a:ext uri="{FF2B5EF4-FFF2-40B4-BE49-F238E27FC236}">
                    <a16:creationId xmlns:a16="http://schemas.microsoft.com/office/drawing/2014/main" xmlns="" id="{ABF030D2-E0F3-4FD9-9B89-56BD182A3FA6}"/>
                  </a:ext>
                </a:extLst>
              </p:cNvPr>
              <p:cNvSpPr>
                <a:spLocks noChangeAspect="1" noChangeArrowheads="1" noTextEdit="1"/>
              </p:cNvSpPr>
              <p:nvPr/>
            </p:nvSpPr>
            <p:spPr bwMode="auto">
              <a:xfrm>
                <a:off x="2314" y="1649"/>
                <a:ext cx="1132" cy="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63" name="Freeform 69">
                <a:extLst>
                  <a:ext uri="{FF2B5EF4-FFF2-40B4-BE49-F238E27FC236}">
                    <a16:creationId xmlns:a16="http://schemas.microsoft.com/office/drawing/2014/main" xmlns="" id="{361AFB4D-FDF9-478A-B7D9-C878CBD3C7E5}"/>
                  </a:ext>
                </a:extLst>
              </p:cNvPr>
              <p:cNvSpPr>
                <a:spLocks/>
              </p:cNvSpPr>
              <p:nvPr/>
            </p:nvSpPr>
            <p:spPr bwMode="auto">
              <a:xfrm>
                <a:off x="2338" y="1725"/>
                <a:ext cx="1069" cy="852"/>
              </a:xfrm>
              <a:custGeom>
                <a:avLst/>
                <a:gdLst>
                  <a:gd name="T0" fmla="*/ 1521 w 2140"/>
                  <a:gd name="T1" fmla="*/ 19 h 1704"/>
                  <a:gd name="T2" fmla="*/ 1449 w 2140"/>
                  <a:gd name="T3" fmla="*/ 0 h 1704"/>
                  <a:gd name="T4" fmla="*/ 1369 w 2140"/>
                  <a:gd name="T5" fmla="*/ 14 h 1704"/>
                  <a:gd name="T6" fmla="*/ 1292 w 2140"/>
                  <a:gd name="T7" fmla="*/ 52 h 1704"/>
                  <a:gd name="T8" fmla="*/ 1208 w 2140"/>
                  <a:gd name="T9" fmla="*/ 102 h 1704"/>
                  <a:gd name="T10" fmla="*/ 1140 w 2140"/>
                  <a:gd name="T11" fmla="*/ 151 h 1704"/>
                  <a:gd name="T12" fmla="*/ 1090 w 2140"/>
                  <a:gd name="T13" fmla="*/ 194 h 1704"/>
                  <a:gd name="T14" fmla="*/ 1018 w 2140"/>
                  <a:gd name="T15" fmla="*/ 227 h 1704"/>
                  <a:gd name="T16" fmla="*/ 933 w 2140"/>
                  <a:gd name="T17" fmla="*/ 258 h 1704"/>
                  <a:gd name="T18" fmla="*/ 864 w 2140"/>
                  <a:gd name="T19" fmla="*/ 273 h 1704"/>
                  <a:gd name="T20" fmla="*/ 779 w 2140"/>
                  <a:gd name="T21" fmla="*/ 303 h 1704"/>
                  <a:gd name="T22" fmla="*/ 672 w 2140"/>
                  <a:gd name="T23" fmla="*/ 374 h 1704"/>
                  <a:gd name="T24" fmla="*/ 578 w 2140"/>
                  <a:gd name="T25" fmla="*/ 457 h 1704"/>
                  <a:gd name="T26" fmla="*/ 490 w 2140"/>
                  <a:gd name="T27" fmla="*/ 516 h 1704"/>
                  <a:gd name="T28" fmla="*/ 395 w 2140"/>
                  <a:gd name="T29" fmla="*/ 572 h 1704"/>
                  <a:gd name="T30" fmla="*/ 330 w 2140"/>
                  <a:gd name="T31" fmla="*/ 608 h 1704"/>
                  <a:gd name="T32" fmla="*/ 304 w 2140"/>
                  <a:gd name="T33" fmla="*/ 615 h 1704"/>
                  <a:gd name="T34" fmla="*/ 213 w 2140"/>
                  <a:gd name="T35" fmla="*/ 623 h 1704"/>
                  <a:gd name="T36" fmla="*/ 93 w 2140"/>
                  <a:gd name="T37" fmla="*/ 640 h 1704"/>
                  <a:gd name="T38" fmla="*/ 9 w 2140"/>
                  <a:gd name="T39" fmla="*/ 667 h 1704"/>
                  <a:gd name="T40" fmla="*/ 26 w 2140"/>
                  <a:gd name="T41" fmla="*/ 733 h 1704"/>
                  <a:gd name="T42" fmla="*/ 105 w 2140"/>
                  <a:gd name="T43" fmla="*/ 848 h 1704"/>
                  <a:gd name="T44" fmla="*/ 161 w 2140"/>
                  <a:gd name="T45" fmla="*/ 1014 h 1704"/>
                  <a:gd name="T46" fmla="*/ 254 w 2140"/>
                  <a:gd name="T47" fmla="*/ 1188 h 1704"/>
                  <a:gd name="T48" fmla="*/ 257 w 2140"/>
                  <a:gd name="T49" fmla="*/ 1237 h 1704"/>
                  <a:gd name="T50" fmla="*/ 231 w 2140"/>
                  <a:gd name="T51" fmla="*/ 1389 h 1704"/>
                  <a:gd name="T52" fmla="*/ 310 w 2140"/>
                  <a:gd name="T53" fmla="*/ 1523 h 1704"/>
                  <a:gd name="T54" fmla="*/ 371 w 2140"/>
                  <a:gd name="T55" fmla="*/ 1567 h 1704"/>
                  <a:gd name="T56" fmla="*/ 440 w 2140"/>
                  <a:gd name="T57" fmla="*/ 1596 h 1704"/>
                  <a:gd name="T58" fmla="*/ 522 w 2140"/>
                  <a:gd name="T59" fmla="*/ 1620 h 1704"/>
                  <a:gd name="T60" fmla="*/ 624 w 2140"/>
                  <a:gd name="T61" fmla="*/ 1649 h 1704"/>
                  <a:gd name="T62" fmla="*/ 754 w 2140"/>
                  <a:gd name="T63" fmla="*/ 1677 h 1704"/>
                  <a:gd name="T64" fmla="*/ 890 w 2140"/>
                  <a:gd name="T65" fmla="*/ 1697 h 1704"/>
                  <a:gd name="T66" fmla="*/ 1002 w 2140"/>
                  <a:gd name="T67" fmla="*/ 1704 h 1704"/>
                  <a:gd name="T68" fmla="*/ 1140 w 2140"/>
                  <a:gd name="T69" fmla="*/ 1676 h 1704"/>
                  <a:gd name="T70" fmla="*/ 1290 w 2140"/>
                  <a:gd name="T71" fmla="*/ 1619 h 1704"/>
                  <a:gd name="T72" fmla="*/ 1392 w 2140"/>
                  <a:gd name="T73" fmla="*/ 1558 h 1704"/>
                  <a:gd name="T74" fmla="*/ 1471 w 2140"/>
                  <a:gd name="T75" fmla="*/ 1505 h 1704"/>
                  <a:gd name="T76" fmla="*/ 1549 w 2140"/>
                  <a:gd name="T77" fmla="*/ 1462 h 1704"/>
                  <a:gd name="T78" fmla="*/ 1649 w 2140"/>
                  <a:gd name="T79" fmla="*/ 1395 h 1704"/>
                  <a:gd name="T80" fmla="*/ 1744 w 2140"/>
                  <a:gd name="T81" fmla="*/ 1323 h 1704"/>
                  <a:gd name="T82" fmla="*/ 1806 w 2140"/>
                  <a:gd name="T83" fmla="*/ 1275 h 1704"/>
                  <a:gd name="T84" fmla="*/ 2081 w 2140"/>
                  <a:gd name="T85" fmla="*/ 1000 h 1704"/>
                  <a:gd name="T86" fmla="*/ 2120 w 2140"/>
                  <a:gd name="T87" fmla="*/ 919 h 1704"/>
                  <a:gd name="T88" fmla="*/ 2136 w 2140"/>
                  <a:gd name="T89" fmla="*/ 825 h 1704"/>
                  <a:gd name="T90" fmla="*/ 2082 w 2140"/>
                  <a:gd name="T91" fmla="*/ 746 h 1704"/>
                  <a:gd name="T92" fmla="*/ 2033 w 2140"/>
                  <a:gd name="T93" fmla="*/ 697 h 1704"/>
                  <a:gd name="T94" fmla="*/ 1969 w 2140"/>
                  <a:gd name="T95" fmla="*/ 644 h 1704"/>
                  <a:gd name="T96" fmla="*/ 1878 w 2140"/>
                  <a:gd name="T97" fmla="*/ 573 h 1704"/>
                  <a:gd name="T98" fmla="*/ 1804 w 2140"/>
                  <a:gd name="T99" fmla="*/ 513 h 1704"/>
                  <a:gd name="T100" fmla="*/ 1746 w 2140"/>
                  <a:gd name="T101" fmla="*/ 413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40" h="1704">
                    <a:moveTo>
                      <a:pt x="1571" y="163"/>
                    </a:moveTo>
                    <a:lnTo>
                      <a:pt x="1533" y="25"/>
                    </a:lnTo>
                    <a:lnTo>
                      <a:pt x="1530" y="24"/>
                    </a:lnTo>
                    <a:lnTo>
                      <a:pt x="1521" y="19"/>
                    </a:lnTo>
                    <a:lnTo>
                      <a:pt x="1509" y="14"/>
                    </a:lnTo>
                    <a:lnTo>
                      <a:pt x="1492" y="8"/>
                    </a:lnTo>
                    <a:lnTo>
                      <a:pt x="1471" y="2"/>
                    </a:lnTo>
                    <a:lnTo>
                      <a:pt x="1449" y="0"/>
                    </a:lnTo>
                    <a:lnTo>
                      <a:pt x="1425" y="0"/>
                    </a:lnTo>
                    <a:lnTo>
                      <a:pt x="1399" y="3"/>
                    </a:lnTo>
                    <a:lnTo>
                      <a:pt x="1386" y="8"/>
                    </a:lnTo>
                    <a:lnTo>
                      <a:pt x="1369" y="14"/>
                    </a:lnTo>
                    <a:lnTo>
                      <a:pt x="1352" y="21"/>
                    </a:lnTo>
                    <a:lnTo>
                      <a:pt x="1334" y="30"/>
                    </a:lnTo>
                    <a:lnTo>
                      <a:pt x="1313" y="40"/>
                    </a:lnTo>
                    <a:lnTo>
                      <a:pt x="1292" y="52"/>
                    </a:lnTo>
                    <a:lnTo>
                      <a:pt x="1272" y="64"/>
                    </a:lnTo>
                    <a:lnTo>
                      <a:pt x="1250" y="77"/>
                    </a:lnTo>
                    <a:lnTo>
                      <a:pt x="1229" y="90"/>
                    </a:lnTo>
                    <a:lnTo>
                      <a:pt x="1208" y="102"/>
                    </a:lnTo>
                    <a:lnTo>
                      <a:pt x="1190" y="115"/>
                    </a:lnTo>
                    <a:lnTo>
                      <a:pt x="1171" y="128"/>
                    </a:lnTo>
                    <a:lnTo>
                      <a:pt x="1155" y="140"/>
                    </a:lnTo>
                    <a:lnTo>
                      <a:pt x="1140" y="151"/>
                    </a:lnTo>
                    <a:lnTo>
                      <a:pt x="1129" y="161"/>
                    </a:lnTo>
                    <a:lnTo>
                      <a:pt x="1120" y="169"/>
                    </a:lnTo>
                    <a:lnTo>
                      <a:pt x="1105" y="183"/>
                    </a:lnTo>
                    <a:lnTo>
                      <a:pt x="1090" y="194"/>
                    </a:lnTo>
                    <a:lnTo>
                      <a:pt x="1075" y="204"/>
                    </a:lnTo>
                    <a:lnTo>
                      <a:pt x="1059" y="212"/>
                    </a:lnTo>
                    <a:lnTo>
                      <a:pt x="1040" y="219"/>
                    </a:lnTo>
                    <a:lnTo>
                      <a:pt x="1018" y="227"/>
                    </a:lnTo>
                    <a:lnTo>
                      <a:pt x="994" y="236"/>
                    </a:lnTo>
                    <a:lnTo>
                      <a:pt x="965" y="247"/>
                    </a:lnTo>
                    <a:lnTo>
                      <a:pt x="949" y="253"/>
                    </a:lnTo>
                    <a:lnTo>
                      <a:pt x="933" y="258"/>
                    </a:lnTo>
                    <a:lnTo>
                      <a:pt x="917" y="261"/>
                    </a:lnTo>
                    <a:lnTo>
                      <a:pt x="900" y="265"/>
                    </a:lnTo>
                    <a:lnTo>
                      <a:pt x="882" y="268"/>
                    </a:lnTo>
                    <a:lnTo>
                      <a:pt x="864" y="273"/>
                    </a:lnTo>
                    <a:lnTo>
                      <a:pt x="844" y="277"/>
                    </a:lnTo>
                    <a:lnTo>
                      <a:pt x="824" y="284"/>
                    </a:lnTo>
                    <a:lnTo>
                      <a:pt x="802" y="292"/>
                    </a:lnTo>
                    <a:lnTo>
                      <a:pt x="779" y="303"/>
                    </a:lnTo>
                    <a:lnTo>
                      <a:pt x="754" y="315"/>
                    </a:lnTo>
                    <a:lnTo>
                      <a:pt x="729" y="331"/>
                    </a:lnTo>
                    <a:lnTo>
                      <a:pt x="702" y="351"/>
                    </a:lnTo>
                    <a:lnTo>
                      <a:pt x="672" y="374"/>
                    </a:lnTo>
                    <a:lnTo>
                      <a:pt x="640" y="400"/>
                    </a:lnTo>
                    <a:lnTo>
                      <a:pt x="607" y="433"/>
                    </a:lnTo>
                    <a:lnTo>
                      <a:pt x="594" y="444"/>
                    </a:lnTo>
                    <a:lnTo>
                      <a:pt x="578" y="457"/>
                    </a:lnTo>
                    <a:lnTo>
                      <a:pt x="559" y="471"/>
                    </a:lnTo>
                    <a:lnTo>
                      <a:pt x="537" y="486"/>
                    </a:lnTo>
                    <a:lnTo>
                      <a:pt x="514" y="501"/>
                    </a:lnTo>
                    <a:lnTo>
                      <a:pt x="490" y="516"/>
                    </a:lnTo>
                    <a:lnTo>
                      <a:pt x="465" y="530"/>
                    </a:lnTo>
                    <a:lnTo>
                      <a:pt x="441" y="545"/>
                    </a:lnTo>
                    <a:lnTo>
                      <a:pt x="417" y="559"/>
                    </a:lnTo>
                    <a:lnTo>
                      <a:pt x="395" y="572"/>
                    </a:lnTo>
                    <a:lnTo>
                      <a:pt x="374" y="583"/>
                    </a:lnTo>
                    <a:lnTo>
                      <a:pt x="356" y="594"/>
                    </a:lnTo>
                    <a:lnTo>
                      <a:pt x="341" y="602"/>
                    </a:lnTo>
                    <a:lnTo>
                      <a:pt x="330" y="608"/>
                    </a:lnTo>
                    <a:lnTo>
                      <a:pt x="322" y="612"/>
                    </a:lnTo>
                    <a:lnTo>
                      <a:pt x="319" y="613"/>
                    </a:lnTo>
                    <a:lnTo>
                      <a:pt x="316" y="613"/>
                    </a:lnTo>
                    <a:lnTo>
                      <a:pt x="304" y="615"/>
                    </a:lnTo>
                    <a:lnTo>
                      <a:pt x="288" y="616"/>
                    </a:lnTo>
                    <a:lnTo>
                      <a:pt x="267" y="618"/>
                    </a:lnTo>
                    <a:lnTo>
                      <a:pt x="242" y="620"/>
                    </a:lnTo>
                    <a:lnTo>
                      <a:pt x="213" y="623"/>
                    </a:lnTo>
                    <a:lnTo>
                      <a:pt x="183" y="626"/>
                    </a:lnTo>
                    <a:lnTo>
                      <a:pt x="153" y="631"/>
                    </a:lnTo>
                    <a:lnTo>
                      <a:pt x="122" y="635"/>
                    </a:lnTo>
                    <a:lnTo>
                      <a:pt x="93" y="640"/>
                    </a:lnTo>
                    <a:lnTo>
                      <a:pt x="67" y="647"/>
                    </a:lnTo>
                    <a:lnTo>
                      <a:pt x="43" y="652"/>
                    </a:lnTo>
                    <a:lnTo>
                      <a:pt x="23" y="659"/>
                    </a:lnTo>
                    <a:lnTo>
                      <a:pt x="9" y="667"/>
                    </a:lnTo>
                    <a:lnTo>
                      <a:pt x="1" y="675"/>
                    </a:lnTo>
                    <a:lnTo>
                      <a:pt x="0" y="685"/>
                    </a:lnTo>
                    <a:lnTo>
                      <a:pt x="9" y="707"/>
                    </a:lnTo>
                    <a:lnTo>
                      <a:pt x="26" y="733"/>
                    </a:lnTo>
                    <a:lnTo>
                      <a:pt x="45" y="763"/>
                    </a:lnTo>
                    <a:lnTo>
                      <a:pt x="66" y="793"/>
                    </a:lnTo>
                    <a:lnTo>
                      <a:pt x="87" y="822"/>
                    </a:lnTo>
                    <a:lnTo>
                      <a:pt x="105" y="848"/>
                    </a:lnTo>
                    <a:lnTo>
                      <a:pt x="118" y="871"/>
                    </a:lnTo>
                    <a:lnTo>
                      <a:pt x="125" y="886"/>
                    </a:lnTo>
                    <a:lnTo>
                      <a:pt x="141" y="953"/>
                    </a:lnTo>
                    <a:lnTo>
                      <a:pt x="161" y="1014"/>
                    </a:lnTo>
                    <a:lnTo>
                      <a:pt x="186" y="1070"/>
                    </a:lnTo>
                    <a:lnTo>
                      <a:pt x="211" y="1119"/>
                    </a:lnTo>
                    <a:lnTo>
                      <a:pt x="234" y="1158"/>
                    </a:lnTo>
                    <a:lnTo>
                      <a:pt x="254" y="1188"/>
                    </a:lnTo>
                    <a:lnTo>
                      <a:pt x="267" y="1206"/>
                    </a:lnTo>
                    <a:lnTo>
                      <a:pt x="272" y="1213"/>
                    </a:lnTo>
                    <a:lnTo>
                      <a:pt x="267" y="1219"/>
                    </a:lnTo>
                    <a:lnTo>
                      <a:pt x="257" y="1237"/>
                    </a:lnTo>
                    <a:lnTo>
                      <a:pt x="244" y="1265"/>
                    </a:lnTo>
                    <a:lnTo>
                      <a:pt x="233" y="1299"/>
                    </a:lnTo>
                    <a:lnTo>
                      <a:pt x="227" y="1342"/>
                    </a:lnTo>
                    <a:lnTo>
                      <a:pt x="231" y="1389"/>
                    </a:lnTo>
                    <a:lnTo>
                      <a:pt x="247" y="1439"/>
                    </a:lnTo>
                    <a:lnTo>
                      <a:pt x="280" y="1490"/>
                    </a:lnTo>
                    <a:lnTo>
                      <a:pt x="295" y="1508"/>
                    </a:lnTo>
                    <a:lnTo>
                      <a:pt x="310" y="1523"/>
                    </a:lnTo>
                    <a:lnTo>
                      <a:pt x="324" y="1535"/>
                    </a:lnTo>
                    <a:lnTo>
                      <a:pt x="340" y="1548"/>
                    </a:lnTo>
                    <a:lnTo>
                      <a:pt x="355" y="1558"/>
                    </a:lnTo>
                    <a:lnTo>
                      <a:pt x="371" y="1567"/>
                    </a:lnTo>
                    <a:lnTo>
                      <a:pt x="387" y="1576"/>
                    </a:lnTo>
                    <a:lnTo>
                      <a:pt x="404" y="1584"/>
                    </a:lnTo>
                    <a:lnTo>
                      <a:pt x="422" y="1590"/>
                    </a:lnTo>
                    <a:lnTo>
                      <a:pt x="440" y="1596"/>
                    </a:lnTo>
                    <a:lnTo>
                      <a:pt x="459" y="1603"/>
                    </a:lnTo>
                    <a:lnTo>
                      <a:pt x="478" y="1609"/>
                    </a:lnTo>
                    <a:lnTo>
                      <a:pt x="500" y="1615"/>
                    </a:lnTo>
                    <a:lnTo>
                      <a:pt x="522" y="1620"/>
                    </a:lnTo>
                    <a:lnTo>
                      <a:pt x="545" y="1627"/>
                    </a:lnTo>
                    <a:lnTo>
                      <a:pt x="569" y="1634"/>
                    </a:lnTo>
                    <a:lnTo>
                      <a:pt x="596" y="1641"/>
                    </a:lnTo>
                    <a:lnTo>
                      <a:pt x="624" y="1649"/>
                    </a:lnTo>
                    <a:lnTo>
                      <a:pt x="654" y="1656"/>
                    </a:lnTo>
                    <a:lnTo>
                      <a:pt x="687" y="1664"/>
                    </a:lnTo>
                    <a:lnTo>
                      <a:pt x="721" y="1671"/>
                    </a:lnTo>
                    <a:lnTo>
                      <a:pt x="754" y="1677"/>
                    </a:lnTo>
                    <a:lnTo>
                      <a:pt x="789" y="1684"/>
                    </a:lnTo>
                    <a:lnTo>
                      <a:pt x="824" y="1688"/>
                    </a:lnTo>
                    <a:lnTo>
                      <a:pt x="857" y="1694"/>
                    </a:lnTo>
                    <a:lnTo>
                      <a:pt x="890" y="1697"/>
                    </a:lnTo>
                    <a:lnTo>
                      <a:pt x="921" y="1701"/>
                    </a:lnTo>
                    <a:lnTo>
                      <a:pt x="950" y="1703"/>
                    </a:lnTo>
                    <a:lnTo>
                      <a:pt x="978" y="1704"/>
                    </a:lnTo>
                    <a:lnTo>
                      <a:pt x="1002" y="1704"/>
                    </a:lnTo>
                    <a:lnTo>
                      <a:pt x="1023" y="1703"/>
                    </a:lnTo>
                    <a:lnTo>
                      <a:pt x="1040" y="1701"/>
                    </a:lnTo>
                    <a:lnTo>
                      <a:pt x="1092" y="1689"/>
                    </a:lnTo>
                    <a:lnTo>
                      <a:pt x="1140" y="1676"/>
                    </a:lnTo>
                    <a:lnTo>
                      <a:pt x="1183" y="1663"/>
                    </a:lnTo>
                    <a:lnTo>
                      <a:pt x="1222" y="1648"/>
                    </a:lnTo>
                    <a:lnTo>
                      <a:pt x="1258" y="1634"/>
                    </a:lnTo>
                    <a:lnTo>
                      <a:pt x="1290" y="1619"/>
                    </a:lnTo>
                    <a:lnTo>
                      <a:pt x="1320" y="1603"/>
                    </a:lnTo>
                    <a:lnTo>
                      <a:pt x="1346" y="1588"/>
                    </a:lnTo>
                    <a:lnTo>
                      <a:pt x="1371" y="1573"/>
                    </a:lnTo>
                    <a:lnTo>
                      <a:pt x="1392" y="1558"/>
                    </a:lnTo>
                    <a:lnTo>
                      <a:pt x="1413" y="1544"/>
                    </a:lnTo>
                    <a:lnTo>
                      <a:pt x="1434" y="1531"/>
                    </a:lnTo>
                    <a:lnTo>
                      <a:pt x="1452" y="1518"/>
                    </a:lnTo>
                    <a:lnTo>
                      <a:pt x="1471" y="1505"/>
                    </a:lnTo>
                    <a:lnTo>
                      <a:pt x="1489" y="1495"/>
                    </a:lnTo>
                    <a:lnTo>
                      <a:pt x="1508" y="1485"/>
                    </a:lnTo>
                    <a:lnTo>
                      <a:pt x="1527" y="1474"/>
                    </a:lnTo>
                    <a:lnTo>
                      <a:pt x="1549" y="1462"/>
                    </a:lnTo>
                    <a:lnTo>
                      <a:pt x="1573" y="1447"/>
                    </a:lnTo>
                    <a:lnTo>
                      <a:pt x="1597" y="1429"/>
                    </a:lnTo>
                    <a:lnTo>
                      <a:pt x="1623" y="1412"/>
                    </a:lnTo>
                    <a:lnTo>
                      <a:pt x="1649" y="1395"/>
                    </a:lnTo>
                    <a:lnTo>
                      <a:pt x="1675" y="1376"/>
                    </a:lnTo>
                    <a:lnTo>
                      <a:pt x="1699" y="1358"/>
                    </a:lnTo>
                    <a:lnTo>
                      <a:pt x="1723" y="1341"/>
                    </a:lnTo>
                    <a:lnTo>
                      <a:pt x="1744" y="1323"/>
                    </a:lnTo>
                    <a:lnTo>
                      <a:pt x="1764" y="1308"/>
                    </a:lnTo>
                    <a:lnTo>
                      <a:pt x="1782" y="1295"/>
                    </a:lnTo>
                    <a:lnTo>
                      <a:pt x="1796" y="1284"/>
                    </a:lnTo>
                    <a:lnTo>
                      <a:pt x="1806" y="1275"/>
                    </a:lnTo>
                    <a:lnTo>
                      <a:pt x="1813" y="1271"/>
                    </a:lnTo>
                    <a:lnTo>
                      <a:pt x="1815" y="1268"/>
                    </a:lnTo>
                    <a:lnTo>
                      <a:pt x="2079" y="1005"/>
                    </a:lnTo>
                    <a:lnTo>
                      <a:pt x="2081" y="1000"/>
                    </a:lnTo>
                    <a:lnTo>
                      <a:pt x="2088" y="987"/>
                    </a:lnTo>
                    <a:lnTo>
                      <a:pt x="2098" y="969"/>
                    </a:lnTo>
                    <a:lnTo>
                      <a:pt x="2110" y="946"/>
                    </a:lnTo>
                    <a:lnTo>
                      <a:pt x="2120" y="919"/>
                    </a:lnTo>
                    <a:lnTo>
                      <a:pt x="2131" y="893"/>
                    </a:lnTo>
                    <a:lnTo>
                      <a:pt x="2138" y="868"/>
                    </a:lnTo>
                    <a:lnTo>
                      <a:pt x="2140" y="846"/>
                    </a:lnTo>
                    <a:lnTo>
                      <a:pt x="2136" y="825"/>
                    </a:lnTo>
                    <a:lnTo>
                      <a:pt x="2128" y="804"/>
                    </a:lnTo>
                    <a:lnTo>
                      <a:pt x="2115" y="784"/>
                    </a:lnTo>
                    <a:lnTo>
                      <a:pt x="2100" y="764"/>
                    </a:lnTo>
                    <a:lnTo>
                      <a:pt x="2082" y="746"/>
                    </a:lnTo>
                    <a:lnTo>
                      <a:pt x="2066" y="730"/>
                    </a:lnTo>
                    <a:lnTo>
                      <a:pt x="2051" y="716"/>
                    </a:lnTo>
                    <a:lnTo>
                      <a:pt x="2040" y="704"/>
                    </a:lnTo>
                    <a:lnTo>
                      <a:pt x="2033" y="697"/>
                    </a:lnTo>
                    <a:lnTo>
                      <a:pt x="2021" y="688"/>
                    </a:lnTo>
                    <a:lnTo>
                      <a:pt x="2007" y="675"/>
                    </a:lnTo>
                    <a:lnTo>
                      <a:pt x="1989" y="661"/>
                    </a:lnTo>
                    <a:lnTo>
                      <a:pt x="1969" y="644"/>
                    </a:lnTo>
                    <a:lnTo>
                      <a:pt x="1948" y="627"/>
                    </a:lnTo>
                    <a:lnTo>
                      <a:pt x="1924" y="609"/>
                    </a:lnTo>
                    <a:lnTo>
                      <a:pt x="1901" y="590"/>
                    </a:lnTo>
                    <a:lnTo>
                      <a:pt x="1878" y="573"/>
                    </a:lnTo>
                    <a:lnTo>
                      <a:pt x="1857" y="555"/>
                    </a:lnTo>
                    <a:lnTo>
                      <a:pt x="1837" y="540"/>
                    </a:lnTo>
                    <a:lnTo>
                      <a:pt x="1819" y="525"/>
                    </a:lnTo>
                    <a:lnTo>
                      <a:pt x="1804" y="513"/>
                    </a:lnTo>
                    <a:lnTo>
                      <a:pt x="1792" y="504"/>
                    </a:lnTo>
                    <a:lnTo>
                      <a:pt x="1784" y="498"/>
                    </a:lnTo>
                    <a:lnTo>
                      <a:pt x="1782" y="496"/>
                    </a:lnTo>
                    <a:lnTo>
                      <a:pt x="1746" y="413"/>
                    </a:lnTo>
                    <a:lnTo>
                      <a:pt x="1571" y="1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64" name="Freeform 70">
                <a:extLst>
                  <a:ext uri="{FF2B5EF4-FFF2-40B4-BE49-F238E27FC236}">
                    <a16:creationId xmlns:a16="http://schemas.microsoft.com/office/drawing/2014/main" xmlns="" id="{0E373796-324F-4248-8403-2D61F96F2367}"/>
                  </a:ext>
                </a:extLst>
              </p:cNvPr>
              <p:cNvSpPr>
                <a:spLocks/>
              </p:cNvSpPr>
              <p:nvPr/>
            </p:nvSpPr>
            <p:spPr bwMode="auto">
              <a:xfrm>
                <a:off x="2359" y="1703"/>
                <a:ext cx="782" cy="378"/>
              </a:xfrm>
              <a:custGeom>
                <a:avLst/>
                <a:gdLst>
                  <a:gd name="T0" fmla="*/ 1554 w 1564"/>
                  <a:gd name="T1" fmla="*/ 44 h 756"/>
                  <a:gd name="T2" fmla="*/ 1564 w 1564"/>
                  <a:gd name="T3" fmla="*/ 80 h 756"/>
                  <a:gd name="T4" fmla="*/ 1553 w 1564"/>
                  <a:gd name="T5" fmla="*/ 121 h 756"/>
                  <a:gd name="T6" fmla="*/ 1544 w 1564"/>
                  <a:gd name="T7" fmla="*/ 106 h 756"/>
                  <a:gd name="T8" fmla="*/ 1529 w 1564"/>
                  <a:gd name="T9" fmla="*/ 67 h 756"/>
                  <a:gd name="T10" fmla="*/ 1498 w 1564"/>
                  <a:gd name="T11" fmla="*/ 50 h 756"/>
                  <a:gd name="T12" fmla="*/ 1415 w 1564"/>
                  <a:gd name="T13" fmla="*/ 90 h 756"/>
                  <a:gd name="T14" fmla="*/ 1300 w 1564"/>
                  <a:gd name="T15" fmla="*/ 165 h 756"/>
                  <a:gd name="T16" fmla="*/ 1181 w 1564"/>
                  <a:gd name="T17" fmla="*/ 250 h 756"/>
                  <a:gd name="T18" fmla="*/ 1089 w 1564"/>
                  <a:gd name="T19" fmla="*/ 320 h 756"/>
                  <a:gd name="T20" fmla="*/ 1052 w 1564"/>
                  <a:gd name="T21" fmla="*/ 349 h 756"/>
                  <a:gd name="T22" fmla="*/ 981 w 1564"/>
                  <a:gd name="T23" fmla="*/ 381 h 756"/>
                  <a:gd name="T24" fmla="*/ 911 w 1564"/>
                  <a:gd name="T25" fmla="*/ 391 h 756"/>
                  <a:gd name="T26" fmla="*/ 838 w 1564"/>
                  <a:gd name="T27" fmla="*/ 401 h 756"/>
                  <a:gd name="T28" fmla="*/ 758 w 1564"/>
                  <a:gd name="T29" fmla="*/ 424 h 756"/>
                  <a:gd name="T30" fmla="*/ 665 w 1564"/>
                  <a:gd name="T31" fmla="*/ 482 h 756"/>
                  <a:gd name="T32" fmla="*/ 558 w 1564"/>
                  <a:gd name="T33" fmla="*/ 579 h 756"/>
                  <a:gd name="T34" fmla="*/ 457 w 1564"/>
                  <a:gd name="T35" fmla="*/ 654 h 756"/>
                  <a:gd name="T36" fmla="*/ 360 w 1564"/>
                  <a:gd name="T37" fmla="*/ 703 h 756"/>
                  <a:gd name="T38" fmla="*/ 264 w 1564"/>
                  <a:gd name="T39" fmla="*/ 733 h 756"/>
                  <a:gd name="T40" fmla="*/ 161 w 1564"/>
                  <a:gd name="T41" fmla="*/ 749 h 756"/>
                  <a:gd name="T42" fmla="*/ 75 w 1564"/>
                  <a:gd name="T43" fmla="*/ 756 h 756"/>
                  <a:gd name="T44" fmla="*/ 49 w 1564"/>
                  <a:gd name="T45" fmla="*/ 754 h 756"/>
                  <a:gd name="T46" fmla="*/ 17 w 1564"/>
                  <a:gd name="T47" fmla="*/ 733 h 756"/>
                  <a:gd name="T48" fmla="*/ 18 w 1564"/>
                  <a:gd name="T49" fmla="*/ 718 h 756"/>
                  <a:gd name="T50" fmla="*/ 80 w 1564"/>
                  <a:gd name="T51" fmla="*/ 715 h 756"/>
                  <a:gd name="T52" fmla="*/ 168 w 1564"/>
                  <a:gd name="T53" fmla="*/ 707 h 756"/>
                  <a:gd name="T54" fmla="*/ 264 w 1564"/>
                  <a:gd name="T55" fmla="*/ 691 h 756"/>
                  <a:gd name="T56" fmla="*/ 350 w 1564"/>
                  <a:gd name="T57" fmla="*/ 664 h 756"/>
                  <a:gd name="T58" fmla="*/ 564 w 1564"/>
                  <a:gd name="T59" fmla="*/ 524 h 756"/>
                  <a:gd name="T60" fmla="*/ 630 w 1564"/>
                  <a:gd name="T61" fmla="*/ 473 h 756"/>
                  <a:gd name="T62" fmla="*/ 690 w 1564"/>
                  <a:gd name="T63" fmla="*/ 428 h 756"/>
                  <a:gd name="T64" fmla="*/ 754 w 1564"/>
                  <a:gd name="T65" fmla="*/ 393 h 756"/>
                  <a:gd name="T66" fmla="*/ 834 w 1564"/>
                  <a:gd name="T67" fmla="*/ 364 h 756"/>
                  <a:gd name="T68" fmla="*/ 938 w 1564"/>
                  <a:gd name="T69" fmla="*/ 343 h 756"/>
                  <a:gd name="T70" fmla="*/ 1013 w 1564"/>
                  <a:gd name="T71" fmla="*/ 326 h 756"/>
                  <a:gd name="T72" fmla="*/ 1092 w 1564"/>
                  <a:gd name="T73" fmla="*/ 275 h 756"/>
                  <a:gd name="T74" fmla="*/ 1188 w 1564"/>
                  <a:gd name="T75" fmla="*/ 203 h 756"/>
                  <a:gd name="T76" fmla="*/ 1290 w 1564"/>
                  <a:gd name="T77" fmla="*/ 128 h 756"/>
                  <a:gd name="T78" fmla="*/ 1383 w 1564"/>
                  <a:gd name="T79" fmla="*/ 69 h 756"/>
                  <a:gd name="T80" fmla="*/ 1416 w 1564"/>
                  <a:gd name="T81" fmla="*/ 45 h 756"/>
                  <a:gd name="T82" fmla="*/ 1364 w 1564"/>
                  <a:gd name="T83" fmla="*/ 54 h 756"/>
                  <a:gd name="T84" fmla="*/ 1313 w 1564"/>
                  <a:gd name="T85" fmla="*/ 72 h 756"/>
                  <a:gd name="T86" fmla="*/ 1258 w 1564"/>
                  <a:gd name="T87" fmla="*/ 93 h 756"/>
                  <a:gd name="T88" fmla="*/ 1202 w 1564"/>
                  <a:gd name="T89" fmla="*/ 122 h 756"/>
                  <a:gd name="T90" fmla="*/ 1147 w 1564"/>
                  <a:gd name="T91" fmla="*/ 151 h 756"/>
                  <a:gd name="T92" fmla="*/ 1090 w 1564"/>
                  <a:gd name="T93" fmla="*/ 180 h 756"/>
                  <a:gd name="T94" fmla="*/ 1033 w 1564"/>
                  <a:gd name="T95" fmla="*/ 206 h 756"/>
                  <a:gd name="T96" fmla="*/ 984 w 1564"/>
                  <a:gd name="T97" fmla="*/ 222 h 756"/>
                  <a:gd name="T98" fmla="*/ 950 w 1564"/>
                  <a:gd name="T99" fmla="*/ 228 h 756"/>
                  <a:gd name="T100" fmla="*/ 921 w 1564"/>
                  <a:gd name="T101" fmla="*/ 223 h 756"/>
                  <a:gd name="T102" fmla="*/ 946 w 1564"/>
                  <a:gd name="T103" fmla="*/ 207 h 756"/>
                  <a:gd name="T104" fmla="*/ 992 w 1564"/>
                  <a:gd name="T105" fmla="*/ 191 h 756"/>
                  <a:gd name="T106" fmla="*/ 1035 w 1564"/>
                  <a:gd name="T107" fmla="*/ 165 h 756"/>
                  <a:gd name="T108" fmla="*/ 1100 w 1564"/>
                  <a:gd name="T109" fmla="*/ 123 h 756"/>
                  <a:gd name="T110" fmla="*/ 1161 w 1564"/>
                  <a:gd name="T111" fmla="*/ 83 h 756"/>
                  <a:gd name="T112" fmla="*/ 1226 w 1564"/>
                  <a:gd name="T113" fmla="*/ 49 h 756"/>
                  <a:gd name="T114" fmla="*/ 1302 w 1564"/>
                  <a:gd name="T115" fmla="*/ 21 h 756"/>
                  <a:gd name="T116" fmla="*/ 1394 w 1564"/>
                  <a:gd name="T117" fmla="*/ 4 h 756"/>
                  <a:gd name="T118" fmla="*/ 1454 w 1564"/>
                  <a:gd name="T119" fmla="*/ 1 h 756"/>
                  <a:gd name="T120" fmla="*/ 1498 w 1564"/>
                  <a:gd name="T121" fmla="*/ 12 h 756"/>
                  <a:gd name="T122" fmla="*/ 1538 w 1564"/>
                  <a:gd name="T123" fmla="*/ 2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64" h="756">
                    <a:moveTo>
                      <a:pt x="1538" y="26"/>
                    </a:moveTo>
                    <a:lnTo>
                      <a:pt x="1548" y="35"/>
                    </a:lnTo>
                    <a:lnTo>
                      <a:pt x="1554" y="44"/>
                    </a:lnTo>
                    <a:lnTo>
                      <a:pt x="1559" y="55"/>
                    </a:lnTo>
                    <a:lnTo>
                      <a:pt x="1563" y="67"/>
                    </a:lnTo>
                    <a:lnTo>
                      <a:pt x="1564" y="80"/>
                    </a:lnTo>
                    <a:lnTo>
                      <a:pt x="1563" y="92"/>
                    </a:lnTo>
                    <a:lnTo>
                      <a:pt x="1559" y="106"/>
                    </a:lnTo>
                    <a:lnTo>
                      <a:pt x="1553" y="121"/>
                    </a:lnTo>
                    <a:lnTo>
                      <a:pt x="1551" y="121"/>
                    </a:lnTo>
                    <a:lnTo>
                      <a:pt x="1548" y="115"/>
                    </a:lnTo>
                    <a:lnTo>
                      <a:pt x="1544" y="106"/>
                    </a:lnTo>
                    <a:lnTo>
                      <a:pt x="1541" y="93"/>
                    </a:lnTo>
                    <a:lnTo>
                      <a:pt x="1535" y="80"/>
                    </a:lnTo>
                    <a:lnTo>
                      <a:pt x="1529" y="67"/>
                    </a:lnTo>
                    <a:lnTo>
                      <a:pt x="1522" y="55"/>
                    </a:lnTo>
                    <a:lnTo>
                      <a:pt x="1514" y="49"/>
                    </a:lnTo>
                    <a:lnTo>
                      <a:pt x="1498" y="50"/>
                    </a:lnTo>
                    <a:lnTo>
                      <a:pt x="1476" y="58"/>
                    </a:lnTo>
                    <a:lnTo>
                      <a:pt x="1449" y="72"/>
                    </a:lnTo>
                    <a:lnTo>
                      <a:pt x="1415" y="90"/>
                    </a:lnTo>
                    <a:lnTo>
                      <a:pt x="1379" y="112"/>
                    </a:lnTo>
                    <a:lnTo>
                      <a:pt x="1340" y="137"/>
                    </a:lnTo>
                    <a:lnTo>
                      <a:pt x="1300" y="165"/>
                    </a:lnTo>
                    <a:lnTo>
                      <a:pt x="1260" y="194"/>
                    </a:lnTo>
                    <a:lnTo>
                      <a:pt x="1219" y="222"/>
                    </a:lnTo>
                    <a:lnTo>
                      <a:pt x="1181" y="250"/>
                    </a:lnTo>
                    <a:lnTo>
                      <a:pt x="1147" y="276"/>
                    </a:lnTo>
                    <a:lnTo>
                      <a:pt x="1116" y="301"/>
                    </a:lnTo>
                    <a:lnTo>
                      <a:pt x="1089" y="320"/>
                    </a:lnTo>
                    <a:lnTo>
                      <a:pt x="1070" y="335"/>
                    </a:lnTo>
                    <a:lnTo>
                      <a:pt x="1057" y="345"/>
                    </a:lnTo>
                    <a:lnTo>
                      <a:pt x="1052" y="349"/>
                    </a:lnTo>
                    <a:lnTo>
                      <a:pt x="1028" y="363"/>
                    </a:lnTo>
                    <a:lnTo>
                      <a:pt x="1004" y="373"/>
                    </a:lnTo>
                    <a:lnTo>
                      <a:pt x="981" y="381"/>
                    </a:lnTo>
                    <a:lnTo>
                      <a:pt x="958" y="386"/>
                    </a:lnTo>
                    <a:lnTo>
                      <a:pt x="935" y="389"/>
                    </a:lnTo>
                    <a:lnTo>
                      <a:pt x="911" y="391"/>
                    </a:lnTo>
                    <a:lnTo>
                      <a:pt x="888" y="394"/>
                    </a:lnTo>
                    <a:lnTo>
                      <a:pt x="864" y="396"/>
                    </a:lnTo>
                    <a:lnTo>
                      <a:pt x="838" y="401"/>
                    </a:lnTo>
                    <a:lnTo>
                      <a:pt x="812" y="405"/>
                    </a:lnTo>
                    <a:lnTo>
                      <a:pt x="785" y="413"/>
                    </a:lnTo>
                    <a:lnTo>
                      <a:pt x="758" y="424"/>
                    </a:lnTo>
                    <a:lnTo>
                      <a:pt x="729" y="439"/>
                    </a:lnTo>
                    <a:lnTo>
                      <a:pt x="698" y="458"/>
                    </a:lnTo>
                    <a:lnTo>
                      <a:pt x="665" y="482"/>
                    </a:lnTo>
                    <a:lnTo>
                      <a:pt x="632" y="512"/>
                    </a:lnTo>
                    <a:lnTo>
                      <a:pt x="594" y="547"/>
                    </a:lnTo>
                    <a:lnTo>
                      <a:pt x="558" y="579"/>
                    </a:lnTo>
                    <a:lnTo>
                      <a:pt x="524" y="607"/>
                    </a:lnTo>
                    <a:lnTo>
                      <a:pt x="489" y="632"/>
                    </a:lnTo>
                    <a:lnTo>
                      <a:pt x="457" y="654"/>
                    </a:lnTo>
                    <a:lnTo>
                      <a:pt x="425" y="672"/>
                    </a:lnTo>
                    <a:lnTo>
                      <a:pt x="393" y="690"/>
                    </a:lnTo>
                    <a:lnTo>
                      <a:pt x="360" y="703"/>
                    </a:lnTo>
                    <a:lnTo>
                      <a:pt x="329" y="715"/>
                    </a:lnTo>
                    <a:lnTo>
                      <a:pt x="297" y="725"/>
                    </a:lnTo>
                    <a:lnTo>
                      <a:pt x="264" y="733"/>
                    </a:lnTo>
                    <a:lnTo>
                      <a:pt x="230" y="740"/>
                    </a:lnTo>
                    <a:lnTo>
                      <a:pt x="197" y="745"/>
                    </a:lnTo>
                    <a:lnTo>
                      <a:pt x="161" y="749"/>
                    </a:lnTo>
                    <a:lnTo>
                      <a:pt x="124" y="753"/>
                    </a:lnTo>
                    <a:lnTo>
                      <a:pt x="85" y="755"/>
                    </a:lnTo>
                    <a:lnTo>
                      <a:pt x="75" y="756"/>
                    </a:lnTo>
                    <a:lnTo>
                      <a:pt x="65" y="756"/>
                    </a:lnTo>
                    <a:lnTo>
                      <a:pt x="57" y="756"/>
                    </a:lnTo>
                    <a:lnTo>
                      <a:pt x="49" y="754"/>
                    </a:lnTo>
                    <a:lnTo>
                      <a:pt x="41" y="751"/>
                    </a:lnTo>
                    <a:lnTo>
                      <a:pt x="30" y="744"/>
                    </a:lnTo>
                    <a:lnTo>
                      <a:pt x="17" y="733"/>
                    </a:lnTo>
                    <a:lnTo>
                      <a:pt x="0" y="719"/>
                    </a:lnTo>
                    <a:lnTo>
                      <a:pt x="7" y="719"/>
                    </a:lnTo>
                    <a:lnTo>
                      <a:pt x="18" y="718"/>
                    </a:lnTo>
                    <a:lnTo>
                      <a:pt x="36" y="718"/>
                    </a:lnTo>
                    <a:lnTo>
                      <a:pt x="56" y="717"/>
                    </a:lnTo>
                    <a:lnTo>
                      <a:pt x="80" y="715"/>
                    </a:lnTo>
                    <a:lnTo>
                      <a:pt x="108" y="714"/>
                    </a:lnTo>
                    <a:lnTo>
                      <a:pt x="137" y="710"/>
                    </a:lnTo>
                    <a:lnTo>
                      <a:pt x="168" y="707"/>
                    </a:lnTo>
                    <a:lnTo>
                      <a:pt x="200" y="702"/>
                    </a:lnTo>
                    <a:lnTo>
                      <a:pt x="232" y="698"/>
                    </a:lnTo>
                    <a:lnTo>
                      <a:pt x="264" y="691"/>
                    </a:lnTo>
                    <a:lnTo>
                      <a:pt x="295" y="684"/>
                    </a:lnTo>
                    <a:lnTo>
                      <a:pt x="323" y="675"/>
                    </a:lnTo>
                    <a:lnTo>
                      <a:pt x="350" y="664"/>
                    </a:lnTo>
                    <a:lnTo>
                      <a:pt x="373" y="653"/>
                    </a:lnTo>
                    <a:lnTo>
                      <a:pt x="393" y="640"/>
                    </a:lnTo>
                    <a:lnTo>
                      <a:pt x="564" y="524"/>
                    </a:lnTo>
                    <a:lnTo>
                      <a:pt x="587" y="507"/>
                    </a:lnTo>
                    <a:lnTo>
                      <a:pt x="609" y="489"/>
                    </a:lnTo>
                    <a:lnTo>
                      <a:pt x="630" y="473"/>
                    </a:lnTo>
                    <a:lnTo>
                      <a:pt x="649" y="457"/>
                    </a:lnTo>
                    <a:lnTo>
                      <a:pt x="670" y="442"/>
                    </a:lnTo>
                    <a:lnTo>
                      <a:pt x="690" y="428"/>
                    </a:lnTo>
                    <a:lnTo>
                      <a:pt x="710" y="416"/>
                    </a:lnTo>
                    <a:lnTo>
                      <a:pt x="732" y="403"/>
                    </a:lnTo>
                    <a:lnTo>
                      <a:pt x="754" y="393"/>
                    </a:lnTo>
                    <a:lnTo>
                      <a:pt x="779" y="382"/>
                    </a:lnTo>
                    <a:lnTo>
                      <a:pt x="805" y="372"/>
                    </a:lnTo>
                    <a:lnTo>
                      <a:pt x="834" y="364"/>
                    </a:lnTo>
                    <a:lnTo>
                      <a:pt x="866" y="356"/>
                    </a:lnTo>
                    <a:lnTo>
                      <a:pt x="900" y="349"/>
                    </a:lnTo>
                    <a:lnTo>
                      <a:pt x="938" y="343"/>
                    </a:lnTo>
                    <a:lnTo>
                      <a:pt x="980" y="339"/>
                    </a:lnTo>
                    <a:lnTo>
                      <a:pt x="995" y="334"/>
                    </a:lnTo>
                    <a:lnTo>
                      <a:pt x="1013" y="326"/>
                    </a:lnTo>
                    <a:lnTo>
                      <a:pt x="1036" y="312"/>
                    </a:lnTo>
                    <a:lnTo>
                      <a:pt x="1063" y="295"/>
                    </a:lnTo>
                    <a:lnTo>
                      <a:pt x="1092" y="275"/>
                    </a:lnTo>
                    <a:lnTo>
                      <a:pt x="1121" y="252"/>
                    </a:lnTo>
                    <a:lnTo>
                      <a:pt x="1154" y="228"/>
                    </a:lnTo>
                    <a:lnTo>
                      <a:pt x="1188" y="203"/>
                    </a:lnTo>
                    <a:lnTo>
                      <a:pt x="1222" y="177"/>
                    </a:lnTo>
                    <a:lnTo>
                      <a:pt x="1256" y="152"/>
                    </a:lnTo>
                    <a:lnTo>
                      <a:pt x="1290" y="128"/>
                    </a:lnTo>
                    <a:lnTo>
                      <a:pt x="1323" y="106"/>
                    </a:lnTo>
                    <a:lnTo>
                      <a:pt x="1354" y="85"/>
                    </a:lnTo>
                    <a:lnTo>
                      <a:pt x="1383" y="69"/>
                    </a:lnTo>
                    <a:lnTo>
                      <a:pt x="1409" y="55"/>
                    </a:lnTo>
                    <a:lnTo>
                      <a:pt x="1434" y="46"/>
                    </a:lnTo>
                    <a:lnTo>
                      <a:pt x="1416" y="45"/>
                    </a:lnTo>
                    <a:lnTo>
                      <a:pt x="1399" y="46"/>
                    </a:lnTo>
                    <a:lnTo>
                      <a:pt x="1382" y="50"/>
                    </a:lnTo>
                    <a:lnTo>
                      <a:pt x="1364" y="54"/>
                    </a:lnTo>
                    <a:lnTo>
                      <a:pt x="1347" y="60"/>
                    </a:lnTo>
                    <a:lnTo>
                      <a:pt x="1330" y="66"/>
                    </a:lnTo>
                    <a:lnTo>
                      <a:pt x="1313" y="72"/>
                    </a:lnTo>
                    <a:lnTo>
                      <a:pt x="1296" y="76"/>
                    </a:lnTo>
                    <a:lnTo>
                      <a:pt x="1278" y="84"/>
                    </a:lnTo>
                    <a:lnTo>
                      <a:pt x="1258" y="93"/>
                    </a:lnTo>
                    <a:lnTo>
                      <a:pt x="1240" y="103"/>
                    </a:lnTo>
                    <a:lnTo>
                      <a:pt x="1222" y="112"/>
                    </a:lnTo>
                    <a:lnTo>
                      <a:pt x="1202" y="122"/>
                    </a:lnTo>
                    <a:lnTo>
                      <a:pt x="1184" y="131"/>
                    </a:lnTo>
                    <a:lnTo>
                      <a:pt x="1165" y="142"/>
                    </a:lnTo>
                    <a:lnTo>
                      <a:pt x="1147" y="151"/>
                    </a:lnTo>
                    <a:lnTo>
                      <a:pt x="1128" y="161"/>
                    </a:lnTo>
                    <a:lnTo>
                      <a:pt x="1109" y="171"/>
                    </a:lnTo>
                    <a:lnTo>
                      <a:pt x="1090" y="180"/>
                    </a:lnTo>
                    <a:lnTo>
                      <a:pt x="1072" y="189"/>
                    </a:lnTo>
                    <a:lnTo>
                      <a:pt x="1052" y="197"/>
                    </a:lnTo>
                    <a:lnTo>
                      <a:pt x="1033" y="206"/>
                    </a:lnTo>
                    <a:lnTo>
                      <a:pt x="1014" y="214"/>
                    </a:lnTo>
                    <a:lnTo>
                      <a:pt x="995" y="221"/>
                    </a:lnTo>
                    <a:lnTo>
                      <a:pt x="984" y="222"/>
                    </a:lnTo>
                    <a:lnTo>
                      <a:pt x="973" y="225"/>
                    </a:lnTo>
                    <a:lnTo>
                      <a:pt x="961" y="227"/>
                    </a:lnTo>
                    <a:lnTo>
                      <a:pt x="950" y="228"/>
                    </a:lnTo>
                    <a:lnTo>
                      <a:pt x="940" y="229"/>
                    </a:lnTo>
                    <a:lnTo>
                      <a:pt x="929" y="228"/>
                    </a:lnTo>
                    <a:lnTo>
                      <a:pt x="921" y="223"/>
                    </a:lnTo>
                    <a:lnTo>
                      <a:pt x="915" y="217"/>
                    </a:lnTo>
                    <a:lnTo>
                      <a:pt x="931" y="212"/>
                    </a:lnTo>
                    <a:lnTo>
                      <a:pt x="946" y="207"/>
                    </a:lnTo>
                    <a:lnTo>
                      <a:pt x="963" y="203"/>
                    </a:lnTo>
                    <a:lnTo>
                      <a:pt x="978" y="197"/>
                    </a:lnTo>
                    <a:lnTo>
                      <a:pt x="992" y="191"/>
                    </a:lnTo>
                    <a:lnTo>
                      <a:pt x="1007" y="184"/>
                    </a:lnTo>
                    <a:lnTo>
                      <a:pt x="1021" y="175"/>
                    </a:lnTo>
                    <a:lnTo>
                      <a:pt x="1035" y="165"/>
                    </a:lnTo>
                    <a:lnTo>
                      <a:pt x="1057" y="151"/>
                    </a:lnTo>
                    <a:lnTo>
                      <a:pt x="1079" y="137"/>
                    </a:lnTo>
                    <a:lnTo>
                      <a:pt x="1100" y="123"/>
                    </a:lnTo>
                    <a:lnTo>
                      <a:pt x="1119" y="110"/>
                    </a:lnTo>
                    <a:lnTo>
                      <a:pt x="1140" y="96"/>
                    </a:lnTo>
                    <a:lnTo>
                      <a:pt x="1161" y="83"/>
                    </a:lnTo>
                    <a:lnTo>
                      <a:pt x="1181" y="70"/>
                    </a:lnTo>
                    <a:lnTo>
                      <a:pt x="1203" y="59"/>
                    </a:lnTo>
                    <a:lnTo>
                      <a:pt x="1226" y="49"/>
                    </a:lnTo>
                    <a:lnTo>
                      <a:pt x="1250" y="38"/>
                    </a:lnTo>
                    <a:lnTo>
                      <a:pt x="1276" y="29"/>
                    </a:lnTo>
                    <a:lnTo>
                      <a:pt x="1302" y="21"/>
                    </a:lnTo>
                    <a:lnTo>
                      <a:pt x="1331" y="13"/>
                    </a:lnTo>
                    <a:lnTo>
                      <a:pt x="1361" y="7"/>
                    </a:lnTo>
                    <a:lnTo>
                      <a:pt x="1394" y="4"/>
                    </a:lnTo>
                    <a:lnTo>
                      <a:pt x="1430" y="0"/>
                    </a:lnTo>
                    <a:lnTo>
                      <a:pt x="1442" y="0"/>
                    </a:lnTo>
                    <a:lnTo>
                      <a:pt x="1454" y="1"/>
                    </a:lnTo>
                    <a:lnTo>
                      <a:pt x="1468" y="4"/>
                    </a:lnTo>
                    <a:lnTo>
                      <a:pt x="1483" y="7"/>
                    </a:lnTo>
                    <a:lnTo>
                      <a:pt x="1498" y="12"/>
                    </a:lnTo>
                    <a:lnTo>
                      <a:pt x="1513" y="16"/>
                    </a:lnTo>
                    <a:lnTo>
                      <a:pt x="1527" y="21"/>
                    </a:lnTo>
                    <a:lnTo>
                      <a:pt x="1538" y="26"/>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65" name="Freeform 71">
                <a:extLst>
                  <a:ext uri="{FF2B5EF4-FFF2-40B4-BE49-F238E27FC236}">
                    <a16:creationId xmlns:a16="http://schemas.microsoft.com/office/drawing/2014/main" xmlns="" id="{F608BB0F-F4E3-41F1-B046-F5A6258A3DFA}"/>
                  </a:ext>
                </a:extLst>
              </p:cNvPr>
              <p:cNvSpPr>
                <a:spLocks/>
              </p:cNvSpPr>
              <p:nvPr/>
            </p:nvSpPr>
            <p:spPr bwMode="auto">
              <a:xfrm>
                <a:off x="2871" y="1782"/>
                <a:ext cx="244" cy="161"/>
              </a:xfrm>
              <a:custGeom>
                <a:avLst/>
                <a:gdLst>
                  <a:gd name="T0" fmla="*/ 248 w 489"/>
                  <a:gd name="T1" fmla="*/ 192 h 322"/>
                  <a:gd name="T2" fmla="*/ 225 w 489"/>
                  <a:gd name="T3" fmla="*/ 220 h 322"/>
                  <a:gd name="T4" fmla="*/ 196 w 489"/>
                  <a:gd name="T5" fmla="*/ 245 h 322"/>
                  <a:gd name="T6" fmla="*/ 165 w 489"/>
                  <a:gd name="T7" fmla="*/ 268 h 322"/>
                  <a:gd name="T8" fmla="*/ 131 w 489"/>
                  <a:gd name="T9" fmla="*/ 288 h 322"/>
                  <a:gd name="T10" fmla="*/ 94 w 489"/>
                  <a:gd name="T11" fmla="*/ 304 h 322"/>
                  <a:gd name="T12" fmla="*/ 56 w 489"/>
                  <a:gd name="T13" fmla="*/ 315 h 322"/>
                  <a:gd name="T14" fmla="*/ 18 w 489"/>
                  <a:gd name="T15" fmla="*/ 321 h 322"/>
                  <a:gd name="T16" fmla="*/ 0 w 489"/>
                  <a:gd name="T17" fmla="*/ 321 h 322"/>
                  <a:gd name="T18" fmla="*/ 10 w 489"/>
                  <a:gd name="T19" fmla="*/ 316 h 322"/>
                  <a:gd name="T20" fmla="*/ 31 w 489"/>
                  <a:gd name="T21" fmla="*/ 307 h 322"/>
                  <a:gd name="T22" fmla="*/ 59 w 489"/>
                  <a:gd name="T23" fmla="*/ 293 h 322"/>
                  <a:gd name="T24" fmla="*/ 94 w 489"/>
                  <a:gd name="T25" fmla="*/ 274 h 322"/>
                  <a:gd name="T26" fmla="*/ 131 w 489"/>
                  <a:gd name="T27" fmla="*/ 248 h 322"/>
                  <a:gd name="T28" fmla="*/ 169 w 489"/>
                  <a:gd name="T29" fmla="*/ 217 h 322"/>
                  <a:gd name="T30" fmla="*/ 205 w 489"/>
                  <a:gd name="T31" fmla="*/ 179 h 322"/>
                  <a:gd name="T32" fmla="*/ 232 w 489"/>
                  <a:gd name="T33" fmla="*/ 141 h 322"/>
                  <a:gd name="T34" fmla="*/ 258 w 489"/>
                  <a:gd name="T35" fmla="*/ 108 h 322"/>
                  <a:gd name="T36" fmla="*/ 286 w 489"/>
                  <a:gd name="T37" fmla="*/ 76 h 322"/>
                  <a:gd name="T38" fmla="*/ 319 w 489"/>
                  <a:gd name="T39" fmla="*/ 47 h 322"/>
                  <a:gd name="T40" fmla="*/ 352 w 489"/>
                  <a:gd name="T41" fmla="*/ 24 h 322"/>
                  <a:gd name="T42" fmla="*/ 389 w 489"/>
                  <a:gd name="T43" fmla="*/ 7 h 322"/>
                  <a:gd name="T44" fmla="*/ 428 w 489"/>
                  <a:gd name="T45" fmla="*/ 0 h 322"/>
                  <a:gd name="T46" fmla="*/ 468 w 489"/>
                  <a:gd name="T47" fmla="*/ 3 h 322"/>
                  <a:gd name="T48" fmla="*/ 488 w 489"/>
                  <a:gd name="T49" fmla="*/ 10 h 322"/>
                  <a:gd name="T50" fmla="*/ 475 w 489"/>
                  <a:gd name="T51" fmla="*/ 14 h 322"/>
                  <a:gd name="T52" fmla="*/ 453 w 489"/>
                  <a:gd name="T53" fmla="*/ 21 h 322"/>
                  <a:gd name="T54" fmla="*/ 423 w 489"/>
                  <a:gd name="T55" fmla="*/ 33 h 322"/>
                  <a:gd name="T56" fmla="*/ 388 w 489"/>
                  <a:gd name="T57" fmla="*/ 52 h 322"/>
                  <a:gd name="T58" fmla="*/ 350 w 489"/>
                  <a:gd name="T59" fmla="*/ 77 h 322"/>
                  <a:gd name="T60" fmla="*/ 312 w 489"/>
                  <a:gd name="T61" fmla="*/ 110 h 322"/>
                  <a:gd name="T62" fmla="*/ 275 w 489"/>
                  <a:gd name="T63" fmla="*/ 15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9" h="322">
                    <a:moveTo>
                      <a:pt x="258" y="178"/>
                    </a:moveTo>
                    <a:lnTo>
                      <a:pt x="248" y="192"/>
                    </a:lnTo>
                    <a:lnTo>
                      <a:pt x="237" y="206"/>
                    </a:lnTo>
                    <a:lnTo>
                      <a:pt x="225" y="220"/>
                    </a:lnTo>
                    <a:lnTo>
                      <a:pt x="211" y="232"/>
                    </a:lnTo>
                    <a:lnTo>
                      <a:pt x="196" y="245"/>
                    </a:lnTo>
                    <a:lnTo>
                      <a:pt x="182" y="258"/>
                    </a:lnTo>
                    <a:lnTo>
                      <a:pt x="165" y="268"/>
                    </a:lnTo>
                    <a:lnTo>
                      <a:pt x="148" y="278"/>
                    </a:lnTo>
                    <a:lnTo>
                      <a:pt x="131" y="288"/>
                    </a:lnTo>
                    <a:lnTo>
                      <a:pt x="112" y="297"/>
                    </a:lnTo>
                    <a:lnTo>
                      <a:pt x="94" y="304"/>
                    </a:lnTo>
                    <a:lnTo>
                      <a:pt x="76" y="311"/>
                    </a:lnTo>
                    <a:lnTo>
                      <a:pt x="56" y="315"/>
                    </a:lnTo>
                    <a:lnTo>
                      <a:pt x="38" y="319"/>
                    </a:lnTo>
                    <a:lnTo>
                      <a:pt x="18" y="321"/>
                    </a:lnTo>
                    <a:lnTo>
                      <a:pt x="0" y="322"/>
                    </a:lnTo>
                    <a:lnTo>
                      <a:pt x="0" y="321"/>
                    </a:lnTo>
                    <a:lnTo>
                      <a:pt x="3" y="320"/>
                    </a:lnTo>
                    <a:lnTo>
                      <a:pt x="10" y="316"/>
                    </a:lnTo>
                    <a:lnTo>
                      <a:pt x="19" y="312"/>
                    </a:lnTo>
                    <a:lnTo>
                      <a:pt x="31" y="307"/>
                    </a:lnTo>
                    <a:lnTo>
                      <a:pt x="44" y="300"/>
                    </a:lnTo>
                    <a:lnTo>
                      <a:pt x="59" y="293"/>
                    </a:lnTo>
                    <a:lnTo>
                      <a:pt x="76" y="284"/>
                    </a:lnTo>
                    <a:lnTo>
                      <a:pt x="94" y="274"/>
                    </a:lnTo>
                    <a:lnTo>
                      <a:pt x="112" y="261"/>
                    </a:lnTo>
                    <a:lnTo>
                      <a:pt x="131" y="248"/>
                    </a:lnTo>
                    <a:lnTo>
                      <a:pt x="150" y="233"/>
                    </a:lnTo>
                    <a:lnTo>
                      <a:pt x="169" y="217"/>
                    </a:lnTo>
                    <a:lnTo>
                      <a:pt x="187" y="199"/>
                    </a:lnTo>
                    <a:lnTo>
                      <a:pt x="205" y="179"/>
                    </a:lnTo>
                    <a:lnTo>
                      <a:pt x="221" y="158"/>
                    </a:lnTo>
                    <a:lnTo>
                      <a:pt x="232" y="141"/>
                    </a:lnTo>
                    <a:lnTo>
                      <a:pt x="245" y="124"/>
                    </a:lnTo>
                    <a:lnTo>
                      <a:pt x="258" y="108"/>
                    </a:lnTo>
                    <a:lnTo>
                      <a:pt x="272" y="92"/>
                    </a:lnTo>
                    <a:lnTo>
                      <a:pt x="286" y="76"/>
                    </a:lnTo>
                    <a:lnTo>
                      <a:pt x="302" y="61"/>
                    </a:lnTo>
                    <a:lnTo>
                      <a:pt x="319" y="47"/>
                    </a:lnTo>
                    <a:lnTo>
                      <a:pt x="335" y="34"/>
                    </a:lnTo>
                    <a:lnTo>
                      <a:pt x="352" y="24"/>
                    </a:lnTo>
                    <a:lnTo>
                      <a:pt x="370" y="15"/>
                    </a:lnTo>
                    <a:lnTo>
                      <a:pt x="389" y="7"/>
                    </a:lnTo>
                    <a:lnTo>
                      <a:pt x="408" y="2"/>
                    </a:lnTo>
                    <a:lnTo>
                      <a:pt x="428" y="0"/>
                    </a:lnTo>
                    <a:lnTo>
                      <a:pt x="448" y="0"/>
                    </a:lnTo>
                    <a:lnTo>
                      <a:pt x="468" y="3"/>
                    </a:lnTo>
                    <a:lnTo>
                      <a:pt x="489" y="10"/>
                    </a:lnTo>
                    <a:lnTo>
                      <a:pt x="488" y="10"/>
                    </a:lnTo>
                    <a:lnTo>
                      <a:pt x="482" y="11"/>
                    </a:lnTo>
                    <a:lnTo>
                      <a:pt x="475" y="14"/>
                    </a:lnTo>
                    <a:lnTo>
                      <a:pt x="465" y="17"/>
                    </a:lnTo>
                    <a:lnTo>
                      <a:pt x="453" y="21"/>
                    </a:lnTo>
                    <a:lnTo>
                      <a:pt x="438" y="26"/>
                    </a:lnTo>
                    <a:lnTo>
                      <a:pt x="423" y="33"/>
                    </a:lnTo>
                    <a:lnTo>
                      <a:pt x="406" y="41"/>
                    </a:lnTo>
                    <a:lnTo>
                      <a:pt x="388" y="52"/>
                    </a:lnTo>
                    <a:lnTo>
                      <a:pt x="369" y="63"/>
                    </a:lnTo>
                    <a:lnTo>
                      <a:pt x="350" y="77"/>
                    </a:lnTo>
                    <a:lnTo>
                      <a:pt x="330" y="92"/>
                    </a:lnTo>
                    <a:lnTo>
                      <a:pt x="312" y="110"/>
                    </a:lnTo>
                    <a:lnTo>
                      <a:pt x="292" y="130"/>
                    </a:lnTo>
                    <a:lnTo>
                      <a:pt x="275" y="153"/>
                    </a:lnTo>
                    <a:lnTo>
                      <a:pt x="258" y="178"/>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66" name="Freeform 72">
                <a:extLst>
                  <a:ext uri="{FF2B5EF4-FFF2-40B4-BE49-F238E27FC236}">
                    <a16:creationId xmlns:a16="http://schemas.microsoft.com/office/drawing/2014/main" xmlns="" id="{6FB390BB-BB10-4FEF-BFAC-823A887556CC}"/>
                  </a:ext>
                </a:extLst>
              </p:cNvPr>
              <p:cNvSpPr>
                <a:spLocks/>
              </p:cNvSpPr>
              <p:nvPr/>
            </p:nvSpPr>
            <p:spPr bwMode="auto">
              <a:xfrm>
                <a:off x="3117" y="1800"/>
                <a:ext cx="142" cy="151"/>
              </a:xfrm>
              <a:custGeom>
                <a:avLst/>
                <a:gdLst>
                  <a:gd name="T0" fmla="*/ 200 w 285"/>
                  <a:gd name="T1" fmla="*/ 153 h 300"/>
                  <a:gd name="T2" fmla="*/ 210 w 285"/>
                  <a:gd name="T3" fmla="*/ 171 h 300"/>
                  <a:gd name="T4" fmla="*/ 223 w 285"/>
                  <a:gd name="T5" fmla="*/ 190 h 300"/>
                  <a:gd name="T6" fmla="*/ 237 w 285"/>
                  <a:gd name="T7" fmla="*/ 207 h 300"/>
                  <a:gd name="T8" fmla="*/ 250 w 285"/>
                  <a:gd name="T9" fmla="*/ 223 h 300"/>
                  <a:gd name="T10" fmla="*/ 263 w 285"/>
                  <a:gd name="T11" fmla="*/ 241 h 300"/>
                  <a:gd name="T12" fmla="*/ 273 w 285"/>
                  <a:gd name="T13" fmla="*/ 259 h 300"/>
                  <a:gd name="T14" fmla="*/ 281 w 285"/>
                  <a:gd name="T15" fmla="*/ 278 h 300"/>
                  <a:gd name="T16" fmla="*/ 285 w 285"/>
                  <a:gd name="T17" fmla="*/ 300 h 300"/>
                  <a:gd name="T18" fmla="*/ 268 w 285"/>
                  <a:gd name="T19" fmla="*/ 292 h 300"/>
                  <a:gd name="T20" fmla="*/ 248 w 285"/>
                  <a:gd name="T21" fmla="*/ 286 h 300"/>
                  <a:gd name="T22" fmla="*/ 228 w 285"/>
                  <a:gd name="T23" fmla="*/ 284 h 300"/>
                  <a:gd name="T24" fmla="*/ 209 w 285"/>
                  <a:gd name="T25" fmla="*/ 282 h 300"/>
                  <a:gd name="T26" fmla="*/ 190 w 285"/>
                  <a:gd name="T27" fmla="*/ 278 h 300"/>
                  <a:gd name="T28" fmla="*/ 172 w 285"/>
                  <a:gd name="T29" fmla="*/ 272 h 300"/>
                  <a:gd name="T30" fmla="*/ 157 w 285"/>
                  <a:gd name="T31" fmla="*/ 263 h 300"/>
                  <a:gd name="T32" fmla="*/ 144 w 285"/>
                  <a:gd name="T33" fmla="*/ 249 h 300"/>
                  <a:gd name="T34" fmla="*/ 151 w 285"/>
                  <a:gd name="T35" fmla="*/ 247 h 300"/>
                  <a:gd name="T36" fmla="*/ 159 w 285"/>
                  <a:gd name="T37" fmla="*/ 248 h 300"/>
                  <a:gd name="T38" fmla="*/ 167 w 285"/>
                  <a:gd name="T39" fmla="*/ 249 h 300"/>
                  <a:gd name="T40" fmla="*/ 177 w 285"/>
                  <a:gd name="T41" fmla="*/ 252 h 300"/>
                  <a:gd name="T42" fmla="*/ 185 w 285"/>
                  <a:gd name="T43" fmla="*/ 253 h 300"/>
                  <a:gd name="T44" fmla="*/ 193 w 285"/>
                  <a:gd name="T45" fmla="*/ 252 h 300"/>
                  <a:gd name="T46" fmla="*/ 200 w 285"/>
                  <a:gd name="T47" fmla="*/ 248 h 300"/>
                  <a:gd name="T48" fmla="*/ 204 w 285"/>
                  <a:gd name="T49" fmla="*/ 240 h 300"/>
                  <a:gd name="T50" fmla="*/ 188 w 285"/>
                  <a:gd name="T51" fmla="*/ 214 h 300"/>
                  <a:gd name="T52" fmla="*/ 171 w 285"/>
                  <a:gd name="T53" fmla="*/ 188 h 300"/>
                  <a:gd name="T54" fmla="*/ 152 w 285"/>
                  <a:gd name="T55" fmla="*/ 163 h 300"/>
                  <a:gd name="T56" fmla="*/ 133 w 285"/>
                  <a:gd name="T57" fmla="*/ 139 h 300"/>
                  <a:gd name="T58" fmla="*/ 112 w 285"/>
                  <a:gd name="T59" fmla="*/ 115 h 300"/>
                  <a:gd name="T60" fmla="*/ 91 w 285"/>
                  <a:gd name="T61" fmla="*/ 91 h 300"/>
                  <a:gd name="T62" fmla="*/ 71 w 285"/>
                  <a:gd name="T63" fmla="*/ 66 h 300"/>
                  <a:gd name="T64" fmla="*/ 49 w 285"/>
                  <a:gd name="T65" fmla="*/ 41 h 300"/>
                  <a:gd name="T66" fmla="*/ 43 w 285"/>
                  <a:gd name="T67" fmla="*/ 34 h 300"/>
                  <a:gd name="T68" fmla="*/ 36 w 285"/>
                  <a:gd name="T69" fmla="*/ 30 h 300"/>
                  <a:gd name="T70" fmla="*/ 28 w 285"/>
                  <a:gd name="T71" fmla="*/ 26 h 300"/>
                  <a:gd name="T72" fmla="*/ 20 w 285"/>
                  <a:gd name="T73" fmla="*/ 24 h 300"/>
                  <a:gd name="T74" fmla="*/ 13 w 285"/>
                  <a:gd name="T75" fmla="*/ 20 h 300"/>
                  <a:gd name="T76" fmla="*/ 6 w 285"/>
                  <a:gd name="T77" fmla="*/ 16 h 300"/>
                  <a:gd name="T78" fmla="*/ 2 w 285"/>
                  <a:gd name="T79" fmla="*/ 10 h 300"/>
                  <a:gd name="T80" fmla="*/ 0 w 285"/>
                  <a:gd name="T81" fmla="*/ 1 h 300"/>
                  <a:gd name="T82" fmla="*/ 18 w 285"/>
                  <a:gd name="T83" fmla="*/ 0 h 300"/>
                  <a:gd name="T84" fmla="*/ 35 w 285"/>
                  <a:gd name="T85" fmla="*/ 1 h 300"/>
                  <a:gd name="T86" fmla="*/ 50 w 285"/>
                  <a:gd name="T87" fmla="*/ 4 h 300"/>
                  <a:gd name="T88" fmla="*/ 65 w 285"/>
                  <a:gd name="T89" fmla="*/ 10 h 300"/>
                  <a:gd name="T90" fmla="*/ 79 w 285"/>
                  <a:gd name="T91" fmla="*/ 18 h 300"/>
                  <a:gd name="T92" fmla="*/ 91 w 285"/>
                  <a:gd name="T93" fmla="*/ 27 h 300"/>
                  <a:gd name="T94" fmla="*/ 104 w 285"/>
                  <a:gd name="T95" fmla="*/ 39 h 300"/>
                  <a:gd name="T96" fmla="*/ 116 w 285"/>
                  <a:gd name="T97" fmla="*/ 50 h 300"/>
                  <a:gd name="T98" fmla="*/ 127 w 285"/>
                  <a:gd name="T99" fmla="*/ 63 h 300"/>
                  <a:gd name="T100" fmla="*/ 137 w 285"/>
                  <a:gd name="T101" fmla="*/ 77 h 300"/>
                  <a:gd name="T102" fmla="*/ 148 w 285"/>
                  <a:gd name="T103" fmla="*/ 89 h 300"/>
                  <a:gd name="T104" fmla="*/ 158 w 285"/>
                  <a:gd name="T105" fmla="*/ 103 h 300"/>
                  <a:gd name="T106" fmla="*/ 169 w 285"/>
                  <a:gd name="T107" fmla="*/ 117 h 300"/>
                  <a:gd name="T108" fmla="*/ 179 w 285"/>
                  <a:gd name="T109" fmla="*/ 130 h 300"/>
                  <a:gd name="T110" fmla="*/ 189 w 285"/>
                  <a:gd name="T111" fmla="*/ 141 h 300"/>
                  <a:gd name="T112" fmla="*/ 200 w 285"/>
                  <a:gd name="T113" fmla="*/ 15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5" h="300">
                    <a:moveTo>
                      <a:pt x="200" y="153"/>
                    </a:moveTo>
                    <a:lnTo>
                      <a:pt x="210" y="171"/>
                    </a:lnTo>
                    <a:lnTo>
                      <a:pt x="223" y="190"/>
                    </a:lnTo>
                    <a:lnTo>
                      <a:pt x="237" y="207"/>
                    </a:lnTo>
                    <a:lnTo>
                      <a:pt x="250" y="223"/>
                    </a:lnTo>
                    <a:lnTo>
                      <a:pt x="263" y="241"/>
                    </a:lnTo>
                    <a:lnTo>
                      <a:pt x="273" y="259"/>
                    </a:lnTo>
                    <a:lnTo>
                      <a:pt x="281" y="278"/>
                    </a:lnTo>
                    <a:lnTo>
                      <a:pt x="285" y="300"/>
                    </a:lnTo>
                    <a:lnTo>
                      <a:pt x="268" y="292"/>
                    </a:lnTo>
                    <a:lnTo>
                      <a:pt x="248" y="286"/>
                    </a:lnTo>
                    <a:lnTo>
                      <a:pt x="228" y="284"/>
                    </a:lnTo>
                    <a:lnTo>
                      <a:pt x="209" y="282"/>
                    </a:lnTo>
                    <a:lnTo>
                      <a:pt x="190" y="278"/>
                    </a:lnTo>
                    <a:lnTo>
                      <a:pt x="172" y="272"/>
                    </a:lnTo>
                    <a:lnTo>
                      <a:pt x="157" y="263"/>
                    </a:lnTo>
                    <a:lnTo>
                      <a:pt x="144" y="249"/>
                    </a:lnTo>
                    <a:lnTo>
                      <a:pt x="151" y="247"/>
                    </a:lnTo>
                    <a:lnTo>
                      <a:pt x="159" y="248"/>
                    </a:lnTo>
                    <a:lnTo>
                      <a:pt x="167" y="249"/>
                    </a:lnTo>
                    <a:lnTo>
                      <a:pt x="177" y="252"/>
                    </a:lnTo>
                    <a:lnTo>
                      <a:pt x="185" y="253"/>
                    </a:lnTo>
                    <a:lnTo>
                      <a:pt x="193" y="252"/>
                    </a:lnTo>
                    <a:lnTo>
                      <a:pt x="200" y="248"/>
                    </a:lnTo>
                    <a:lnTo>
                      <a:pt x="204" y="240"/>
                    </a:lnTo>
                    <a:lnTo>
                      <a:pt x="188" y="214"/>
                    </a:lnTo>
                    <a:lnTo>
                      <a:pt x="171" y="188"/>
                    </a:lnTo>
                    <a:lnTo>
                      <a:pt x="152" y="163"/>
                    </a:lnTo>
                    <a:lnTo>
                      <a:pt x="133" y="139"/>
                    </a:lnTo>
                    <a:lnTo>
                      <a:pt x="112" y="115"/>
                    </a:lnTo>
                    <a:lnTo>
                      <a:pt x="91" y="91"/>
                    </a:lnTo>
                    <a:lnTo>
                      <a:pt x="71" y="66"/>
                    </a:lnTo>
                    <a:lnTo>
                      <a:pt x="49" y="41"/>
                    </a:lnTo>
                    <a:lnTo>
                      <a:pt x="43" y="34"/>
                    </a:lnTo>
                    <a:lnTo>
                      <a:pt x="36" y="30"/>
                    </a:lnTo>
                    <a:lnTo>
                      <a:pt x="28" y="26"/>
                    </a:lnTo>
                    <a:lnTo>
                      <a:pt x="20" y="24"/>
                    </a:lnTo>
                    <a:lnTo>
                      <a:pt x="13" y="20"/>
                    </a:lnTo>
                    <a:lnTo>
                      <a:pt x="6" y="16"/>
                    </a:lnTo>
                    <a:lnTo>
                      <a:pt x="2" y="10"/>
                    </a:lnTo>
                    <a:lnTo>
                      <a:pt x="0" y="1"/>
                    </a:lnTo>
                    <a:lnTo>
                      <a:pt x="18" y="0"/>
                    </a:lnTo>
                    <a:lnTo>
                      <a:pt x="35" y="1"/>
                    </a:lnTo>
                    <a:lnTo>
                      <a:pt x="50" y="4"/>
                    </a:lnTo>
                    <a:lnTo>
                      <a:pt x="65" y="10"/>
                    </a:lnTo>
                    <a:lnTo>
                      <a:pt x="79" y="18"/>
                    </a:lnTo>
                    <a:lnTo>
                      <a:pt x="91" y="27"/>
                    </a:lnTo>
                    <a:lnTo>
                      <a:pt x="104" y="39"/>
                    </a:lnTo>
                    <a:lnTo>
                      <a:pt x="116" y="50"/>
                    </a:lnTo>
                    <a:lnTo>
                      <a:pt x="127" y="63"/>
                    </a:lnTo>
                    <a:lnTo>
                      <a:pt x="137" y="77"/>
                    </a:lnTo>
                    <a:lnTo>
                      <a:pt x="148" y="89"/>
                    </a:lnTo>
                    <a:lnTo>
                      <a:pt x="158" y="103"/>
                    </a:lnTo>
                    <a:lnTo>
                      <a:pt x="169" y="117"/>
                    </a:lnTo>
                    <a:lnTo>
                      <a:pt x="179" y="130"/>
                    </a:lnTo>
                    <a:lnTo>
                      <a:pt x="189" y="141"/>
                    </a:lnTo>
                    <a:lnTo>
                      <a:pt x="200" y="153"/>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67" name="Freeform 73">
                <a:extLst>
                  <a:ext uri="{FF2B5EF4-FFF2-40B4-BE49-F238E27FC236}">
                    <a16:creationId xmlns:a16="http://schemas.microsoft.com/office/drawing/2014/main" xmlns="" id="{AA135D2C-589D-4229-8FEB-E5006E836F13}"/>
                  </a:ext>
                </a:extLst>
              </p:cNvPr>
              <p:cNvSpPr>
                <a:spLocks/>
              </p:cNvSpPr>
              <p:nvPr/>
            </p:nvSpPr>
            <p:spPr bwMode="auto">
              <a:xfrm>
                <a:off x="2314" y="1858"/>
                <a:ext cx="455" cy="286"/>
              </a:xfrm>
              <a:custGeom>
                <a:avLst/>
                <a:gdLst>
                  <a:gd name="T0" fmla="*/ 911 w 911"/>
                  <a:gd name="T1" fmla="*/ 3 h 572"/>
                  <a:gd name="T2" fmla="*/ 871 w 911"/>
                  <a:gd name="T3" fmla="*/ 31 h 572"/>
                  <a:gd name="T4" fmla="*/ 785 w 911"/>
                  <a:gd name="T5" fmla="*/ 78 h 572"/>
                  <a:gd name="T6" fmla="*/ 674 w 911"/>
                  <a:gd name="T7" fmla="*/ 137 h 572"/>
                  <a:gd name="T8" fmla="*/ 552 w 911"/>
                  <a:gd name="T9" fmla="*/ 199 h 572"/>
                  <a:gd name="T10" fmla="*/ 434 w 911"/>
                  <a:gd name="T11" fmla="*/ 258 h 572"/>
                  <a:gd name="T12" fmla="*/ 340 w 911"/>
                  <a:gd name="T13" fmla="*/ 305 h 572"/>
                  <a:gd name="T14" fmla="*/ 286 w 911"/>
                  <a:gd name="T15" fmla="*/ 333 h 572"/>
                  <a:gd name="T16" fmla="*/ 265 w 911"/>
                  <a:gd name="T17" fmla="*/ 339 h 572"/>
                  <a:gd name="T18" fmla="*/ 236 w 911"/>
                  <a:gd name="T19" fmla="*/ 345 h 572"/>
                  <a:gd name="T20" fmla="*/ 207 w 911"/>
                  <a:gd name="T21" fmla="*/ 349 h 572"/>
                  <a:gd name="T22" fmla="*/ 177 w 911"/>
                  <a:gd name="T23" fmla="*/ 352 h 572"/>
                  <a:gd name="T24" fmla="*/ 147 w 911"/>
                  <a:gd name="T25" fmla="*/ 356 h 572"/>
                  <a:gd name="T26" fmla="*/ 119 w 911"/>
                  <a:gd name="T27" fmla="*/ 360 h 572"/>
                  <a:gd name="T28" fmla="*/ 91 w 911"/>
                  <a:gd name="T29" fmla="*/ 368 h 572"/>
                  <a:gd name="T30" fmla="*/ 66 w 911"/>
                  <a:gd name="T31" fmla="*/ 380 h 572"/>
                  <a:gd name="T32" fmla="*/ 55 w 911"/>
                  <a:gd name="T33" fmla="*/ 413 h 572"/>
                  <a:gd name="T34" fmla="*/ 76 w 911"/>
                  <a:gd name="T35" fmla="*/ 472 h 572"/>
                  <a:gd name="T36" fmla="*/ 105 w 911"/>
                  <a:gd name="T37" fmla="*/ 527 h 572"/>
                  <a:gd name="T38" fmla="*/ 126 w 911"/>
                  <a:gd name="T39" fmla="*/ 564 h 572"/>
                  <a:gd name="T40" fmla="*/ 109 w 911"/>
                  <a:gd name="T41" fmla="*/ 564 h 572"/>
                  <a:gd name="T42" fmla="*/ 78 w 911"/>
                  <a:gd name="T43" fmla="*/ 541 h 572"/>
                  <a:gd name="T44" fmla="*/ 53 w 911"/>
                  <a:gd name="T45" fmla="*/ 512 h 572"/>
                  <a:gd name="T46" fmla="*/ 32 w 911"/>
                  <a:gd name="T47" fmla="*/ 480 h 572"/>
                  <a:gd name="T48" fmla="*/ 14 w 911"/>
                  <a:gd name="T49" fmla="*/ 450 h 572"/>
                  <a:gd name="T50" fmla="*/ 1 w 911"/>
                  <a:gd name="T51" fmla="*/ 412 h 572"/>
                  <a:gd name="T52" fmla="*/ 1 w 911"/>
                  <a:gd name="T53" fmla="*/ 372 h 572"/>
                  <a:gd name="T54" fmla="*/ 15 w 911"/>
                  <a:gd name="T55" fmla="*/ 342 h 572"/>
                  <a:gd name="T56" fmla="*/ 43 w 911"/>
                  <a:gd name="T57" fmla="*/ 333 h 572"/>
                  <a:gd name="T58" fmla="*/ 78 w 911"/>
                  <a:gd name="T59" fmla="*/ 328 h 572"/>
                  <a:gd name="T60" fmla="*/ 120 w 911"/>
                  <a:gd name="T61" fmla="*/ 326 h 572"/>
                  <a:gd name="T62" fmla="*/ 164 w 911"/>
                  <a:gd name="T63" fmla="*/ 322 h 572"/>
                  <a:gd name="T64" fmla="*/ 210 w 911"/>
                  <a:gd name="T65" fmla="*/ 316 h 572"/>
                  <a:gd name="T66" fmla="*/ 254 w 911"/>
                  <a:gd name="T67" fmla="*/ 308 h 572"/>
                  <a:gd name="T68" fmla="*/ 295 w 911"/>
                  <a:gd name="T69" fmla="*/ 295 h 572"/>
                  <a:gd name="T70" fmla="*/ 332 w 911"/>
                  <a:gd name="T71" fmla="*/ 274 h 572"/>
                  <a:gd name="T72" fmla="*/ 351 w 911"/>
                  <a:gd name="T73" fmla="*/ 258 h 572"/>
                  <a:gd name="T74" fmla="*/ 387 w 911"/>
                  <a:gd name="T75" fmla="*/ 237 h 572"/>
                  <a:gd name="T76" fmla="*/ 450 w 911"/>
                  <a:gd name="T77" fmla="*/ 200 h 572"/>
                  <a:gd name="T78" fmla="*/ 532 w 911"/>
                  <a:gd name="T79" fmla="*/ 155 h 572"/>
                  <a:gd name="T80" fmla="*/ 625 w 911"/>
                  <a:gd name="T81" fmla="*/ 106 h 572"/>
                  <a:gd name="T82" fmla="*/ 720 w 911"/>
                  <a:gd name="T83" fmla="*/ 61 h 572"/>
                  <a:gd name="T84" fmla="*/ 808 w 911"/>
                  <a:gd name="T85" fmla="*/ 24 h 572"/>
                  <a:gd name="T86" fmla="*/ 881 w 911"/>
                  <a:gd name="T87" fmla="*/ 3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1" h="572">
                    <a:moveTo>
                      <a:pt x="910" y="0"/>
                    </a:moveTo>
                    <a:lnTo>
                      <a:pt x="911" y="3"/>
                    </a:lnTo>
                    <a:lnTo>
                      <a:pt x="897" y="15"/>
                    </a:lnTo>
                    <a:lnTo>
                      <a:pt x="871" y="31"/>
                    </a:lnTo>
                    <a:lnTo>
                      <a:pt x="833" y="53"/>
                    </a:lnTo>
                    <a:lnTo>
                      <a:pt x="785" y="78"/>
                    </a:lnTo>
                    <a:lnTo>
                      <a:pt x="732" y="106"/>
                    </a:lnTo>
                    <a:lnTo>
                      <a:pt x="674" y="137"/>
                    </a:lnTo>
                    <a:lnTo>
                      <a:pt x="613" y="168"/>
                    </a:lnTo>
                    <a:lnTo>
                      <a:pt x="552" y="199"/>
                    </a:lnTo>
                    <a:lnTo>
                      <a:pt x="491" y="230"/>
                    </a:lnTo>
                    <a:lnTo>
                      <a:pt x="434" y="258"/>
                    </a:lnTo>
                    <a:lnTo>
                      <a:pt x="383" y="283"/>
                    </a:lnTo>
                    <a:lnTo>
                      <a:pt x="340" y="305"/>
                    </a:lnTo>
                    <a:lnTo>
                      <a:pt x="306" y="321"/>
                    </a:lnTo>
                    <a:lnTo>
                      <a:pt x="286" y="333"/>
                    </a:lnTo>
                    <a:lnTo>
                      <a:pt x="278" y="336"/>
                    </a:lnTo>
                    <a:lnTo>
                      <a:pt x="265" y="339"/>
                    </a:lnTo>
                    <a:lnTo>
                      <a:pt x="251" y="343"/>
                    </a:lnTo>
                    <a:lnTo>
                      <a:pt x="236" y="345"/>
                    </a:lnTo>
                    <a:lnTo>
                      <a:pt x="222" y="348"/>
                    </a:lnTo>
                    <a:lnTo>
                      <a:pt x="207" y="349"/>
                    </a:lnTo>
                    <a:lnTo>
                      <a:pt x="192" y="350"/>
                    </a:lnTo>
                    <a:lnTo>
                      <a:pt x="177" y="352"/>
                    </a:lnTo>
                    <a:lnTo>
                      <a:pt x="162" y="353"/>
                    </a:lnTo>
                    <a:lnTo>
                      <a:pt x="147" y="356"/>
                    </a:lnTo>
                    <a:lnTo>
                      <a:pt x="132" y="358"/>
                    </a:lnTo>
                    <a:lnTo>
                      <a:pt x="119" y="360"/>
                    </a:lnTo>
                    <a:lnTo>
                      <a:pt x="105" y="364"/>
                    </a:lnTo>
                    <a:lnTo>
                      <a:pt x="91" y="368"/>
                    </a:lnTo>
                    <a:lnTo>
                      <a:pt x="78" y="374"/>
                    </a:lnTo>
                    <a:lnTo>
                      <a:pt x="66" y="380"/>
                    </a:lnTo>
                    <a:lnTo>
                      <a:pt x="54" y="388"/>
                    </a:lnTo>
                    <a:lnTo>
                      <a:pt x="55" y="413"/>
                    </a:lnTo>
                    <a:lnTo>
                      <a:pt x="63" y="442"/>
                    </a:lnTo>
                    <a:lnTo>
                      <a:pt x="76" y="472"/>
                    </a:lnTo>
                    <a:lnTo>
                      <a:pt x="91" y="501"/>
                    </a:lnTo>
                    <a:lnTo>
                      <a:pt x="105" y="527"/>
                    </a:lnTo>
                    <a:lnTo>
                      <a:pt x="117" y="549"/>
                    </a:lnTo>
                    <a:lnTo>
                      <a:pt x="126" y="564"/>
                    </a:lnTo>
                    <a:lnTo>
                      <a:pt x="127" y="572"/>
                    </a:lnTo>
                    <a:lnTo>
                      <a:pt x="109" y="564"/>
                    </a:lnTo>
                    <a:lnTo>
                      <a:pt x="93" y="552"/>
                    </a:lnTo>
                    <a:lnTo>
                      <a:pt x="78" y="541"/>
                    </a:lnTo>
                    <a:lnTo>
                      <a:pt x="66" y="527"/>
                    </a:lnTo>
                    <a:lnTo>
                      <a:pt x="53" y="512"/>
                    </a:lnTo>
                    <a:lnTo>
                      <a:pt x="43" y="496"/>
                    </a:lnTo>
                    <a:lnTo>
                      <a:pt x="32" y="480"/>
                    </a:lnTo>
                    <a:lnTo>
                      <a:pt x="23" y="464"/>
                    </a:lnTo>
                    <a:lnTo>
                      <a:pt x="14" y="450"/>
                    </a:lnTo>
                    <a:lnTo>
                      <a:pt x="7" y="433"/>
                    </a:lnTo>
                    <a:lnTo>
                      <a:pt x="1" y="412"/>
                    </a:lnTo>
                    <a:lnTo>
                      <a:pt x="0" y="391"/>
                    </a:lnTo>
                    <a:lnTo>
                      <a:pt x="1" y="372"/>
                    </a:lnTo>
                    <a:lnTo>
                      <a:pt x="7" y="354"/>
                    </a:lnTo>
                    <a:lnTo>
                      <a:pt x="15" y="342"/>
                    </a:lnTo>
                    <a:lnTo>
                      <a:pt x="28" y="335"/>
                    </a:lnTo>
                    <a:lnTo>
                      <a:pt x="43" y="333"/>
                    </a:lnTo>
                    <a:lnTo>
                      <a:pt x="60" y="330"/>
                    </a:lnTo>
                    <a:lnTo>
                      <a:pt x="78" y="328"/>
                    </a:lnTo>
                    <a:lnTo>
                      <a:pt x="98" y="327"/>
                    </a:lnTo>
                    <a:lnTo>
                      <a:pt x="120" y="326"/>
                    </a:lnTo>
                    <a:lnTo>
                      <a:pt x="142" y="323"/>
                    </a:lnTo>
                    <a:lnTo>
                      <a:pt x="164" y="322"/>
                    </a:lnTo>
                    <a:lnTo>
                      <a:pt x="187" y="320"/>
                    </a:lnTo>
                    <a:lnTo>
                      <a:pt x="210" y="316"/>
                    </a:lnTo>
                    <a:lnTo>
                      <a:pt x="231" y="313"/>
                    </a:lnTo>
                    <a:lnTo>
                      <a:pt x="254" y="308"/>
                    </a:lnTo>
                    <a:lnTo>
                      <a:pt x="275" y="301"/>
                    </a:lnTo>
                    <a:lnTo>
                      <a:pt x="295" y="295"/>
                    </a:lnTo>
                    <a:lnTo>
                      <a:pt x="314" y="285"/>
                    </a:lnTo>
                    <a:lnTo>
                      <a:pt x="332" y="274"/>
                    </a:lnTo>
                    <a:lnTo>
                      <a:pt x="347" y="261"/>
                    </a:lnTo>
                    <a:lnTo>
                      <a:pt x="351" y="258"/>
                    </a:lnTo>
                    <a:lnTo>
                      <a:pt x="365" y="250"/>
                    </a:lnTo>
                    <a:lnTo>
                      <a:pt x="387" y="237"/>
                    </a:lnTo>
                    <a:lnTo>
                      <a:pt x="416" y="221"/>
                    </a:lnTo>
                    <a:lnTo>
                      <a:pt x="450" y="200"/>
                    </a:lnTo>
                    <a:lnTo>
                      <a:pt x="489" y="178"/>
                    </a:lnTo>
                    <a:lnTo>
                      <a:pt x="532" y="155"/>
                    </a:lnTo>
                    <a:lnTo>
                      <a:pt x="578" y="130"/>
                    </a:lnTo>
                    <a:lnTo>
                      <a:pt x="625" y="106"/>
                    </a:lnTo>
                    <a:lnTo>
                      <a:pt x="673" y="83"/>
                    </a:lnTo>
                    <a:lnTo>
                      <a:pt x="720" y="61"/>
                    </a:lnTo>
                    <a:lnTo>
                      <a:pt x="766" y="40"/>
                    </a:lnTo>
                    <a:lnTo>
                      <a:pt x="808" y="24"/>
                    </a:lnTo>
                    <a:lnTo>
                      <a:pt x="848" y="11"/>
                    </a:lnTo>
                    <a:lnTo>
                      <a:pt x="881" y="3"/>
                    </a:lnTo>
                    <a:lnTo>
                      <a:pt x="910"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68" name="Freeform 74">
                <a:extLst>
                  <a:ext uri="{FF2B5EF4-FFF2-40B4-BE49-F238E27FC236}">
                    <a16:creationId xmlns:a16="http://schemas.microsoft.com/office/drawing/2014/main" xmlns="" id="{50B99678-AD47-4280-9753-D911CDD76491}"/>
                  </a:ext>
                </a:extLst>
              </p:cNvPr>
              <p:cNvSpPr>
                <a:spLocks/>
              </p:cNvSpPr>
              <p:nvPr/>
            </p:nvSpPr>
            <p:spPr bwMode="auto">
              <a:xfrm>
                <a:off x="2984" y="1915"/>
                <a:ext cx="187" cy="106"/>
              </a:xfrm>
              <a:custGeom>
                <a:avLst/>
                <a:gdLst>
                  <a:gd name="T0" fmla="*/ 114 w 375"/>
                  <a:gd name="T1" fmla="*/ 140 h 213"/>
                  <a:gd name="T2" fmla="*/ 128 w 375"/>
                  <a:gd name="T3" fmla="*/ 129 h 213"/>
                  <a:gd name="T4" fmla="*/ 143 w 375"/>
                  <a:gd name="T5" fmla="*/ 118 h 213"/>
                  <a:gd name="T6" fmla="*/ 158 w 375"/>
                  <a:gd name="T7" fmla="*/ 109 h 213"/>
                  <a:gd name="T8" fmla="*/ 173 w 375"/>
                  <a:gd name="T9" fmla="*/ 100 h 213"/>
                  <a:gd name="T10" fmla="*/ 189 w 375"/>
                  <a:gd name="T11" fmla="*/ 91 h 213"/>
                  <a:gd name="T12" fmla="*/ 205 w 375"/>
                  <a:gd name="T13" fmla="*/ 83 h 213"/>
                  <a:gd name="T14" fmla="*/ 222 w 375"/>
                  <a:gd name="T15" fmla="*/ 76 h 213"/>
                  <a:gd name="T16" fmla="*/ 238 w 375"/>
                  <a:gd name="T17" fmla="*/ 69 h 213"/>
                  <a:gd name="T18" fmla="*/ 255 w 375"/>
                  <a:gd name="T19" fmla="*/ 63 h 213"/>
                  <a:gd name="T20" fmla="*/ 271 w 375"/>
                  <a:gd name="T21" fmla="*/ 58 h 213"/>
                  <a:gd name="T22" fmla="*/ 288 w 375"/>
                  <a:gd name="T23" fmla="*/ 54 h 213"/>
                  <a:gd name="T24" fmla="*/ 306 w 375"/>
                  <a:gd name="T25" fmla="*/ 52 h 213"/>
                  <a:gd name="T26" fmla="*/ 323 w 375"/>
                  <a:gd name="T27" fmla="*/ 49 h 213"/>
                  <a:gd name="T28" fmla="*/ 340 w 375"/>
                  <a:gd name="T29" fmla="*/ 48 h 213"/>
                  <a:gd name="T30" fmla="*/ 357 w 375"/>
                  <a:gd name="T31" fmla="*/ 47 h 213"/>
                  <a:gd name="T32" fmla="*/ 375 w 375"/>
                  <a:gd name="T33" fmla="*/ 48 h 213"/>
                  <a:gd name="T34" fmla="*/ 349 w 375"/>
                  <a:gd name="T35" fmla="*/ 57 h 213"/>
                  <a:gd name="T36" fmla="*/ 324 w 375"/>
                  <a:gd name="T37" fmla="*/ 66 h 213"/>
                  <a:gd name="T38" fmla="*/ 300 w 375"/>
                  <a:gd name="T39" fmla="*/ 76 h 213"/>
                  <a:gd name="T40" fmla="*/ 277 w 375"/>
                  <a:gd name="T41" fmla="*/ 86 h 213"/>
                  <a:gd name="T42" fmla="*/ 254 w 375"/>
                  <a:gd name="T43" fmla="*/ 96 h 213"/>
                  <a:gd name="T44" fmla="*/ 233 w 375"/>
                  <a:gd name="T45" fmla="*/ 107 h 213"/>
                  <a:gd name="T46" fmla="*/ 212 w 375"/>
                  <a:gd name="T47" fmla="*/ 118 h 213"/>
                  <a:gd name="T48" fmla="*/ 194 w 375"/>
                  <a:gd name="T49" fmla="*/ 129 h 213"/>
                  <a:gd name="T50" fmla="*/ 177 w 375"/>
                  <a:gd name="T51" fmla="*/ 140 h 213"/>
                  <a:gd name="T52" fmla="*/ 161 w 375"/>
                  <a:gd name="T53" fmla="*/ 152 h 213"/>
                  <a:gd name="T54" fmla="*/ 146 w 375"/>
                  <a:gd name="T55" fmla="*/ 162 h 213"/>
                  <a:gd name="T56" fmla="*/ 132 w 375"/>
                  <a:gd name="T57" fmla="*/ 172 h 213"/>
                  <a:gd name="T58" fmla="*/ 121 w 375"/>
                  <a:gd name="T59" fmla="*/ 184 h 213"/>
                  <a:gd name="T60" fmla="*/ 111 w 375"/>
                  <a:gd name="T61" fmla="*/ 193 h 213"/>
                  <a:gd name="T62" fmla="*/ 104 w 375"/>
                  <a:gd name="T63" fmla="*/ 203 h 213"/>
                  <a:gd name="T64" fmla="*/ 98 w 375"/>
                  <a:gd name="T65" fmla="*/ 213 h 213"/>
                  <a:gd name="T66" fmla="*/ 83 w 375"/>
                  <a:gd name="T67" fmla="*/ 187 h 213"/>
                  <a:gd name="T68" fmla="*/ 68 w 375"/>
                  <a:gd name="T69" fmla="*/ 159 h 213"/>
                  <a:gd name="T70" fmla="*/ 52 w 375"/>
                  <a:gd name="T71" fmla="*/ 127 h 213"/>
                  <a:gd name="T72" fmla="*/ 37 w 375"/>
                  <a:gd name="T73" fmla="*/ 98 h 213"/>
                  <a:gd name="T74" fmla="*/ 23 w 375"/>
                  <a:gd name="T75" fmla="*/ 68 h 213"/>
                  <a:gd name="T76" fmla="*/ 12 w 375"/>
                  <a:gd name="T77" fmla="*/ 40 h 213"/>
                  <a:gd name="T78" fmla="*/ 4 w 375"/>
                  <a:gd name="T79" fmla="*/ 17 h 213"/>
                  <a:gd name="T80" fmla="*/ 0 w 375"/>
                  <a:gd name="T81" fmla="*/ 0 h 213"/>
                  <a:gd name="T82" fmla="*/ 4 w 375"/>
                  <a:gd name="T83" fmla="*/ 3 h 213"/>
                  <a:gd name="T84" fmla="*/ 13 w 375"/>
                  <a:gd name="T85" fmla="*/ 15 h 213"/>
                  <a:gd name="T86" fmla="*/ 27 w 375"/>
                  <a:gd name="T87" fmla="*/ 31 h 213"/>
                  <a:gd name="T88" fmla="*/ 44 w 375"/>
                  <a:gd name="T89" fmla="*/ 50 h 213"/>
                  <a:gd name="T90" fmla="*/ 63 w 375"/>
                  <a:gd name="T91" fmla="*/ 73 h 213"/>
                  <a:gd name="T92" fmla="*/ 82 w 375"/>
                  <a:gd name="T93" fmla="*/ 96 h 213"/>
                  <a:gd name="T94" fmla="*/ 99 w 375"/>
                  <a:gd name="T95" fmla="*/ 119 h 213"/>
                  <a:gd name="T96" fmla="*/ 114 w 375"/>
                  <a:gd name="T97" fmla="*/ 14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5" h="213">
                    <a:moveTo>
                      <a:pt x="114" y="140"/>
                    </a:moveTo>
                    <a:lnTo>
                      <a:pt x="128" y="129"/>
                    </a:lnTo>
                    <a:lnTo>
                      <a:pt x="143" y="118"/>
                    </a:lnTo>
                    <a:lnTo>
                      <a:pt x="158" y="109"/>
                    </a:lnTo>
                    <a:lnTo>
                      <a:pt x="173" y="100"/>
                    </a:lnTo>
                    <a:lnTo>
                      <a:pt x="189" y="91"/>
                    </a:lnTo>
                    <a:lnTo>
                      <a:pt x="205" y="83"/>
                    </a:lnTo>
                    <a:lnTo>
                      <a:pt x="222" y="76"/>
                    </a:lnTo>
                    <a:lnTo>
                      <a:pt x="238" y="69"/>
                    </a:lnTo>
                    <a:lnTo>
                      <a:pt x="255" y="63"/>
                    </a:lnTo>
                    <a:lnTo>
                      <a:pt x="271" y="58"/>
                    </a:lnTo>
                    <a:lnTo>
                      <a:pt x="288" y="54"/>
                    </a:lnTo>
                    <a:lnTo>
                      <a:pt x="306" y="52"/>
                    </a:lnTo>
                    <a:lnTo>
                      <a:pt x="323" y="49"/>
                    </a:lnTo>
                    <a:lnTo>
                      <a:pt x="340" y="48"/>
                    </a:lnTo>
                    <a:lnTo>
                      <a:pt x="357" y="47"/>
                    </a:lnTo>
                    <a:lnTo>
                      <a:pt x="375" y="48"/>
                    </a:lnTo>
                    <a:lnTo>
                      <a:pt x="349" y="57"/>
                    </a:lnTo>
                    <a:lnTo>
                      <a:pt x="324" y="66"/>
                    </a:lnTo>
                    <a:lnTo>
                      <a:pt x="300" y="76"/>
                    </a:lnTo>
                    <a:lnTo>
                      <a:pt x="277" y="86"/>
                    </a:lnTo>
                    <a:lnTo>
                      <a:pt x="254" y="96"/>
                    </a:lnTo>
                    <a:lnTo>
                      <a:pt x="233" y="107"/>
                    </a:lnTo>
                    <a:lnTo>
                      <a:pt x="212" y="118"/>
                    </a:lnTo>
                    <a:lnTo>
                      <a:pt x="194" y="129"/>
                    </a:lnTo>
                    <a:lnTo>
                      <a:pt x="177" y="140"/>
                    </a:lnTo>
                    <a:lnTo>
                      <a:pt x="161" y="152"/>
                    </a:lnTo>
                    <a:lnTo>
                      <a:pt x="146" y="162"/>
                    </a:lnTo>
                    <a:lnTo>
                      <a:pt x="132" y="172"/>
                    </a:lnTo>
                    <a:lnTo>
                      <a:pt x="121" y="184"/>
                    </a:lnTo>
                    <a:lnTo>
                      <a:pt x="111" y="193"/>
                    </a:lnTo>
                    <a:lnTo>
                      <a:pt x="104" y="203"/>
                    </a:lnTo>
                    <a:lnTo>
                      <a:pt x="98" y="213"/>
                    </a:lnTo>
                    <a:lnTo>
                      <a:pt x="83" y="187"/>
                    </a:lnTo>
                    <a:lnTo>
                      <a:pt x="68" y="159"/>
                    </a:lnTo>
                    <a:lnTo>
                      <a:pt x="52" y="127"/>
                    </a:lnTo>
                    <a:lnTo>
                      <a:pt x="37" y="98"/>
                    </a:lnTo>
                    <a:lnTo>
                      <a:pt x="23" y="68"/>
                    </a:lnTo>
                    <a:lnTo>
                      <a:pt x="12" y="40"/>
                    </a:lnTo>
                    <a:lnTo>
                      <a:pt x="4" y="17"/>
                    </a:lnTo>
                    <a:lnTo>
                      <a:pt x="0" y="0"/>
                    </a:lnTo>
                    <a:lnTo>
                      <a:pt x="4" y="3"/>
                    </a:lnTo>
                    <a:lnTo>
                      <a:pt x="13" y="15"/>
                    </a:lnTo>
                    <a:lnTo>
                      <a:pt x="27" y="31"/>
                    </a:lnTo>
                    <a:lnTo>
                      <a:pt x="44" y="50"/>
                    </a:lnTo>
                    <a:lnTo>
                      <a:pt x="63" y="73"/>
                    </a:lnTo>
                    <a:lnTo>
                      <a:pt x="82" y="96"/>
                    </a:lnTo>
                    <a:lnTo>
                      <a:pt x="99" y="119"/>
                    </a:lnTo>
                    <a:lnTo>
                      <a:pt x="114" y="14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69" name="Freeform 75">
                <a:extLst>
                  <a:ext uri="{FF2B5EF4-FFF2-40B4-BE49-F238E27FC236}">
                    <a16:creationId xmlns:a16="http://schemas.microsoft.com/office/drawing/2014/main" xmlns="" id="{28F41091-D2B2-4F21-94D8-F66AA003EF20}"/>
                  </a:ext>
                </a:extLst>
              </p:cNvPr>
              <p:cNvSpPr>
                <a:spLocks/>
              </p:cNvSpPr>
              <p:nvPr/>
            </p:nvSpPr>
            <p:spPr bwMode="auto">
              <a:xfrm>
                <a:off x="3031" y="1964"/>
                <a:ext cx="414" cy="494"/>
              </a:xfrm>
              <a:custGeom>
                <a:avLst/>
                <a:gdLst>
                  <a:gd name="T0" fmla="*/ 794 w 827"/>
                  <a:gd name="T1" fmla="*/ 285 h 986"/>
                  <a:gd name="T2" fmla="*/ 820 w 827"/>
                  <a:gd name="T3" fmla="*/ 330 h 986"/>
                  <a:gd name="T4" fmla="*/ 827 w 827"/>
                  <a:gd name="T5" fmla="*/ 368 h 986"/>
                  <a:gd name="T6" fmla="*/ 814 w 827"/>
                  <a:gd name="T7" fmla="*/ 439 h 986"/>
                  <a:gd name="T8" fmla="*/ 788 w 827"/>
                  <a:gd name="T9" fmla="*/ 513 h 986"/>
                  <a:gd name="T10" fmla="*/ 750 w 827"/>
                  <a:gd name="T11" fmla="*/ 584 h 986"/>
                  <a:gd name="T12" fmla="*/ 703 w 827"/>
                  <a:gd name="T13" fmla="*/ 655 h 986"/>
                  <a:gd name="T14" fmla="*/ 648 w 827"/>
                  <a:gd name="T15" fmla="*/ 720 h 986"/>
                  <a:gd name="T16" fmla="*/ 587 w 827"/>
                  <a:gd name="T17" fmla="*/ 781 h 986"/>
                  <a:gd name="T18" fmla="*/ 540 w 827"/>
                  <a:gd name="T19" fmla="*/ 821 h 986"/>
                  <a:gd name="T20" fmla="*/ 503 w 827"/>
                  <a:gd name="T21" fmla="*/ 850 h 986"/>
                  <a:gd name="T22" fmla="*/ 437 w 827"/>
                  <a:gd name="T23" fmla="*/ 894 h 986"/>
                  <a:gd name="T24" fmla="*/ 365 w 827"/>
                  <a:gd name="T25" fmla="*/ 940 h 986"/>
                  <a:gd name="T26" fmla="*/ 303 w 827"/>
                  <a:gd name="T27" fmla="*/ 975 h 986"/>
                  <a:gd name="T28" fmla="*/ 270 w 827"/>
                  <a:gd name="T29" fmla="*/ 986 h 986"/>
                  <a:gd name="T30" fmla="*/ 416 w 827"/>
                  <a:gd name="T31" fmla="*/ 867 h 986"/>
                  <a:gd name="T32" fmla="*/ 520 w 827"/>
                  <a:gd name="T33" fmla="*/ 772 h 986"/>
                  <a:gd name="T34" fmla="*/ 589 w 827"/>
                  <a:gd name="T35" fmla="*/ 701 h 986"/>
                  <a:gd name="T36" fmla="*/ 630 w 827"/>
                  <a:gd name="T37" fmla="*/ 653 h 986"/>
                  <a:gd name="T38" fmla="*/ 646 w 827"/>
                  <a:gd name="T39" fmla="*/ 632 h 986"/>
                  <a:gd name="T40" fmla="*/ 675 w 827"/>
                  <a:gd name="T41" fmla="*/ 589 h 986"/>
                  <a:gd name="T42" fmla="*/ 717 w 827"/>
                  <a:gd name="T43" fmla="*/ 527 h 986"/>
                  <a:gd name="T44" fmla="*/ 754 w 827"/>
                  <a:gd name="T45" fmla="*/ 464 h 986"/>
                  <a:gd name="T46" fmla="*/ 778 w 827"/>
                  <a:gd name="T47" fmla="*/ 379 h 986"/>
                  <a:gd name="T48" fmla="*/ 755 w 827"/>
                  <a:gd name="T49" fmla="*/ 297 h 986"/>
                  <a:gd name="T50" fmla="*/ 703 w 827"/>
                  <a:gd name="T51" fmla="*/ 232 h 986"/>
                  <a:gd name="T52" fmla="*/ 638 w 827"/>
                  <a:gd name="T53" fmla="*/ 180 h 986"/>
                  <a:gd name="T54" fmla="*/ 565 w 827"/>
                  <a:gd name="T55" fmla="*/ 137 h 986"/>
                  <a:gd name="T56" fmla="*/ 493 w 827"/>
                  <a:gd name="T57" fmla="*/ 92 h 986"/>
                  <a:gd name="T58" fmla="*/ 410 w 827"/>
                  <a:gd name="T59" fmla="*/ 49 h 986"/>
                  <a:gd name="T60" fmla="*/ 296 w 827"/>
                  <a:gd name="T61" fmla="*/ 54 h 986"/>
                  <a:gd name="T62" fmla="*/ 190 w 827"/>
                  <a:gd name="T63" fmla="*/ 96 h 986"/>
                  <a:gd name="T64" fmla="*/ 100 w 827"/>
                  <a:gd name="T65" fmla="*/ 156 h 986"/>
                  <a:gd name="T66" fmla="*/ 34 w 827"/>
                  <a:gd name="T67" fmla="*/ 208 h 986"/>
                  <a:gd name="T68" fmla="*/ 0 w 827"/>
                  <a:gd name="T69" fmla="*/ 229 h 986"/>
                  <a:gd name="T70" fmla="*/ 38 w 827"/>
                  <a:gd name="T71" fmla="*/ 167 h 986"/>
                  <a:gd name="T72" fmla="*/ 89 w 827"/>
                  <a:gd name="T73" fmla="*/ 116 h 986"/>
                  <a:gd name="T74" fmla="*/ 147 w 827"/>
                  <a:gd name="T75" fmla="*/ 75 h 986"/>
                  <a:gd name="T76" fmla="*/ 214 w 827"/>
                  <a:gd name="T77" fmla="*/ 41 h 986"/>
                  <a:gd name="T78" fmla="*/ 283 w 827"/>
                  <a:gd name="T79" fmla="*/ 12 h 986"/>
                  <a:gd name="T80" fmla="*/ 352 w 827"/>
                  <a:gd name="T81" fmla="*/ 0 h 986"/>
                  <a:gd name="T82" fmla="*/ 437 w 827"/>
                  <a:gd name="T83" fmla="*/ 19 h 986"/>
                  <a:gd name="T84" fmla="*/ 535 w 827"/>
                  <a:gd name="T85" fmla="*/ 66 h 986"/>
                  <a:gd name="T86" fmla="*/ 633 w 827"/>
                  <a:gd name="T87" fmla="*/ 130 h 986"/>
                  <a:gd name="T88" fmla="*/ 722 w 827"/>
                  <a:gd name="T89" fmla="*/ 203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7" h="986">
                    <a:moveTo>
                      <a:pt x="769" y="253"/>
                    </a:moveTo>
                    <a:lnTo>
                      <a:pt x="783" y="269"/>
                    </a:lnTo>
                    <a:lnTo>
                      <a:pt x="794" y="285"/>
                    </a:lnTo>
                    <a:lnTo>
                      <a:pt x="805" y="300"/>
                    </a:lnTo>
                    <a:lnTo>
                      <a:pt x="813" y="315"/>
                    </a:lnTo>
                    <a:lnTo>
                      <a:pt x="820" y="330"/>
                    </a:lnTo>
                    <a:lnTo>
                      <a:pt x="824" y="344"/>
                    </a:lnTo>
                    <a:lnTo>
                      <a:pt x="827" y="356"/>
                    </a:lnTo>
                    <a:lnTo>
                      <a:pt x="827" y="368"/>
                    </a:lnTo>
                    <a:lnTo>
                      <a:pt x="824" y="391"/>
                    </a:lnTo>
                    <a:lnTo>
                      <a:pt x="820" y="415"/>
                    </a:lnTo>
                    <a:lnTo>
                      <a:pt x="814" y="439"/>
                    </a:lnTo>
                    <a:lnTo>
                      <a:pt x="806" y="464"/>
                    </a:lnTo>
                    <a:lnTo>
                      <a:pt x="797" y="488"/>
                    </a:lnTo>
                    <a:lnTo>
                      <a:pt x="788" y="513"/>
                    </a:lnTo>
                    <a:lnTo>
                      <a:pt x="776" y="537"/>
                    </a:lnTo>
                    <a:lnTo>
                      <a:pt x="763" y="561"/>
                    </a:lnTo>
                    <a:lnTo>
                      <a:pt x="750" y="584"/>
                    </a:lnTo>
                    <a:lnTo>
                      <a:pt x="736" y="609"/>
                    </a:lnTo>
                    <a:lnTo>
                      <a:pt x="720" y="632"/>
                    </a:lnTo>
                    <a:lnTo>
                      <a:pt x="703" y="655"/>
                    </a:lnTo>
                    <a:lnTo>
                      <a:pt x="686" y="676"/>
                    </a:lnTo>
                    <a:lnTo>
                      <a:pt x="668" y="698"/>
                    </a:lnTo>
                    <a:lnTo>
                      <a:pt x="648" y="720"/>
                    </a:lnTo>
                    <a:lnTo>
                      <a:pt x="629" y="741"/>
                    </a:lnTo>
                    <a:lnTo>
                      <a:pt x="608" y="762"/>
                    </a:lnTo>
                    <a:lnTo>
                      <a:pt x="587" y="781"/>
                    </a:lnTo>
                    <a:lnTo>
                      <a:pt x="565" y="800"/>
                    </a:lnTo>
                    <a:lnTo>
                      <a:pt x="543" y="818"/>
                    </a:lnTo>
                    <a:lnTo>
                      <a:pt x="540" y="821"/>
                    </a:lnTo>
                    <a:lnTo>
                      <a:pt x="532" y="828"/>
                    </a:lnTo>
                    <a:lnTo>
                      <a:pt x="519" y="839"/>
                    </a:lnTo>
                    <a:lnTo>
                      <a:pt x="503" y="850"/>
                    </a:lnTo>
                    <a:lnTo>
                      <a:pt x="484" y="864"/>
                    </a:lnTo>
                    <a:lnTo>
                      <a:pt x="462" y="878"/>
                    </a:lnTo>
                    <a:lnTo>
                      <a:pt x="437" y="894"/>
                    </a:lnTo>
                    <a:lnTo>
                      <a:pt x="413" y="909"/>
                    </a:lnTo>
                    <a:lnTo>
                      <a:pt x="389" y="925"/>
                    </a:lnTo>
                    <a:lnTo>
                      <a:pt x="365" y="940"/>
                    </a:lnTo>
                    <a:lnTo>
                      <a:pt x="342" y="953"/>
                    </a:lnTo>
                    <a:lnTo>
                      <a:pt x="321" y="965"/>
                    </a:lnTo>
                    <a:lnTo>
                      <a:pt x="303" y="975"/>
                    </a:lnTo>
                    <a:lnTo>
                      <a:pt x="288" y="981"/>
                    </a:lnTo>
                    <a:lnTo>
                      <a:pt x="276" y="986"/>
                    </a:lnTo>
                    <a:lnTo>
                      <a:pt x="270" y="986"/>
                    </a:lnTo>
                    <a:lnTo>
                      <a:pt x="323" y="945"/>
                    </a:lnTo>
                    <a:lnTo>
                      <a:pt x="372" y="904"/>
                    </a:lnTo>
                    <a:lnTo>
                      <a:pt x="416" y="867"/>
                    </a:lnTo>
                    <a:lnTo>
                      <a:pt x="455" y="833"/>
                    </a:lnTo>
                    <a:lnTo>
                      <a:pt x="489" y="802"/>
                    </a:lnTo>
                    <a:lnTo>
                      <a:pt x="520" y="772"/>
                    </a:lnTo>
                    <a:lnTo>
                      <a:pt x="547" y="745"/>
                    </a:lnTo>
                    <a:lnTo>
                      <a:pt x="570" y="721"/>
                    </a:lnTo>
                    <a:lnTo>
                      <a:pt x="589" y="701"/>
                    </a:lnTo>
                    <a:lnTo>
                      <a:pt x="607" y="682"/>
                    </a:lnTo>
                    <a:lnTo>
                      <a:pt x="619" y="666"/>
                    </a:lnTo>
                    <a:lnTo>
                      <a:pt x="630" y="653"/>
                    </a:lnTo>
                    <a:lnTo>
                      <a:pt x="638" y="643"/>
                    </a:lnTo>
                    <a:lnTo>
                      <a:pt x="644" y="636"/>
                    </a:lnTo>
                    <a:lnTo>
                      <a:pt x="646" y="632"/>
                    </a:lnTo>
                    <a:lnTo>
                      <a:pt x="647" y="630"/>
                    </a:lnTo>
                    <a:lnTo>
                      <a:pt x="661" y="610"/>
                    </a:lnTo>
                    <a:lnTo>
                      <a:pt x="675" y="589"/>
                    </a:lnTo>
                    <a:lnTo>
                      <a:pt x="690" y="568"/>
                    </a:lnTo>
                    <a:lnTo>
                      <a:pt x="703" y="548"/>
                    </a:lnTo>
                    <a:lnTo>
                      <a:pt x="717" y="527"/>
                    </a:lnTo>
                    <a:lnTo>
                      <a:pt x="731" y="506"/>
                    </a:lnTo>
                    <a:lnTo>
                      <a:pt x="743" y="485"/>
                    </a:lnTo>
                    <a:lnTo>
                      <a:pt x="754" y="464"/>
                    </a:lnTo>
                    <a:lnTo>
                      <a:pt x="765" y="437"/>
                    </a:lnTo>
                    <a:lnTo>
                      <a:pt x="774" y="409"/>
                    </a:lnTo>
                    <a:lnTo>
                      <a:pt x="778" y="379"/>
                    </a:lnTo>
                    <a:lnTo>
                      <a:pt x="778" y="348"/>
                    </a:lnTo>
                    <a:lnTo>
                      <a:pt x="768" y="321"/>
                    </a:lnTo>
                    <a:lnTo>
                      <a:pt x="755" y="297"/>
                    </a:lnTo>
                    <a:lnTo>
                      <a:pt x="739" y="274"/>
                    </a:lnTo>
                    <a:lnTo>
                      <a:pt x="722" y="252"/>
                    </a:lnTo>
                    <a:lnTo>
                      <a:pt x="703" y="232"/>
                    </a:lnTo>
                    <a:lnTo>
                      <a:pt x="683" y="214"/>
                    </a:lnTo>
                    <a:lnTo>
                      <a:pt x="660" y="196"/>
                    </a:lnTo>
                    <a:lnTo>
                      <a:pt x="638" y="180"/>
                    </a:lnTo>
                    <a:lnTo>
                      <a:pt x="614" y="165"/>
                    </a:lnTo>
                    <a:lnTo>
                      <a:pt x="589" y="150"/>
                    </a:lnTo>
                    <a:lnTo>
                      <a:pt x="565" y="137"/>
                    </a:lnTo>
                    <a:lnTo>
                      <a:pt x="540" y="122"/>
                    </a:lnTo>
                    <a:lnTo>
                      <a:pt x="516" y="107"/>
                    </a:lnTo>
                    <a:lnTo>
                      <a:pt x="493" y="92"/>
                    </a:lnTo>
                    <a:lnTo>
                      <a:pt x="470" y="77"/>
                    </a:lnTo>
                    <a:lnTo>
                      <a:pt x="448" y="61"/>
                    </a:lnTo>
                    <a:lnTo>
                      <a:pt x="410" y="49"/>
                    </a:lnTo>
                    <a:lnTo>
                      <a:pt x="372" y="45"/>
                    </a:lnTo>
                    <a:lnTo>
                      <a:pt x="334" y="47"/>
                    </a:lnTo>
                    <a:lnTo>
                      <a:pt x="296" y="54"/>
                    </a:lnTo>
                    <a:lnTo>
                      <a:pt x="260" y="64"/>
                    </a:lnTo>
                    <a:lnTo>
                      <a:pt x="224" y="79"/>
                    </a:lnTo>
                    <a:lnTo>
                      <a:pt x="190" y="96"/>
                    </a:lnTo>
                    <a:lnTo>
                      <a:pt x="159" y="116"/>
                    </a:lnTo>
                    <a:lnTo>
                      <a:pt x="128" y="136"/>
                    </a:lnTo>
                    <a:lnTo>
                      <a:pt x="100" y="156"/>
                    </a:lnTo>
                    <a:lnTo>
                      <a:pt x="75" y="175"/>
                    </a:lnTo>
                    <a:lnTo>
                      <a:pt x="53" y="193"/>
                    </a:lnTo>
                    <a:lnTo>
                      <a:pt x="34" y="208"/>
                    </a:lnTo>
                    <a:lnTo>
                      <a:pt x="18" y="220"/>
                    </a:lnTo>
                    <a:lnTo>
                      <a:pt x="7" y="226"/>
                    </a:lnTo>
                    <a:lnTo>
                      <a:pt x="0" y="229"/>
                    </a:lnTo>
                    <a:lnTo>
                      <a:pt x="11" y="207"/>
                    </a:lnTo>
                    <a:lnTo>
                      <a:pt x="24" y="186"/>
                    </a:lnTo>
                    <a:lnTo>
                      <a:pt x="38" y="167"/>
                    </a:lnTo>
                    <a:lnTo>
                      <a:pt x="54" y="148"/>
                    </a:lnTo>
                    <a:lnTo>
                      <a:pt x="70" y="131"/>
                    </a:lnTo>
                    <a:lnTo>
                      <a:pt x="89" y="116"/>
                    </a:lnTo>
                    <a:lnTo>
                      <a:pt x="107" y="101"/>
                    </a:lnTo>
                    <a:lnTo>
                      <a:pt x="127" y="87"/>
                    </a:lnTo>
                    <a:lnTo>
                      <a:pt x="147" y="75"/>
                    </a:lnTo>
                    <a:lnTo>
                      <a:pt x="169" y="62"/>
                    </a:lnTo>
                    <a:lnTo>
                      <a:pt x="191" y="51"/>
                    </a:lnTo>
                    <a:lnTo>
                      <a:pt x="214" y="41"/>
                    </a:lnTo>
                    <a:lnTo>
                      <a:pt x="237" y="31"/>
                    </a:lnTo>
                    <a:lnTo>
                      <a:pt x="260" y="22"/>
                    </a:lnTo>
                    <a:lnTo>
                      <a:pt x="283" y="12"/>
                    </a:lnTo>
                    <a:lnTo>
                      <a:pt x="307" y="4"/>
                    </a:lnTo>
                    <a:lnTo>
                      <a:pt x="328" y="0"/>
                    </a:lnTo>
                    <a:lnTo>
                      <a:pt x="352" y="0"/>
                    </a:lnTo>
                    <a:lnTo>
                      <a:pt x="379" y="3"/>
                    </a:lnTo>
                    <a:lnTo>
                      <a:pt x="408" y="10"/>
                    </a:lnTo>
                    <a:lnTo>
                      <a:pt x="437" y="19"/>
                    </a:lnTo>
                    <a:lnTo>
                      <a:pt x="470" y="33"/>
                    </a:lnTo>
                    <a:lnTo>
                      <a:pt x="502" y="48"/>
                    </a:lnTo>
                    <a:lnTo>
                      <a:pt x="535" y="66"/>
                    </a:lnTo>
                    <a:lnTo>
                      <a:pt x="569" y="86"/>
                    </a:lnTo>
                    <a:lnTo>
                      <a:pt x="601" y="107"/>
                    </a:lnTo>
                    <a:lnTo>
                      <a:pt x="633" y="130"/>
                    </a:lnTo>
                    <a:lnTo>
                      <a:pt x="664" y="154"/>
                    </a:lnTo>
                    <a:lnTo>
                      <a:pt x="694" y="178"/>
                    </a:lnTo>
                    <a:lnTo>
                      <a:pt x="722" y="203"/>
                    </a:lnTo>
                    <a:lnTo>
                      <a:pt x="747" y="228"/>
                    </a:lnTo>
                    <a:lnTo>
                      <a:pt x="769" y="253"/>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70" name="Freeform 76">
                <a:extLst>
                  <a:ext uri="{FF2B5EF4-FFF2-40B4-BE49-F238E27FC236}">
                    <a16:creationId xmlns:a16="http://schemas.microsoft.com/office/drawing/2014/main" xmlns="" id="{C3163B33-EB20-4C7C-BB00-CDE473EAE6F7}"/>
                  </a:ext>
                </a:extLst>
              </p:cNvPr>
              <p:cNvSpPr>
                <a:spLocks/>
              </p:cNvSpPr>
              <p:nvPr/>
            </p:nvSpPr>
            <p:spPr bwMode="auto">
              <a:xfrm>
                <a:off x="2426" y="2032"/>
                <a:ext cx="271" cy="266"/>
              </a:xfrm>
              <a:custGeom>
                <a:avLst/>
                <a:gdLst>
                  <a:gd name="T0" fmla="*/ 538 w 543"/>
                  <a:gd name="T1" fmla="*/ 17 h 530"/>
                  <a:gd name="T2" fmla="*/ 523 w 543"/>
                  <a:gd name="T3" fmla="*/ 43 h 530"/>
                  <a:gd name="T4" fmla="*/ 502 w 543"/>
                  <a:gd name="T5" fmla="*/ 64 h 530"/>
                  <a:gd name="T6" fmla="*/ 477 w 543"/>
                  <a:gd name="T7" fmla="*/ 80 h 530"/>
                  <a:gd name="T8" fmla="*/ 450 w 543"/>
                  <a:gd name="T9" fmla="*/ 93 h 530"/>
                  <a:gd name="T10" fmla="*/ 420 w 543"/>
                  <a:gd name="T11" fmla="*/ 103 h 530"/>
                  <a:gd name="T12" fmla="*/ 390 w 543"/>
                  <a:gd name="T13" fmla="*/ 113 h 530"/>
                  <a:gd name="T14" fmla="*/ 360 w 543"/>
                  <a:gd name="T15" fmla="*/ 123 h 530"/>
                  <a:gd name="T16" fmla="*/ 340 w 543"/>
                  <a:gd name="T17" fmla="*/ 130 h 530"/>
                  <a:gd name="T18" fmla="*/ 327 w 543"/>
                  <a:gd name="T19" fmla="*/ 132 h 530"/>
                  <a:gd name="T20" fmla="*/ 315 w 543"/>
                  <a:gd name="T21" fmla="*/ 132 h 530"/>
                  <a:gd name="T22" fmla="*/ 301 w 543"/>
                  <a:gd name="T23" fmla="*/ 132 h 530"/>
                  <a:gd name="T24" fmla="*/ 299 w 543"/>
                  <a:gd name="T25" fmla="*/ 163 h 530"/>
                  <a:gd name="T26" fmla="*/ 321 w 543"/>
                  <a:gd name="T27" fmla="*/ 225 h 530"/>
                  <a:gd name="T28" fmla="*/ 352 w 543"/>
                  <a:gd name="T29" fmla="*/ 286 h 530"/>
                  <a:gd name="T30" fmla="*/ 382 w 543"/>
                  <a:gd name="T31" fmla="*/ 346 h 530"/>
                  <a:gd name="T32" fmla="*/ 382 w 543"/>
                  <a:gd name="T33" fmla="*/ 380 h 530"/>
                  <a:gd name="T34" fmla="*/ 357 w 543"/>
                  <a:gd name="T35" fmla="*/ 385 h 530"/>
                  <a:gd name="T36" fmla="*/ 330 w 543"/>
                  <a:gd name="T37" fmla="*/ 386 h 530"/>
                  <a:gd name="T38" fmla="*/ 295 w 543"/>
                  <a:gd name="T39" fmla="*/ 387 h 530"/>
                  <a:gd name="T40" fmla="*/ 261 w 543"/>
                  <a:gd name="T41" fmla="*/ 393 h 530"/>
                  <a:gd name="T42" fmla="*/ 233 w 543"/>
                  <a:gd name="T43" fmla="*/ 400 h 530"/>
                  <a:gd name="T44" fmla="*/ 204 w 543"/>
                  <a:gd name="T45" fmla="*/ 409 h 530"/>
                  <a:gd name="T46" fmla="*/ 174 w 543"/>
                  <a:gd name="T47" fmla="*/ 422 h 530"/>
                  <a:gd name="T48" fmla="*/ 143 w 543"/>
                  <a:gd name="T49" fmla="*/ 438 h 530"/>
                  <a:gd name="T50" fmla="*/ 112 w 543"/>
                  <a:gd name="T51" fmla="*/ 458 h 530"/>
                  <a:gd name="T52" fmla="*/ 81 w 543"/>
                  <a:gd name="T53" fmla="*/ 483 h 530"/>
                  <a:gd name="T54" fmla="*/ 50 w 543"/>
                  <a:gd name="T55" fmla="*/ 513 h 530"/>
                  <a:gd name="T56" fmla="*/ 41 w 543"/>
                  <a:gd name="T57" fmla="*/ 504 h 530"/>
                  <a:gd name="T58" fmla="*/ 61 w 543"/>
                  <a:gd name="T59" fmla="*/ 460 h 530"/>
                  <a:gd name="T60" fmla="*/ 91 w 543"/>
                  <a:gd name="T61" fmla="*/ 425 h 530"/>
                  <a:gd name="T62" fmla="*/ 129 w 543"/>
                  <a:gd name="T63" fmla="*/ 399 h 530"/>
                  <a:gd name="T64" fmla="*/ 173 w 543"/>
                  <a:gd name="T65" fmla="*/ 379 h 530"/>
                  <a:gd name="T66" fmla="*/ 220 w 543"/>
                  <a:gd name="T67" fmla="*/ 364 h 530"/>
                  <a:gd name="T68" fmla="*/ 269 w 543"/>
                  <a:gd name="T69" fmla="*/ 354 h 530"/>
                  <a:gd name="T70" fmla="*/ 316 w 543"/>
                  <a:gd name="T71" fmla="*/ 344 h 530"/>
                  <a:gd name="T72" fmla="*/ 329 w 543"/>
                  <a:gd name="T73" fmla="*/ 314 h 530"/>
                  <a:gd name="T74" fmla="*/ 308 w 543"/>
                  <a:gd name="T75" fmla="*/ 262 h 530"/>
                  <a:gd name="T76" fmla="*/ 286 w 543"/>
                  <a:gd name="T77" fmla="*/ 211 h 530"/>
                  <a:gd name="T78" fmla="*/ 264 w 543"/>
                  <a:gd name="T79" fmla="*/ 161 h 530"/>
                  <a:gd name="T80" fmla="*/ 234 w 543"/>
                  <a:gd name="T81" fmla="*/ 136 h 530"/>
                  <a:gd name="T82" fmla="*/ 196 w 543"/>
                  <a:gd name="T83" fmla="*/ 143 h 530"/>
                  <a:gd name="T84" fmla="*/ 156 w 543"/>
                  <a:gd name="T85" fmla="*/ 154 h 530"/>
                  <a:gd name="T86" fmla="*/ 117 w 543"/>
                  <a:gd name="T87" fmla="*/ 169 h 530"/>
                  <a:gd name="T88" fmla="*/ 79 w 543"/>
                  <a:gd name="T89" fmla="*/ 182 h 530"/>
                  <a:gd name="T90" fmla="*/ 45 w 543"/>
                  <a:gd name="T91" fmla="*/ 196 h 530"/>
                  <a:gd name="T92" fmla="*/ 20 w 543"/>
                  <a:gd name="T93" fmla="*/ 207 h 530"/>
                  <a:gd name="T94" fmla="*/ 4 w 543"/>
                  <a:gd name="T95" fmla="*/ 212 h 530"/>
                  <a:gd name="T96" fmla="*/ 21 w 543"/>
                  <a:gd name="T97" fmla="*/ 184 h 530"/>
                  <a:gd name="T98" fmla="*/ 72 w 543"/>
                  <a:gd name="T99" fmla="*/ 141 h 530"/>
                  <a:gd name="T100" fmla="*/ 131 w 543"/>
                  <a:gd name="T101" fmla="*/ 115 h 530"/>
                  <a:gd name="T102" fmla="*/ 195 w 543"/>
                  <a:gd name="T103" fmla="*/ 100 h 530"/>
                  <a:gd name="T104" fmla="*/ 262 w 543"/>
                  <a:gd name="T105" fmla="*/ 90 h 530"/>
                  <a:gd name="T106" fmla="*/ 331 w 543"/>
                  <a:gd name="T107" fmla="*/ 84 h 530"/>
                  <a:gd name="T108" fmla="*/ 398 w 543"/>
                  <a:gd name="T109" fmla="*/ 73 h 530"/>
                  <a:gd name="T110" fmla="*/ 461 w 543"/>
                  <a:gd name="T111" fmla="*/ 55 h 530"/>
                  <a:gd name="T112" fmla="*/ 498 w 543"/>
                  <a:gd name="T113" fmla="*/ 35 h 530"/>
                  <a:gd name="T114" fmla="*/ 511 w 543"/>
                  <a:gd name="T115" fmla="*/ 20 h 530"/>
                  <a:gd name="T116" fmla="*/ 521 w 543"/>
                  <a:gd name="T117" fmla="*/ 6 h 530"/>
                  <a:gd name="T118" fmla="*/ 535 w 543"/>
                  <a:gd name="T119"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3" h="530">
                    <a:moveTo>
                      <a:pt x="543" y="1"/>
                    </a:moveTo>
                    <a:lnTo>
                      <a:pt x="538" y="17"/>
                    </a:lnTo>
                    <a:lnTo>
                      <a:pt x="531" y="31"/>
                    </a:lnTo>
                    <a:lnTo>
                      <a:pt x="523" y="43"/>
                    </a:lnTo>
                    <a:lnTo>
                      <a:pt x="513" y="54"/>
                    </a:lnTo>
                    <a:lnTo>
                      <a:pt x="502" y="64"/>
                    </a:lnTo>
                    <a:lnTo>
                      <a:pt x="490" y="72"/>
                    </a:lnTo>
                    <a:lnTo>
                      <a:pt x="477" y="80"/>
                    </a:lnTo>
                    <a:lnTo>
                      <a:pt x="463" y="87"/>
                    </a:lnTo>
                    <a:lnTo>
                      <a:pt x="450" y="93"/>
                    </a:lnTo>
                    <a:lnTo>
                      <a:pt x="435" y="98"/>
                    </a:lnTo>
                    <a:lnTo>
                      <a:pt x="420" y="103"/>
                    </a:lnTo>
                    <a:lnTo>
                      <a:pt x="405" y="109"/>
                    </a:lnTo>
                    <a:lnTo>
                      <a:pt x="390" y="113"/>
                    </a:lnTo>
                    <a:lnTo>
                      <a:pt x="375" y="118"/>
                    </a:lnTo>
                    <a:lnTo>
                      <a:pt x="360" y="123"/>
                    </a:lnTo>
                    <a:lnTo>
                      <a:pt x="346" y="127"/>
                    </a:lnTo>
                    <a:lnTo>
                      <a:pt x="340" y="130"/>
                    </a:lnTo>
                    <a:lnTo>
                      <a:pt x="334" y="131"/>
                    </a:lnTo>
                    <a:lnTo>
                      <a:pt x="327" y="132"/>
                    </a:lnTo>
                    <a:lnTo>
                      <a:pt x="322" y="132"/>
                    </a:lnTo>
                    <a:lnTo>
                      <a:pt x="315" y="132"/>
                    </a:lnTo>
                    <a:lnTo>
                      <a:pt x="308" y="132"/>
                    </a:lnTo>
                    <a:lnTo>
                      <a:pt x="301" y="132"/>
                    </a:lnTo>
                    <a:lnTo>
                      <a:pt x="294" y="133"/>
                    </a:lnTo>
                    <a:lnTo>
                      <a:pt x="299" y="163"/>
                    </a:lnTo>
                    <a:lnTo>
                      <a:pt x="308" y="194"/>
                    </a:lnTo>
                    <a:lnTo>
                      <a:pt x="321" y="225"/>
                    </a:lnTo>
                    <a:lnTo>
                      <a:pt x="336" y="255"/>
                    </a:lnTo>
                    <a:lnTo>
                      <a:pt x="352" y="286"/>
                    </a:lnTo>
                    <a:lnTo>
                      <a:pt x="367" y="316"/>
                    </a:lnTo>
                    <a:lnTo>
                      <a:pt x="382" y="346"/>
                    </a:lnTo>
                    <a:lnTo>
                      <a:pt x="394" y="375"/>
                    </a:lnTo>
                    <a:lnTo>
                      <a:pt x="382" y="380"/>
                    </a:lnTo>
                    <a:lnTo>
                      <a:pt x="370" y="383"/>
                    </a:lnTo>
                    <a:lnTo>
                      <a:pt x="357" y="385"/>
                    </a:lnTo>
                    <a:lnTo>
                      <a:pt x="345" y="385"/>
                    </a:lnTo>
                    <a:lnTo>
                      <a:pt x="330" y="386"/>
                    </a:lnTo>
                    <a:lnTo>
                      <a:pt x="314" y="386"/>
                    </a:lnTo>
                    <a:lnTo>
                      <a:pt x="295" y="387"/>
                    </a:lnTo>
                    <a:lnTo>
                      <a:pt x="274" y="391"/>
                    </a:lnTo>
                    <a:lnTo>
                      <a:pt x="261" y="393"/>
                    </a:lnTo>
                    <a:lnTo>
                      <a:pt x="247" y="397"/>
                    </a:lnTo>
                    <a:lnTo>
                      <a:pt x="233" y="400"/>
                    </a:lnTo>
                    <a:lnTo>
                      <a:pt x="219" y="405"/>
                    </a:lnTo>
                    <a:lnTo>
                      <a:pt x="204" y="409"/>
                    </a:lnTo>
                    <a:lnTo>
                      <a:pt x="189" y="415"/>
                    </a:lnTo>
                    <a:lnTo>
                      <a:pt x="174" y="422"/>
                    </a:lnTo>
                    <a:lnTo>
                      <a:pt x="159" y="429"/>
                    </a:lnTo>
                    <a:lnTo>
                      <a:pt x="143" y="438"/>
                    </a:lnTo>
                    <a:lnTo>
                      <a:pt x="128" y="447"/>
                    </a:lnTo>
                    <a:lnTo>
                      <a:pt x="112" y="458"/>
                    </a:lnTo>
                    <a:lnTo>
                      <a:pt x="97" y="470"/>
                    </a:lnTo>
                    <a:lnTo>
                      <a:pt x="81" y="483"/>
                    </a:lnTo>
                    <a:lnTo>
                      <a:pt x="66" y="497"/>
                    </a:lnTo>
                    <a:lnTo>
                      <a:pt x="50" y="513"/>
                    </a:lnTo>
                    <a:lnTo>
                      <a:pt x="35" y="530"/>
                    </a:lnTo>
                    <a:lnTo>
                      <a:pt x="41" y="504"/>
                    </a:lnTo>
                    <a:lnTo>
                      <a:pt x="50" y="481"/>
                    </a:lnTo>
                    <a:lnTo>
                      <a:pt x="61" y="460"/>
                    </a:lnTo>
                    <a:lnTo>
                      <a:pt x="75" y="441"/>
                    </a:lnTo>
                    <a:lnTo>
                      <a:pt x="91" y="425"/>
                    </a:lnTo>
                    <a:lnTo>
                      <a:pt x="110" y="412"/>
                    </a:lnTo>
                    <a:lnTo>
                      <a:pt x="129" y="399"/>
                    </a:lnTo>
                    <a:lnTo>
                      <a:pt x="151" y="389"/>
                    </a:lnTo>
                    <a:lnTo>
                      <a:pt x="173" y="379"/>
                    </a:lnTo>
                    <a:lnTo>
                      <a:pt x="197" y="371"/>
                    </a:lnTo>
                    <a:lnTo>
                      <a:pt x="220" y="364"/>
                    </a:lnTo>
                    <a:lnTo>
                      <a:pt x="245" y="359"/>
                    </a:lnTo>
                    <a:lnTo>
                      <a:pt x="269" y="354"/>
                    </a:lnTo>
                    <a:lnTo>
                      <a:pt x="293" y="348"/>
                    </a:lnTo>
                    <a:lnTo>
                      <a:pt x="316" y="344"/>
                    </a:lnTo>
                    <a:lnTo>
                      <a:pt x="339" y="339"/>
                    </a:lnTo>
                    <a:lnTo>
                      <a:pt x="329" y="314"/>
                    </a:lnTo>
                    <a:lnTo>
                      <a:pt x="318" y="288"/>
                    </a:lnTo>
                    <a:lnTo>
                      <a:pt x="308" y="262"/>
                    </a:lnTo>
                    <a:lnTo>
                      <a:pt x="298" y="237"/>
                    </a:lnTo>
                    <a:lnTo>
                      <a:pt x="286" y="211"/>
                    </a:lnTo>
                    <a:lnTo>
                      <a:pt x="276" y="186"/>
                    </a:lnTo>
                    <a:lnTo>
                      <a:pt x="264" y="161"/>
                    </a:lnTo>
                    <a:lnTo>
                      <a:pt x="251" y="135"/>
                    </a:lnTo>
                    <a:lnTo>
                      <a:pt x="234" y="136"/>
                    </a:lnTo>
                    <a:lnTo>
                      <a:pt x="216" y="139"/>
                    </a:lnTo>
                    <a:lnTo>
                      <a:pt x="196" y="143"/>
                    </a:lnTo>
                    <a:lnTo>
                      <a:pt x="177" y="148"/>
                    </a:lnTo>
                    <a:lnTo>
                      <a:pt x="156" y="154"/>
                    </a:lnTo>
                    <a:lnTo>
                      <a:pt x="136" y="161"/>
                    </a:lnTo>
                    <a:lnTo>
                      <a:pt x="117" y="169"/>
                    </a:lnTo>
                    <a:lnTo>
                      <a:pt x="97" y="176"/>
                    </a:lnTo>
                    <a:lnTo>
                      <a:pt x="79" y="182"/>
                    </a:lnTo>
                    <a:lnTo>
                      <a:pt x="61" y="191"/>
                    </a:lnTo>
                    <a:lnTo>
                      <a:pt x="45" y="196"/>
                    </a:lnTo>
                    <a:lnTo>
                      <a:pt x="31" y="202"/>
                    </a:lnTo>
                    <a:lnTo>
                      <a:pt x="20" y="207"/>
                    </a:lnTo>
                    <a:lnTo>
                      <a:pt x="11" y="210"/>
                    </a:lnTo>
                    <a:lnTo>
                      <a:pt x="4" y="212"/>
                    </a:lnTo>
                    <a:lnTo>
                      <a:pt x="0" y="212"/>
                    </a:lnTo>
                    <a:lnTo>
                      <a:pt x="21" y="184"/>
                    </a:lnTo>
                    <a:lnTo>
                      <a:pt x="45" y="161"/>
                    </a:lnTo>
                    <a:lnTo>
                      <a:pt x="72" y="141"/>
                    </a:lnTo>
                    <a:lnTo>
                      <a:pt x="101" y="126"/>
                    </a:lnTo>
                    <a:lnTo>
                      <a:pt x="131" y="115"/>
                    </a:lnTo>
                    <a:lnTo>
                      <a:pt x="162" y="107"/>
                    </a:lnTo>
                    <a:lnTo>
                      <a:pt x="195" y="100"/>
                    </a:lnTo>
                    <a:lnTo>
                      <a:pt x="228" y="95"/>
                    </a:lnTo>
                    <a:lnTo>
                      <a:pt x="262" y="90"/>
                    </a:lnTo>
                    <a:lnTo>
                      <a:pt x="296" y="87"/>
                    </a:lnTo>
                    <a:lnTo>
                      <a:pt x="331" y="84"/>
                    </a:lnTo>
                    <a:lnTo>
                      <a:pt x="364" y="79"/>
                    </a:lnTo>
                    <a:lnTo>
                      <a:pt x="398" y="73"/>
                    </a:lnTo>
                    <a:lnTo>
                      <a:pt x="430" y="65"/>
                    </a:lnTo>
                    <a:lnTo>
                      <a:pt x="461" y="55"/>
                    </a:lnTo>
                    <a:lnTo>
                      <a:pt x="491" y="41"/>
                    </a:lnTo>
                    <a:lnTo>
                      <a:pt x="498" y="35"/>
                    </a:lnTo>
                    <a:lnTo>
                      <a:pt x="505" y="28"/>
                    </a:lnTo>
                    <a:lnTo>
                      <a:pt x="511" y="20"/>
                    </a:lnTo>
                    <a:lnTo>
                      <a:pt x="515" y="13"/>
                    </a:lnTo>
                    <a:lnTo>
                      <a:pt x="521" y="6"/>
                    </a:lnTo>
                    <a:lnTo>
                      <a:pt x="527" y="2"/>
                    </a:lnTo>
                    <a:lnTo>
                      <a:pt x="535" y="0"/>
                    </a:lnTo>
                    <a:lnTo>
                      <a:pt x="543" y="1"/>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71" name="Freeform 77">
                <a:extLst>
                  <a:ext uri="{FF2B5EF4-FFF2-40B4-BE49-F238E27FC236}">
                    <a16:creationId xmlns:a16="http://schemas.microsoft.com/office/drawing/2014/main" xmlns="" id="{9B6A7AEA-4771-4603-9E7F-60A48A407643}"/>
                  </a:ext>
                </a:extLst>
              </p:cNvPr>
              <p:cNvSpPr>
                <a:spLocks/>
              </p:cNvSpPr>
              <p:nvPr/>
            </p:nvSpPr>
            <p:spPr bwMode="auto">
              <a:xfrm>
                <a:off x="2996" y="2077"/>
                <a:ext cx="387" cy="381"/>
              </a:xfrm>
              <a:custGeom>
                <a:avLst/>
                <a:gdLst>
                  <a:gd name="T0" fmla="*/ 742 w 772"/>
                  <a:gd name="T1" fmla="*/ 275 h 762"/>
                  <a:gd name="T2" fmla="*/ 740 w 772"/>
                  <a:gd name="T3" fmla="*/ 204 h 762"/>
                  <a:gd name="T4" fmla="*/ 727 w 772"/>
                  <a:gd name="T5" fmla="*/ 114 h 762"/>
                  <a:gd name="T6" fmla="*/ 686 w 772"/>
                  <a:gd name="T7" fmla="*/ 54 h 762"/>
                  <a:gd name="T8" fmla="*/ 549 w 772"/>
                  <a:gd name="T9" fmla="*/ 93 h 762"/>
                  <a:gd name="T10" fmla="*/ 385 w 772"/>
                  <a:gd name="T11" fmla="*/ 169 h 762"/>
                  <a:gd name="T12" fmla="*/ 262 w 772"/>
                  <a:gd name="T13" fmla="*/ 240 h 762"/>
                  <a:gd name="T14" fmla="*/ 176 w 772"/>
                  <a:gd name="T15" fmla="*/ 301 h 762"/>
                  <a:gd name="T16" fmla="*/ 118 w 772"/>
                  <a:gd name="T17" fmla="*/ 352 h 762"/>
                  <a:gd name="T18" fmla="*/ 84 w 772"/>
                  <a:gd name="T19" fmla="*/ 394 h 762"/>
                  <a:gd name="T20" fmla="*/ 68 w 772"/>
                  <a:gd name="T21" fmla="*/ 421 h 762"/>
                  <a:gd name="T22" fmla="*/ 62 w 772"/>
                  <a:gd name="T23" fmla="*/ 436 h 762"/>
                  <a:gd name="T24" fmla="*/ 53 w 772"/>
                  <a:gd name="T25" fmla="*/ 463 h 762"/>
                  <a:gd name="T26" fmla="*/ 50 w 772"/>
                  <a:gd name="T27" fmla="*/ 515 h 762"/>
                  <a:gd name="T28" fmla="*/ 62 w 772"/>
                  <a:gd name="T29" fmla="*/ 569 h 762"/>
                  <a:gd name="T30" fmla="*/ 85 w 772"/>
                  <a:gd name="T31" fmla="*/ 622 h 762"/>
                  <a:gd name="T32" fmla="*/ 114 w 772"/>
                  <a:gd name="T33" fmla="*/ 670 h 762"/>
                  <a:gd name="T34" fmla="*/ 142 w 772"/>
                  <a:gd name="T35" fmla="*/ 710 h 762"/>
                  <a:gd name="T36" fmla="*/ 168 w 772"/>
                  <a:gd name="T37" fmla="*/ 741 h 762"/>
                  <a:gd name="T38" fmla="*/ 184 w 772"/>
                  <a:gd name="T39" fmla="*/ 760 h 762"/>
                  <a:gd name="T40" fmla="*/ 161 w 772"/>
                  <a:gd name="T41" fmla="*/ 752 h 762"/>
                  <a:gd name="T42" fmla="*/ 108 w 772"/>
                  <a:gd name="T43" fmla="*/ 704 h 762"/>
                  <a:gd name="T44" fmla="*/ 58 w 772"/>
                  <a:gd name="T45" fmla="*/ 638 h 762"/>
                  <a:gd name="T46" fmla="*/ 19 w 772"/>
                  <a:gd name="T47" fmla="*/ 570 h 762"/>
                  <a:gd name="T48" fmla="*/ 1 w 772"/>
                  <a:gd name="T49" fmla="*/ 515 h 762"/>
                  <a:gd name="T50" fmla="*/ 1 w 772"/>
                  <a:gd name="T51" fmla="*/ 464 h 762"/>
                  <a:gd name="T52" fmla="*/ 11 w 772"/>
                  <a:gd name="T53" fmla="*/ 417 h 762"/>
                  <a:gd name="T54" fmla="*/ 31 w 772"/>
                  <a:gd name="T55" fmla="*/ 373 h 762"/>
                  <a:gd name="T56" fmla="*/ 60 w 772"/>
                  <a:gd name="T57" fmla="*/ 334 h 762"/>
                  <a:gd name="T58" fmla="*/ 93 w 772"/>
                  <a:gd name="T59" fmla="*/ 299 h 762"/>
                  <a:gd name="T60" fmla="*/ 130 w 772"/>
                  <a:gd name="T61" fmla="*/ 268 h 762"/>
                  <a:gd name="T62" fmla="*/ 169 w 772"/>
                  <a:gd name="T63" fmla="*/ 242 h 762"/>
                  <a:gd name="T64" fmla="*/ 224 w 772"/>
                  <a:gd name="T65" fmla="*/ 207 h 762"/>
                  <a:gd name="T66" fmla="*/ 286 w 772"/>
                  <a:gd name="T67" fmla="*/ 172 h 762"/>
                  <a:gd name="T68" fmla="*/ 339 w 772"/>
                  <a:gd name="T69" fmla="*/ 141 h 762"/>
                  <a:gd name="T70" fmla="*/ 387 w 772"/>
                  <a:gd name="T71" fmla="*/ 115 h 762"/>
                  <a:gd name="T72" fmla="*/ 431 w 772"/>
                  <a:gd name="T73" fmla="*/ 92 h 762"/>
                  <a:gd name="T74" fmla="*/ 480 w 772"/>
                  <a:gd name="T75" fmla="*/ 69 h 762"/>
                  <a:gd name="T76" fmla="*/ 535 w 772"/>
                  <a:gd name="T77" fmla="*/ 45 h 762"/>
                  <a:gd name="T78" fmla="*/ 602 w 772"/>
                  <a:gd name="T79" fmla="*/ 16 h 762"/>
                  <a:gd name="T80" fmla="*/ 676 w 772"/>
                  <a:gd name="T81" fmla="*/ 10 h 762"/>
                  <a:gd name="T82" fmla="*/ 727 w 772"/>
                  <a:gd name="T83" fmla="*/ 43 h 762"/>
                  <a:gd name="T84" fmla="*/ 757 w 772"/>
                  <a:gd name="T85" fmla="*/ 85 h 762"/>
                  <a:gd name="T86" fmla="*/ 770 w 772"/>
                  <a:gd name="T87" fmla="*/ 135 h 762"/>
                  <a:gd name="T88" fmla="*/ 771 w 772"/>
                  <a:gd name="T89" fmla="*/ 184 h 762"/>
                  <a:gd name="T90" fmla="*/ 764 w 772"/>
                  <a:gd name="T91" fmla="*/ 229 h 762"/>
                  <a:gd name="T92" fmla="*/ 754 w 772"/>
                  <a:gd name="T93" fmla="*/ 264 h 762"/>
                  <a:gd name="T94" fmla="*/ 747 w 772"/>
                  <a:gd name="T95" fmla="*/ 284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2" h="762">
                    <a:moveTo>
                      <a:pt x="746" y="287"/>
                    </a:moveTo>
                    <a:lnTo>
                      <a:pt x="742" y="275"/>
                    </a:lnTo>
                    <a:lnTo>
                      <a:pt x="741" y="245"/>
                    </a:lnTo>
                    <a:lnTo>
                      <a:pt x="740" y="204"/>
                    </a:lnTo>
                    <a:lnTo>
                      <a:pt x="735" y="158"/>
                    </a:lnTo>
                    <a:lnTo>
                      <a:pt x="727" y="114"/>
                    </a:lnTo>
                    <a:lnTo>
                      <a:pt x="711" y="77"/>
                    </a:lnTo>
                    <a:lnTo>
                      <a:pt x="686" y="54"/>
                    </a:lnTo>
                    <a:lnTo>
                      <a:pt x="649" y="53"/>
                    </a:lnTo>
                    <a:lnTo>
                      <a:pt x="549" y="93"/>
                    </a:lnTo>
                    <a:lnTo>
                      <a:pt x="461" y="132"/>
                    </a:lnTo>
                    <a:lnTo>
                      <a:pt x="385" y="169"/>
                    </a:lnTo>
                    <a:lnTo>
                      <a:pt x="319" y="205"/>
                    </a:lnTo>
                    <a:lnTo>
                      <a:pt x="262" y="240"/>
                    </a:lnTo>
                    <a:lnTo>
                      <a:pt x="215" y="271"/>
                    </a:lnTo>
                    <a:lnTo>
                      <a:pt x="176" y="301"/>
                    </a:lnTo>
                    <a:lnTo>
                      <a:pt x="144" y="328"/>
                    </a:lnTo>
                    <a:lnTo>
                      <a:pt x="118" y="352"/>
                    </a:lnTo>
                    <a:lnTo>
                      <a:pt x="99" y="374"/>
                    </a:lnTo>
                    <a:lnTo>
                      <a:pt x="84" y="394"/>
                    </a:lnTo>
                    <a:lnTo>
                      <a:pt x="74" y="409"/>
                    </a:lnTo>
                    <a:lnTo>
                      <a:pt x="68" y="421"/>
                    </a:lnTo>
                    <a:lnTo>
                      <a:pt x="64" y="431"/>
                    </a:lnTo>
                    <a:lnTo>
                      <a:pt x="62" y="436"/>
                    </a:lnTo>
                    <a:lnTo>
                      <a:pt x="62" y="439"/>
                    </a:lnTo>
                    <a:lnTo>
                      <a:pt x="53" y="463"/>
                    </a:lnTo>
                    <a:lnTo>
                      <a:pt x="49" y="488"/>
                    </a:lnTo>
                    <a:lnTo>
                      <a:pt x="50" y="515"/>
                    </a:lnTo>
                    <a:lnTo>
                      <a:pt x="55" y="541"/>
                    </a:lnTo>
                    <a:lnTo>
                      <a:pt x="62" y="569"/>
                    </a:lnTo>
                    <a:lnTo>
                      <a:pt x="72" y="595"/>
                    </a:lnTo>
                    <a:lnTo>
                      <a:pt x="85" y="622"/>
                    </a:lnTo>
                    <a:lnTo>
                      <a:pt x="99" y="646"/>
                    </a:lnTo>
                    <a:lnTo>
                      <a:pt x="114" y="670"/>
                    </a:lnTo>
                    <a:lnTo>
                      <a:pt x="129" y="692"/>
                    </a:lnTo>
                    <a:lnTo>
                      <a:pt x="142" y="710"/>
                    </a:lnTo>
                    <a:lnTo>
                      <a:pt x="156" y="727"/>
                    </a:lnTo>
                    <a:lnTo>
                      <a:pt x="168" y="741"/>
                    </a:lnTo>
                    <a:lnTo>
                      <a:pt x="177" y="753"/>
                    </a:lnTo>
                    <a:lnTo>
                      <a:pt x="184" y="760"/>
                    </a:lnTo>
                    <a:lnTo>
                      <a:pt x="186" y="762"/>
                    </a:lnTo>
                    <a:lnTo>
                      <a:pt x="161" y="752"/>
                    </a:lnTo>
                    <a:lnTo>
                      <a:pt x="134" y="731"/>
                    </a:lnTo>
                    <a:lnTo>
                      <a:pt x="108" y="704"/>
                    </a:lnTo>
                    <a:lnTo>
                      <a:pt x="83" y="672"/>
                    </a:lnTo>
                    <a:lnTo>
                      <a:pt x="58" y="638"/>
                    </a:lnTo>
                    <a:lnTo>
                      <a:pt x="36" y="603"/>
                    </a:lnTo>
                    <a:lnTo>
                      <a:pt x="19" y="570"/>
                    </a:lnTo>
                    <a:lnTo>
                      <a:pt x="7" y="542"/>
                    </a:lnTo>
                    <a:lnTo>
                      <a:pt x="1" y="515"/>
                    </a:lnTo>
                    <a:lnTo>
                      <a:pt x="0" y="488"/>
                    </a:lnTo>
                    <a:lnTo>
                      <a:pt x="1" y="464"/>
                    </a:lnTo>
                    <a:lnTo>
                      <a:pt x="4" y="440"/>
                    </a:lnTo>
                    <a:lnTo>
                      <a:pt x="11" y="417"/>
                    </a:lnTo>
                    <a:lnTo>
                      <a:pt x="20" y="394"/>
                    </a:lnTo>
                    <a:lnTo>
                      <a:pt x="31" y="373"/>
                    </a:lnTo>
                    <a:lnTo>
                      <a:pt x="45" y="353"/>
                    </a:lnTo>
                    <a:lnTo>
                      <a:pt x="60" y="334"/>
                    </a:lnTo>
                    <a:lnTo>
                      <a:pt x="76" y="317"/>
                    </a:lnTo>
                    <a:lnTo>
                      <a:pt x="93" y="299"/>
                    </a:lnTo>
                    <a:lnTo>
                      <a:pt x="111" y="283"/>
                    </a:lnTo>
                    <a:lnTo>
                      <a:pt x="130" y="268"/>
                    </a:lnTo>
                    <a:lnTo>
                      <a:pt x="149" y="254"/>
                    </a:lnTo>
                    <a:lnTo>
                      <a:pt x="169" y="242"/>
                    </a:lnTo>
                    <a:lnTo>
                      <a:pt x="188" y="229"/>
                    </a:lnTo>
                    <a:lnTo>
                      <a:pt x="224" y="207"/>
                    </a:lnTo>
                    <a:lnTo>
                      <a:pt x="258" y="189"/>
                    </a:lnTo>
                    <a:lnTo>
                      <a:pt x="286" y="172"/>
                    </a:lnTo>
                    <a:lnTo>
                      <a:pt x="314" y="155"/>
                    </a:lnTo>
                    <a:lnTo>
                      <a:pt x="339" y="141"/>
                    </a:lnTo>
                    <a:lnTo>
                      <a:pt x="364" y="128"/>
                    </a:lnTo>
                    <a:lnTo>
                      <a:pt x="387" y="115"/>
                    </a:lnTo>
                    <a:lnTo>
                      <a:pt x="410" y="104"/>
                    </a:lnTo>
                    <a:lnTo>
                      <a:pt x="431" y="92"/>
                    </a:lnTo>
                    <a:lnTo>
                      <a:pt x="456" y="81"/>
                    </a:lnTo>
                    <a:lnTo>
                      <a:pt x="480" y="69"/>
                    </a:lnTo>
                    <a:lnTo>
                      <a:pt x="506" y="58"/>
                    </a:lnTo>
                    <a:lnTo>
                      <a:pt x="535" y="45"/>
                    </a:lnTo>
                    <a:lnTo>
                      <a:pt x="566" y="31"/>
                    </a:lnTo>
                    <a:lnTo>
                      <a:pt x="602" y="16"/>
                    </a:lnTo>
                    <a:lnTo>
                      <a:pt x="640" y="0"/>
                    </a:lnTo>
                    <a:lnTo>
                      <a:pt x="676" y="10"/>
                    </a:lnTo>
                    <a:lnTo>
                      <a:pt x="704" y="24"/>
                    </a:lnTo>
                    <a:lnTo>
                      <a:pt x="727" y="43"/>
                    </a:lnTo>
                    <a:lnTo>
                      <a:pt x="746" y="63"/>
                    </a:lnTo>
                    <a:lnTo>
                      <a:pt x="757" y="85"/>
                    </a:lnTo>
                    <a:lnTo>
                      <a:pt x="767" y="109"/>
                    </a:lnTo>
                    <a:lnTo>
                      <a:pt x="770" y="135"/>
                    </a:lnTo>
                    <a:lnTo>
                      <a:pt x="772" y="159"/>
                    </a:lnTo>
                    <a:lnTo>
                      <a:pt x="771" y="184"/>
                    </a:lnTo>
                    <a:lnTo>
                      <a:pt x="768" y="207"/>
                    </a:lnTo>
                    <a:lnTo>
                      <a:pt x="764" y="229"/>
                    </a:lnTo>
                    <a:lnTo>
                      <a:pt x="759" y="248"/>
                    </a:lnTo>
                    <a:lnTo>
                      <a:pt x="754" y="264"/>
                    </a:lnTo>
                    <a:lnTo>
                      <a:pt x="750" y="276"/>
                    </a:lnTo>
                    <a:lnTo>
                      <a:pt x="747" y="284"/>
                    </a:lnTo>
                    <a:lnTo>
                      <a:pt x="746" y="287"/>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72" name="Freeform 78">
                <a:extLst>
                  <a:ext uri="{FF2B5EF4-FFF2-40B4-BE49-F238E27FC236}">
                    <a16:creationId xmlns:a16="http://schemas.microsoft.com/office/drawing/2014/main" xmlns="" id="{91B0FEC3-7E0D-4BAC-9955-DD1423CA6530}"/>
                  </a:ext>
                </a:extLst>
              </p:cNvPr>
              <p:cNvSpPr>
                <a:spLocks/>
              </p:cNvSpPr>
              <p:nvPr/>
            </p:nvSpPr>
            <p:spPr bwMode="auto">
              <a:xfrm>
                <a:off x="2385" y="2150"/>
                <a:ext cx="56" cy="182"/>
              </a:xfrm>
              <a:custGeom>
                <a:avLst/>
                <a:gdLst>
                  <a:gd name="T0" fmla="*/ 27 w 112"/>
                  <a:gd name="T1" fmla="*/ 0 h 364"/>
                  <a:gd name="T2" fmla="*/ 23 w 112"/>
                  <a:gd name="T3" fmla="*/ 79 h 364"/>
                  <a:gd name="T4" fmla="*/ 28 w 112"/>
                  <a:gd name="T5" fmla="*/ 149 h 364"/>
                  <a:gd name="T6" fmla="*/ 41 w 112"/>
                  <a:gd name="T7" fmla="*/ 211 h 364"/>
                  <a:gd name="T8" fmla="*/ 58 w 112"/>
                  <a:gd name="T9" fmla="*/ 264 h 364"/>
                  <a:gd name="T10" fmla="*/ 78 w 112"/>
                  <a:gd name="T11" fmla="*/ 307 h 364"/>
                  <a:gd name="T12" fmla="*/ 95 w 112"/>
                  <a:gd name="T13" fmla="*/ 338 h 364"/>
                  <a:gd name="T14" fmla="*/ 108 w 112"/>
                  <a:gd name="T15" fmla="*/ 357 h 364"/>
                  <a:gd name="T16" fmla="*/ 112 w 112"/>
                  <a:gd name="T17" fmla="*/ 364 h 364"/>
                  <a:gd name="T18" fmla="*/ 86 w 112"/>
                  <a:gd name="T19" fmla="*/ 361 h 364"/>
                  <a:gd name="T20" fmla="*/ 65 w 112"/>
                  <a:gd name="T21" fmla="*/ 351 h 364"/>
                  <a:gd name="T22" fmla="*/ 48 w 112"/>
                  <a:gd name="T23" fmla="*/ 339 h 364"/>
                  <a:gd name="T24" fmla="*/ 34 w 112"/>
                  <a:gd name="T25" fmla="*/ 322 h 364"/>
                  <a:gd name="T26" fmla="*/ 24 w 112"/>
                  <a:gd name="T27" fmla="*/ 302 h 364"/>
                  <a:gd name="T28" fmla="*/ 16 w 112"/>
                  <a:gd name="T29" fmla="*/ 279 h 364"/>
                  <a:gd name="T30" fmla="*/ 9 w 112"/>
                  <a:gd name="T31" fmla="*/ 254 h 364"/>
                  <a:gd name="T32" fmla="*/ 4 w 112"/>
                  <a:gd name="T33" fmla="*/ 227 h 364"/>
                  <a:gd name="T34" fmla="*/ 0 w 112"/>
                  <a:gd name="T35" fmla="*/ 168 h 364"/>
                  <a:gd name="T36" fmla="*/ 3 w 112"/>
                  <a:gd name="T37" fmla="*/ 111 h 364"/>
                  <a:gd name="T38" fmla="*/ 11 w 112"/>
                  <a:gd name="T39" fmla="*/ 56 h 364"/>
                  <a:gd name="T40" fmla="*/ 22 w 112"/>
                  <a:gd name="T41" fmla="*/ 0 h 364"/>
                  <a:gd name="T42" fmla="*/ 27 w 112"/>
                  <a:gd name="T43"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364">
                    <a:moveTo>
                      <a:pt x="27" y="0"/>
                    </a:moveTo>
                    <a:lnTo>
                      <a:pt x="23" y="79"/>
                    </a:lnTo>
                    <a:lnTo>
                      <a:pt x="28" y="149"/>
                    </a:lnTo>
                    <a:lnTo>
                      <a:pt x="41" y="211"/>
                    </a:lnTo>
                    <a:lnTo>
                      <a:pt x="58" y="264"/>
                    </a:lnTo>
                    <a:lnTo>
                      <a:pt x="78" y="307"/>
                    </a:lnTo>
                    <a:lnTo>
                      <a:pt x="95" y="338"/>
                    </a:lnTo>
                    <a:lnTo>
                      <a:pt x="108" y="357"/>
                    </a:lnTo>
                    <a:lnTo>
                      <a:pt x="112" y="364"/>
                    </a:lnTo>
                    <a:lnTo>
                      <a:pt x="86" y="361"/>
                    </a:lnTo>
                    <a:lnTo>
                      <a:pt x="65" y="351"/>
                    </a:lnTo>
                    <a:lnTo>
                      <a:pt x="48" y="339"/>
                    </a:lnTo>
                    <a:lnTo>
                      <a:pt x="34" y="322"/>
                    </a:lnTo>
                    <a:lnTo>
                      <a:pt x="24" y="302"/>
                    </a:lnTo>
                    <a:lnTo>
                      <a:pt x="16" y="279"/>
                    </a:lnTo>
                    <a:lnTo>
                      <a:pt x="9" y="254"/>
                    </a:lnTo>
                    <a:lnTo>
                      <a:pt x="4" y="227"/>
                    </a:lnTo>
                    <a:lnTo>
                      <a:pt x="0" y="168"/>
                    </a:lnTo>
                    <a:lnTo>
                      <a:pt x="3" y="111"/>
                    </a:lnTo>
                    <a:lnTo>
                      <a:pt x="11" y="56"/>
                    </a:lnTo>
                    <a:lnTo>
                      <a:pt x="22" y="0"/>
                    </a:lnTo>
                    <a:lnTo>
                      <a:pt x="27"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73" name="Freeform 79">
                <a:extLst>
                  <a:ext uri="{FF2B5EF4-FFF2-40B4-BE49-F238E27FC236}">
                    <a16:creationId xmlns:a16="http://schemas.microsoft.com/office/drawing/2014/main" xmlns="" id="{6ECA52C7-E264-42A1-97FD-B390ADDE991A}"/>
                  </a:ext>
                </a:extLst>
              </p:cNvPr>
              <p:cNvSpPr>
                <a:spLocks/>
              </p:cNvSpPr>
              <p:nvPr/>
            </p:nvSpPr>
            <p:spPr bwMode="auto">
              <a:xfrm>
                <a:off x="2416" y="2257"/>
                <a:ext cx="444" cy="349"/>
              </a:xfrm>
              <a:custGeom>
                <a:avLst/>
                <a:gdLst>
                  <a:gd name="T0" fmla="*/ 543 w 889"/>
                  <a:gd name="T1" fmla="*/ 18 h 699"/>
                  <a:gd name="T2" fmla="*/ 480 w 889"/>
                  <a:gd name="T3" fmla="*/ 25 h 699"/>
                  <a:gd name="T4" fmla="*/ 399 w 889"/>
                  <a:gd name="T5" fmla="*/ 41 h 699"/>
                  <a:gd name="T6" fmla="*/ 311 w 889"/>
                  <a:gd name="T7" fmla="*/ 67 h 699"/>
                  <a:gd name="T8" fmla="*/ 223 w 889"/>
                  <a:gd name="T9" fmla="*/ 104 h 699"/>
                  <a:gd name="T10" fmla="*/ 145 w 889"/>
                  <a:gd name="T11" fmla="*/ 149 h 699"/>
                  <a:gd name="T12" fmla="*/ 85 w 889"/>
                  <a:gd name="T13" fmla="*/ 203 h 699"/>
                  <a:gd name="T14" fmla="*/ 53 w 889"/>
                  <a:gd name="T15" fmla="*/ 266 h 699"/>
                  <a:gd name="T16" fmla="*/ 54 w 889"/>
                  <a:gd name="T17" fmla="*/ 326 h 699"/>
                  <a:gd name="T18" fmla="*/ 70 w 889"/>
                  <a:gd name="T19" fmla="*/ 386 h 699"/>
                  <a:gd name="T20" fmla="*/ 105 w 889"/>
                  <a:gd name="T21" fmla="*/ 452 h 699"/>
                  <a:gd name="T22" fmla="*/ 160 w 889"/>
                  <a:gd name="T23" fmla="*/ 513 h 699"/>
                  <a:gd name="T24" fmla="*/ 234 w 889"/>
                  <a:gd name="T25" fmla="*/ 556 h 699"/>
                  <a:gd name="T26" fmla="*/ 327 w 889"/>
                  <a:gd name="T27" fmla="*/ 591 h 699"/>
                  <a:gd name="T28" fmla="*/ 437 w 889"/>
                  <a:gd name="T29" fmla="*/ 620 h 699"/>
                  <a:gd name="T30" fmla="*/ 553 w 889"/>
                  <a:gd name="T31" fmla="*/ 645 h 699"/>
                  <a:gd name="T32" fmla="*/ 665 w 889"/>
                  <a:gd name="T33" fmla="*/ 664 h 699"/>
                  <a:gd name="T34" fmla="*/ 764 w 889"/>
                  <a:gd name="T35" fmla="*/ 679 h 699"/>
                  <a:gd name="T36" fmla="*/ 840 w 889"/>
                  <a:gd name="T37" fmla="*/ 690 h 699"/>
                  <a:gd name="T38" fmla="*/ 883 w 889"/>
                  <a:gd name="T39" fmla="*/ 694 h 699"/>
                  <a:gd name="T40" fmla="*/ 815 w 889"/>
                  <a:gd name="T41" fmla="*/ 699 h 699"/>
                  <a:gd name="T42" fmla="*/ 677 w 889"/>
                  <a:gd name="T43" fmla="*/ 695 h 699"/>
                  <a:gd name="T44" fmla="*/ 554 w 889"/>
                  <a:gd name="T45" fmla="*/ 684 h 699"/>
                  <a:gd name="T46" fmla="*/ 448 w 889"/>
                  <a:gd name="T47" fmla="*/ 667 h 699"/>
                  <a:gd name="T48" fmla="*/ 360 w 889"/>
                  <a:gd name="T49" fmla="*/ 647 h 699"/>
                  <a:gd name="T50" fmla="*/ 292 w 889"/>
                  <a:gd name="T51" fmla="*/ 628 h 699"/>
                  <a:gd name="T52" fmla="*/ 245 w 889"/>
                  <a:gd name="T53" fmla="*/ 611 h 699"/>
                  <a:gd name="T54" fmla="*/ 221 w 889"/>
                  <a:gd name="T55" fmla="*/ 602 h 699"/>
                  <a:gd name="T56" fmla="*/ 201 w 889"/>
                  <a:gd name="T57" fmla="*/ 594 h 699"/>
                  <a:gd name="T58" fmla="*/ 169 w 889"/>
                  <a:gd name="T59" fmla="*/ 577 h 699"/>
                  <a:gd name="T60" fmla="*/ 136 w 889"/>
                  <a:gd name="T61" fmla="*/ 556 h 699"/>
                  <a:gd name="T62" fmla="*/ 103 w 889"/>
                  <a:gd name="T63" fmla="*/ 531 h 699"/>
                  <a:gd name="T64" fmla="*/ 75 w 889"/>
                  <a:gd name="T65" fmla="*/ 502 h 699"/>
                  <a:gd name="T66" fmla="*/ 48 w 889"/>
                  <a:gd name="T67" fmla="*/ 470 h 699"/>
                  <a:gd name="T68" fmla="*/ 26 w 889"/>
                  <a:gd name="T69" fmla="*/ 437 h 699"/>
                  <a:gd name="T70" fmla="*/ 11 w 889"/>
                  <a:gd name="T71" fmla="*/ 400 h 699"/>
                  <a:gd name="T72" fmla="*/ 0 w 889"/>
                  <a:gd name="T73" fmla="*/ 343 h 699"/>
                  <a:gd name="T74" fmla="*/ 6 w 889"/>
                  <a:gd name="T75" fmla="*/ 266 h 699"/>
                  <a:gd name="T76" fmla="*/ 36 w 889"/>
                  <a:gd name="T77" fmla="*/ 191 h 699"/>
                  <a:gd name="T78" fmla="*/ 92 w 889"/>
                  <a:gd name="T79" fmla="*/ 127 h 699"/>
                  <a:gd name="T80" fmla="*/ 183 w 889"/>
                  <a:gd name="T81" fmla="*/ 74 h 699"/>
                  <a:gd name="T82" fmla="*/ 277 w 889"/>
                  <a:gd name="T83" fmla="*/ 35 h 699"/>
                  <a:gd name="T84" fmla="*/ 359 w 889"/>
                  <a:gd name="T85" fmla="*/ 12 h 699"/>
                  <a:gd name="T86" fmla="*/ 427 w 889"/>
                  <a:gd name="T87" fmla="*/ 3 h 699"/>
                  <a:gd name="T88" fmla="*/ 481 w 889"/>
                  <a:gd name="T89" fmla="*/ 2 h 699"/>
                  <a:gd name="T90" fmla="*/ 523 w 889"/>
                  <a:gd name="T91" fmla="*/ 6 h 699"/>
                  <a:gd name="T92" fmla="*/ 550 w 889"/>
                  <a:gd name="T93" fmla="*/ 12 h 699"/>
                  <a:gd name="T94" fmla="*/ 564 w 889"/>
                  <a:gd name="T95" fmla="*/ 16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9" h="699">
                    <a:moveTo>
                      <a:pt x="565" y="18"/>
                    </a:moveTo>
                    <a:lnTo>
                      <a:pt x="543" y="18"/>
                    </a:lnTo>
                    <a:lnTo>
                      <a:pt x="515" y="20"/>
                    </a:lnTo>
                    <a:lnTo>
                      <a:pt x="480" y="25"/>
                    </a:lnTo>
                    <a:lnTo>
                      <a:pt x="441" y="31"/>
                    </a:lnTo>
                    <a:lnTo>
                      <a:pt x="399" y="41"/>
                    </a:lnTo>
                    <a:lnTo>
                      <a:pt x="356" y="53"/>
                    </a:lnTo>
                    <a:lnTo>
                      <a:pt x="311" y="67"/>
                    </a:lnTo>
                    <a:lnTo>
                      <a:pt x="267" y="84"/>
                    </a:lnTo>
                    <a:lnTo>
                      <a:pt x="223" y="104"/>
                    </a:lnTo>
                    <a:lnTo>
                      <a:pt x="182" y="125"/>
                    </a:lnTo>
                    <a:lnTo>
                      <a:pt x="145" y="149"/>
                    </a:lnTo>
                    <a:lnTo>
                      <a:pt x="113" y="175"/>
                    </a:lnTo>
                    <a:lnTo>
                      <a:pt x="85" y="203"/>
                    </a:lnTo>
                    <a:lnTo>
                      <a:pt x="65" y="234"/>
                    </a:lnTo>
                    <a:lnTo>
                      <a:pt x="53" y="266"/>
                    </a:lnTo>
                    <a:lnTo>
                      <a:pt x="50" y="302"/>
                    </a:lnTo>
                    <a:lnTo>
                      <a:pt x="54" y="326"/>
                    </a:lnTo>
                    <a:lnTo>
                      <a:pt x="60" y="355"/>
                    </a:lnTo>
                    <a:lnTo>
                      <a:pt x="70" y="386"/>
                    </a:lnTo>
                    <a:lnTo>
                      <a:pt x="85" y="418"/>
                    </a:lnTo>
                    <a:lnTo>
                      <a:pt x="105" y="452"/>
                    </a:lnTo>
                    <a:lnTo>
                      <a:pt x="129" y="484"/>
                    </a:lnTo>
                    <a:lnTo>
                      <a:pt x="160" y="513"/>
                    </a:lnTo>
                    <a:lnTo>
                      <a:pt x="197" y="538"/>
                    </a:lnTo>
                    <a:lnTo>
                      <a:pt x="234" y="556"/>
                    </a:lnTo>
                    <a:lnTo>
                      <a:pt x="279" y="574"/>
                    </a:lnTo>
                    <a:lnTo>
                      <a:pt x="327" y="591"/>
                    </a:lnTo>
                    <a:lnTo>
                      <a:pt x="381" y="606"/>
                    </a:lnTo>
                    <a:lnTo>
                      <a:pt x="437" y="620"/>
                    </a:lnTo>
                    <a:lnTo>
                      <a:pt x="495" y="632"/>
                    </a:lnTo>
                    <a:lnTo>
                      <a:pt x="553" y="645"/>
                    </a:lnTo>
                    <a:lnTo>
                      <a:pt x="610" y="655"/>
                    </a:lnTo>
                    <a:lnTo>
                      <a:pt x="665" y="664"/>
                    </a:lnTo>
                    <a:lnTo>
                      <a:pt x="717" y="672"/>
                    </a:lnTo>
                    <a:lnTo>
                      <a:pt x="764" y="679"/>
                    </a:lnTo>
                    <a:lnTo>
                      <a:pt x="806" y="685"/>
                    </a:lnTo>
                    <a:lnTo>
                      <a:pt x="840" y="690"/>
                    </a:lnTo>
                    <a:lnTo>
                      <a:pt x="867" y="693"/>
                    </a:lnTo>
                    <a:lnTo>
                      <a:pt x="883" y="694"/>
                    </a:lnTo>
                    <a:lnTo>
                      <a:pt x="889" y="695"/>
                    </a:lnTo>
                    <a:lnTo>
                      <a:pt x="815" y="699"/>
                    </a:lnTo>
                    <a:lnTo>
                      <a:pt x="744" y="699"/>
                    </a:lnTo>
                    <a:lnTo>
                      <a:pt x="677" y="695"/>
                    </a:lnTo>
                    <a:lnTo>
                      <a:pt x="614" y="691"/>
                    </a:lnTo>
                    <a:lnTo>
                      <a:pt x="554" y="684"/>
                    </a:lnTo>
                    <a:lnTo>
                      <a:pt x="498" y="676"/>
                    </a:lnTo>
                    <a:lnTo>
                      <a:pt x="448" y="667"/>
                    </a:lnTo>
                    <a:lnTo>
                      <a:pt x="402" y="658"/>
                    </a:lnTo>
                    <a:lnTo>
                      <a:pt x="360" y="647"/>
                    </a:lnTo>
                    <a:lnTo>
                      <a:pt x="323" y="637"/>
                    </a:lnTo>
                    <a:lnTo>
                      <a:pt x="292" y="628"/>
                    </a:lnTo>
                    <a:lnTo>
                      <a:pt x="266" y="620"/>
                    </a:lnTo>
                    <a:lnTo>
                      <a:pt x="245" y="611"/>
                    </a:lnTo>
                    <a:lnTo>
                      <a:pt x="230" y="606"/>
                    </a:lnTo>
                    <a:lnTo>
                      <a:pt x="221" y="602"/>
                    </a:lnTo>
                    <a:lnTo>
                      <a:pt x="217" y="601"/>
                    </a:lnTo>
                    <a:lnTo>
                      <a:pt x="201" y="594"/>
                    </a:lnTo>
                    <a:lnTo>
                      <a:pt x="185" y="586"/>
                    </a:lnTo>
                    <a:lnTo>
                      <a:pt x="169" y="577"/>
                    </a:lnTo>
                    <a:lnTo>
                      <a:pt x="152" y="568"/>
                    </a:lnTo>
                    <a:lnTo>
                      <a:pt x="136" y="556"/>
                    </a:lnTo>
                    <a:lnTo>
                      <a:pt x="120" y="544"/>
                    </a:lnTo>
                    <a:lnTo>
                      <a:pt x="103" y="531"/>
                    </a:lnTo>
                    <a:lnTo>
                      <a:pt x="89" y="517"/>
                    </a:lnTo>
                    <a:lnTo>
                      <a:pt x="75" y="502"/>
                    </a:lnTo>
                    <a:lnTo>
                      <a:pt x="61" y="486"/>
                    </a:lnTo>
                    <a:lnTo>
                      <a:pt x="48" y="470"/>
                    </a:lnTo>
                    <a:lnTo>
                      <a:pt x="37" y="454"/>
                    </a:lnTo>
                    <a:lnTo>
                      <a:pt x="26" y="437"/>
                    </a:lnTo>
                    <a:lnTo>
                      <a:pt x="18" y="418"/>
                    </a:lnTo>
                    <a:lnTo>
                      <a:pt x="11" y="400"/>
                    </a:lnTo>
                    <a:lnTo>
                      <a:pt x="6" y="381"/>
                    </a:lnTo>
                    <a:lnTo>
                      <a:pt x="0" y="343"/>
                    </a:lnTo>
                    <a:lnTo>
                      <a:pt x="0" y="305"/>
                    </a:lnTo>
                    <a:lnTo>
                      <a:pt x="6" y="266"/>
                    </a:lnTo>
                    <a:lnTo>
                      <a:pt x="17" y="227"/>
                    </a:lnTo>
                    <a:lnTo>
                      <a:pt x="36" y="191"/>
                    </a:lnTo>
                    <a:lnTo>
                      <a:pt x="61" y="157"/>
                    </a:lnTo>
                    <a:lnTo>
                      <a:pt x="92" y="127"/>
                    </a:lnTo>
                    <a:lnTo>
                      <a:pt x="131" y="100"/>
                    </a:lnTo>
                    <a:lnTo>
                      <a:pt x="183" y="74"/>
                    </a:lnTo>
                    <a:lnTo>
                      <a:pt x="232" y="52"/>
                    </a:lnTo>
                    <a:lnTo>
                      <a:pt x="277" y="35"/>
                    </a:lnTo>
                    <a:lnTo>
                      <a:pt x="320" y="22"/>
                    </a:lnTo>
                    <a:lnTo>
                      <a:pt x="359" y="12"/>
                    </a:lnTo>
                    <a:lnTo>
                      <a:pt x="395" y="6"/>
                    </a:lnTo>
                    <a:lnTo>
                      <a:pt x="427" y="3"/>
                    </a:lnTo>
                    <a:lnTo>
                      <a:pt x="456" y="0"/>
                    </a:lnTo>
                    <a:lnTo>
                      <a:pt x="481" y="2"/>
                    </a:lnTo>
                    <a:lnTo>
                      <a:pt x="503" y="3"/>
                    </a:lnTo>
                    <a:lnTo>
                      <a:pt x="523" y="6"/>
                    </a:lnTo>
                    <a:lnTo>
                      <a:pt x="538" y="8"/>
                    </a:lnTo>
                    <a:lnTo>
                      <a:pt x="550" y="12"/>
                    </a:lnTo>
                    <a:lnTo>
                      <a:pt x="558" y="15"/>
                    </a:lnTo>
                    <a:lnTo>
                      <a:pt x="564" y="16"/>
                    </a:lnTo>
                    <a:lnTo>
                      <a:pt x="565" y="18"/>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74" name="Freeform 80">
                <a:extLst>
                  <a:ext uri="{FF2B5EF4-FFF2-40B4-BE49-F238E27FC236}">
                    <a16:creationId xmlns:a16="http://schemas.microsoft.com/office/drawing/2014/main" xmlns="" id="{95CBA8BF-D3EF-4C2B-A29D-CBFFC7DA5F17}"/>
                  </a:ext>
                </a:extLst>
              </p:cNvPr>
              <p:cNvSpPr>
                <a:spLocks/>
              </p:cNvSpPr>
              <p:nvPr/>
            </p:nvSpPr>
            <p:spPr bwMode="auto">
              <a:xfrm>
                <a:off x="3099" y="2260"/>
                <a:ext cx="175" cy="172"/>
              </a:xfrm>
              <a:custGeom>
                <a:avLst/>
                <a:gdLst>
                  <a:gd name="T0" fmla="*/ 328 w 350"/>
                  <a:gd name="T1" fmla="*/ 124 h 344"/>
                  <a:gd name="T2" fmla="*/ 315 w 350"/>
                  <a:gd name="T3" fmla="*/ 143 h 344"/>
                  <a:gd name="T4" fmla="*/ 304 w 350"/>
                  <a:gd name="T5" fmla="*/ 159 h 344"/>
                  <a:gd name="T6" fmla="*/ 292 w 350"/>
                  <a:gd name="T7" fmla="*/ 175 h 344"/>
                  <a:gd name="T8" fmla="*/ 282 w 350"/>
                  <a:gd name="T9" fmla="*/ 189 h 344"/>
                  <a:gd name="T10" fmla="*/ 270 w 350"/>
                  <a:gd name="T11" fmla="*/ 202 h 344"/>
                  <a:gd name="T12" fmla="*/ 260 w 350"/>
                  <a:gd name="T13" fmla="*/ 214 h 344"/>
                  <a:gd name="T14" fmla="*/ 249 w 350"/>
                  <a:gd name="T15" fmla="*/ 226 h 344"/>
                  <a:gd name="T16" fmla="*/ 239 w 350"/>
                  <a:gd name="T17" fmla="*/ 236 h 344"/>
                  <a:gd name="T18" fmla="*/ 228 w 350"/>
                  <a:gd name="T19" fmla="*/ 246 h 344"/>
                  <a:gd name="T20" fmla="*/ 216 w 350"/>
                  <a:gd name="T21" fmla="*/ 256 h 344"/>
                  <a:gd name="T22" fmla="*/ 205 w 350"/>
                  <a:gd name="T23" fmla="*/ 265 h 344"/>
                  <a:gd name="T24" fmla="*/ 192 w 350"/>
                  <a:gd name="T25" fmla="*/ 273 h 344"/>
                  <a:gd name="T26" fmla="*/ 179 w 350"/>
                  <a:gd name="T27" fmla="*/ 281 h 344"/>
                  <a:gd name="T28" fmla="*/ 164 w 350"/>
                  <a:gd name="T29" fmla="*/ 290 h 344"/>
                  <a:gd name="T30" fmla="*/ 149 w 350"/>
                  <a:gd name="T31" fmla="*/ 298 h 344"/>
                  <a:gd name="T32" fmla="*/ 133 w 350"/>
                  <a:gd name="T33" fmla="*/ 306 h 344"/>
                  <a:gd name="T34" fmla="*/ 112 w 350"/>
                  <a:gd name="T35" fmla="*/ 315 h 344"/>
                  <a:gd name="T36" fmla="*/ 92 w 350"/>
                  <a:gd name="T37" fmla="*/ 325 h 344"/>
                  <a:gd name="T38" fmla="*/ 72 w 350"/>
                  <a:gd name="T39" fmla="*/ 333 h 344"/>
                  <a:gd name="T40" fmla="*/ 53 w 350"/>
                  <a:gd name="T41" fmla="*/ 340 h 344"/>
                  <a:gd name="T42" fmla="*/ 36 w 350"/>
                  <a:gd name="T43" fmla="*/ 344 h 344"/>
                  <a:gd name="T44" fmla="*/ 21 w 350"/>
                  <a:gd name="T45" fmla="*/ 344 h 344"/>
                  <a:gd name="T46" fmla="*/ 9 w 350"/>
                  <a:gd name="T47" fmla="*/ 341 h 344"/>
                  <a:gd name="T48" fmla="*/ 0 w 350"/>
                  <a:gd name="T49" fmla="*/ 332 h 344"/>
                  <a:gd name="T50" fmla="*/ 25 w 350"/>
                  <a:gd name="T51" fmla="*/ 322 h 344"/>
                  <a:gd name="T52" fmla="*/ 50 w 350"/>
                  <a:gd name="T53" fmla="*/ 310 h 344"/>
                  <a:gd name="T54" fmla="*/ 77 w 350"/>
                  <a:gd name="T55" fmla="*/ 296 h 344"/>
                  <a:gd name="T56" fmla="*/ 104 w 350"/>
                  <a:gd name="T57" fmla="*/ 281 h 344"/>
                  <a:gd name="T58" fmla="*/ 131 w 350"/>
                  <a:gd name="T59" fmla="*/ 263 h 344"/>
                  <a:gd name="T60" fmla="*/ 159 w 350"/>
                  <a:gd name="T61" fmla="*/ 244 h 344"/>
                  <a:gd name="T62" fmla="*/ 184 w 350"/>
                  <a:gd name="T63" fmla="*/ 223 h 344"/>
                  <a:gd name="T64" fmla="*/ 210 w 350"/>
                  <a:gd name="T65" fmla="*/ 202 h 344"/>
                  <a:gd name="T66" fmla="*/ 235 w 350"/>
                  <a:gd name="T67" fmla="*/ 180 h 344"/>
                  <a:gd name="T68" fmla="*/ 258 w 350"/>
                  <a:gd name="T69" fmla="*/ 155 h 344"/>
                  <a:gd name="T70" fmla="*/ 278 w 350"/>
                  <a:gd name="T71" fmla="*/ 131 h 344"/>
                  <a:gd name="T72" fmla="*/ 298 w 350"/>
                  <a:gd name="T73" fmla="*/ 106 h 344"/>
                  <a:gd name="T74" fmla="*/ 315 w 350"/>
                  <a:gd name="T75" fmla="*/ 80 h 344"/>
                  <a:gd name="T76" fmla="*/ 329 w 350"/>
                  <a:gd name="T77" fmla="*/ 53 h 344"/>
                  <a:gd name="T78" fmla="*/ 340 w 350"/>
                  <a:gd name="T79" fmla="*/ 27 h 344"/>
                  <a:gd name="T80" fmla="*/ 349 w 350"/>
                  <a:gd name="T81" fmla="*/ 0 h 344"/>
                  <a:gd name="T82" fmla="*/ 350 w 350"/>
                  <a:gd name="T83" fmla="*/ 9 h 344"/>
                  <a:gd name="T84" fmla="*/ 350 w 350"/>
                  <a:gd name="T85" fmla="*/ 35 h 344"/>
                  <a:gd name="T86" fmla="*/ 344 w 350"/>
                  <a:gd name="T87" fmla="*/ 75 h 344"/>
                  <a:gd name="T88" fmla="*/ 328 w 350"/>
                  <a:gd name="T89" fmla="*/ 12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0" h="344">
                    <a:moveTo>
                      <a:pt x="328" y="124"/>
                    </a:moveTo>
                    <a:lnTo>
                      <a:pt x="315" y="143"/>
                    </a:lnTo>
                    <a:lnTo>
                      <a:pt x="304" y="159"/>
                    </a:lnTo>
                    <a:lnTo>
                      <a:pt x="292" y="175"/>
                    </a:lnTo>
                    <a:lnTo>
                      <a:pt x="282" y="189"/>
                    </a:lnTo>
                    <a:lnTo>
                      <a:pt x="270" y="202"/>
                    </a:lnTo>
                    <a:lnTo>
                      <a:pt x="260" y="214"/>
                    </a:lnTo>
                    <a:lnTo>
                      <a:pt x="249" y="226"/>
                    </a:lnTo>
                    <a:lnTo>
                      <a:pt x="239" y="236"/>
                    </a:lnTo>
                    <a:lnTo>
                      <a:pt x="228" y="246"/>
                    </a:lnTo>
                    <a:lnTo>
                      <a:pt x="216" y="256"/>
                    </a:lnTo>
                    <a:lnTo>
                      <a:pt x="205" y="265"/>
                    </a:lnTo>
                    <a:lnTo>
                      <a:pt x="192" y="273"/>
                    </a:lnTo>
                    <a:lnTo>
                      <a:pt x="179" y="281"/>
                    </a:lnTo>
                    <a:lnTo>
                      <a:pt x="164" y="290"/>
                    </a:lnTo>
                    <a:lnTo>
                      <a:pt x="149" y="298"/>
                    </a:lnTo>
                    <a:lnTo>
                      <a:pt x="133" y="306"/>
                    </a:lnTo>
                    <a:lnTo>
                      <a:pt x="112" y="315"/>
                    </a:lnTo>
                    <a:lnTo>
                      <a:pt x="92" y="325"/>
                    </a:lnTo>
                    <a:lnTo>
                      <a:pt x="72" y="333"/>
                    </a:lnTo>
                    <a:lnTo>
                      <a:pt x="53" y="340"/>
                    </a:lnTo>
                    <a:lnTo>
                      <a:pt x="36" y="344"/>
                    </a:lnTo>
                    <a:lnTo>
                      <a:pt x="21" y="344"/>
                    </a:lnTo>
                    <a:lnTo>
                      <a:pt x="9" y="341"/>
                    </a:lnTo>
                    <a:lnTo>
                      <a:pt x="0" y="332"/>
                    </a:lnTo>
                    <a:lnTo>
                      <a:pt x="25" y="322"/>
                    </a:lnTo>
                    <a:lnTo>
                      <a:pt x="50" y="310"/>
                    </a:lnTo>
                    <a:lnTo>
                      <a:pt x="77" y="296"/>
                    </a:lnTo>
                    <a:lnTo>
                      <a:pt x="104" y="281"/>
                    </a:lnTo>
                    <a:lnTo>
                      <a:pt x="131" y="263"/>
                    </a:lnTo>
                    <a:lnTo>
                      <a:pt x="159" y="244"/>
                    </a:lnTo>
                    <a:lnTo>
                      <a:pt x="184" y="223"/>
                    </a:lnTo>
                    <a:lnTo>
                      <a:pt x="210" y="202"/>
                    </a:lnTo>
                    <a:lnTo>
                      <a:pt x="235" y="180"/>
                    </a:lnTo>
                    <a:lnTo>
                      <a:pt x="258" y="155"/>
                    </a:lnTo>
                    <a:lnTo>
                      <a:pt x="278" y="131"/>
                    </a:lnTo>
                    <a:lnTo>
                      <a:pt x="298" y="106"/>
                    </a:lnTo>
                    <a:lnTo>
                      <a:pt x="315" y="80"/>
                    </a:lnTo>
                    <a:lnTo>
                      <a:pt x="329" y="53"/>
                    </a:lnTo>
                    <a:lnTo>
                      <a:pt x="340" y="27"/>
                    </a:lnTo>
                    <a:lnTo>
                      <a:pt x="349" y="0"/>
                    </a:lnTo>
                    <a:lnTo>
                      <a:pt x="350" y="9"/>
                    </a:lnTo>
                    <a:lnTo>
                      <a:pt x="350" y="35"/>
                    </a:lnTo>
                    <a:lnTo>
                      <a:pt x="344" y="75"/>
                    </a:lnTo>
                    <a:lnTo>
                      <a:pt x="328" y="124"/>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75" name="Freeform 81">
                <a:extLst>
                  <a:ext uri="{FF2B5EF4-FFF2-40B4-BE49-F238E27FC236}">
                    <a16:creationId xmlns:a16="http://schemas.microsoft.com/office/drawing/2014/main" xmlns="" id="{11914366-E4FD-47D9-AA28-A99CB6199DE7}"/>
                  </a:ext>
                </a:extLst>
              </p:cNvPr>
              <p:cNvSpPr>
                <a:spLocks/>
              </p:cNvSpPr>
              <p:nvPr/>
            </p:nvSpPr>
            <p:spPr bwMode="auto">
              <a:xfrm>
                <a:off x="2473" y="2342"/>
                <a:ext cx="415" cy="223"/>
              </a:xfrm>
              <a:custGeom>
                <a:avLst/>
                <a:gdLst>
                  <a:gd name="T0" fmla="*/ 579 w 830"/>
                  <a:gd name="T1" fmla="*/ 62 h 445"/>
                  <a:gd name="T2" fmla="*/ 686 w 830"/>
                  <a:gd name="T3" fmla="*/ 121 h 445"/>
                  <a:gd name="T4" fmla="*/ 758 w 830"/>
                  <a:gd name="T5" fmla="*/ 185 h 445"/>
                  <a:gd name="T6" fmla="*/ 800 w 830"/>
                  <a:gd name="T7" fmla="*/ 257 h 445"/>
                  <a:gd name="T8" fmla="*/ 823 w 830"/>
                  <a:gd name="T9" fmla="*/ 335 h 445"/>
                  <a:gd name="T10" fmla="*/ 822 w 830"/>
                  <a:gd name="T11" fmla="*/ 406 h 445"/>
                  <a:gd name="T12" fmla="*/ 785 w 830"/>
                  <a:gd name="T13" fmla="*/ 439 h 445"/>
                  <a:gd name="T14" fmla="*/ 736 w 830"/>
                  <a:gd name="T15" fmla="*/ 445 h 445"/>
                  <a:gd name="T16" fmla="*/ 687 w 830"/>
                  <a:gd name="T17" fmla="*/ 437 h 445"/>
                  <a:gd name="T18" fmla="*/ 649 w 830"/>
                  <a:gd name="T19" fmla="*/ 426 h 445"/>
                  <a:gd name="T20" fmla="*/ 636 w 830"/>
                  <a:gd name="T21" fmla="*/ 422 h 445"/>
                  <a:gd name="T22" fmla="*/ 771 w 830"/>
                  <a:gd name="T23" fmla="*/ 371 h 445"/>
                  <a:gd name="T24" fmla="*/ 745 w 830"/>
                  <a:gd name="T25" fmla="*/ 292 h 445"/>
                  <a:gd name="T26" fmla="*/ 690 w 830"/>
                  <a:gd name="T27" fmla="*/ 202 h 445"/>
                  <a:gd name="T28" fmla="*/ 615 w 830"/>
                  <a:gd name="T29" fmla="*/ 135 h 445"/>
                  <a:gd name="T30" fmla="*/ 525 w 830"/>
                  <a:gd name="T31" fmla="*/ 88 h 445"/>
                  <a:gd name="T32" fmla="*/ 425 w 830"/>
                  <a:gd name="T33" fmla="*/ 57 h 445"/>
                  <a:gd name="T34" fmla="*/ 319 w 830"/>
                  <a:gd name="T35" fmla="*/ 42 h 445"/>
                  <a:gd name="T36" fmla="*/ 270 w 830"/>
                  <a:gd name="T37" fmla="*/ 38 h 445"/>
                  <a:gd name="T38" fmla="*/ 224 w 830"/>
                  <a:gd name="T39" fmla="*/ 39 h 445"/>
                  <a:gd name="T40" fmla="*/ 179 w 830"/>
                  <a:gd name="T41" fmla="*/ 48 h 445"/>
                  <a:gd name="T42" fmla="*/ 137 w 830"/>
                  <a:gd name="T43" fmla="*/ 62 h 445"/>
                  <a:gd name="T44" fmla="*/ 98 w 830"/>
                  <a:gd name="T45" fmla="*/ 83 h 445"/>
                  <a:gd name="T46" fmla="*/ 113 w 830"/>
                  <a:gd name="T47" fmla="*/ 152 h 445"/>
                  <a:gd name="T48" fmla="*/ 194 w 830"/>
                  <a:gd name="T49" fmla="*/ 236 h 445"/>
                  <a:gd name="T50" fmla="*/ 302 w 830"/>
                  <a:gd name="T51" fmla="*/ 306 h 445"/>
                  <a:gd name="T52" fmla="*/ 406 w 830"/>
                  <a:gd name="T53" fmla="*/ 360 h 445"/>
                  <a:gd name="T54" fmla="*/ 482 w 830"/>
                  <a:gd name="T55" fmla="*/ 394 h 445"/>
                  <a:gd name="T56" fmla="*/ 478 w 830"/>
                  <a:gd name="T57" fmla="*/ 403 h 445"/>
                  <a:gd name="T58" fmla="*/ 386 w 830"/>
                  <a:gd name="T59" fmla="*/ 382 h 445"/>
                  <a:gd name="T60" fmla="*/ 282 w 830"/>
                  <a:gd name="T61" fmla="*/ 343 h 445"/>
                  <a:gd name="T62" fmla="*/ 183 w 830"/>
                  <a:gd name="T63" fmla="*/ 286 h 445"/>
                  <a:gd name="T64" fmla="*/ 100 w 830"/>
                  <a:gd name="T65" fmla="*/ 215 h 445"/>
                  <a:gd name="T66" fmla="*/ 48 w 830"/>
                  <a:gd name="T67" fmla="*/ 131 h 445"/>
                  <a:gd name="T68" fmla="*/ 44 w 830"/>
                  <a:gd name="T69" fmla="*/ 170 h 445"/>
                  <a:gd name="T70" fmla="*/ 61 w 830"/>
                  <a:gd name="T71" fmla="*/ 224 h 445"/>
                  <a:gd name="T72" fmla="*/ 60 w 830"/>
                  <a:gd name="T73" fmla="*/ 237 h 445"/>
                  <a:gd name="T74" fmla="*/ 25 w 830"/>
                  <a:gd name="T75" fmla="*/ 199 h 445"/>
                  <a:gd name="T76" fmla="*/ 0 w 830"/>
                  <a:gd name="T77" fmla="*/ 147 h 445"/>
                  <a:gd name="T78" fmla="*/ 6 w 830"/>
                  <a:gd name="T79" fmla="*/ 98 h 445"/>
                  <a:gd name="T80" fmla="*/ 56 w 830"/>
                  <a:gd name="T81" fmla="*/ 50 h 445"/>
                  <a:gd name="T82" fmla="*/ 145 w 830"/>
                  <a:gd name="T83" fmla="*/ 16 h 445"/>
                  <a:gd name="T84" fmla="*/ 261 w 830"/>
                  <a:gd name="T85" fmla="*/ 0 h 445"/>
                  <a:gd name="T86" fmla="*/ 394 w 830"/>
                  <a:gd name="T87" fmla="*/ 8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0" h="445">
                    <a:moveTo>
                      <a:pt x="485" y="28"/>
                    </a:moveTo>
                    <a:lnTo>
                      <a:pt x="534" y="45"/>
                    </a:lnTo>
                    <a:lnTo>
                      <a:pt x="579" y="62"/>
                    </a:lnTo>
                    <a:lnTo>
                      <a:pt x="619" y="80"/>
                    </a:lnTo>
                    <a:lnTo>
                      <a:pt x="654" y="100"/>
                    </a:lnTo>
                    <a:lnTo>
                      <a:pt x="686" y="121"/>
                    </a:lnTo>
                    <a:lnTo>
                      <a:pt x="713" y="141"/>
                    </a:lnTo>
                    <a:lnTo>
                      <a:pt x="737" y="163"/>
                    </a:lnTo>
                    <a:lnTo>
                      <a:pt x="758" y="185"/>
                    </a:lnTo>
                    <a:lnTo>
                      <a:pt x="775" y="209"/>
                    </a:lnTo>
                    <a:lnTo>
                      <a:pt x="789" y="233"/>
                    </a:lnTo>
                    <a:lnTo>
                      <a:pt x="800" y="257"/>
                    </a:lnTo>
                    <a:lnTo>
                      <a:pt x="811" y="283"/>
                    </a:lnTo>
                    <a:lnTo>
                      <a:pt x="817" y="308"/>
                    </a:lnTo>
                    <a:lnTo>
                      <a:pt x="823" y="335"/>
                    </a:lnTo>
                    <a:lnTo>
                      <a:pt x="827" y="361"/>
                    </a:lnTo>
                    <a:lnTo>
                      <a:pt x="830" y="388"/>
                    </a:lnTo>
                    <a:lnTo>
                      <a:pt x="822" y="406"/>
                    </a:lnTo>
                    <a:lnTo>
                      <a:pt x="812" y="421"/>
                    </a:lnTo>
                    <a:lnTo>
                      <a:pt x="799" y="431"/>
                    </a:lnTo>
                    <a:lnTo>
                      <a:pt x="785" y="439"/>
                    </a:lnTo>
                    <a:lnTo>
                      <a:pt x="769" y="444"/>
                    </a:lnTo>
                    <a:lnTo>
                      <a:pt x="753" y="445"/>
                    </a:lnTo>
                    <a:lnTo>
                      <a:pt x="736" y="445"/>
                    </a:lnTo>
                    <a:lnTo>
                      <a:pt x="720" y="444"/>
                    </a:lnTo>
                    <a:lnTo>
                      <a:pt x="702" y="440"/>
                    </a:lnTo>
                    <a:lnTo>
                      <a:pt x="687" y="437"/>
                    </a:lnTo>
                    <a:lnTo>
                      <a:pt x="672" y="432"/>
                    </a:lnTo>
                    <a:lnTo>
                      <a:pt x="660" y="429"/>
                    </a:lnTo>
                    <a:lnTo>
                      <a:pt x="649" y="426"/>
                    </a:lnTo>
                    <a:lnTo>
                      <a:pt x="641" y="423"/>
                    </a:lnTo>
                    <a:lnTo>
                      <a:pt x="637" y="422"/>
                    </a:lnTo>
                    <a:lnTo>
                      <a:pt x="636" y="422"/>
                    </a:lnTo>
                    <a:lnTo>
                      <a:pt x="755" y="406"/>
                    </a:lnTo>
                    <a:lnTo>
                      <a:pt x="768" y="390"/>
                    </a:lnTo>
                    <a:lnTo>
                      <a:pt x="771" y="371"/>
                    </a:lnTo>
                    <a:lnTo>
                      <a:pt x="769" y="352"/>
                    </a:lnTo>
                    <a:lnTo>
                      <a:pt x="759" y="327"/>
                    </a:lnTo>
                    <a:lnTo>
                      <a:pt x="745" y="292"/>
                    </a:lnTo>
                    <a:lnTo>
                      <a:pt x="730" y="260"/>
                    </a:lnTo>
                    <a:lnTo>
                      <a:pt x="710" y="230"/>
                    </a:lnTo>
                    <a:lnTo>
                      <a:pt x="690" y="202"/>
                    </a:lnTo>
                    <a:lnTo>
                      <a:pt x="667" y="178"/>
                    </a:lnTo>
                    <a:lnTo>
                      <a:pt x="641" y="155"/>
                    </a:lnTo>
                    <a:lnTo>
                      <a:pt x="615" y="135"/>
                    </a:lnTo>
                    <a:lnTo>
                      <a:pt x="586" y="117"/>
                    </a:lnTo>
                    <a:lnTo>
                      <a:pt x="556" y="102"/>
                    </a:lnTo>
                    <a:lnTo>
                      <a:pt x="525" y="88"/>
                    </a:lnTo>
                    <a:lnTo>
                      <a:pt x="493" y="76"/>
                    </a:lnTo>
                    <a:lnTo>
                      <a:pt x="459" y="65"/>
                    </a:lnTo>
                    <a:lnTo>
                      <a:pt x="425" y="57"/>
                    </a:lnTo>
                    <a:lnTo>
                      <a:pt x="390" y="50"/>
                    </a:lnTo>
                    <a:lnTo>
                      <a:pt x="355" y="46"/>
                    </a:lnTo>
                    <a:lnTo>
                      <a:pt x="319" y="42"/>
                    </a:lnTo>
                    <a:lnTo>
                      <a:pt x="303" y="40"/>
                    </a:lnTo>
                    <a:lnTo>
                      <a:pt x="287" y="38"/>
                    </a:lnTo>
                    <a:lnTo>
                      <a:pt x="270" y="38"/>
                    </a:lnTo>
                    <a:lnTo>
                      <a:pt x="255" y="38"/>
                    </a:lnTo>
                    <a:lnTo>
                      <a:pt x="239" y="38"/>
                    </a:lnTo>
                    <a:lnTo>
                      <a:pt x="224" y="39"/>
                    </a:lnTo>
                    <a:lnTo>
                      <a:pt x="209" y="41"/>
                    </a:lnTo>
                    <a:lnTo>
                      <a:pt x="194" y="43"/>
                    </a:lnTo>
                    <a:lnTo>
                      <a:pt x="179" y="48"/>
                    </a:lnTo>
                    <a:lnTo>
                      <a:pt x="166" y="51"/>
                    </a:lnTo>
                    <a:lnTo>
                      <a:pt x="151" y="56"/>
                    </a:lnTo>
                    <a:lnTo>
                      <a:pt x="137" y="62"/>
                    </a:lnTo>
                    <a:lnTo>
                      <a:pt x="123" y="69"/>
                    </a:lnTo>
                    <a:lnTo>
                      <a:pt x="110" y="74"/>
                    </a:lnTo>
                    <a:lnTo>
                      <a:pt x="98" y="83"/>
                    </a:lnTo>
                    <a:lnTo>
                      <a:pt x="85" y="91"/>
                    </a:lnTo>
                    <a:lnTo>
                      <a:pt x="95" y="122"/>
                    </a:lnTo>
                    <a:lnTo>
                      <a:pt x="113" y="152"/>
                    </a:lnTo>
                    <a:lnTo>
                      <a:pt x="136" y="180"/>
                    </a:lnTo>
                    <a:lnTo>
                      <a:pt x="163" y="208"/>
                    </a:lnTo>
                    <a:lnTo>
                      <a:pt x="194" y="236"/>
                    </a:lnTo>
                    <a:lnTo>
                      <a:pt x="229" y="260"/>
                    </a:lnTo>
                    <a:lnTo>
                      <a:pt x="265" y="284"/>
                    </a:lnTo>
                    <a:lnTo>
                      <a:pt x="302" y="306"/>
                    </a:lnTo>
                    <a:lnTo>
                      <a:pt x="338" y="327"/>
                    </a:lnTo>
                    <a:lnTo>
                      <a:pt x="373" y="344"/>
                    </a:lnTo>
                    <a:lnTo>
                      <a:pt x="406" y="360"/>
                    </a:lnTo>
                    <a:lnTo>
                      <a:pt x="436" y="375"/>
                    </a:lnTo>
                    <a:lnTo>
                      <a:pt x="462" y="386"/>
                    </a:lnTo>
                    <a:lnTo>
                      <a:pt x="482" y="394"/>
                    </a:lnTo>
                    <a:lnTo>
                      <a:pt x="497" y="401"/>
                    </a:lnTo>
                    <a:lnTo>
                      <a:pt x="504" y="405"/>
                    </a:lnTo>
                    <a:lnTo>
                      <a:pt x="478" y="403"/>
                    </a:lnTo>
                    <a:lnTo>
                      <a:pt x="449" y="398"/>
                    </a:lnTo>
                    <a:lnTo>
                      <a:pt x="418" y="391"/>
                    </a:lnTo>
                    <a:lnTo>
                      <a:pt x="386" y="382"/>
                    </a:lnTo>
                    <a:lnTo>
                      <a:pt x="351" y="370"/>
                    </a:lnTo>
                    <a:lnTo>
                      <a:pt x="317" y="358"/>
                    </a:lnTo>
                    <a:lnTo>
                      <a:pt x="282" y="343"/>
                    </a:lnTo>
                    <a:lnTo>
                      <a:pt x="249" y="325"/>
                    </a:lnTo>
                    <a:lnTo>
                      <a:pt x="215" y="307"/>
                    </a:lnTo>
                    <a:lnTo>
                      <a:pt x="183" y="286"/>
                    </a:lnTo>
                    <a:lnTo>
                      <a:pt x="153" y="264"/>
                    </a:lnTo>
                    <a:lnTo>
                      <a:pt x="125" y="240"/>
                    </a:lnTo>
                    <a:lnTo>
                      <a:pt x="100" y="215"/>
                    </a:lnTo>
                    <a:lnTo>
                      <a:pt x="79" y="188"/>
                    </a:lnTo>
                    <a:lnTo>
                      <a:pt x="61" y="161"/>
                    </a:lnTo>
                    <a:lnTo>
                      <a:pt x="48" y="131"/>
                    </a:lnTo>
                    <a:lnTo>
                      <a:pt x="41" y="139"/>
                    </a:lnTo>
                    <a:lnTo>
                      <a:pt x="40" y="153"/>
                    </a:lnTo>
                    <a:lnTo>
                      <a:pt x="44" y="170"/>
                    </a:lnTo>
                    <a:lnTo>
                      <a:pt x="48" y="190"/>
                    </a:lnTo>
                    <a:lnTo>
                      <a:pt x="55" y="208"/>
                    </a:lnTo>
                    <a:lnTo>
                      <a:pt x="61" y="224"/>
                    </a:lnTo>
                    <a:lnTo>
                      <a:pt x="65" y="234"/>
                    </a:lnTo>
                    <a:lnTo>
                      <a:pt x="68" y="239"/>
                    </a:lnTo>
                    <a:lnTo>
                      <a:pt x="60" y="237"/>
                    </a:lnTo>
                    <a:lnTo>
                      <a:pt x="49" y="229"/>
                    </a:lnTo>
                    <a:lnTo>
                      <a:pt x="38" y="216"/>
                    </a:lnTo>
                    <a:lnTo>
                      <a:pt x="25" y="199"/>
                    </a:lnTo>
                    <a:lnTo>
                      <a:pt x="14" y="182"/>
                    </a:lnTo>
                    <a:lnTo>
                      <a:pt x="6" y="163"/>
                    </a:lnTo>
                    <a:lnTo>
                      <a:pt x="0" y="147"/>
                    </a:lnTo>
                    <a:lnTo>
                      <a:pt x="0" y="134"/>
                    </a:lnTo>
                    <a:lnTo>
                      <a:pt x="0" y="116"/>
                    </a:lnTo>
                    <a:lnTo>
                      <a:pt x="6" y="98"/>
                    </a:lnTo>
                    <a:lnTo>
                      <a:pt x="17" y="80"/>
                    </a:lnTo>
                    <a:lnTo>
                      <a:pt x="34" y="64"/>
                    </a:lnTo>
                    <a:lnTo>
                      <a:pt x="56" y="50"/>
                    </a:lnTo>
                    <a:lnTo>
                      <a:pt x="82" y="37"/>
                    </a:lnTo>
                    <a:lnTo>
                      <a:pt x="112" y="25"/>
                    </a:lnTo>
                    <a:lnTo>
                      <a:pt x="145" y="16"/>
                    </a:lnTo>
                    <a:lnTo>
                      <a:pt x="182" y="9"/>
                    </a:lnTo>
                    <a:lnTo>
                      <a:pt x="221" y="3"/>
                    </a:lnTo>
                    <a:lnTo>
                      <a:pt x="261" y="0"/>
                    </a:lnTo>
                    <a:lnTo>
                      <a:pt x="305" y="0"/>
                    </a:lnTo>
                    <a:lnTo>
                      <a:pt x="349" y="2"/>
                    </a:lnTo>
                    <a:lnTo>
                      <a:pt x="394" y="8"/>
                    </a:lnTo>
                    <a:lnTo>
                      <a:pt x="440" y="17"/>
                    </a:lnTo>
                    <a:lnTo>
                      <a:pt x="485" y="28"/>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sp>
            <p:nvSpPr>
              <p:cNvPr id="76" name="Freeform 82">
                <a:extLst>
                  <a:ext uri="{FF2B5EF4-FFF2-40B4-BE49-F238E27FC236}">
                    <a16:creationId xmlns:a16="http://schemas.microsoft.com/office/drawing/2014/main" xmlns="" id="{2247AB14-1109-49CE-9949-C41B1BCA7522}"/>
                  </a:ext>
                </a:extLst>
              </p:cNvPr>
              <p:cNvSpPr>
                <a:spLocks/>
              </p:cNvSpPr>
              <p:nvPr/>
            </p:nvSpPr>
            <p:spPr bwMode="auto">
              <a:xfrm>
                <a:off x="2862" y="2471"/>
                <a:ext cx="284" cy="125"/>
              </a:xfrm>
              <a:custGeom>
                <a:avLst/>
                <a:gdLst>
                  <a:gd name="T0" fmla="*/ 563 w 568"/>
                  <a:gd name="T1" fmla="*/ 35 h 249"/>
                  <a:gd name="T2" fmla="*/ 544 w 568"/>
                  <a:gd name="T3" fmla="*/ 59 h 249"/>
                  <a:gd name="T4" fmla="*/ 520 w 568"/>
                  <a:gd name="T5" fmla="*/ 81 h 249"/>
                  <a:gd name="T6" fmla="*/ 492 w 568"/>
                  <a:gd name="T7" fmla="*/ 103 h 249"/>
                  <a:gd name="T8" fmla="*/ 461 w 568"/>
                  <a:gd name="T9" fmla="*/ 123 h 249"/>
                  <a:gd name="T10" fmla="*/ 429 w 568"/>
                  <a:gd name="T11" fmla="*/ 141 h 249"/>
                  <a:gd name="T12" fmla="*/ 395 w 568"/>
                  <a:gd name="T13" fmla="*/ 157 h 249"/>
                  <a:gd name="T14" fmla="*/ 362 w 568"/>
                  <a:gd name="T15" fmla="*/ 172 h 249"/>
                  <a:gd name="T16" fmla="*/ 329 w 568"/>
                  <a:gd name="T17" fmla="*/ 186 h 249"/>
                  <a:gd name="T18" fmla="*/ 296 w 568"/>
                  <a:gd name="T19" fmla="*/ 199 h 249"/>
                  <a:gd name="T20" fmla="*/ 265 w 568"/>
                  <a:gd name="T21" fmla="*/ 209 h 249"/>
                  <a:gd name="T22" fmla="*/ 238 w 568"/>
                  <a:gd name="T23" fmla="*/ 218 h 249"/>
                  <a:gd name="T24" fmla="*/ 213 w 568"/>
                  <a:gd name="T25" fmla="*/ 225 h 249"/>
                  <a:gd name="T26" fmla="*/ 193 w 568"/>
                  <a:gd name="T27" fmla="*/ 231 h 249"/>
                  <a:gd name="T28" fmla="*/ 178 w 568"/>
                  <a:gd name="T29" fmla="*/ 236 h 249"/>
                  <a:gd name="T30" fmla="*/ 167 w 568"/>
                  <a:gd name="T31" fmla="*/ 238 h 249"/>
                  <a:gd name="T32" fmla="*/ 164 w 568"/>
                  <a:gd name="T33" fmla="*/ 239 h 249"/>
                  <a:gd name="T34" fmla="*/ 138 w 568"/>
                  <a:gd name="T35" fmla="*/ 244 h 249"/>
                  <a:gd name="T36" fmla="*/ 113 w 568"/>
                  <a:gd name="T37" fmla="*/ 247 h 249"/>
                  <a:gd name="T38" fmla="*/ 90 w 568"/>
                  <a:gd name="T39" fmla="*/ 249 h 249"/>
                  <a:gd name="T40" fmla="*/ 67 w 568"/>
                  <a:gd name="T41" fmla="*/ 249 h 249"/>
                  <a:gd name="T42" fmla="*/ 46 w 568"/>
                  <a:gd name="T43" fmla="*/ 248 h 249"/>
                  <a:gd name="T44" fmla="*/ 28 w 568"/>
                  <a:gd name="T45" fmla="*/ 246 h 249"/>
                  <a:gd name="T46" fmla="*/ 13 w 568"/>
                  <a:gd name="T47" fmla="*/ 242 h 249"/>
                  <a:gd name="T48" fmla="*/ 0 w 568"/>
                  <a:gd name="T49" fmla="*/ 239 h 249"/>
                  <a:gd name="T50" fmla="*/ 5 w 568"/>
                  <a:gd name="T51" fmla="*/ 238 h 249"/>
                  <a:gd name="T52" fmla="*/ 18 w 568"/>
                  <a:gd name="T53" fmla="*/ 234 h 249"/>
                  <a:gd name="T54" fmla="*/ 38 w 568"/>
                  <a:gd name="T55" fmla="*/ 229 h 249"/>
                  <a:gd name="T56" fmla="*/ 65 w 568"/>
                  <a:gd name="T57" fmla="*/ 221 h 249"/>
                  <a:gd name="T58" fmla="*/ 97 w 568"/>
                  <a:gd name="T59" fmla="*/ 210 h 249"/>
                  <a:gd name="T60" fmla="*/ 135 w 568"/>
                  <a:gd name="T61" fmla="*/ 199 h 249"/>
                  <a:gd name="T62" fmla="*/ 175 w 568"/>
                  <a:gd name="T63" fmla="*/ 185 h 249"/>
                  <a:gd name="T64" fmla="*/ 219 w 568"/>
                  <a:gd name="T65" fmla="*/ 169 h 249"/>
                  <a:gd name="T66" fmla="*/ 264 w 568"/>
                  <a:gd name="T67" fmla="*/ 152 h 249"/>
                  <a:gd name="T68" fmla="*/ 309 w 568"/>
                  <a:gd name="T69" fmla="*/ 133 h 249"/>
                  <a:gd name="T70" fmla="*/ 355 w 568"/>
                  <a:gd name="T71" fmla="*/ 114 h 249"/>
                  <a:gd name="T72" fmla="*/ 399 w 568"/>
                  <a:gd name="T73" fmla="*/ 93 h 249"/>
                  <a:gd name="T74" fmla="*/ 440 w 568"/>
                  <a:gd name="T75" fmla="*/ 71 h 249"/>
                  <a:gd name="T76" fmla="*/ 479 w 568"/>
                  <a:gd name="T77" fmla="*/ 48 h 249"/>
                  <a:gd name="T78" fmla="*/ 514 w 568"/>
                  <a:gd name="T79" fmla="*/ 24 h 249"/>
                  <a:gd name="T80" fmla="*/ 544 w 568"/>
                  <a:gd name="T81" fmla="*/ 0 h 249"/>
                  <a:gd name="T82" fmla="*/ 558 w 568"/>
                  <a:gd name="T83" fmla="*/ 1 h 249"/>
                  <a:gd name="T84" fmla="*/ 566 w 568"/>
                  <a:gd name="T85" fmla="*/ 10 h 249"/>
                  <a:gd name="T86" fmla="*/ 568 w 568"/>
                  <a:gd name="T87" fmla="*/ 24 h 249"/>
                  <a:gd name="T88" fmla="*/ 563 w 568"/>
                  <a:gd name="T89" fmla="*/ 3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49">
                    <a:moveTo>
                      <a:pt x="563" y="35"/>
                    </a:moveTo>
                    <a:lnTo>
                      <a:pt x="544" y="59"/>
                    </a:lnTo>
                    <a:lnTo>
                      <a:pt x="520" y="81"/>
                    </a:lnTo>
                    <a:lnTo>
                      <a:pt x="492" y="103"/>
                    </a:lnTo>
                    <a:lnTo>
                      <a:pt x="461" y="123"/>
                    </a:lnTo>
                    <a:lnTo>
                      <a:pt x="429" y="141"/>
                    </a:lnTo>
                    <a:lnTo>
                      <a:pt x="395" y="157"/>
                    </a:lnTo>
                    <a:lnTo>
                      <a:pt x="362" y="172"/>
                    </a:lnTo>
                    <a:lnTo>
                      <a:pt x="329" y="186"/>
                    </a:lnTo>
                    <a:lnTo>
                      <a:pt x="296" y="199"/>
                    </a:lnTo>
                    <a:lnTo>
                      <a:pt x="265" y="209"/>
                    </a:lnTo>
                    <a:lnTo>
                      <a:pt x="238" y="218"/>
                    </a:lnTo>
                    <a:lnTo>
                      <a:pt x="213" y="225"/>
                    </a:lnTo>
                    <a:lnTo>
                      <a:pt x="193" y="231"/>
                    </a:lnTo>
                    <a:lnTo>
                      <a:pt x="178" y="236"/>
                    </a:lnTo>
                    <a:lnTo>
                      <a:pt x="167" y="238"/>
                    </a:lnTo>
                    <a:lnTo>
                      <a:pt x="164" y="239"/>
                    </a:lnTo>
                    <a:lnTo>
                      <a:pt x="138" y="244"/>
                    </a:lnTo>
                    <a:lnTo>
                      <a:pt x="113" y="247"/>
                    </a:lnTo>
                    <a:lnTo>
                      <a:pt x="90" y="249"/>
                    </a:lnTo>
                    <a:lnTo>
                      <a:pt x="67" y="249"/>
                    </a:lnTo>
                    <a:lnTo>
                      <a:pt x="46" y="248"/>
                    </a:lnTo>
                    <a:lnTo>
                      <a:pt x="28" y="246"/>
                    </a:lnTo>
                    <a:lnTo>
                      <a:pt x="13" y="242"/>
                    </a:lnTo>
                    <a:lnTo>
                      <a:pt x="0" y="239"/>
                    </a:lnTo>
                    <a:lnTo>
                      <a:pt x="5" y="238"/>
                    </a:lnTo>
                    <a:lnTo>
                      <a:pt x="18" y="234"/>
                    </a:lnTo>
                    <a:lnTo>
                      <a:pt x="38" y="229"/>
                    </a:lnTo>
                    <a:lnTo>
                      <a:pt x="65" y="221"/>
                    </a:lnTo>
                    <a:lnTo>
                      <a:pt x="97" y="210"/>
                    </a:lnTo>
                    <a:lnTo>
                      <a:pt x="135" y="199"/>
                    </a:lnTo>
                    <a:lnTo>
                      <a:pt x="175" y="185"/>
                    </a:lnTo>
                    <a:lnTo>
                      <a:pt x="219" y="169"/>
                    </a:lnTo>
                    <a:lnTo>
                      <a:pt x="264" y="152"/>
                    </a:lnTo>
                    <a:lnTo>
                      <a:pt x="309" y="133"/>
                    </a:lnTo>
                    <a:lnTo>
                      <a:pt x="355" y="114"/>
                    </a:lnTo>
                    <a:lnTo>
                      <a:pt x="399" y="93"/>
                    </a:lnTo>
                    <a:lnTo>
                      <a:pt x="440" y="71"/>
                    </a:lnTo>
                    <a:lnTo>
                      <a:pt x="479" y="48"/>
                    </a:lnTo>
                    <a:lnTo>
                      <a:pt x="514" y="24"/>
                    </a:lnTo>
                    <a:lnTo>
                      <a:pt x="544" y="0"/>
                    </a:lnTo>
                    <a:lnTo>
                      <a:pt x="558" y="1"/>
                    </a:lnTo>
                    <a:lnTo>
                      <a:pt x="566" y="10"/>
                    </a:lnTo>
                    <a:lnTo>
                      <a:pt x="568" y="24"/>
                    </a:lnTo>
                    <a:lnTo>
                      <a:pt x="563" y="35"/>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70C0"/>
                  </a:solidFill>
                  <a:effectLst/>
                  <a:uLnTx/>
                  <a:uFillTx/>
                  <a:latin typeface="Arial" panose="020B0604020202020204"/>
                  <a:ea typeface="+mn-ea"/>
                  <a:cs typeface="+mn-cs"/>
                </a:endParaRPr>
              </a:p>
            </p:txBody>
          </p:sp>
        </p:grpSp>
      </p:grpSp>
      <p:sp>
        <p:nvSpPr>
          <p:cNvPr id="80" name="AutoShape 6">
            <a:extLst>
              <a:ext uri="{FF2B5EF4-FFF2-40B4-BE49-F238E27FC236}">
                <a16:creationId xmlns:a16="http://schemas.microsoft.com/office/drawing/2014/main" xmlns="" id="{F2C4FDD8-075C-4AD7-9017-C63758A70EE0}"/>
              </a:ext>
            </a:extLst>
          </p:cNvPr>
          <p:cNvSpPr>
            <a:spLocks/>
          </p:cNvSpPr>
          <p:nvPr/>
        </p:nvSpPr>
        <p:spPr bwMode="auto">
          <a:xfrm>
            <a:off x="6173738" y="1227386"/>
            <a:ext cx="398878" cy="3876853"/>
          </a:xfrm>
          <a:prstGeom prst="leftBrace">
            <a:avLst>
              <a:gd name="adj1" fmla="val 56271"/>
              <a:gd name="adj2" fmla="val 41496"/>
            </a:avLst>
          </a:prstGeom>
          <a:noFill/>
          <a:ln w="38100" cap="rnd">
            <a:solidFill>
              <a:srgbClr val="0080C7"/>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pic>
        <p:nvPicPr>
          <p:cNvPr id="81" name="Picture 4" descr="C:\Users\u344143\Desktop\the_Book\• BRAND~STYLE\Assets(copied 6-15)\Logos\BCBSTX\CMYK\BCBSTX CMYK left.png">
            <a:extLst>
              <a:ext uri="{FF2B5EF4-FFF2-40B4-BE49-F238E27FC236}">
                <a16:creationId xmlns:a16="http://schemas.microsoft.com/office/drawing/2014/main" xmlns="" id="{EF8BF73E-0557-40DF-9021-C85F722BCA2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17766" y="1227386"/>
            <a:ext cx="796771" cy="133282"/>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p:cNvSpPr/>
          <p:nvPr/>
        </p:nvSpPr>
        <p:spPr>
          <a:xfrm>
            <a:off x="6639224" y="6063097"/>
            <a:ext cx="260879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618E"/>
                </a:solidFill>
                <a:effectLst/>
                <a:uLnTx/>
                <a:uFillTx/>
                <a:latin typeface="Arial" panose="020B0604020202020204"/>
                <a:ea typeface="+mn-ea"/>
                <a:cs typeface="+mn-cs"/>
              </a:rPr>
              <a:t>www.bcbstx.com/trshmo</a:t>
            </a:r>
          </a:p>
        </p:txBody>
      </p:sp>
    </p:spTree>
    <p:extLst>
      <p:ext uri="{BB962C8B-B14F-4D97-AF65-F5344CB8AC3E}">
        <p14:creationId xmlns:p14="http://schemas.microsoft.com/office/powerpoint/2010/main" val="4263150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96</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62593" y="177554"/>
            <a:ext cx="8069617" cy="246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111" y="2349144"/>
            <a:ext cx="8336280" cy="401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31143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028" y="577582"/>
            <a:ext cx="9086249" cy="582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itle 7">
            <a:extLst>
              <a:ext uri="{FF2B5EF4-FFF2-40B4-BE49-F238E27FC236}">
                <a16:creationId xmlns:a16="http://schemas.microsoft.com/office/drawing/2014/main" xmlns="" id="{FD712873-06B0-47B6-9E3B-DDB0D5AB3A96}"/>
              </a:ext>
            </a:extLst>
          </p:cNvPr>
          <p:cNvSpPr txBox="1">
            <a:spLocks/>
          </p:cNvSpPr>
          <p:nvPr/>
        </p:nvSpPr>
        <p:spPr>
          <a:xfrm>
            <a:off x="519764" y="577582"/>
            <a:ext cx="5791199" cy="2969394"/>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600" cap="none" spc="0" normalizeH="0" baseline="0" noProof="0" dirty="0">
                <a:ln>
                  <a:noFill/>
                </a:ln>
                <a:solidFill>
                  <a:srgbClr val="24618E"/>
                </a:solidFill>
                <a:effectLst/>
                <a:uLnTx/>
                <a:uFillTx/>
                <a:latin typeface="Arial Narrow" panose="020B0606020202030204" pitchFamily="34" charset="0"/>
                <a:ea typeface="+mj-ea"/>
                <a:cs typeface="+mj-cs"/>
              </a:rPr>
              <a:t>BlueCard</a:t>
            </a:r>
            <a:r>
              <a:rPr kumimoji="0" lang="en-US" sz="1400" b="1" i="0" u="none" strike="noStrike" kern="600" cap="none" spc="0" normalizeH="0" baseline="100000" noProof="0" dirty="0">
                <a:ln>
                  <a:noFill/>
                </a:ln>
                <a:solidFill>
                  <a:srgbClr val="24618E"/>
                </a:solidFill>
                <a:effectLst/>
                <a:uLnTx/>
                <a:uFillTx/>
                <a:latin typeface="Arial Narrow" panose="020B0606020202030204" pitchFamily="34" charset="0"/>
                <a:ea typeface="+mj-ea"/>
                <a:cs typeface="+mj-cs"/>
              </a:rPr>
              <a:t>®</a:t>
            </a:r>
            <a:r>
              <a:rPr kumimoji="0" lang="en-US" sz="3000" b="1" i="0" u="none" strike="noStrike" kern="600" cap="none" spc="0" normalizeH="0" baseline="0" noProof="0" dirty="0">
                <a:ln>
                  <a:noFill/>
                </a:ln>
                <a:solidFill>
                  <a:srgbClr val="24618E"/>
                </a:solidFill>
                <a:effectLst/>
                <a:uLnTx/>
                <a:uFillTx/>
                <a:latin typeface="Arial Narrow" panose="020B0606020202030204" pitchFamily="34" charset="0"/>
                <a:ea typeface="+mj-ea"/>
                <a:cs typeface="+mj-cs"/>
              </a:rPr>
              <a:t> </a:t>
            </a:r>
            <a:r>
              <a:rPr kumimoji="0" lang="en-US" sz="3200" b="1" i="0" u="none" strike="noStrike" kern="600" cap="none" spc="0" normalizeH="0" baseline="0" noProof="0" dirty="0">
                <a:ln>
                  <a:noFill/>
                </a:ln>
                <a:solidFill>
                  <a:srgbClr val="24618E"/>
                </a:solidFill>
                <a:effectLst/>
                <a:uLnTx/>
                <a:uFillTx/>
                <a:latin typeface="Arial Narrow" panose="020B0606020202030204" pitchFamily="34" charset="0"/>
                <a:ea typeface="+mj-ea"/>
                <a:cs typeface="+mj-cs"/>
              </a:rPr>
              <a:t>Access</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800" b="0" i="0" u="none" strike="noStrike" kern="600" cap="none" spc="0" normalizeH="0" baseline="0" noProof="0" dirty="0">
                <a:ln>
                  <a:noFill/>
                </a:ln>
                <a:solidFill>
                  <a:srgbClr val="000000"/>
                </a:solidFill>
                <a:effectLst/>
                <a:uLnTx/>
                <a:uFillTx/>
                <a:latin typeface="Arial" panose="020B0604020202020204"/>
                <a:ea typeface="+mj-ea"/>
                <a:cs typeface="+mj-cs"/>
              </a:rPr>
              <a:t>Employees traveling outside of Texas who need urgent care can receive coverage for care through a BCBS-affiliated provider.</a:t>
            </a:r>
          </a:p>
          <a:p>
            <a:pPr marL="0" marR="0" lvl="0" indent="0" algn="l" defTabSz="685800" rtl="0" eaLnBrk="1" fontAlgn="auto" latinLnBrk="0" hangingPunct="1">
              <a:lnSpc>
                <a:spcPct val="90000"/>
              </a:lnSpc>
              <a:spcBef>
                <a:spcPts val="1800"/>
              </a:spcBef>
              <a:spcAft>
                <a:spcPts val="0"/>
              </a:spcAft>
              <a:buClrTx/>
              <a:buSzTx/>
              <a:buFontTx/>
              <a:buNone/>
              <a:tabLst/>
              <a:defRPr/>
            </a:pPr>
            <a:r>
              <a:rPr kumimoji="0" lang="en-US" sz="3200" b="1" i="0" u="none" strike="noStrike" kern="600" cap="none" spc="0" normalizeH="0" baseline="0" noProof="0" dirty="0">
                <a:ln>
                  <a:noFill/>
                </a:ln>
                <a:solidFill>
                  <a:srgbClr val="24618E"/>
                </a:solidFill>
                <a:effectLst/>
                <a:uLnTx/>
                <a:uFillTx/>
                <a:latin typeface="Arial Narrow" panose="020B0606020202030204" pitchFamily="34" charset="0"/>
                <a:ea typeface="+mj-ea"/>
                <a:cs typeface="+mj-cs"/>
              </a:rPr>
              <a:t>Away from Home Care</a:t>
            </a:r>
            <a:r>
              <a:rPr kumimoji="0" lang="en-US" sz="1400" b="1" i="0" u="none" strike="noStrike" kern="600" cap="none" spc="0" normalizeH="0" baseline="100000" noProof="0" dirty="0">
                <a:ln>
                  <a:noFill/>
                </a:ln>
                <a:solidFill>
                  <a:srgbClr val="24618E"/>
                </a:solidFill>
                <a:effectLst/>
                <a:uLnTx/>
                <a:uFillTx/>
                <a:latin typeface="Arial Narrow" panose="020B0606020202030204" pitchFamily="34" charset="0"/>
                <a:ea typeface="+mj-ea"/>
                <a:cs typeface="+mj-cs"/>
              </a:rPr>
              <a:t>®</a:t>
            </a:r>
            <a:r>
              <a:rPr kumimoji="0" lang="en-US" sz="3000" b="0" i="0" u="none" strike="noStrike" kern="600" cap="none" spc="0" normalizeH="0" baseline="0" noProof="0" dirty="0">
                <a:ln>
                  <a:noFill/>
                </a:ln>
                <a:solidFill>
                  <a:srgbClr val="0080C7"/>
                </a:solidFill>
                <a:effectLst/>
                <a:uLnTx/>
                <a:uFillTx/>
                <a:latin typeface="Arial" panose="020B0604020202020204"/>
                <a:ea typeface="+mj-ea"/>
                <a:cs typeface="+mj-cs"/>
              </a:rPr>
              <a:t/>
            </a:r>
            <a:br>
              <a:rPr kumimoji="0" lang="en-US" sz="3000" b="0" i="0" u="none" strike="noStrike" kern="600" cap="none" spc="0" normalizeH="0" baseline="0" noProof="0" dirty="0">
                <a:ln>
                  <a:noFill/>
                </a:ln>
                <a:solidFill>
                  <a:srgbClr val="0080C7"/>
                </a:solidFill>
                <a:effectLst/>
                <a:uLnTx/>
                <a:uFillTx/>
                <a:latin typeface="Arial" panose="020B0604020202020204"/>
                <a:ea typeface="+mj-ea"/>
                <a:cs typeface="+mj-cs"/>
              </a:rPr>
            </a:br>
            <a:r>
              <a:rPr kumimoji="0" lang="en-US" sz="1800" b="0" i="0" u="none" strike="noStrike" kern="600" cap="none" spc="0" normalizeH="0" baseline="0" noProof="0" dirty="0">
                <a:ln>
                  <a:noFill/>
                </a:ln>
                <a:solidFill>
                  <a:srgbClr val="000000"/>
                </a:solidFill>
                <a:effectLst/>
                <a:uLnTx/>
                <a:uFillTx/>
                <a:latin typeface="Arial" panose="020B0604020202020204"/>
                <a:ea typeface="+mj-ea"/>
                <a:cs typeface="+mj-cs"/>
              </a:rPr>
              <a:t>Employees and covered dependents temporarily residing outside of Texas may be eligible to obtain covered </a:t>
            </a:r>
            <a:br>
              <a:rPr kumimoji="0" lang="en-US" sz="1800" b="0" i="0" u="none" strike="noStrike" kern="600" cap="none" spc="0" normalizeH="0" baseline="0" noProof="0" dirty="0">
                <a:ln>
                  <a:noFill/>
                </a:ln>
                <a:solidFill>
                  <a:srgbClr val="000000"/>
                </a:solidFill>
                <a:effectLst/>
                <a:uLnTx/>
                <a:uFillTx/>
                <a:latin typeface="Arial" panose="020B0604020202020204"/>
                <a:ea typeface="+mj-ea"/>
                <a:cs typeface="+mj-cs"/>
              </a:rPr>
            </a:br>
            <a:r>
              <a:rPr kumimoji="0" lang="en-US" sz="1800" b="0" i="0" u="none" strike="noStrike" kern="600" cap="none" spc="0" normalizeH="0" baseline="0" noProof="0" dirty="0">
                <a:ln>
                  <a:noFill/>
                </a:ln>
                <a:solidFill>
                  <a:srgbClr val="000000"/>
                </a:solidFill>
                <a:effectLst/>
                <a:uLnTx/>
                <a:uFillTx/>
                <a:latin typeface="Arial" panose="020B0604020202020204"/>
                <a:ea typeface="+mj-ea"/>
                <a:cs typeface="+mj-cs"/>
              </a:rPr>
              <a:t>services from a BCBS-affiliated HMO.</a:t>
            </a:r>
          </a:p>
        </p:txBody>
      </p:sp>
    </p:spTree>
    <p:extLst>
      <p:ext uri="{BB962C8B-B14F-4D97-AF65-F5344CB8AC3E}">
        <p14:creationId xmlns:p14="http://schemas.microsoft.com/office/powerpoint/2010/main" val="40727098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98</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0" name="Group 29"/>
          <p:cNvGrpSpPr/>
          <p:nvPr/>
        </p:nvGrpSpPr>
        <p:grpSpPr>
          <a:xfrm>
            <a:off x="1182002" y="352540"/>
            <a:ext cx="8333152" cy="5990723"/>
            <a:chOff x="323850" y="247707"/>
            <a:chExt cx="8657312" cy="5990723"/>
          </a:xfrm>
        </p:grpSpPr>
        <p:sp>
          <p:nvSpPr>
            <p:cNvPr id="7" name="Title 7"/>
            <p:cNvSpPr txBox="1">
              <a:spLocks/>
            </p:cNvSpPr>
            <p:nvPr/>
          </p:nvSpPr>
          <p:spPr>
            <a:xfrm>
              <a:off x="457199" y="247707"/>
              <a:ext cx="8229600" cy="8763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600" cap="none" spc="-70" normalizeH="0" baseline="0" noProof="0" dirty="0">
                  <a:ln>
                    <a:noFill/>
                  </a:ln>
                  <a:solidFill>
                    <a:srgbClr val="24618E"/>
                  </a:solidFill>
                  <a:effectLst/>
                  <a:uLnTx/>
                  <a:uFillTx/>
                  <a:latin typeface="Arial Narrow" panose="020B0606020202030204" pitchFamily="34" charset="0"/>
                  <a:ea typeface="+mj-ea"/>
                  <a:cs typeface="+mj-cs"/>
                </a:rPr>
                <a:t>Increase Member Engagement with </a:t>
              </a:r>
              <a:br>
                <a:rPr kumimoji="0" lang="en-US" sz="3200" b="1" i="0" u="none" strike="noStrike" kern="600" cap="none" spc="-70" normalizeH="0" baseline="0" noProof="0" dirty="0">
                  <a:ln>
                    <a:noFill/>
                  </a:ln>
                  <a:solidFill>
                    <a:srgbClr val="24618E"/>
                  </a:solidFill>
                  <a:effectLst/>
                  <a:uLnTx/>
                  <a:uFillTx/>
                  <a:latin typeface="Arial Narrow" panose="020B0606020202030204" pitchFamily="34" charset="0"/>
                  <a:ea typeface="+mj-ea"/>
                  <a:cs typeface="+mj-cs"/>
                </a:rPr>
              </a:br>
              <a:r>
                <a:rPr kumimoji="0" lang="en-US" sz="3200" b="1" i="0" u="none" strike="noStrike" kern="600" cap="none" spc="-70" normalizeH="0" baseline="0" noProof="0" dirty="0">
                  <a:ln>
                    <a:noFill/>
                  </a:ln>
                  <a:solidFill>
                    <a:srgbClr val="24618E"/>
                  </a:solidFill>
                  <a:effectLst/>
                  <a:uLnTx/>
                  <a:uFillTx/>
                  <a:latin typeface="Arial Narrow" panose="020B0606020202030204" pitchFamily="34" charset="0"/>
                  <a:ea typeface="+mj-ea"/>
                  <a:cs typeface="+mj-cs"/>
                </a:rPr>
                <a:t>Blue Access </a:t>
              </a:r>
              <a:r>
                <a:rPr kumimoji="0" lang="en-US" sz="3200" b="1" i="0" u="none" strike="noStrike" kern="600" cap="none" spc="-70" normalizeH="0" baseline="0" noProof="0" dirty="0" err="1">
                  <a:ln>
                    <a:noFill/>
                  </a:ln>
                  <a:solidFill>
                    <a:srgbClr val="24618E"/>
                  </a:solidFill>
                  <a:effectLst/>
                  <a:uLnTx/>
                  <a:uFillTx/>
                  <a:latin typeface="Arial Narrow" panose="020B0606020202030204" pitchFamily="34" charset="0"/>
                  <a:ea typeface="+mj-ea"/>
                  <a:cs typeface="+mj-cs"/>
                </a:rPr>
                <a:t>Mobile</a:t>
              </a:r>
              <a:r>
                <a:rPr kumimoji="0" lang="en-US" sz="1400" b="1" i="0" u="none" strike="noStrike" kern="600" cap="none" spc="0" normalizeH="0" baseline="100000" noProof="0" dirty="0" err="1">
                  <a:ln>
                    <a:noFill/>
                  </a:ln>
                  <a:solidFill>
                    <a:srgbClr val="24618E"/>
                  </a:solidFill>
                  <a:effectLst/>
                  <a:uLnTx/>
                  <a:uFillTx/>
                  <a:latin typeface="Arial Narrow" panose="020B0606020202030204" pitchFamily="34" charset="0"/>
                  <a:ea typeface="+mj-ea"/>
                  <a:cs typeface="+mj-cs"/>
                </a:rPr>
                <a:t>SM</a:t>
              </a:r>
              <a:endParaRPr kumimoji="0" lang="en-US" sz="3000" b="1" i="0" u="none" strike="noStrike" kern="600" cap="none" spc="0" normalizeH="0" baseline="100000" noProof="0" dirty="0">
                <a:ln>
                  <a:noFill/>
                </a:ln>
                <a:solidFill>
                  <a:srgbClr val="24618E"/>
                </a:solidFill>
                <a:effectLst/>
                <a:uLnTx/>
                <a:uFillTx/>
                <a:latin typeface="Arial Narrow" panose="020B0606020202030204" pitchFamily="34" charset="0"/>
                <a:ea typeface="+mj-ea"/>
                <a:cs typeface="+mj-cs"/>
              </a:endParaRPr>
            </a:p>
          </p:txBody>
        </p:sp>
        <p:pic>
          <p:nvPicPr>
            <p:cNvPr id="8" name="Picture 7">
              <a:extLst>
                <a:ext uri="{FF2B5EF4-FFF2-40B4-BE49-F238E27FC236}">
                  <a16:creationId xmlns:a16="http://schemas.microsoft.com/office/drawing/2014/main" xmlns="" id="{2507F4F0-B84E-49A0-B5C0-DAF173752141}"/>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323851" y="2232128"/>
              <a:ext cx="489435" cy="731520"/>
            </a:xfrm>
            <a:prstGeom prst="rect">
              <a:avLst/>
            </a:prstGeom>
          </p:spPr>
        </p:pic>
        <p:pic>
          <p:nvPicPr>
            <p:cNvPr id="9" name="Picture 8">
              <a:extLst>
                <a:ext uri="{FF2B5EF4-FFF2-40B4-BE49-F238E27FC236}">
                  <a16:creationId xmlns:a16="http://schemas.microsoft.com/office/drawing/2014/main" xmlns="" id="{87911DC0-21D4-40EB-9550-30DB20D403E3}"/>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323850" y="4750297"/>
              <a:ext cx="489435" cy="731520"/>
            </a:xfrm>
            <a:prstGeom prst="rect">
              <a:avLst/>
            </a:prstGeom>
          </p:spPr>
        </p:pic>
        <p:grpSp>
          <p:nvGrpSpPr>
            <p:cNvPr id="10" name="Group 9">
              <a:extLst>
                <a:ext uri="{FF2B5EF4-FFF2-40B4-BE49-F238E27FC236}">
                  <a16:creationId xmlns:a16="http://schemas.microsoft.com/office/drawing/2014/main" xmlns="" id="{7BCBA421-B7DD-4760-8861-B40FADF41053}"/>
                </a:ext>
              </a:extLst>
            </p:cNvPr>
            <p:cNvGrpSpPr/>
            <p:nvPr/>
          </p:nvGrpSpPr>
          <p:grpSpPr>
            <a:xfrm>
              <a:off x="5179884" y="4089798"/>
              <a:ext cx="879327" cy="1706070"/>
              <a:chOff x="5278527" y="3995247"/>
              <a:chExt cx="879327" cy="1706070"/>
            </a:xfrm>
          </p:grpSpPr>
          <p:pic>
            <p:nvPicPr>
              <p:cNvPr id="11" name="Picture 10">
                <a:extLst>
                  <a:ext uri="{FF2B5EF4-FFF2-40B4-BE49-F238E27FC236}">
                    <a16:creationId xmlns:a16="http://schemas.microsoft.com/office/drawing/2014/main" xmlns="" id="{91390C2B-9875-4465-BECD-8C82E53832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8527" y="3995247"/>
                <a:ext cx="879327" cy="1706070"/>
              </a:xfrm>
              <a:prstGeom prst="rect">
                <a:avLst/>
              </a:prstGeom>
            </p:spPr>
          </p:pic>
          <p:pic>
            <p:nvPicPr>
              <p:cNvPr id="12" name="Picture 11">
                <a:extLst>
                  <a:ext uri="{FF2B5EF4-FFF2-40B4-BE49-F238E27FC236}">
                    <a16:creationId xmlns:a16="http://schemas.microsoft.com/office/drawing/2014/main" xmlns="" id="{6C069207-89E0-4196-BE0E-D9CB9A62A4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6442" y="4216005"/>
                <a:ext cx="751940" cy="1207008"/>
              </a:xfrm>
              <a:prstGeom prst="rect">
                <a:avLst/>
              </a:prstGeom>
            </p:spPr>
          </p:pic>
        </p:grpSp>
        <p:pic>
          <p:nvPicPr>
            <p:cNvPr id="13" name="Picture 12">
              <a:extLst>
                <a:ext uri="{FF2B5EF4-FFF2-40B4-BE49-F238E27FC236}">
                  <a16:creationId xmlns:a16="http://schemas.microsoft.com/office/drawing/2014/main" xmlns="" id="{FDC5B1F6-83E0-48D4-BB60-E2BBCF9EFD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942" y="1643309"/>
              <a:ext cx="960390" cy="1863348"/>
            </a:xfrm>
            <a:prstGeom prst="rect">
              <a:avLst/>
            </a:prstGeom>
          </p:spPr>
        </p:pic>
        <p:sp>
          <p:nvSpPr>
            <p:cNvPr id="14" name="Content Placeholder 4">
              <a:extLst>
                <a:ext uri="{FF2B5EF4-FFF2-40B4-BE49-F238E27FC236}">
                  <a16:creationId xmlns:a16="http://schemas.microsoft.com/office/drawing/2014/main" xmlns="" id="{7B651744-ED3B-413A-B257-BBB97D9B9118}"/>
                </a:ext>
              </a:extLst>
            </p:cNvPr>
            <p:cNvSpPr txBox="1">
              <a:spLocks/>
            </p:cNvSpPr>
            <p:nvPr/>
          </p:nvSpPr>
          <p:spPr bwMode="auto">
            <a:xfrm>
              <a:off x="2408691" y="1668203"/>
              <a:ext cx="2182559" cy="2060984"/>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ts val="400"/>
                </a:spcBef>
                <a:spcAft>
                  <a:spcPct val="0"/>
                </a:spcAft>
                <a:buClr>
                  <a:srgbClr val="276EC3"/>
                </a:buClr>
                <a:buSzPct val="110000"/>
                <a:buFontTx/>
                <a:buNone/>
                <a:tabLst/>
                <a:defRPr/>
              </a:pPr>
              <a:r>
                <a:rPr kumimoji="0" lang="en-US" sz="1800" b="1" i="0" u="none" strike="noStrike" kern="0" cap="none" spc="0" normalizeH="0" baseline="0" noProof="0" dirty="0">
                  <a:ln>
                    <a:noFill/>
                  </a:ln>
                  <a:solidFill>
                    <a:srgbClr val="FF7200"/>
                  </a:solidFill>
                  <a:effectLst/>
                  <a:uLnTx/>
                  <a:uFillTx/>
                  <a:latin typeface="Arial" panose="020B0604020202020204"/>
                  <a:ea typeface="+mn-ea"/>
                  <a:cs typeface="+mn-cs"/>
                </a:rPr>
                <a:t>PUBLIC SITE</a:t>
              </a:r>
            </a:p>
            <a:p>
              <a:pPr marL="0" marR="0" lvl="0" indent="0" algn="l" defTabSz="914400" rtl="0" eaLnBrk="0" fontAlgn="base" latinLnBrk="0" hangingPunct="0">
                <a:lnSpc>
                  <a:spcPct val="100000"/>
                </a:lnSpc>
                <a:spcBef>
                  <a:spcPts val="0"/>
                </a:spcBef>
                <a:spcAft>
                  <a:spcPct val="0"/>
                </a:spcAft>
                <a:buClr>
                  <a:srgbClr val="276EC3"/>
                </a:buClr>
                <a:buSzPct val="110000"/>
                <a:buFontTx/>
                <a:buNone/>
                <a:tabLst/>
                <a:defRPr/>
              </a:pPr>
              <a:r>
                <a:rPr kumimoji="0" lang="en-US" sz="1400" b="0" i="0" u="none" strike="noStrike" kern="0" cap="none" spc="0" normalizeH="0" baseline="0" noProof="0" dirty="0">
                  <a:ln>
                    <a:noFill/>
                  </a:ln>
                  <a:solidFill>
                    <a:srgbClr val="FF7200"/>
                  </a:solidFill>
                  <a:effectLst/>
                  <a:uLnTx/>
                  <a:uFillTx/>
                  <a:latin typeface="Arial" panose="020B0604020202020204"/>
                  <a:ea typeface="+mn-ea"/>
                  <a:cs typeface="+mn-cs"/>
                </a:rPr>
                <a:t>No log-in required</a:t>
              </a: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Insurance basics</a:t>
              </a: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Find network providers</a:t>
              </a: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Log-in or register for</a:t>
              </a:r>
              <a:b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b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Blue Access for </a:t>
              </a:r>
              <a:r>
                <a:rPr kumimoji="0" lang="en-US" sz="1200" b="0" i="0" u="none" strike="noStrike" kern="0" cap="none" spc="0" normalizeH="0" baseline="0" noProof="0" dirty="0" err="1">
                  <a:ln>
                    <a:noFill/>
                  </a:ln>
                  <a:solidFill>
                    <a:srgbClr val="000000"/>
                  </a:solidFill>
                  <a:effectLst/>
                  <a:uLnTx/>
                  <a:uFillTx/>
                  <a:latin typeface="Arial" panose="020B0604020202020204"/>
                  <a:ea typeface="+mn-ea"/>
                  <a:cs typeface="+mn-cs"/>
                </a:rPr>
                <a:t>Members</a:t>
              </a:r>
              <a:r>
                <a:rPr kumimoji="0" lang="en-US" sz="600" b="1" i="0" u="none" strike="noStrike" kern="0" cap="none" spc="0" normalizeH="0" baseline="100000" noProof="0" dirty="0" err="1">
                  <a:ln>
                    <a:noFill/>
                  </a:ln>
                  <a:solidFill>
                    <a:srgbClr val="000000"/>
                  </a:solidFill>
                  <a:effectLst/>
                  <a:uLnTx/>
                  <a:uFillTx/>
                  <a:latin typeface="Arial" panose="020B0604020202020204"/>
                  <a:ea typeface="+mn-ea"/>
                  <a:cs typeface="+mn-cs"/>
                </a:rPr>
                <a:t>SM</a:t>
              </a:r>
              <a:endParaRPr kumimoji="0" lang="en-US" sz="600" b="1" i="0" u="none" strike="noStrike" kern="0" cap="none" spc="0" normalizeH="0" baseline="100000" noProof="0" dirty="0">
                <a:ln>
                  <a:noFill/>
                </a:ln>
                <a:solidFill>
                  <a:srgbClr val="000000"/>
                </a:solidFill>
                <a:effectLst/>
                <a:uLnTx/>
                <a:uFillTx/>
                <a:latin typeface="Arial" panose="020B0604020202020204"/>
                <a:ea typeface="+mn-ea"/>
                <a:cs typeface="+mn-cs"/>
              </a:endParaRP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Contact us</a:t>
              </a:r>
            </a:p>
          </p:txBody>
        </p:sp>
        <p:sp>
          <p:nvSpPr>
            <p:cNvPr id="15" name="Content Placeholder 4">
              <a:extLst>
                <a:ext uri="{FF2B5EF4-FFF2-40B4-BE49-F238E27FC236}">
                  <a16:creationId xmlns:a16="http://schemas.microsoft.com/office/drawing/2014/main" xmlns="" id="{0A715148-8069-4BBE-93F0-7C0A96D5EA52}"/>
                </a:ext>
              </a:extLst>
            </p:cNvPr>
            <p:cNvSpPr txBox="1">
              <a:spLocks/>
            </p:cNvSpPr>
            <p:nvPr/>
          </p:nvSpPr>
          <p:spPr bwMode="auto">
            <a:xfrm>
              <a:off x="6206422" y="1681266"/>
              <a:ext cx="2774740" cy="1649763"/>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ts val="400"/>
                </a:spcBef>
                <a:spcAft>
                  <a:spcPct val="0"/>
                </a:spcAft>
                <a:buClr>
                  <a:srgbClr val="276EC3"/>
                </a:buClr>
                <a:buSzPct val="110000"/>
                <a:buFontTx/>
                <a:buNone/>
                <a:tabLst/>
                <a:defRPr/>
              </a:pPr>
              <a:r>
                <a:rPr kumimoji="0" lang="en-US" sz="1800" b="1" i="0" u="none" strike="noStrike" kern="0" cap="none" spc="0" normalizeH="0" baseline="0" noProof="0" dirty="0">
                  <a:ln>
                    <a:noFill/>
                  </a:ln>
                  <a:solidFill>
                    <a:srgbClr val="FF7200"/>
                  </a:solidFill>
                  <a:effectLst/>
                  <a:uLnTx/>
                  <a:uFillTx/>
                  <a:latin typeface="Arial" panose="020B0604020202020204"/>
                  <a:ea typeface="+mn-ea"/>
                  <a:cs typeface="+mn-cs"/>
                </a:rPr>
                <a:t>BCBSTX APP</a:t>
              </a: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Quick access to member claims, coverage, ID information and more</a:t>
              </a: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Ability to email your ID or send to Apple Wallet</a:t>
              </a: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Available in English and Spanish</a:t>
              </a:r>
            </a:p>
          </p:txBody>
        </p:sp>
        <p:sp>
          <p:nvSpPr>
            <p:cNvPr id="16" name="Content Placeholder 4">
              <a:extLst>
                <a:ext uri="{FF2B5EF4-FFF2-40B4-BE49-F238E27FC236}">
                  <a16:creationId xmlns:a16="http://schemas.microsoft.com/office/drawing/2014/main" xmlns="" id="{6B9E6428-D3A8-4E97-8C00-7F67380D3CF0}"/>
                </a:ext>
              </a:extLst>
            </p:cNvPr>
            <p:cNvSpPr txBox="1">
              <a:spLocks/>
            </p:cNvSpPr>
            <p:nvPr/>
          </p:nvSpPr>
          <p:spPr bwMode="auto">
            <a:xfrm>
              <a:off x="2408690" y="4057263"/>
              <a:ext cx="2555196" cy="2181167"/>
            </a:xfrm>
            <a:prstGeom prst="rect">
              <a:avLst/>
            </a:prstGeom>
            <a:noFill/>
            <a:ln w="9525">
              <a:noFill/>
              <a:miter lim="800000"/>
              <a:headEnd/>
              <a:tailEnd/>
            </a:ln>
          </p:spPr>
          <p:txBody>
            <a:bodyPr/>
            <a:lstStyle/>
            <a:p>
              <a:pPr marL="0" marR="0" lvl="0" indent="0" algn="l" defTabSz="914400" rtl="0" eaLnBrk="0" fontAlgn="base" latinLnBrk="0" hangingPunct="0">
                <a:lnSpc>
                  <a:spcPct val="85000"/>
                </a:lnSpc>
                <a:spcBef>
                  <a:spcPts val="0"/>
                </a:spcBef>
                <a:spcAft>
                  <a:spcPct val="0"/>
                </a:spcAft>
                <a:buClr>
                  <a:srgbClr val="276EC3"/>
                </a:buClr>
                <a:buSzPct val="110000"/>
                <a:buFontTx/>
                <a:buNone/>
                <a:tabLst/>
                <a:defRPr/>
              </a:pPr>
              <a:r>
                <a:rPr kumimoji="0" lang="en-US" sz="1800" b="1" i="0" u="none" strike="noStrike" kern="0" cap="none" spc="0" normalizeH="0" baseline="0" noProof="0" dirty="0">
                  <a:ln>
                    <a:noFill/>
                  </a:ln>
                  <a:solidFill>
                    <a:srgbClr val="24618E"/>
                  </a:solidFill>
                  <a:effectLst/>
                  <a:uLnTx/>
                  <a:uFillTx/>
                  <a:latin typeface="Arial" panose="020B0604020202020204"/>
                  <a:ea typeface="+mn-ea"/>
                  <a:cs typeface="+mn-cs"/>
                </a:rPr>
                <a:t>BLUE ACCESS</a:t>
              </a:r>
              <a:br>
                <a:rPr kumimoji="0" lang="en-US" sz="1800" b="1" i="0" u="none" strike="noStrike" kern="0" cap="none" spc="0" normalizeH="0" baseline="0" noProof="0" dirty="0">
                  <a:ln>
                    <a:noFill/>
                  </a:ln>
                  <a:solidFill>
                    <a:srgbClr val="24618E"/>
                  </a:solidFill>
                  <a:effectLst/>
                  <a:uLnTx/>
                  <a:uFillTx/>
                  <a:latin typeface="Arial" panose="020B0604020202020204"/>
                  <a:ea typeface="+mn-ea"/>
                  <a:cs typeface="+mn-cs"/>
                </a:rPr>
              </a:br>
              <a:r>
                <a:rPr kumimoji="0" lang="en-US" sz="1800" b="1" i="0" u="none" strike="noStrike" kern="0" cap="none" spc="0" normalizeH="0" baseline="0" noProof="0" dirty="0">
                  <a:ln>
                    <a:noFill/>
                  </a:ln>
                  <a:solidFill>
                    <a:srgbClr val="24618E"/>
                  </a:solidFill>
                  <a:effectLst/>
                  <a:uLnTx/>
                  <a:uFillTx/>
                  <a:latin typeface="Arial" panose="020B0604020202020204"/>
                  <a:ea typeface="+mn-ea"/>
                  <a:cs typeface="+mn-cs"/>
                </a:rPr>
                <a:t>FOR MEMBERS</a:t>
              </a:r>
              <a:endParaRPr kumimoji="0" lang="en-US" sz="900" b="1" i="0" u="none" strike="noStrike" kern="0" cap="none" spc="0" normalizeH="0" baseline="100000" noProof="0" dirty="0">
                <a:ln>
                  <a:noFill/>
                </a:ln>
                <a:solidFill>
                  <a:srgbClr val="24618E"/>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ts val="0"/>
                </a:spcBef>
                <a:spcAft>
                  <a:spcPts val="600"/>
                </a:spcAft>
                <a:buClr>
                  <a:srgbClr val="276EC3"/>
                </a:buClr>
                <a:buSzPct val="110000"/>
                <a:buFontTx/>
                <a:buNone/>
                <a:tabLst/>
                <a:defRPr/>
              </a:pPr>
              <a:r>
                <a:rPr kumimoji="0" lang="en-US" sz="1400" b="0" i="0" u="none" strike="noStrike" kern="0" cap="none" spc="0" normalizeH="0" baseline="0" noProof="0" dirty="0">
                  <a:ln>
                    <a:noFill/>
                  </a:ln>
                  <a:solidFill>
                    <a:srgbClr val="24618E"/>
                  </a:solidFill>
                  <a:effectLst/>
                  <a:uLnTx/>
                  <a:uFillTx/>
                  <a:latin typeface="Arial" panose="020B0604020202020204"/>
                  <a:ea typeface="+mn-ea"/>
                  <a:cs typeface="+mn-cs"/>
                </a:rPr>
                <a:t>Secure Site: log-in required</a:t>
              </a:r>
            </a:p>
            <a:p>
              <a:pPr marL="171450" marR="0" lvl="0" indent="-171450" algn="l" defTabSz="914400" rtl="0" eaLnBrk="0" fontAlgn="auto" latinLnBrk="0" hangingPunct="0">
                <a:lnSpc>
                  <a:spcPct val="100000"/>
                </a:lnSpc>
                <a:spcBef>
                  <a:spcPts val="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Digital ID card</a:t>
              </a:r>
            </a:p>
            <a:p>
              <a:pPr marL="171450" marR="0" lvl="0" indent="-171450" algn="l" defTabSz="914400" rtl="0" eaLnBrk="0" fontAlgn="auto" latinLnBrk="0" hangingPunct="0">
                <a:lnSpc>
                  <a:spcPct val="100000"/>
                </a:lnSpc>
                <a:spcBef>
                  <a:spcPts val="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Benefits/eligibility</a:t>
              </a:r>
            </a:p>
            <a:p>
              <a:pPr marL="171450" marR="0" lvl="0" indent="-171450" algn="l" defTabSz="914400" rtl="0" eaLnBrk="0" fontAlgn="auto" latinLnBrk="0" hangingPunct="0">
                <a:lnSpc>
                  <a:spcPct val="100000"/>
                </a:lnSpc>
                <a:spcBef>
                  <a:spcPts val="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Claims status</a:t>
              </a:r>
            </a:p>
            <a:p>
              <a:pPr marL="171450" marR="0" lvl="0" indent="-171450" algn="l" defTabSz="914400" rtl="0" eaLnBrk="0" fontAlgn="auto" latinLnBrk="0" hangingPunct="0">
                <a:lnSpc>
                  <a:spcPct val="100000"/>
                </a:lnSpc>
                <a:spcBef>
                  <a:spcPts val="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User profile</a:t>
              </a:r>
            </a:p>
            <a:p>
              <a:pPr marL="171450" marR="0" lvl="0" indent="-171450" algn="l" defTabSz="914400" rtl="0" eaLnBrk="0" fontAlgn="auto" latinLnBrk="0" hangingPunct="0">
                <a:lnSpc>
                  <a:spcPct val="100000"/>
                </a:lnSpc>
                <a:spcBef>
                  <a:spcPts val="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Pay My Bill</a:t>
              </a:r>
            </a:p>
            <a:p>
              <a:pPr marL="171450" marR="0" lvl="0" indent="-171450" algn="l" defTabSz="914400" rtl="0" eaLnBrk="0" fontAlgn="auto" latinLnBrk="0" hangingPunct="0">
                <a:lnSpc>
                  <a:spcPct val="100000"/>
                </a:lnSpc>
                <a:spcBef>
                  <a:spcPts val="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My Care Profile</a:t>
              </a:r>
            </a:p>
            <a:p>
              <a:pPr marL="171450" marR="0" lvl="0" indent="-171450" algn="l" defTabSz="914400" rtl="0" eaLnBrk="0" fontAlgn="auto" latinLnBrk="0" hangingPunct="0">
                <a:lnSpc>
                  <a:spcPct val="100000"/>
                </a:lnSpc>
                <a:spcBef>
                  <a:spcPts val="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Health and wellness resources</a:t>
              </a:r>
            </a:p>
          </p:txBody>
        </p:sp>
        <p:grpSp>
          <p:nvGrpSpPr>
            <p:cNvPr id="17" name="Group 16">
              <a:extLst>
                <a:ext uri="{FF2B5EF4-FFF2-40B4-BE49-F238E27FC236}">
                  <a16:creationId xmlns:a16="http://schemas.microsoft.com/office/drawing/2014/main" xmlns="" id="{CBD4C937-A0B2-41C7-BCA7-711D8718504D}"/>
                </a:ext>
              </a:extLst>
            </p:cNvPr>
            <p:cNvGrpSpPr/>
            <p:nvPr/>
          </p:nvGrpSpPr>
          <p:grpSpPr>
            <a:xfrm>
              <a:off x="5150644" y="4358404"/>
              <a:ext cx="950120" cy="347662"/>
              <a:chOff x="5150644" y="4486276"/>
              <a:chExt cx="950120" cy="347662"/>
            </a:xfrm>
          </p:grpSpPr>
          <p:sp>
            <p:nvSpPr>
              <p:cNvPr id="18" name="Rounded Rectangle 46">
                <a:extLst>
                  <a:ext uri="{FF2B5EF4-FFF2-40B4-BE49-F238E27FC236}">
                    <a16:creationId xmlns:a16="http://schemas.microsoft.com/office/drawing/2014/main" xmlns="" id="{6859D3AD-754D-4001-9815-F3834FF553B3}"/>
                  </a:ext>
                </a:extLst>
              </p:cNvPr>
              <p:cNvSpPr/>
              <p:nvPr/>
            </p:nvSpPr>
            <p:spPr>
              <a:xfrm>
                <a:off x="5264943" y="4486276"/>
                <a:ext cx="728663" cy="347662"/>
              </a:xfrm>
              <a:prstGeom prst="roundRect">
                <a:avLst>
                  <a:gd name="adj" fmla="val 9430"/>
                </a:avLst>
              </a:prstGeom>
              <a:gradFill rotWithShape="1">
                <a:gsLst>
                  <a:gs pos="87500">
                    <a:srgbClr val="147597"/>
                  </a:gs>
                  <a:gs pos="55000">
                    <a:srgbClr val="2FC7F2"/>
                  </a:gs>
                  <a:gs pos="0">
                    <a:srgbClr val="8ED9F0"/>
                  </a:gs>
                  <a:gs pos="100000">
                    <a:srgbClr val="005587">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xmlns="" id="{D9305FFB-B853-4894-894A-F894FCE3F640}"/>
                  </a:ext>
                </a:extLst>
              </p:cNvPr>
              <p:cNvSpPr txBox="1"/>
              <p:nvPr/>
            </p:nvSpPr>
            <p:spPr>
              <a:xfrm>
                <a:off x="5150644" y="4495800"/>
                <a:ext cx="950120"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“Claims Status Notification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Narrow" panose="020B0606020202030204" pitchFamily="34" charset="0"/>
                    <a:ea typeface="+mn-ea"/>
                    <a:cs typeface="+mn-cs"/>
                  </a:rPr>
                  <a:t>BCBSTX: A claim has been finalized. Please log in…”</a:t>
                </a:r>
              </a:p>
            </p:txBody>
          </p:sp>
        </p:grpSp>
        <p:pic>
          <p:nvPicPr>
            <p:cNvPr id="20" name="Picture 19">
              <a:extLst>
                <a:ext uri="{FF2B5EF4-FFF2-40B4-BE49-F238E27FC236}">
                  <a16:creationId xmlns:a16="http://schemas.microsoft.com/office/drawing/2014/main" xmlns="" id="{AFB59BCC-EDE1-4CF6-BBD4-58956042CBC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2686" b="268"/>
            <a:stretch/>
          </p:blipFill>
          <p:spPr>
            <a:xfrm>
              <a:off x="1439501" y="3091684"/>
              <a:ext cx="778598" cy="104731"/>
            </a:xfrm>
            <a:prstGeom prst="rect">
              <a:avLst/>
            </a:prstGeom>
          </p:spPr>
        </p:pic>
        <p:grpSp>
          <p:nvGrpSpPr>
            <p:cNvPr id="21" name="Group 20">
              <a:extLst>
                <a:ext uri="{FF2B5EF4-FFF2-40B4-BE49-F238E27FC236}">
                  <a16:creationId xmlns:a16="http://schemas.microsoft.com/office/drawing/2014/main" xmlns="" id="{EC4DA91A-7DCA-4BF8-8294-ECF29537D7A7}"/>
                </a:ext>
              </a:extLst>
            </p:cNvPr>
            <p:cNvGrpSpPr/>
            <p:nvPr/>
          </p:nvGrpSpPr>
          <p:grpSpPr>
            <a:xfrm>
              <a:off x="5115511" y="1661982"/>
              <a:ext cx="937225" cy="1851418"/>
              <a:chOff x="5115511" y="1333234"/>
              <a:chExt cx="937225" cy="1851418"/>
            </a:xfrm>
          </p:grpSpPr>
          <p:pic>
            <p:nvPicPr>
              <p:cNvPr id="22" name="Picture 21">
                <a:extLst>
                  <a:ext uri="{FF2B5EF4-FFF2-40B4-BE49-F238E27FC236}">
                    <a16:creationId xmlns:a16="http://schemas.microsoft.com/office/drawing/2014/main" xmlns="" id="{25888812-A653-4251-A5D5-6A12F14D4F5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15511" y="1333234"/>
                <a:ext cx="937225" cy="1851418"/>
              </a:xfrm>
              <a:prstGeom prst="rect">
                <a:avLst/>
              </a:prstGeom>
            </p:spPr>
          </p:pic>
          <p:pic>
            <p:nvPicPr>
              <p:cNvPr id="23" name="Picture 22">
                <a:extLst>
                  <a:ext uri="{FF2B5EF4-FFF2-40B4-BE49-F238E27FC236}">
                    <a16:creationId xmlns:a16="http://schemas.microsoft.com/office/drawing/2014/main" xmlns="" id="{25267FAF-1B45-4DD7-B2E1-0E232435F37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157"/>
              <a:stretch/>
            </p:blipFill>
            <p:spPr>
              <a:xfrm>
                <a:off x="5192461" y="1582180"/>
                <a:ext cx="775934" cy="1345713"/>
              </a:xfrm>
              <a:prstGeom prst="rect">
                <a:avLst/>
              </a:prstGeom>
            </p:spPr>
          </p:pic>
        </p:grpSp>
        <p:grpSp>
          <p:nvGrpSpPr>
            <p:cNvPr id="24" name="Group 23">
              <a:extLst>
                <a:ext uri="{FF2B5EF4-FFF2-40B4-BE49-F238E27FC236}">
                  <a16:creationId xmlns:a16="http://schemas.microsoft.com/office/drawing/2014/main" xmlns="" id="{54D816C7-2B76-4ECE-96F0-84101BA716B2}"/>
                </a:ext>
              </a:extLst>
            </p:cNvPr>
            <p:cNvGrpSpPr/>
            <p:nvPr/>
          </p:nvGrpSpPr>
          <p:grpSpPr>
            <a:xfrm>
              <a:off x="1344942" y="4095771"/>
              <a:ext cx="879327" cy="1706070"/>
              <a:chOff x="1344942" y="3858101"/>
              <a:chExt cx="879327" cy="1706070"/>
            </a:xfrm>
          </p:grpSpPr>
          <p:pic>
            <p:nvPicPr>
              <p:cNvPr id="25" name="Picture 24">
                <a:extLst>
                  <a:ext uri="{FF2B5EF4-FFF2-40B4-BE49-F238E27FC236}">
                    <a16:creationId xmlns:a16="http://schemas.microsoft.com/office/drawing/2014/main" xmlns="" id="{2F266F60-A6FD-4316-A405-02346DB65D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4942" y="3858101"/>
                <a:ext cx="879327" cy="1706070"/>
              </a:xfrm>
              <a:prstGeom prst="rect">
                <a:avLst/>
              </a:prstGeom>
            </p:spPr>
          </p:pic>
          <p:grpSp>
            <p:nvGrpSpPr>
              <p:cNvPr id="26" name="Group 25">
                <a:extLst>
                  <a:ext uri="{FF2B5EF4-FFF2-40B4-BE49-F238E27FC236}">
                    <a16:creationId xmlns:a16="http://schemas.microsoft.com/office/drawing/2014/main" xmlns="" id="{7DF5B1E2-34C9-4D29-8A27-F18DE1AAB555}"/>
                  </a:ext>
                </a:extLst>
              </p:cNvPr>
              <p:cNvGrpSpPr/>
              <p:nvPr/>
            </p:nvGrpSpPr>
            <p:grpSpPr>
              <a:xfrm>
                <a:off x="1406524" y="4078769"/>
                <a:ext cx="761675" cy="1207008"/>
                <a:chOff x="1710316" y="5103937"/>
                <a:chExt cx="1358871" cy="1932374"/>
              </a:xfrm>
            </p:grpSpPr>
            <p:pic>
              <p:nvPicPr>
                <p:cNvPr id="27" name="Picture 26">
                  <a:extLst>
                    <a:ext uri="{FF2B5EF4-FFF2-40B4-BE49-F238E27FC236}">
                      <a16:creationId xmlns:a16="http://schemas.microsoft.com/office/drawing/2014/main" xmlns="" id="{B3A26E36-C02B-4DAF-8750-F2BD755128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9885"/>
                <a:stretch/>
              </p:blipFill>
              <p:spPr>
                <a:xfrm>
                  <a:off x="1710316" y="5103937"/>
                  <a:ext cx="1358871" cy="1932374"/>
                </a:xfrm>
                <a:prstGeom prst="rect">
                  <a:avLst/>
                </a:prstGeom>
              </p:spPr>
            </p:pic>
            <p:pic>
              <p:nvPicPr>
                <p:cNvPr id="28" name="Picture 27">
                  <a:extLst>
                    <a:ext uri="{FF2B5EF4-FFF2-40B4-BE49-F238E27FC236}">
                      <a16:creationId xmlns:a16="http://schemas.microsoft.com/office/drawing/2014/main" xmlns="" id="{BEE632C6-5B09-4A15-B559-0A5A0D9224F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2459" t="33083" b="62416"/>
                <a:stretch/>
              </p:blipFill>
              <p:spPr>
                <a:xfrm>
                  <a:off x="1737264" y="5594211"/>
                  <a:ext cx="634679" cy="135077"/>
                </a:xfrm>
                <a:prstGeom prst="rect">
                  <a:avLst/>
                </a:prstGeom>
              </p:spPr>
            </p:pic>
          </p:grpSp>
        </p:grpSp>
        <p:pic>
          <p:nvPicPr>
            <p:cNvPr id="29" name="Picture 28">
              <a:extLst>
                <a:ext uri="{FF2B5EF4-FFF2-40B4-BE49-F238E27FC236}">
                  <a16:creationId xmlns:a16="http://schemas.microsoft.com/office/drawing/2014/main" xmlns="" id="{A6736041-B125-4FD5-89AC-B04CC714316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371"/>
            <a:stretch/>
          </p:blipFill>
          <p:spPr>
            <a:xfrm>
              <a:off x="1436616" y="1889473"/>
              <a:ext cx="782406" cy="1203179"/>
            </a:xfrm>
            <a:prstGeom prst="rect">
              <a:avLst/>
            </a:prstGeom>
          </p:spPr>
        </p:pic>
      </p:grpSp>
      <p:sp>
        <p:nvSpPr>
          <p:cNvPr id="32" name="Content Placeholder 4">
            <a:extLst>
              <a:ext uri="{FF2B5EF4-FFF2-40B4-BE49-F238E27FC236}">
                <a16:creationId xmlns:a16="http://schemas.microsoft.com/office/drawing/2014/main" xmlns="" id="{4901AAA3-9F03-47B9-A7ED-CED189DF6C24}"/>
              </a:ext>
            </a:extLst>
          </p:cNvPr>
          <p:cNvSpPr txBox="1">
            <a:spLocks/>
          </p:cNvSpPr>
          <p:nvPr/>
        </p:nvSpPr>
        <p:spPr bwMode="auto">
          <a:xfrm>
            <a:off x="6745073" y="4057263"/>
            <a:ext cx="2869317" cy="2286000"/>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ts val="400"/>
              </a:spcBef>
              <a:spcAft>
                <a:spcPct val="0"/>
              </a:spcAft>
              <a:buClr>
                <a:srgbClr val="276EC3"/>
              </a:buClr>
              <a:buSzPct val="110000"/>
              <a:buFontTx/>
              <a:buNone/>
              <a:tabLst/>
              <a:defRPr/>
            </a:pPr>
            <a:r>
              <a:rPr kumimoji="0" lang="en-US" sz="1800" b="1" i="0" u="none" strike="noStrike" kern="0" cap="none" spc="0" normalizeH="0" baseline="0" noProof="0" dirty="0">
                <a:ln>
                  <a:noFill/>
                </a:ln>
                <a:solidFill>
                  <a:srgbClr val="24618E"/>
                </a:solidFill>
                <a:effectLst/>
                <a:uLnTx/>
                <a:uFillTx/>
                <a:latin typeface="Arial" panose="020B0604020202020204"/>
                <a:ea typeface="+mn-ea"/>
                <a:cs typeface="+mn-cs"/>
              </a:rPr>
              <a:t>TEXT MESSAGING</a:t>
            </a:r>
          </a:p>
          <a:p>
            <a:pPr marL="0" marR="0" lvl="0" indent="0" algn="l" defTabSz="914400" rtl="0" eaLnBrk="0" fontAlgn="base" latinLnBrk="0" hangingPunct="0">
              <a:lnSpc>
                <a:spcPct val="100000"/>
              </a:lnSpc>
              <a:spcBef>
                <a:spcPts val="200"/>
              </a:spcBef>
              <a:spcAft>
                <a:spcPct val="0"/>
              </a:spcAft>
              <a:buClr>
                <a:srgbClr val="276EC3"/>
              </a:buClr>
              <a:buSzPct val="110000"/>
              <a:buFontTx/>
              <a:buNone/>
              <a:tabLst/>
              <a:defRPr/>
            </a:pPr>
            <a:r>
              <a:rPr kumimoji="0" lang="en-US" sz="1300" b="1" i="0" u="none" strike="noStrike" kern="0" cap="none" spc="0" normalizeH="0" baseline="0" noProof="0" dirty="0">
                <a:ln>
                  <a:noFill/>
                </a:ln>
                <a:solidFill>
                  <a:srgbClr val="000000"/>
                </a:solidFill>
                <a:effectLst/>
                <a:uLnTx/>
                <a:uFillTx/>
                <a:latin typeface="Arial" panose="020B0604020202020204"/>
                <a:ea typeface="+mn-ea"/>
                <a:cs typeface="+mn-cs"/>
              </a:rPr>
              <a:t>Static</a:t>
            </a: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Rx reminders, diabetes diet tips, heart health tips, claim status notifications, exercise and fitness tips</a:t>
            </a:r>
          </a:p>
          <a:p>
            <a:pPr marL="0" marR="0" lvl="0" indent="0" algn="l" defTabSz="914400" rtl="0" eaLnBrk="0" fontAlgn="auto" latinLnBrk="0" hangingPunct="0">
              <a:lnSpc>
                <a:spcPct val="100000"/>
              </a:lnSpc>
              <a:spcBef>
                <a:spcPts val="600"/>
              </a:spcBef>
              <a:spcAft>
                <a:spcPts val="0"/>
              </a:spcAft>
              <a:buClr>
                <a:srgbClr val="276EC3"/>
              </a:buClr>
              <a:buSzPct val="110000"/>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a:ea typeface="+mn-ea"/>
                <a:cs typeface="+mn-cs"/>
              </a:rPr>
              <a:t>Dynamic</a:t>
            </a:r>
          </a:p>
          <a:p>
            <a:pPr marL="171450" marR="0" lvl="0" indent="-171450" algn="l" defTabSz="914400" rtl="0" eaLnBrk="0" fontAlgn="auto" latinLnBrk="0" hangingPunct="0">
              <a:lnSpc>
                <a:spcPct val="100000"/>
              </a:lnSpc>
              <a:spcBef>
                <a:spcPts val="600"/>
              </a:spcBef>
              <a:spcAft>
                <a:spcPts val="0"/>
              </a:spcAft>
              <a:buClr>
                <a:srgbClr val="276EC3"/>
              </a:buClr>
              <a:buSzPct val="110000"/>
              <a:buFontTx/>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ID card management,</a:t>
            </a:r>
            <a:b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b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mn-cs"/>
              </a:rPr>
              <a:t>coverage management</a:t>
            </a:r>
          </a:p>
        </p:txBody>
      </p:sp>
    </p:spTree>
    <p:extLst>
      <p:ext uri="{BB962C8B-B14F-4D97-AF65-F5344CB8AC3E}">
        <p14:creationId xmlns:p14="http://schemas.microsoft.com/office/powerpoint/2010/main" val="28904737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Footer Placeholder 5"/>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Arial" panose="020B0604020202020204"/>
              <a:ea typeface="+mn-ea"/>
              <a:cs typeface="+mn-cs"/>
            </a:endParaRPr>
          </a:p>
        </p:txBody>
      </p:sp>
      <p:pic>
        <p:nvPicPr>
          <p:cNvPr id="7" name="Picture 3" descr="CS-La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6311" y="2956107"/>
            <a:ext cx="2743906" cy="250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p:cNvSpPr txBox="1">
            <a:spLocks noChangeArrowheads="1"/>
          </p:cNvSpPr>
          <p:nvPr/>
        </p:nvSpPr>
        <p:spPr bwMode="auto">
          <a:xfrm>
            <a:off x="302979" y="1805800"/>
            <a:ext cx="10547901" cy="363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latinLnBrk="0" hangingPunct="1">
              <a:spcBef>
                <a:spcPct val="20000"/>
              </a:spcBef>
              <a:buClr>
                <a:srgbClr val="008000"/>
              </a:buClr>
              <a:buFont typeface="Arial"/>
              <a:buChar char="•"/>
              <a:defRPr sz="2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008000"/>
              </a:buClr>
              <a:buSzTx/>
              <a:buFont typeface="Arial"/>
              <a:buNone/>
              <a:tabLst/>
              <a:defRPr/>
            </a:pPr>
            <a:r>
              <a:rPr kumimoji="0" lang="en-US" sz="2200" b="0" i="0" u="none" strike="noStrike" kern="1200" cap="none" spc="0" normalizeH="0" baseline="0" noProof="0">
                <a:ln>
                  <a:noFill/>
                </a:ln>
                <a:solidFill>
                  <a:srgbClr val="1E1E1E"/>
                </a:solidFill>
                <a:effectLst/>
                <a:uLnTx/>
                <a:uFillTx/>
                <a:latin typeface="Arial" panose="020B0604020202020204"/>
                <a:ea typeface="+mn-ea"/>
                <a:cs typeface="+mn-cs"/>
              </a:rPr>
              <a:t>						</a:t>
            </a:r>
          </a:p>
          <a:p>
            <a:pPr marL="463550" marR="0" lvl="1" indent="-285750" algn="l" defTabSz="4572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srgbClr val="1E1E1E"/>
                </a:solidFill>
                <a:effectLst/>
                <a:uLnTx/>
                <a:uFillTx/>
                <a:latin typeface="Arial" panose="020B0604020202020204"/>
                <a:ea typeface="+mn-ea"/>
                <a:cs typeface="+mn-cs"/>
              </a:rPr>
              <a:t>Claim questions/status							</a:t>
            </a:r>
          </a:p>
          <a:p>
            <a:pPr marL="463550" marR="0" lvl="1" indent="-285750" algn="l" defTabSz="4572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srgbClr val="1E1E1E"/>
                </a:solidFill>
                <a:effectLst/>
                <a:uLnTx/>
                <a:uFillTx/>
                <a:latin typeface="Arial" panose="020B0604020202020204"/>
                <a:ea typeface="+mn-ea"/>
                <a:cs typeface="+mn-cs"/>
              </a:rPr>
              <a:t>Network provider information				</a:t>
            </a:r>
          </a:p>
          <a:p>
            <a:pPr marL="463550" marR="0" lvl="1" indent="-285750" algn="l" defTabSz="4572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srgbClr val="1E1E1E"/>
                </a:solidFill>
                <a:effectLst/>
                <a:uLnTx/>
                <a:uFillTx/>
                <a:latin typeface="Arial" panose="020B0604020202020204"/>
                <a:ea typeface="+mn-ea"/>
                <a:cs typeface="+mn-cs"/>
              </a:rPr>
              <a:t>Medical and pharmacy coverage questions				</a:t>
            </a:r>
          </a:p>
          <a:p>
            <a:pPr marL="463550" marR="0" lvl="1" indent="-285750" algn="l" defTabSz="4572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srgbClr val="1E1E1E"/>
                </a:solidFill>
                <a:effectLst/>
                <a:uLnTx/>
                <a:uFillTx/>
                <a:latin typeface="Arial" panose="020B0604020202020204"/>
                <a:ea typeface="+mn-ea"/>
                <a:cs typeface="+mn-cs"/>
              </a:rPr>
              <a:t>ID card requests								</a:t>
            </a:r>
          </a:p>
          <a:p>
            <a:pPr marL="463550" marR="0" lvl="1" indent="-285750" algn="l" defTabSz="4572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srgbClr val="1E1E1E"/>
                </a:solidFill>
                <a:effectLst/>
                <a:uLnTx/>
                <a:uFillTx/>
                <a:latin typeface="Arial" panose="020B0604020202020204"/>
                <a:ea typeface="+mn-ea"/>
                <a:cs typeface="+mn-cs"/>
              </a:rPr>
              <a:t>Transition of care information</a:t>
            </a:r>
          </a:p>
          <a:p>
            <a:pPr marL="463550" marR="0" lvl="1" indent="-285750" algn="l" defTabSz="457200" rtl="0" eaLnBrk="1" fontAlgn="auto" latinLnBrk="0" hangingPunct="1">
              <a:lnSpc>
                <a:spcPct val="100000"/>
              </a:lnSpc>
              <a:spcBef>
                <a:spcPct val="20000"/>
              </a:spcBef>
              <a:spcAft>
                <a:spcPts val="0"/>
              </a:spcAft>
              <a:buSzTx/>
              <a:buFont typeface="Arial" panose="020B0604020202020204" pitchFamily="34" charset="0"/>
              <a:buChar char="•"/>
              <a:tabLst/>
              <a:defRPr/>
            </a:pPr>
            <a:r>
              <a:rPr kumimoji="0" lang="en-US" sz="1800" b="0" i="0" u="none" strike="noStrike" kern="1200" cap="none" spc="0" normalizeH="0" baseline="0" noProof="0">
                <a:ln>
                  <a:noFill/>
                </a:ln>
                <a:solidFill>
                  <a:srgbClr val="1E1E1E"/>
                </a:solidFill>
                <a:effectLst/>
                <a:uLnTx/>
                <a:uFillTx/>
                <a:latin typeface="Arial" panose="020B0604020202020204"/>
                <a:ea typeface="+mn-ea"/>
                <a:cs typeface="+mn-cs"/>
              </a:rPr>
              <a:t>Help with online tools</a:t>
            </a: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l" defTabSz="457200" rtl="0" eaLnBrk="1" fontAlgn="auto" latinLnBrk="0" hangingPunct="1">
              <a:lnSpc>
                <a:spcPct val="90000"/>
              </a:lnSpc>
              <a:spcBef>
                <a:spcPct val="15000"/>
              </a:spcBef>
              <a:spcAft>
                <a:spcPts val="0"/>
              </a:spcAft>
              <a:buClr>
                <a:srgbClr val="008000"/>
              </a:buClr>
              <a:buSzTx/>
              <a:buFontTx/>
              <a:buNone/>
              <a:tabLst/>
              <a:defRPr/>
            </a:pPr>
            <a:endParaRPr kumimoji="0" lang="en-US" sz="2200" b="0" i="0" u="none" strike="noStrike" kern="1200" cap="none" spc="0" normalizeH="0" baseline="0" noProof="0">
              <a:ln>
                <a:noFill/>
              </a:ln>
              <a:solidFill>
                <a:srgbClr val="008000"/>
              </a:solidFill>
              <a:effectLst/>
              <a:uLnTx/>
              <a:uFillTx/>
              <a:latin typeface="Calibri"/>
              <a:ea typeface="+mn-ea"/>
              <a:cs typeface="+mn-cs"/>
            </a:endParaRPr>
          </a:p>
        </p:txBody>
      </p:sp>
      <p:sp>
        <p:nvSpPr>
          <p:cNvPr id="11" name="AutoShape 2"/>
          <p:cNvSpPr>
            <a:spLocks noChangeArrowheads="1"/>
          </p:cNvSpPr>
          <p:nvPr/>
        </p:nvSpPr>
        <p:spPr bwMode="auto">
          <a:xfrm>
            <a:off x="6444472" y="5413569"/>
            <a:ext cx="5048956" cy="911578"/>
          </a:xfrm>
          <a:prstGeom prst="roundRect">
            <a:avLst>
              <a:gd name="adj" fmla="val 14005"/>
            </a:avLst>
          </a:prstGeom>
          <a:solidFill>
            <a:sysClr val="window" lastClr="FFFFFF"/>
          </a:solidFill>
          <a:ln w="19050">
            <a:solidFill>
              <a:srgbClr val="80B4E4"/>
            </a:solidFill>
            <a:round/>
            <a:headEnd/>
            <a:tailEnd/>
          </a:ln>
          <a:effectLst/>
          <a:extLst>
            <a:ext uri="{AF507438-7753-43E0-B8FC-AC1667EBCBE1}">
              <a14:hiddenEffects xmlns:a14="http://schemas.microsoft.com/office/drawing/2010/main">
                <a:effectLst>
                  <a:outerShdw dist="107763" dir="2700000" algn="ctr" rotWithShape="0">
                    <a:schemeClr val="accent1">
                      <a:alpha val="50000"/>
                    </a:schemeClr>
                  </a:outerShdw>
                </a:effectLst>
              </a14:hiddenEffects>
            </a:ext>
          </a:extLst>
        </p:spPr>
        <p:txBody>
          <a:bodyPr lIns="685800" tIns="91440" rIns="45720" bIns="91440" anchor="ctr"/>
          <a:lstStyle/>
          <a:p>
            <a:pPr marL="0" marR="0" lvl="0" indent="0" algn="r" defTabSz="457200" rtl="0" eaLnBrk="1" fontAlgn="auto" latinLnBrk="0" hangingPunct="1">
              <a:lnSpc>
                <a:spcPct val="85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808080"/>
                </a:solidFill>
                <a:effectLst/>
                <a:uLnTx/>
                <a:uFillTx/>
                <a:latin typeface="Calibri"/>
                <a:ea typeface="+mn-ea"/>
                <a:cs typeface="+mn-cs"/>
              </a:rPr>
              <a:t>Customer Service </a:t>
            </a:r>
            <a:br>
              <a:rPr kumimoji="0" lang="en-US" sz="2800" b="1" i="0" u="none" strike="noStrike" kern="0" cap="none" spc="0" normalizeH="0" baseline="0" noProof="0" dirty="0">
                <a:ln>
                  <a:noFill/>
                </a:ln>
                <a:solidFill>
                  <a:srgbClr val="808080"/>
                </a:solidFill>
                <a:effectLst/>
                <a:uLnTx/>
                <a:uFillTx/>
                <a:latin typeface="Calibri"/>
                <a:ea typeface="+mn-ea"/>
                <a:cs typeface="+mn-cs"/>
              </a:rPr>
            </a:br>
            <a:r>
              <a:rPr kumimoji="0" lang="en-US" sz="2800" b="1" i="0" u="none" strike="noStrike" kern="0" cap="none" spc="0" normalizeH="0" baseline="0" noProof="0" dirty="0">
                <a:ln>
                  <a:noFill/>
                </a:ln>
                <a:solidFill>
                  <a:srgbClr val="246DAE"/>
                </a:solidFill>
                <a:effectLst/>
                <a:uLnTx/>
                <a:uFillTx/>
                <a:latin typeface="Arial Narrow" pitchFamily="34" charset="0"/>
                <a:ea typeface="+mn-ea"/>
                <a:cs typeface="+mn-cs"/>
              </a:rPr>
              <a:t>1-888-378-1633</a:t>
            </a:r>
          </a:p>
        </p:txBody>
      </p:sp>
      <p:pic>
        <p:nvPicPr>
          <p:cNvPr id="12" name="Picture 5" descr="bpl1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7140" y="4318951"/>
            <a:ext cx="2735439" cy="20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7"/>
          <p:cNvSpPr txBox="1">
            <a:spLocks/>
          </p:cNvSpPr>
          <p:nvPr/>
        </p:nvSpPr>
        <p:spPr>
          <a:xfrm>
            <a:off x="431145" y="334865"/>
            <a:ext cx="8229600" cy="702365"/>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600" cap="none" spc="-70" normalizeH="0" baseline="0" noProof="0" dirty="0">
                <a:ln>
                  <a:noFill/>
                </a:ln>
                <a:solidFill>
                  <a:srgbClr val="24618E"/>
                </a:solidFill>
                <a:effectLst/>
                <a:uLnTx/>
                <a:uFillTx/>
                <a:latin typeface="Arial Narrow" panose="020B0606020202030204" pitchFamily="34" charset="0"/>
                <a:ea typeface="+mj-ea"/>
                <a:cs typeface="+mj-cs"/>
              </a:rPr>
              <a:t>BLUE ESSENTIALS – CONTACT US</a:t>
            </a:r>
            <a:endParaRPr kumimoji="0" lang="en-US" sz="3200" b="1" i="0" u="none" strike="noStrike" kern="600" cap="none" spc="0" normalizeH="0" baseline="100000" noProof="0" dirty="0">
              <a:ln>
                <a:noFill/>
              </a:ln>
              <a:solidFill>
                <a:srgbClr val="24618E"/>
              </a:solidFill>
              <a:effectLst/>
              <a:uLnTx/>
              <a:uFillTx/>
              <a:latin typeface="Arial Narrow" panose="020B0606020202030204" pitchFamily="34" charset="0"/>
              <a:ea typeface="+mj-ea"/>
              <a:cs typeface="+mj-cs"/>
            </a:endParaRPr>
          </a:p>
        </p:txBody>
      </p:sp>
      <p:sp>
        <p:nvSpPr>
          <p:cNvPr id="19" name="Title 7"/>
          <p:cNvSpPr txBox="1">
            <a:spLocks/>
          </p:cNvSpPr>
          <p:nvPr/>
        </p:nvSpPr>
        <p:spPr>
          <a:xfrm>
            <a:off x="302979" y="1265708"/>
            <a:ext cx="8229600" cy="702365"/>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000" b="1" i="0" u="none" strike="noStrike" kern="600" cap="none" spc="-70" normalizeH="0" baseline="0" noProof="0" dirty="0">
                <a:ln>
                  <a:noFill/>
                </a:ln>
                <a:solidFill>
                  <a:srgbClr val="24618E"/>
                </a:solidFill>
                <a:effectLst/>
                <a:uLnTx/>
                <a:uFillTx/>
                <a:latin typeface="Arial Narrow" panose="020B0606020202030204" pitchFamily="34" charset="0"/>
                <a:ea typeface="+mj-ea"/>
                <a:cs typeface="+mj-cs"/>
              </a:rPr>
              <a:t>Personalized, Dedicated Customer Service</a:t>
            </a:r>
            <a:endParaRPr kumimoji="0" lang="en-US" sz="3000" b="1" i="0" u="none" strike="noStrike" kern="600" cap="none" spc="0" normalizeH="0" baseline="100000" noProof="0" dirty="0">
              <a:ln>
                <a:noFill/>
              </a:ln>
              <a:solidFill>
                <a:srgbClr val="24618E"/>
              </a:solidFill>
              <a:effectLst/>
              <a:uLnTx/>
              <a:uFillTx/>
              <a:latin typeface="Arial Narrow" panose="020B0606020202030204" pitchFamily="34" charset="0"/>
              <a:ea typeface="+mj-ea"/>
              <a:cs typeface="+mj-cs"/>
            </a:endParaRPr>
          </a:p>
        </p:txBody>
      </p:sp>
      <p:sp>
        <p:nvSpPr>
          <p:cNvPr id="21" name="Title 7"/>
          <p:cNvSpPr txBox="1">
            <a:spLocks/>
          </p:cNvSpPr>
          <p:nvPr/>
        </p:nvSpPr>
        <p:spPr>
          <a:xfrm>
            <a:off x="302979" y="5518175"/>
            <a:ext cx="8229600" cy="702365"/>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600" cap="none" spc="-70" normalizeH="0" baseline="0" noProof="0" dirty="0">
                <a:ln>
                  <a:noFill/>
                </a:ln>
                <a:solidFill>
                  <a:srgbClr val="24618E"/>
                </a:solidFill>
                <a:effectLst/>
                <a:uLnTx/>
                <a:uFillTx/>
                <a:latin typeface="Arial" panose="020B0604020202020204"/>
                <a:ea typeface="+mj-ea"/>
                <a:cs typeface="+mj-cs"/>
              </a:rPr>
              <a:t>www.bcbstx.com/trshmo</a:t>
            </a:r>
            <a:endParaRPr kumimoji="0" lang="en-US" sz="2800" b="1" i="0" u="none" strike="noStrike" kern="600" cap="none" spc="0" normalizeH="0" baseline="100000" noProof="0" dirty="0">
              <a:ln>
                <a:noFill/>
              </a:ln>
              <a:solidFill>
                <a:srgbClr val="24618E"/>
              </a:solidFill>
              <a:effectLst/>
              <a:uLnTx/>
              <a:uFillTx/>
              <a:latin typeface="Arial" panose="020B0604020202020204"/>
              <a:ea typeface="+mj-ea"/>
              <a:cs typeface="+mj-cs"/>
            </a:endParaRPr>
          </a:p>
        </p:txBody>
      </p:sp>
    </p:spTree>
    <p:extLst>
      <p:ext uri="{BB962C8B-B14F-4D97-AF65-F5344CB8AC3E}">
        <p14:creationId xmlns:p14="http://schemas.microsoft.com/office/powerpoint/2010/main" val="2690016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TRS 2020 Theme">
      <a:dk1>
        <a:srgbClr val="1E1E1E"/>
      </a:dk1>
      <a:lt1>
        <a:srgbClr val="FFFFFF"/>
      </a:lt1>
      <a:dk2>
        <a:srgbClr val="0080C7"/>
      </a:dk2>
      <a:lt2>
        <a:srgbClr val="D1DAE0"/>
      </a:lt2>
      <a:accent1>
        <a:srgbClr val="24618E"/>
      </a:accent1>
      <a:accent2>
        <a:srgbClr val="B4C2CC"/>
      </a:accent2>
      <a:accent3>
        <a:srgbClr val="33835C"/>
      </a:accent3>
      <a:accent4>
        <a:srgbClr val="0080C7"/>
      </a:accent4>
      <a:accent5>
        <a:srgbClr val="8E8E8E"/>
      </a:accent5>
      <a:accent6>
        <a:srgbClr val="1D8D96"/>
      </a:accent6>
      <a:hlink>
        <a:srgbClr val="0080C7"/>
      </a:hlink>
      <a:folHlink>
        <a:srgbClr val="8E8E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xmlns="" name="2053145_104495.0619_Leadership Forum_Template_WIDESCREEN.pptx" id="{ACC3A1E9-73A0-4C11-A0E7-8C3FAD5FF9C8}" vid="{99A2AE00-3E55-4A1E-9DDB-645FD215F32C}"/>
    </a:ext>
  </a:extLst>
</a:theme>
</file>

<file path=ppt/theme/theme3.xml><?xml version="1.0" encoding="utf-8"?>
<a:theme xmlns:a="http://schemas.openxmlformats.org/drawingml/2006/main" name="2_Office Theme">
  <a:themeElements>
    <a:clrScheme name="TRS 2020 Theme">
      <a:dk1>
        <a:srgbClr val="1E1E1E"/>
      </a:dk1>
      <a:lt1>
        <a:srgbClr val="FFFFFF"/>
      </a:lt1>
      <a:dk2>
        <a:srgbClr val="0080C7"/>
      </a:dk2>
      <a:lt2>
        <a:srgbClr val="D1DAE0"/>
      </a:lt2>
      <a:accent1>
        <a:srgbClr val="24618E"/>
      </a:accent1>
      <a:accent2>
        <a:srgbClr val="B4C2CC"/>
      </a:accent2>
      <a:accent3>
        <a:srgbClr val="33835C"/>
      </a:accent3>
      <a:accent4>
        <a:srgbClr val="0080C7"/>
      </a:accent4>
      <a:accent5>
        <a:srgbClr val="8E8E8E"/>
      </a:accent5>
      <a:accent6>
        <a:srgbClr val="1D8D96"/>
      </a:accent6>
      <a:hlink>
        <a:srgbClr val="0080C7"/>
      </a:hlink>
      <a:folHlink>
        <a:srgbClr val="8E8E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xmlns="" name="2053145_104495.0619_Leadership Forum_Template_WIDESCREEN.pptx" id="{ACC3A1E9-73A0-4C11-A0E7-8C3FAD5FF9C8}" vid="{99A2AE00-3E55-4A1E-9DDB-645FD215F32C}"/>
    </a:ext>
  </a:extLst>
</a:theme>
</file>

<file path=ppt/theme/theme4.xml><?xml version="1.0" encoding="utf-8"?>
<a:theme xmlns:a="http://schemas.openxmlformats.org/drawingml/2006/main" name="4_Office Theme">
  <a:themeElements>
    <a:clrScheme name="TRS 2020 Theme">
      <a:dk1>
        <a:srgbClr val="1E1E1E"/>
      </a:dk1>
      <a:lt1>
        <a:srgbClr val="FFFFFF"/>
      </a:lt1>
      <a:dk2>
        <a:srgbClr val="0080C7"/>
      </a:dk2>
      <a:lt2>
        <a:srgbClr val="D1DAE0"/>
      </a:lt2>
      <a:accent1>
        <a:srgbClr val="24618E"/>
      </a:accent1>
      <a:accent2>
        <a:srgbClr val="B4C2CC"/>
      </a:accent2>
      <a:accent3>
        <a:srgbClr val="33835C"/>
      </a:accent3>
      <a:accent4>
        <a:srgbClr val="0080C7"/>
      </a:accent4>
      <a:accent5>
        <a:srgbClr val="8E8E8E"/>
      </a:accent5>
      <a:accent6>
        <a:srgbClr val="1D8D96"/>
      </a:accent6>
      <a:hlink>
        <a:srgbClr val="0080C7"/>
      </a:hlink>
      <a:folHlink>
        <a:srgbClr val="8E8E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xmlns="" name="2053145_104495.0619_Leadership Forum_Template_WIDESCREEN.pptx" id="{ACC3A1E9-73A0-4C11-A0E7-8C3FAD5FF9C8}" vid="{99A2AE00-3E55-4A1E-9DDB-645FD215F32C}"/>
    </a:ext>
  </a:extLst>
</a:theme>
</file>

<file path=ppt/theme/theme5.xml><?xml version="1.0" encoding="utf-8"?>
<a:theme xmlns:a="http://schemas.openxmlformats.org/drawingml/2006/main" name="3_Office Theme">
  <a:themeElements>
    <a:clrScheme name="TRS 2020 Theme">
      <a:dk1>
        <a:srgbClr val="1E1E1E"/>
      </a:dk1>
      <a:lt1>
        <a:srgbClr val="FFFFFF"/>
      </a:lt1>
      <a:dk2>
        <a:srgbClr val="0080C7"/>
      </a:dk2>
      <a:lt2>
        <a:srgbClr val="D1DAE0"/>
      </a:lt2>
      <a:accent1>
        <a:srgbClr val="24618E"/>
      </a:accent1>
      <a:accent2>
        <a:srgbClr val="B4C2CC"/>
      </a:accent2>
      <a:accent3>
        <a:srgbClr val="33835C"/>
      </a:accent3>
      <a:accent4>
        <a:srgbClr val="0080C7"/>
      </a:accent4>
      <a:accent5>
        <a:srgbClr val="8E8E8E"/>
      </a:accent5>
      <a:accent6>
        <a:srgbClr val="1D8D96"/>
      </a:accent6>
      <a:hlink>
        <a:srgbClr val="0080C7"/>
      </a:hlink>
      <a:folHlink>
        <a:srgbClr val="8E8E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xmlns="" name="2053145_104495.0619_Leadership Forum_Template_WIDESCREEN.pptx" id="{ACC3A1E9-73A0-4C11-A0E7-8C3FAD5FF9C8}" vid="{99A2AE00-3E55-4A1E-9DDB-645FD215F32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54530e2d-b1ea-4ada-8c7e-d095980ec340" ContentTypeId="0x01010069CE749EA4B24C4CBEE01E9FA745B770" PreviousValue="false"/>
</file>

<file path=customXml/item2.xml><?xml version="1.0" encoding="utf-8"?>
<ct:contentTypeSchema xmlns:ct="http://schemas.microsoft.com/office/2006/metadata/contentType" xmlns:ma="http://schemas.microsoft.com/office/2006/metadata/properties/metaAttributes" ct:_="" ma:_="" ma:contentTypeName="HCSC Document" ma:contentTypeID="0x01010069CE749EA4B24C4CBEE01E9FA745B7700098D5A8E0EF1B7645BFDEA73C6D4EC82B" ma:contentTypeVersion="19" ma:contentTypeDescription="" ma:contentTypeScope="" ma:versionID="820725cc4d647d07e7819a9bfb585816">
  <xsd:schema xmlns:xsd="http://www.w3.org/2001/XMLSchema" xmlns:xs="http://www.w3.org/2001/XMLSchema" xmlns:p="http://schemas.microsoft.com/office/2006/metadata/properties" xmlns:ns1="http://schemas.microsoft.com/sharepoint/v3" xmlns:ns2="5c010ad1-c08e-4983-b227-f5575219fce8" xmlns:ns3="15c20377-777f-49ed-811e-745d5c8813c5" xmlns:ns4="1debb8cc-03a7-4567-8342-632e3b79bfc7" targetNamespace="http://schemas.microsoft.com/office/2006/metadata/properties" ma:root="true" ma:fieldsID="503e167422b53e6aac84d54a9b1ef429" ns1:_="" ns2:_="" ns3:_="" ns4:_="">
    <xsd:import namespace="http://schemas.microsoft.com/sharepoint/v3"/>
    <xsd:import namespace="5c010ad1-c08e-4983-b227-f5575219fce8"/>
    <xsd:import namespace="15c20377-777f-49ed-811e-745d5c8813c5"/>
    <xsd:import namespace="1debb8cc-03a7-4567-8342-632e3b79bfc7"/>
    <xsd:element name="properties">
      <xsd:complexType>
        <xsd:sequence>
          <xsd:element name="documentManagement">
            <xsd:complexType>
              <xsd:all>
                <xsd:element ref="ns2:Zone"/>
                <xsd:element ref="ns2:TaxKeywordTaxHTField" minOccurs="0"/>
                <xsd:element ref="ns2:TaxCatchAll" minOccurs="0"/>
                <xsd:element ref="ns2:TaxCatchAllLabel" minOccurs="0"/>
                <xsd:element ref="ns3:_dlc_DocId" minOccurs="0"/>
                <xsd:element ref="ns3:_dlc_DocIdUrl" minOccurs="0"/>
                <xsd:element ref="ns3:_dlc_DocIdPersistId" minOccurs="0"/>
                <xsd:element ref="ns1:_ip_UnifiedCompliancePolicyProperties" minOccurs="0"/>
                <xsd:element ref="ns1:_ip_UnifiedCompliancePolicyUIAction"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description="" ma:hidden="true" ma:internalName="_ip_UnifiedCompliancePolicyProperties">
      <xsd:simpleType>
        <xsd:restriction base="dms:Note"/>
      </xsd:simpleType>
    </xsd:element>
    <xsd:element name="_ip_UnifiedCompliancePolicyUIAction" ma:index="17"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010ad1-c08e-4983-b227-f5575219fce8" elementFormDefault="qualified">
    <xsd:import namespace="http://schemas.microsoft.com/office/2006/documentManagement/types"/>
    <xsd:import namespace="http://schemas.microsoft.com/office/infopath/2007/PartnerControls"/>
    <xsd:element name="Zone" ma:index="3" ma:displayName="Zone" ma:default="Zone 2" ma:format="Dropdown" ma:internalName="Zone">
      <xsd:simpleType>
        <xsd:restriction base="dms:Choice">
          <xsd:enumeration value="Zone 2"/>
          <xsd:enumeration value="(Zone 3) Account and Member Management"/>
          <xsd:enumeration value="(Zone 3) Benefits and Claim Management"/>
          <xsd:enumeration value="(Zone 3) Corporate Administration"/>
          <xsd:enumeration value="(Zone 3) Corporate Planning and Governance"/>
          <xsd:enumeration value="(Zone 3) Financial Management"/>
          <xsd:enumeration value="(Zone 3) Health Care Management"/>
          <xsd:enumeration value="(Zone 3) Human Resources Management"/>
          <xsd:enumeration value="(Zone 3) Information Management"/>
          <xsd:enumeration value="(Zone 3) Legal and Compliance Management"/>
          <xsd:enumeration value="(Zone 3) Provider Management"/>
          <xsd:enumeration value="(Zone 3) Sales, Marketing and Communications"/>
          <xsd:enumeration value="(Zone 3) Technology Management"/>
        </xsd:restriction>
      </xsd:simpleType>
    </xsd:element>
    <xsd:element name="TaxKeywordTaxHTField" ma:index="9"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hidden="true" ma:list="{10394b0a-821c-43a9-8189-5836c41955dc}" ma:internalName="TaxCatchAll" ma:showField="CatchAllData" ma:web="011731c9-7d3f-4368-ad85-9d424e031a14">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10394b0a-821c-43a9-8189-5836c41955dc}" ma:internalName="TaxCatchAllLabel" ma:readOnly="true" ma:showField="CatchAllDataLabel" ma:web="011731c9-7d3f-4368-ad85-9d424e031a1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5c20377-777f-49ed-811e-745d5c8813c5"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debb8cc-03a7-4567-8342-632e3b79bfc7" elementFormDefault="qualified">
    <xsd:import namespace="http://schemas.microsoft.com/office/2006/documentManagement/types"/>
    <xsd:import namespace="http://schemas.microsoft.com/office/infopath/2007/PartnerControls"/>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MediaServiceAutoTags" ma:internalName="MediaServiceAutoTags"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Zone xmlns="5c010ad1-c08e-4983-b227-f5575219fce8">Zone 2</Zone>
    <_ip_UnifiedCompliancePolicyUIAction xmlns="http://schemas.microsoft.com/sharepoint/v3" xsi:nil="true"/>
    <TaxCatchAll xmlns="5c010ad1-c08e-4983-b227-f5575219fce8"/>
    <_ip_UnifiedCompliancePolicyProperties xmlns="http://schemas.microsoft.com/sharepoint/v3" xsi:nil="true"/>
    <TaxKeywordTaxHTField xmlns="5c010ad1-c08e-4983-b227-f5575219fce8">
      <Terms xmlns="http://schemas.microsoft.com/office/infopath/2007/PartnerControls"/>
    </TaxKeywordTaxHTField>
    <_dlc_DocId xmlns="15c20377-777f-49ed-811e-745d5c8813c5">GPCUSTOM-512732991-3200</_dlc_DocId>
    <_dlc_DocIdUrl xmlns="15c20377-777f-49ed-811e-745d5c8813c5">
      <Url>https://myfyi.sharepoint.com/teams/GPCustom/_layouts/15/DocIdRedir.aspx?ID=GPCUSTOM-512732991-3200</Url>
      <Description>GPCUSTOM-512732991-3200</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D3743F-9737-4699-8D96-53A8BCA8DCE3}">
  <ds:schemaRefs>
    <ds:schemaRef ds:uri="Microsoft.SharePoint.Taxonomy.ContentTypeSync"/>
  </ds:schemaRefs>
</ds:datastoreItem>
</file>

<file path=customXml/itemProps2.xml><?xml version="1.0" encoding="utf-8"?>
<ds:datastoreItem xmlns:ds="http://schemas.openxmlformats.org/officeDocument/2006/customXml" ds:itemID="{9E2F9101-CB05-4E0E-A2BC-140DD52796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c010ad1-c08e-4983-b227-f5575219fce8"/>
    <ds:schemaRef ds:uri="15c20377-777f-49ed-811e-745d5c8813c5"/>
    <ds:schemaRef ds:uri="1debb8cc-03a7-4567-8342-632e3b79bf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F281C5-09FA-4A13-BDFA-4631BE1CB2C9}">
  <ds:schemaRefs>
    <ds:schemaRef ds:uri="http://schemas.microsoft.com/office/infopath/2007/PartnerControls"/>
    <ds:schemaRef ds:uri="http://schemas.microsoft.com/office/2006/metadata/properties"/>
    <ds:schemaRef ds:uri="http://www.w3.org/XML/1998/namespace"/>
    <ds:schemaRef ds:uri="5c010ad1-c08e-4983-b227-f5575219fce8"/>
    <ds:schemaRef ds:uri="http://schemas.microsoft.com/sharepoint/v3"/>
    <ds:schemaRef ds:uri="http://purl.org/dc/elements/1.1/"/>
    <ds:schemaRef ds:uri="http://purl.org/dc/dcmitype/"/>
    <ds:schemaRef ds:uri="http://schemas.microsoft.com/office/2006/documentManagement/types"/>
    <ds:schemaRef ds:uri="15c20377-777f-49ed-811e-745d5c8813c5"/>
    <ds:schemaRef ds:uri="http://schemas.openxmlformats.org/package/2006/metadata/core-properties"/>
    <ds:schemaRef ds:uri="1debb8cc-03a7-4567-8342-632e3b79bfc7"/>
    <ds:schemaRef ds:uri="http://purl.org/dc/terms/"/>
  </ds:schemaRefs>
</ds:datastoreItem>
</file>

<file path=customXml/itemProps4.xml><?xml version="1.0" encoding="utf-8"?>
<ds:datastoreItem xmlns:ds="http://schemas.openxmlformats.org/officeDocument/2006/customXml" ds:itemID="{4F021513-1980-4B18-9947-BA57FBB5E730}">
  <ds:schemaRefs>
    <ds:schemaRef ds:uri="http://schemas.microsoft.com/sharepoint/events"/>
  </ds:schemaRefs>
</ds:datastoreItem>
</file>

<file path=customXml/itemProps5.xml><?xml version="1.0" encoding="utf-8"?>
<ds:datastoreItem xmlns:ds="http://schemas.openxmlformats.org/officeDocument/2006/customXml" ds:itemID="{0CFF5421-143D-449B-81FF-819E71C76E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15572</TotalTime>
  <Words>16996</Words>
  <Application>Microsoft Office PowerPoint</Application>
  <PresentationFormat>Custom</PresentationFormat>
  <Paragraphs>2437</Paragraphs>
  <Slides>119</Slides>
  <Notes>115</Notes>
  <HiddenSlides>1</HiddenSlides>
  <MMClips>0</MMClips>
  <ScaleCrop>false</ScaleCrop>
  <HeadingPairs>
    <vt:vector size="4" baseType="variant">
      <vt:variant>
        <vt:lpstr>Theme</vt:lpstr>
      </vt:variant>
      <vt:variant>
        <vt:i4>5</vt:i4>
      </vt:variant>
      <vt:variant>
        <vt:lpstr>Slide Titles</vt:lpstr>
      </vt:variant>
      <vt:variant>
        <vt:i4>119</vt:i4>
      </vt:variant>
    </vt:vector>
  </HeadingPairs>
  <TitlesOfParts>
    <vt:vector size="124" baseType="lpstr">
      <vt:lpstr>Office Theme</vt:lpstr>
      <vt:lpstr>1_Office Theme</vt:lpstr>
      <vt:lpstr>2_Office Theme</vt:lpstr>
      <vt:lpstr>4_Office Theme</vt:lpstr>
      <vt:lpstr>3_Office Theme</vt:lpstr>
      <vt:lpstr>PowerPoint Presentation</vt:lpstr>
      <vt:lpstr>PowerPoint Presentation</vt:lpstr>
      <vt:lpstr>What Is TRS-ActiveCare?</vt:lpstr>
      <vt:lpstr>PowerPoint Presentation</vt:lpstr>
      <vt:lpstr>PowerPoint Presentation</vt:lpstr>
      <vt:lpstr>NEW TRS-ACTIVECARE PRIMARY PROVIDES  LOW PREMIUM and copays</vt:lpstr>
      <vt:lpstr>TRS-ActiveCare: Benefit Enhancements </vt:lpstr>
      <vt:lpstr>lower premiums in family tiers</vt:lpstr>
      <vt:lpstr>TRS-ActiveCare Primary+: The New Select</vt:lpstr>
      <vt:lpstr>PCP Requirement for Primary Plans</vt:lpstr>
      <vt:lpstr>PowerPoint Presentation</vt:lpstr>
      <vt:lpstr>COVID-19 TRS-Activecare Resources</vt:lpstr>
      <vt:lpstr>PowerPoint Presentation</vt:lpstr>
      <vt:lpstr>Employee Monthly Costs</vt:lpstr>
      <vt:lpstr>PLANS ON THE STATEWIDE NETWORK</vt:lpstr>
      <vt:lpstr>Employee Monthly Costs</vt:lpstr>
      <vt:lpstr>PLANS ON THE NATIONWIDE NETWORK</vt:lpstr>
      <vt:lpstr>STATEWIDE Network Plan HIGHLIGHTS</vt:lpstr>
      <vt:lpstr>NATIONWIDE Network Plan HIGHLIGHTS</vt:lpstr>
      <vt:lpstr>NETWORKS OF CONFIDENCE</vt:lpstr>
      <vt:lpstr>Understanding your FAMILY DEDUCTIBLE</vt:lpstr>
      <vt:lpstr>Understanding Your Family Deductible</vt:lpstr>
      <vt:lpstr>In-NETWORK VALUE</vt:lpstr>
      <vt:lpstr>PowerPoint Presentation</vt:lpstr>
      <vt:lpstr>Preventive CARE Coverage</vt:lpstr>
      <vt:lpstr>24/7 Nurseline</vt:lpstr>
      <vt:lpstr>PowerPoint Presentation</vt:lpstr>
      <vt:lpstr>TRANSITION OF CARE</vt:lpstr>
      <vt:lpstr>PowerPoint Presentation</vt:lpstr>
      <vt:lpstr> IMPORTANCE OF PCP SELECTION</vt:lpstr>
      <vt:lpstr>Participant Website</vt:lpstr>
      <vt:lpstr>Provider Finder®</vt:lpstr>
      <vt:lpstr>PowerPoint Presentation</vt:lpstr>
      <vt:lpstr>Mobile Access</vt:lpstr>
      <vt:lpstr>TRS Virtual Health</vt:lpstr>
      <vt:lpstr>PowerPoint Presentation</vt:lpstr>
      <vt:lpstr>Well onTarget® Participant PORTAL</vt:lpstr>
      <vt:lpstr>Blue Points BUILT-IN REWARDS</vt:lpstr>
      <vt:lpstr>FITNESS PROGRAM</vt:lpstr>
      <vt:lpstr>Women’s and Family Health</vt:lpstr>
      <vt:lpstr>PowerPoint Presentation</vt:lpstr>
      <vt:lpstr>PowerPoint Presentation</vt:lpstr>
      <vt:lpstr>PowerPoint Presentation</vt:lpstr>
      <vt:lpstr>TRS Prescription Drug Plan Deductibles/Maximum Out-of-Pockets</vt:lpstr>
      <vt:lpstr>TRS-ActiveCare Primary &amp; HD Plans: No Cost Generic Preventive Medications </vt:lpstr>
      <vt:lpstr>PowerPoint Presentation</vt:lpstr>
      <vt:lpstr>Short-Term Supplies of Maintenance Medications</vt:lpstr>
      <vt:lpstr>Where to fill Extended-Day Supply Prescriptions?</vt:lpstr>
      <vt:lpstr>Check drug cost tool</vt:lpstr>
      <vt:lpstr>Diabetic meter and supplies</vt:lpstr>
      <vt:lpstr>No-cost diabetes accu-check blood glucose meter</vt:lpstr>
      <vt:lpstr>Access to id cards</vt:lpstr>
      <vt:lpstr>Manage your prescription benefit anywhere, anytime</vt:lpstr>
      <vt:lpstr>PowerPoint Presentation</vt:lpstr>
      <vt:lpstr>Welcome to Scott &amp; White Care Plans</vt:lpstr>
      <vt:lpstr>A Texas Company</vt:lpstr>
      <vt:lpstr>PowerPoint Presentation</vt:lpstr>
      <vt:lpstr>trs.swhp.org</vt:lpstr>
      <vt:lpstr>Benefit Highlights for 2020-21</vt:lpstr>
      <vt:lpstr>Benefit Highlights for 2020-21 (Cont.)</vt:lpstr>
      <vt:lpstr>Virtual Care at $0 copay</vt:lpstr>
      <vt:lpstr>Healthcare in a snapp</vt:lpstr>
      <vt:lpstr>Naturally Slim</vt:lpstr>
      <vt:lpstr>TRS Central Texas Region </vt:lpstr>
      <vt:lpstr>Medical coverage overview</vt:lpstr>
      <vt:lpstr>2020-21 Premium Information </vt:lpstr>
      <vt:lpstr>Pharmacy Coverage Overview</vt:lpstr>
      <vt:lpstr>Resources for Reducing Healthcare Costs</vt:lpstr>
      <vt:lpstr>MyBSWHealth Website / App</vt:lpstr>
      <vt:lpstr> Why Choose SWHP? </vt:lpstr>
      <vt:lpstr>Contact Us</vt:lpstr>
      <vt:lpstr>BLUE ESSENTIALS South Texas HMO</vt:lpstr>
      <vt:lpstr>Why blue Essentials?</vt:lpstr>
      <vt:lpstr>blue Essentials</vt:lpstr>
      <vt:lpstr>ID CARDS MAILED TO YOUR HOME</vt:lpstr>
      <vt:lpstr>Simple, affordable and easy to use</vt:lpstr>
      <vt:lpstr>Monthly premium rates 2020-21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blue Essentials?</vt:lpstr>
      <vt:lpstr>blue Essentials</vt:lpstr>
      <vt:lpstr>ID CARDS MAILED TO YOUR HOME</vt:lpstr>
      <vt:lpstr>Simple, affordable and easy to use</vt:lpstr>
      <vt:lpstr>PowerPoint Presentation</vt:lpstr>
      <vt:lpstr>WEST TEXAS HMO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is eligible to enroll?</vt:lpstr>
      <vt:lpstr>Employees not eligible to enroll</vt:lpstr>
      <vt:lpstr>Dependent eligibility</vt:lpstr>
      <vt:lpstr>Special eligibility situations</vt:lpstr>
      <vt:lpstr>PowerPoint Presentation</vt:lpstr>
      <vt:lpstr>Three steps to enroll</vt:lpstr>
      <vt:lpstr>Annual enrollment</vt:lpstr>
      <vt:lpstr>Ask emma</vt:lpstr>
      <vt:lpstr>Selecting a primary care PROVIDER (pcp)</vt:lpstr>
      <vt:lpstr>Enrollment changes and declination form</vt:lpstr>
      <vt:lpstr>Enrolling for the first time</vt:lpstr>
      <vt:lpstr>Making Changes/Special Enrollment Events</vt:lpstr>
      <vt:lpstr>Newborn Coverage</vt:lpstr>
      <vt:lpstr>Dependent Disability Process</vt:lpstr>
      <vt:lpstr>Split premium process</vt:lpstr>
      <vt:lpstr>PowerPoint Presentation</vt:lpstr>
      <vt:lpstr>Three steps to enroll</vt:lpstr>
      <vt:lpstr>Enrolling in the plan – new enrollee</vt:lpstr>
      <vt:lpstr>Enrolling in the plan – returning enrollee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Chike-Egboh, Ifeoma</dc:creator>
  <cp:lastModifiedBy>HCSC User</cp:lastModifiedBy>
  <cp:revision>113</cp:revision>
  <dcterms:created xsi:type="dcterms:W3CDTF">2020-05-14T15:54:33Z</dcterms:created>
  <dcterms:modified xsi:type="dcterms:W3CDTF">2020-07-20T14:14:25Z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0x01010019F84FDE1334C741A429AB2DD47A85F604|1072916567</vt:lpwstr>
  </property>
  <property fmtid="{D5CDD505-2E9C-101B-9397-08002B2CF9AE}" pid="3" name="Division">
    <vt:lpwstr>2;#Health and Insurance Benefits|c8247fea-2127-4359-bc1f-5300982bac32</vt:lpwstr>
  </property>
  <property fmtid="{D5CDD505-2E9C-101B-9397-08002B2CF9AE}" pid="4" name="GeneralSubject">
    <vt:lpwstr>11;#Executive Reporting|7310676b-5703-4384-9c92-4a2fbcd9b6db</vt:lpwstr>
  </property>
  <property fmtid="{D5CDD505-2E9C-101B-9397-08002B2CF9AE}" pid="5" name="ContentTypeId">
    <vt:lpwstr>0x01010069CE749EA4B24C4CBEE01E9FA745B7700098D5A8E0EF1B7645BFDEA73C6D4EC82B</vt:lpwstr>
  </property>
  <property fmtid="{D5CDD505-2E9C-101B-9397-08002B2CF9AE}" pid="6" name="ItemRetentionFormula">
    <vt:lpwstr>&lt;formula id="Microsoft.Office.RecordsManagement.PolicyFeatures.Expiration.Formula.BuiltIn"&gt;&lt;number&gt;3&lt;/number&gt;&lt;property&gt;Modified&lt;/property&gt;&lt;propertyId&gt;28cf69c5-fa48-462a-b5cd-27b6f9d2bd5f&lt;/propertyId&gt;&lt;period&gt;months&lt;/period&gt;&lt;/formula&gt;</vt:lpwstr>
  </property>
  <property fmtid="{D5CDD505-2E9C-101B-9397-08002B2CF9AE}" pid="7" name="Function">
    <vt:lpwstr>34;#Healthcare Benefit Communications|84c2687a-fc2e-4abd-8f56-9a53333788a9</vt:lpwstr>
  </property>
  <property fmtid="{D5CDD505-2E9C-101B-9397-08002B2CF9AE}" pid="8" name="TaxKeyword">
    <vt:lpwstr/>
  </property>
  <property fmtid="{D5CDD505-2E9C-101B-9397-08002B2CF9AE}" pid="9" name="_dlc_DocIdItemGuid">
    <vt:lpwstr>d3055115-ea02-4e6c-98fe-cbbd9168ae01</vt:lpwstr>
  </property>
</Properties>
</file>