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5"/>
  </p:notesMasterIdLst>
  <p:sldIdLst>
    <p:sldId id="521" r:id="rId5"/>
    <p:sldId id="528" r:id="rId6"/>
    <p:sldId id="529" r:id="rId7"/>
    <p:sldId id="531" r:id="rId8"/>
    <p:sldId id="533" r:id="rId9"/>
    <p:sldId id="536" r:id="rId10"/>
    <p:sldId id="534" r:id="rId11"/>
    <p:sldId id="539" r:id="rId12"/>
    <p:sldId id="535" r:id="rId13"/>
    <p:sldId id="537" r:id="rId14"/>
  </p:sldIdLst>
  <p:sldSz cx="12188825" cy="6858000"/>
  <p:notesSz cx="6858000" cy="91440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E4A01-363E-56AB-6B20-D67692A31AE4}" name="Veronica Perry" initials="VP" userId="S::Veronica_Perry@bcbstx.com::294b8c9b-1452-47e8-b5e6-431e40b191c9" providerId="AD"/>
  <p188:author id="{5826ECFC-F76E-C523-553F-569EBBBE0ED4}" name="Janie Park" initials="JP" userId="S::Janie_Park@bcbstx.com::60c65b34-a306-4a9b-a59a-4ff3bb3cb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F59"/>
    <a:srgbClr val="5AB3E6"/>
    <a:srgbClr val="1FBFC9"/>
    <a:srgbClr val="F06C03"/>
    <a:srgbClr val="63CCDC"/>
    <a:srgbClr val="3ECCD2"/>
    <a:srgbClr val="21CDD8"/>
    <a:srgbClr val="64C7DA"/>
    <a:srgbClr val="64E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6327" autoAdjust="0"/>
  </p:normalViewPr>
  <p:slideViewPr>
    <p:cSldViewPr snapToGrid="0" showGuides="1">
      <p:cViewPr varScale="1">
        <p:scale>
          <a:sx n="61" d="100"/>
          <a:sy n="61" d="100"/>
        </p:scale>
        <p:origin x="824" y="28"/>
      </p:cViewPr>
      <p:guideLst>
        <p:guide orient="horz" pos="2160"/>
        <p:guide pos="3839"/>
      </p:guideLst>
    </p:cSldViewPr>
  </p:slideViewPr>
  <p:notesTextViewPr>
    <p:cViewPr>
      <p:scale>
        <a:sx n="75" d="100"/>
        <a:sy n="75" d="100"/>
      </p:scale>
      <p:origin x="0" y="0"/>
    </p:cViewPr>
  </p:notesTextViewPr>
  <p:sorterViewPr>
    <p:cViewPr>
      <p:scale>
        <a:sx n="140" d="100"/>
        <a:sy n="140" d="100"/>
      </p:scale>
      <p:origin x="0" y="0"/>
    </p:cViewPr>
  </p:sorterViewPr>
  <p:notesViewPr>
    <p:cSldViewPr snapToGrid="0">
      <p:cViewPr varScale="1">
        <p:scale>
          <a:sx n="117" d="100"/>
          <a:sy n="117" d="100"/>
        </p:scale>
        <p:origin x="420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E3F93-BED3-42E7-B614-F0054C651920}" type="datetimeFigureOut">
              <a:rPr lang="en-US"/>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2897D-0B72-40F2-9259-E41A30BF731A}" type="slidenum">
              <a:rPr lang="en-US"/>
              <a:t>‹#›</a:t>
            </a:fld>
            <a:endParaRPr lang="en-US"/>
          </a:p>
        </p:txBody>
      </p:sp>
    </p:spTree>
    <p:extLst>
      <p:ext uri="{BB962C8B-B14F-4D97-AF65-F5344CB8AC3E}">
        <p14:creationId xmlns:p14="http://schemas.microsoft.com/office/powerpoint/2010/main" val="2812423197"/>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D842A-3B9B-2FEC-BA2E-17C2C2D5DC31}"/>
              </a:ext>
            </a:extLst>
          </p:cNvPr>
          <p:cNvSpPr/>
          <p:nvPr userDrawn="1"/>
        </p:nvSpPr>
        <p:spPr>
          <a:xfrm>
            <a:off x="-1" y="6129867"/>
            <a:ext cx="12188825" cy="7281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 name="Title 1">
            <a:extLst>
              <a:ext uri="{FF2B5EF4-FFF2-40B4-BE49-F238E27FC236}">
                <a16:creationId xmlns:a16="http://schemas.microsoft.com/office/drawing/2014/main" id="{38B83AA8-17A8-310E-747C-348A01FF52C7}"/>
              </a:ext>
            </a:extLst>
          </p:cNvPr>
          <p:cNvSpPr>
            <a:spLocks noGrp="1"/>
          </p:cNvSpPr>
          <p:nvPr>
            <p:ph type="title"/>
          </p:nvPr>
        </p:nvSpPr>
        <p:spPr>
          <a:xfrm>
            <a:off x="457081" y="411481"/>
            <a:ext cx="11274663" cy="615808"/>
          </a:xfrm>
        </p:spPr>
        <p:txBody>
          <a:bodyPr/>
          <a:lstStyle>
            <a:lvl1pPr>
              <a:defRPr b="1">
                <a:solidFill>
                  <a:schemeClr val="accent1"/>
                </a:solidFill>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CD3ED938-E1EF-65D2-26F4-03532E9154A7}"/>
              </a:ext>
            </a:extLst>
          </p:cNvPr>
          <p:cNvSpPr/>
          <p:nvPr userDrawn="1"/>
        </p:nvSpPr>
        <p:spPr>
          <a:xfrm>
            <a:off x="-1" y="1186289"/>
            <a:ext cx="12188825" cy="512016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8" name="Text Placeholder 7">
            <a:extLst>
              <a:ext uri="{FF2B5EF4-FFF2-40B4-BE49-F238E27FC236}">
                <a16:creationId xmlns:a16="http://schemas.microsoft.com/office/drawing/2014/main" id="{200CD140-F240-74F4-DA80-4410EC163682}"/>
              </a:ext>
            </a:extLst>
          </p:cNvPr>
          <p:cNvSpPr>
            <a:spLocks noGrp="1"/>
          </p:cNvSpPr>
          <p:nvPr>
            <p:ph type="body" sz="quarter" idx="10"/>
          </p:nvPr>
        </p:nvSpPr>
        <p:spPr>
          <a:xfrm>
            <a:off x="548640" y="6409944"/>
            <a:ext cx="11179175" cy="329184"/>
          </a:xfrm>
        </p:spPr>
        <p:txBody>
          <a:bodyPr/>
          <a:lstStyle>
            <a:lvl1pPr marL="0" indent="0">
              <a:buNone/>
              <a:defRPr sz="1800" b="1">
                <a:solidFill>
                  <a:schemeClr val="bg1"/>
                </a:solidFill>
              </a:defRPr>
            </a:lvl1pPr>
            <a:lvl2pPr marL="246827" indent="0">
              <a:buNone/>
              <a:defRPr/>
            </a:lvl2pPr>
          </a:lstStyle>
          <a:p>
            <a:pPr lvl="0"/>
            <a:r>
              <a:rPr lang="en-US"/>
              <a:t>Click to edit Master text styles</a:t>
            </a:r>
          </a:p>
        </p:txBody>
      </p:sp>
    </p:spTree>
    <p:extLst>
      <p:ext uri="{BB962C8B-B14F-4D97-AF65-F5344CB8AC3E}">
        <p14:creationId xmlns:p14="http://schemas.microsoft.com/office/powerpoint/2010/main" val="267415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9562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51515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7510509" y="3701989"/>
            <a:ext cx="3533313" cy="1597980"/>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13610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9126246" y="408446"/>
            <a:ext cx="2512380" cy="3471096"/>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166796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28F09DC9-43AB-D54E-86FB-13BC852CD719}"/>
              </a:ext>
            </a:extLst>
          </p:cNvPr>
          <p:cNvSpPr>
            <a:spLocks noGrp="1"/>
          </p:cNvSpPr>
          <p:nvPr>
            <p:ph type="body" sz="quarter" idx="21" hasCustomPrompt="1"/>
          </p:nvPr>
        </p:nvSpPr>
        <p:spPr>
          <a:xfrm>
            <a:off x="477630" y="914400"/>
            <a:ext cx="11271363" cy="345175"/>
          </a:xfrm>
        </p:spPr>
        <p:txBody>
          <a:bodyPr/>
          <a:lstStyle>
            <a:lvl1pPr marL="0" indent="0">
              <a:buFontTx/>
              <a:buNone/>
              <a:defRPr sz="1800" b="0" cap="none" baseline="0">
                <a:solidFill>
                  <a:schemeClr val="bg2">
                    <a:lumMod val="50000"/>
                  </a:schemeClr>
                </a:solidFill>
              </a:defRPr>
            </a:lvl1pPr>
            <a:lvl2pPr marL="246826" indent="0">
              <a:buFontTx/>
              <a:buNone/>
              <a:defRPr b="1">
                <a:solidFill>
                  <a:schemeClr val="bg1"/>
                </a:solidFill>
              </a:defRPr>
            </a:lvl2pPr>
            <a:lvl3pPr marL="685629" indent="0">
              <a:buFontTx/>
              <a:buNone/>
              <a:defRPr b="1">
                <a:solidFill>
                  <a:schemeClr val="bg1"/>
                </a:solidFill>
              </a:defRPr>
            </a:lvl3pPr>
            <a:lvl4pPr marL="1028443" indent="0">
              <a:buFontTx/>
              <a:buNone/>
              <a:defRPr b="1">
                <a:solidFill>
                  <a:schemeClr val="bg1"/>
                </a:solidFill>
              </a:defRPr>
            </a:lvl4pPr>
            <a:lvl5pPr marL="1371257" indent="0">
              <a:buFontTx/>
              <a:buNone/>
              <a:defRPr b="1">
                <a:solidFill>
                  <a:schemeClr val="bg1"/>
                </a:solidFill>
              </a:defRPr>
            </a:lvl5pPr>
          </a:lstStyle>
          <a:p>
            <a:pPr lvl="0"/>
            <a:r>
              <a:rPr lang="en-US" dirty="0"/>
              <a:t>Edit master text styles</a:t>
            </a:r>
          </a:p>
        </p:txBody>
      </p:sp>
      <p:sp>
        <p:nvSpPr>
          <p:cNvPr id="2" name="Title 1"/>
          <p:cNvSpPr>
            <a:spLocks noGrp="1"/>
          </p:cNvSpPr>
          <p:nvPr>
            <p:ph type="title"/>
          </p:nvPr>
        </p:nvSpPr>
        <p:spPr>
          <a:xfrm>
            <a:off x="457081" y="411480"/>
            <a:ext cx="11274663" cy="502920"/>
          </a:xfrm>
        </p:spPr>
        <p:txBody>
          <a:bodyPr/>
          <a:lstStyle>
            <a:lvl1pPr>
              <a:buFontTx/>
              <a:buNone/>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039210C-47DD-634C-9103-8315CAA91ED6}"/>
              </a:ext>
            </a:extLst>
          </p:cNvPr>
          <p:cNvSpPr>
            <a:spLocks noGrp="1"/>
          </p:cNvSpPr>
          <p:nvPr>
            <p:ph type="body" sz="quarter" idx="22"/>
          </p:nvPr>
        </p:nvSpPr>
        <p:spPr>
          <a:xfrm>
            <a:off x="457081" y="1674400"/>
            <a:ext cx="11274663" cy="4772120"/>
          </a:xfrm>
        </p:spPr>
        <p:txBody>
          <a:bodyPr/>
          <a:lstStyle>
            <a:lvl3pPr marL="685629" indent="0">
              <a:buNone/>
              <a:defRPr/>
            </a:lvl3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7F1E11D7-BC62-494D-A39E-DEC194FB58DB}"/>
              </a:ext>
              <a:ext uri="{C183D7F6-B498-43B3-948B-1728B52AA6E4}">
                <adec:decorative xmlns:adec="http://schemas.microsoft.com/office/drawing/2017/decorative" val="1"/>
              </a:ext>
            </a:extLst>
          </p:cNvPr>
          <p:cNvSpPr>
            <a:spLocks noGrp="1"/>
          </p:cNvSpPr>
          <p:nvPr>
            <p:ph type="ftr" sz="quarter" idx="25"/>
          </p:nvPr>
        </p:nvSpPr>
        <p:spPr>
          <a:xfrm>
            <a:off x="457080" y="6592824"/>
            <a:ext cx="6868393"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92824"/>
            <a:ext cx="457081" cy="265176"/>
          </a:xfrm>
        </p:spPr>
        <p:txBody>
          <a:bodyPr/>
          <a:lstStyle>
            <a:lvl1pPr>
              <a:buFontTx/>
              <a:buNone/>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25227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8" name="Text Box 39">
            <a:extLst>
              <a:ext uri="{FF2B5EF4-FFF2-40B4-BE49-F238E27FC236}">
                <a16:creationId xmlns:a16="http://schemas.microsoft.com/office/drawing/2014/main" id="{1D5F9EA3-8914-9944-965A-67A25EB67B3D}"/>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3" name="Picture 2">
            <a:extLst>
              <a:ext uri="{FF2B5EF4-FFF2-40B4-BE49-F238E27FC236}">
                <a16:creationId xmlns:a16="http://schemas.microsoft.com/office/drawing/2014/main" id="{C70F9F67-E558-768D-22B7-D7110491DCA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111577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3" name="Text Box 39">
            <a:extLst>
              <a:ext uri="{FF2B5EF4-FFF2-40B4-BE49-F238E27FC236}">
                <a16:creationId xmlns:a16="http://schemas.microsoft.com/office/drawing/2014/main" id="{C7A5A94A-917B-7ACD-3615-ECBC093CB87B}"/>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62DA9D48-315D-8216-284B-965C14FC769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7414601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C67BDBC6-9916-7236-95C3-53E8C9290D73}"/>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2DCFBF74-8A3A-A293-5DD3-8397BCCEC60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1956309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AC494868-69B3-9E31-5206-94A7ED8566D8}"/>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175CED73-8A73-41A8-6816-53E35476225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873075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986205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664591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2395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556379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411481"/>
            <a:ext cx="11274663" cy="8763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081" y="1295401"/>
            <a:ext cx="11274663" cy="4914900"/>
          </a:xfrm>
          <a:prstGeom prst="rect">
            <a:avLst/>
          </a:prstGeom>
        </p:spPr>
        <p:txBody>
          <a:bodyPr vert="horz" wrap="square" lIns="0" tIns="0" rIns="0" bIns="0" rtlCol="0">
            <a:noAutofit/>
          </a:body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D6E6F6B9-EA63-BE4A-BD1A-EB1508E732E2}"/>
              </a:ext>
              <a:ext uri="{C183D7F6-B498-43B3-948B-1728B52AA6E4}">
                <adec:decorative xmlns:adec="http://schemas.microsoft.com/office/drawing/2017/decorative" val="1"/>
              </a:ext>
            </a:extLst>
          </p:cNvPr>
          <p:cNvSpPr>
            <a:spLocks noGrp="1"/>
          </p:cNvSpPr>
          <p:nvPr>
            <p:ph type="ftr" sz="quarter" idx="3"/>
          </p:nvPr>
        </p:nvSpPr>
        <p:spPr>
          <a:xfrm>
            <a:off x="457080" y="6553200"/>
            <a:ext cx="6868393" cy="304800"/>
          </a:xfrm>
          <a:prstGeom prst="rect">
            <a:avLst/>
          </a:prstGeom>
        </p:spPr>
        <p:txBody>
          <a:bodyPr vert="horz" lIns="0" tIns="0" rIns="0" bIns="0" rtlCol="0" anchor="ctr"/>
          <a:lstStyle>
            <a:lvl1pPr algn="l">
              <a:defRPr sz="800" cap="all" baseline="0">
                <a:solidFill>
                  <a:schemeClr val="tx1">
                    <a:lumMod val="75000"/>
                    <a:lumOff val="25000"/>
                  </a:schemeClr>
                </a:solidFill>
              </a:defRPr>
            </a:lvl1pPr>
          </a:lstStyle>
          <a:p>
            <a:endParaRPr lang="en-US" dirty="0"/>
          </a:p>
        </p:txBody>
      </p:sp>
      <p:sp>
        <p:nvSpPr>
          <p:cNvPr id="6" name="Slide Number Placeholder">
            <a:extLst>
              <a:ext uri="{C183D7F6-B498-43B3-948B-1728B52AA6E4}">
                <adec:decorative xmlns:adec="http://schemas.microsoft.com/office/drawing/2017/decorative" val="1"/>
              </a:ext>
            </a:extLst>
          </p:cNvPr>
          <p:cNvSpPr>
            <a:spLocks noGrp="1"/>
          </p:cNvSpPr>
          <p:nvPr>
            <p:ph type="sldNum" sz="quarter" idx="4"/>
          </p:nvPr>
        </p:nvSpPr>
        <p:spPr>
          <a:xfrm>
            <a:off x="11579384" y="6553200"/>
            <a:ext cx="609441" cy="304800"/>
          </a:xfrm>
          <a:prstGeom prst="rect">
            <a:avLst/>
          </a:prstGeom>
        </p:spPr>
        <p:txBody>
          <a:bodyPr vert="horz" wrap="none" lIns="0" tIns="0" rIns="0" bIns="0" rtlCol="0" anchor="ctr"/>
          <a:lstStyle>
            <a:lvl1pPr algn="ctr">
              <a:defRPr sz="800" b="0">
                <a:solidFill>
                  <a:schemeClr val="tx1">
                    <a:lumMod val="75000"/>
                    <a:lumOff val="25000"/>
                  </a:schemeClr>
                </a:solidFill>
              </a:defRPr>
            </a:lvl1pPr>
          </a:lstStyle>
          <a:p>
            <a:pPr fontAlgn="base">
              <a:spcBef>
                <a:spcPct val="0"/>
              </a:spcBef>
              <a:spcAft>
                <a:spcPct val="0"/>
              </a:spcAft>
            </a:pPr>
            <a:fld id="{1384FA50-8B36-4B06-A05C-1E58CBA999B5}" type="slidenum">
              <a:rPr lang="en-US" smtClean="0"/>
              <a:pPr fontAlgn="base">
                <a:spcBef>
                  <a:spcPct val="0"/>
                </a:spcBef>
                <a:spcAft>
                  <a:spcPct val="0"/>
                </a:spcAft>
              </a:pPr>
              <a:t>‹#›</a:t>
            </a:fld>
            <a:endParaRPr lang="en-US" dirty="0"/>
          </a:p>
        </p:txBody>
      </p:sp>
      <p:sp>
        <p:nvSpPr>
          <p:cNvPr id="7" name="Tagline">
            <a:extLst>
              <a:ext uri="{FF2B5EF4-FFF2-40B4-BE49-F238E27FC236}">
                <a16:creationId xmlns:a16="http://schemas.microsoft.com/office/drawing/2014/main" id="{286ED3DC-F26A-4346-88F6-840DB23D0818}"/>
              </a:ext>
              <a:ext uri="{C183D7F6-B498-43B3-948B-1728B52AA6E4}">
                <adec:decorative xmlns:adec="http://schemas.microsoft.com/office/drawing/2017/decorative" val="1"/>
              </a:ext>
            </a:extLst>
          </p:cNvPr>
          <p:cNvSpPr txBox="1">
            <a:spLocks noChangeArrowheads="1"/>
          </p:cNvSpPr>
          <p:nvPr userDrawn="1"/>
        </p:nvSpPr>
        <p:spPr bwMode="auto">
          <a:xfrm>
            <a:off x="13034180" y="6633275"/>
            <a:ext cx="2378371" cy="2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700" b="0" baseline="0" dirty="0">
                <a:solidFill>
                  <a:schemeClr val="tx1">
                    <a:lumMod val="90000"/>
                    <a:lumOff val="10000"/>
                  </a:schemeClr>
                </a:solidFill>
                <a:latin typeface="+mn-lt"/>
                <a:ea typeface="Arial Narrow" charset="0"/>
                <a:cs typeface="Arial Narrow" charset="0"/>
              </a:rPr>
              <a:t>765068.0324</a:t>
            </a:r>
            <a:endParaRPr lang="en-US" sz="700" b="0" dirty="0">
              <a:solidFill>
                <a:schemeClr val="tx1">
                  <a:lumMod val="90000"/>
                  <a:lumOff val="10000"/>
                </a:schemeClr>
              </a:solidFill>
              <a:latin typeface="+mn-lt"/>
              <a:ea typeface="Arial Narrow" charset="0"/>
              <a:cs typeface="Arial Narrow" charset="0"/>
            </a:endParaRPr>
          </a:p>
        </p:txBody>
      </p:sp>
    </p:spTree>
    <p:extLst>
      <p:ext uri="{BB962C8B-B14F-4D97-AF65-F5344CB8AC3E}">
        <p14:creationId xmlns:p14="http://schemas.microsoft.com/office/powerpoint/2010/main" val="1314984233"/>
      </p:ext>
    </p:extLst>
  </p:cSld>
  <p:clrMap bg1="lt1" tx1="dk1" bg2="lt2" tx2="dk2" accent1="accent1" accent2="accent2" accent3="accent3" accent4="accent4" accent5="accent5" accent6="accent6" hlink="hlink" folHlink="folHlink"/>
  <p:sldLayoutIdLst>
    <p:sldLayoutId id="2147483832" r:id="rId1"/>
    <p:sldLayoutId id="2147483799" r:id="rId2"/>
    <p:sldLayoutId id="2147483833" r:id="rId3"/>
    <p:sldLayoutId id="2147483834" r:id="rId4"/>
    <p:sldLayoutId id="2147483836" r:id="rId5"/>
    <p:sldLayoutId id="2147483823" r:id="rId6"/>
    <p:sldLayoutId id="2147483835" r:id="rId7"/>
    <p:sldLayoutId id="2147483837" r:id="rId8"/>
    <p:sldLayoutId id="2147483838" r:id="rId9"/>
    <p:sldLayoutId id="2147483796" r:id="rId10"/>
    <p:sldLayoutId id="2147483840" r:id="rId11"/>
    <p:sldLayoutId id="2147483828" r:id="rId12"/>
    <p:sldLayoutId id="2147483839" r:id="rId13"/>
    <p:sldLayoutId id="2147483723" r:id="rId14"/>
  </p:sldLayoutIdLst>
  <p:hf hdr="0" dt="0"/>
  <p:txStyles>
    <p:titleStyle>
      <a:lvl1pPr algn="l" defTabSz="685629" rtl="0" eaLnBrk="1" latinLnBrk="0" hangingPunct="1">
        <a:lnSpc>
          <a:spcPct val="90000"/>
        </a:lnSpc>
        <a:spcBef>
          <a:spcPct val="0"/>
        </a:spcBef>
        <a:buNone/>
        <a:defRPr sz="3199" b="1" i="0" kern="600" baseline="0">
          <a:solidFill>
            <a:schemeClr val="accent1"/>
          </a:solidFill>
          <a:latin typeface="Arial" panose="020B0604020202020204" pitchFamily="34" charset="0"/>
          <a:ea typeface="+mj-ea"/>
          <a:cs typeface="Arial" panose="020B0604020202020204" pitchFamily="34" charset="0"/>
        </a:defRPr>
      </a:lvl1pPr>
    </p:titleStyle>
    <p:bodyStyle>
      <a:lvl1pPr marL="228543" indent="-228543" algn="l" defTabSz="685629" rtl="0" eaLnBrk="1" latinLnBrk="0" hangingPunct="1">
        <a:lnSpc>
          <a:spcPct val="100000"/>
        </a:lnSpc>
        <a:spcBef>
          <a:spcPts val="600"/>
        </a:spcBef>
        <a:spcAft>
          <a:spcPts val="600"/>
        </a:spcAft>
        <a:buClr>
          <a:schemeClr val="tx2"/>
        </a:buClr>
        <a:buFont typeface="Arial" panose="020B0604020202020204" pitchFamily="34" charset="0"/>
        <a:buChar char="•"/>
        <a:defRPr sz="2199" kern="600" baseline="0">
          <a:solidFill>
            <a:schemeClr val="tx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guide id="5" orient="horz" pos="4080" userDrawn="1">
          <p15:clr>
            <a:srgbClr val="F26B43"/>
          </p15:clr>
        </p15:guide>
        <p15:guide id="6" pos="288" userDrawn="1">
          <p15:clr>
            <a:srgbClr val="F26B43"/>
          </p15:clr>
        </p15:guide>
        <p15:guide id="7" pos="7390" userDrawn="1">
          <p15:clr>
            <a:srgbClr val="F26B43"/>
          </p15:clr>
        </p15:guide>
        <p15:guide id="9" orient="horz" pos="1008" userDrawn="1">
          <p15:clr>
            <a:srgbClr val="F26B43"/>
          </p15:clr>
        </p15:guide>
        <p15:guide id="11" orient="horz" pos="816" userDrawn="1">
          <p15:clr>
            <a:srgbClr val="F26B43"/>
          </p15:clr>
        </p15:guide>
        <p15:guide id="12"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tmhp.com/sites/default/files/file-library/evv/EVV-visit-transaction-rejection-guide.pdf" TargetMode="External"/><Relationship Id="rId2" Type="http://schemas.openxmlformats.org/officeDocument/2006/relationships/hyperlink" Target="https://www.hhs.texas.gov/handbooks/electronic-visit-verification-policy-handbook" TargetMode="External"/><Relationship Id="rId1" Type="http://schemas.openxmlformats.org/officeDocument/2006/relationships/slideLayout" Target="../slideLayouts/slideLayout11.xml"/><Relationship Id="rId4" Type="http://schemas.openxmlformats.org/officeDocument/2006/relationships/hyperlink" Target="https://www.bcbstx.com/provider/medicaid/education-and-reference/ev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www.bcbstx.com/provider/medicaid/evv" TargetMode="External"/><Relationship Id="rId1" Type="http://schemas.openxmlformats.org/officeDocument/2006/relationships/slideLayout" Target="../slideLayouts/slideLayout11.xml"/><Relationship Id="rId5" Type="http://schemas.openxmlformats.org/officeDocument/2006/relationships/hyperlink" Target="https://learningportal.hhs.texas.gov/" TargetMode="External"/><Relationship Id="rId4" Type="http://schemas.openxmlformats.org/officeDocument/2006/relationships/hyperlink" Target="https://tmhp.exceedlms.com/student/collection/521629-evv-train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eep This Layer Hidden_1*" hidden="1">
            <a:extLst>
              <a:ext uri="{FF2B5EF4-FFF2-40B4-BE49-F238E27FC236}">
                <a16:creationId xmlns:a16="http://schemas.microsoft.com/office/drawing/2014/main" id="{D321FBAD-D40F-0E79-5F21-C58EB180B5C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 y="-1589472"/>
            <a:ext cx="2759710" cy="390397"/>
          </a:xfrm>
          <a:prstGeom prst="rect">
            <a:avLst/>
          </a:prstGeom>
        </p:spPr>
      </p:pic>
      <p:sp>
        <p:nvSpPr>
          <p:cNvPr id="7" name="*Keep This Layer Hidden_2*" hidden="1">
            <a:extLst>
              <a:ext uri="{FF2B5EF4-FFF2-40B4-BE49-F238E27FC236}">
                <a16:creationId xmlns:a16="http://schemas.microsoft.com/office/drawing/2014/main" id="{DB82A443-1585-1BE1-2FB5-E13786E513AD}"/>
              </a:ext>
            </a:extLst>
          </p:cNvPr>
          <p:cNvSpPr txBox="1">
            <a:spLocks/>
          </p:cNvSpPr>
          <p:nvPr/>
        </p:nvSpPr>
        <p:spPr>
          <a:xfrm>
            <a:off x="457082" y="-1092154"/>
            <a:ext cx="5017626" cy="492488"/>
          </a:xfrm>
          <a:prstGeom prst="rect">
            <a:avLst/>
          </a:prstGeom>
        </p:spPr>
        <p:txBody>
          <a:bodyPr vert="horz" wrap="square" lIns="0" tIns="0" rIns="0" bIns="0" rtlCol="0" anchor="t">
            <a:noAutofit/>
          </a:bodyPr>
          <a:lstStyle>
            <a:lvl1pPr marL="0" indent="0" algn="l" defTabSz="685629" rtl="0" eaLnBrk="1" latinLnBrk="0" hangingPunct="1">
              <a:lnSpc>
                <a:spcPct val="95000"/>
              </a:lnSpc>
              <a:spcBef>
                <a:spcPts val="400"/>
              </a:spcBef>
              <a:spcAft>
                <a:spcPts val="0"/>
              </a:spcAft>
              <a:buClr>
                <a:schemeClr val="tx2"/>
              </a:buClr>
              <a:buFontTx/>
              <a:buNone/>
              <a:defRPr sz="2000" b="1" i="0" kern="600" baseline="0">
                <a:solidFill>
                  <a:schemeClr val="bg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240" rtl="0" eaLnBrk="1" fontAlgn="auto" latinLnBrk="0" hangingPunct="1">
              <a:lnSpc>
                <a:spcPct val="100000"/>
              </a:lnSpc>
              <a:spcBef>
                <a:spcPts val="20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t>Blue Cross and Blue Shield of Texas, a Division of Health Care Service Corporation, </a:t>
            </a:r>
            <a:b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t>a Mutual Legal Reserve Company, an Independent Licensee of the Blue Cross and Blue Shield Association</a:t>
            </a:r>
          </a:p>
        </p:txBody>
      </p:sp>
      <p:sp>
        <p:nvSpPr>
          <p:cNvPr id="4" name="Title 3">
            <a:extLst>
              <a:ext uri="{FF2B5EF4-FFF2-40B4-BE49-F238E27FC236}">
                <a16:creationId xmlns:a16="http://schemas.microsoft.com/office/drawing/2014/main" id="{9C35A2C8-2E5B-416A-9C1D-D7C3FD6AD5F6}"/>
              </a:ext>
            </a:extLst>
          </p:cNvPr>
          <p:cNvSpPr>
            <a:spLocks noGrp="1"/>
          </p:cNvSpPr>
          <p:nvPr>
            <p:ph type="title"/>
          </p:nvPr>
        </p:nvSpPr>
        <p:spPr>
          <a:xfrm>
            <a:off x="457081" y="1424336"/>
            <a:ext cx="5292091" cy="2249967"/>
          </a:xfrm>
        </p:spPr>
        <p:txBody>
          <a:bodyPr/>
          <a:lstStyle/>
          <a:p>
            <a:r>
              <a:rPr lang="en-US" dirty="0"/>
              <a:t>Electronic Visit Verification Claims Rejection</a:t>
            </a:r>
          </a:p>
        </p:txBody>
      </p:sp>
      <p:sp>
        <p:nvSpPr>
          <p:cNvPr id="2" name="Text Placeholder 1">
            <a:extLst>
              <a:ext uri="{FF2B5EF4-FFF2-40B4-BE49-F238E27FC236}">
                <a16:creationId xmlns:a16="http://schemas.microsoft.com/office/drawing/2014/main" id="{2F5FABE7-D4CA-6F4A-B8EF-27D84305A688}"/>
              </a:ext>
            </a:extLst>
          </p:cNvPr>
          <p:cNvSpPr>
            <a:spLocks noGrp="1"/>
          </p:cNvSpPr>
          <p:nvPr>
            <p:ph type="body" sz="quarter" idx="10"/>
          </p:nvPr>
        </p:nvSpPr>
        <p:spPr>
          <a:xfrm>
            <a:off x="457081" y="5823162"/>
            <a:ext cx="6032377" cy="1336647"/>
          </a:xfrm>
        </p:spPr>
        <p:txBody>
          <a:bodyPr/>
          <a:lstStyle/>
          <a:p>
            <a:pPr>
              <a:lnSpc>
                <a:spcPct val="100000"/>
              </a:lnSpc>
              <a:spcBef>
                <a:spcPts val="0"/>
              </a:spcBef>
            </a:pPr>
            <a:r>
              <a:rPr lang="en-US" sz="1200" b="1" dirty="0"/>
              <a:t>SKSCP-9030-0325</a:t>
            </a:r>
          </a:p>
          <a:p>
            <a:pPr>
              <a:lnSpc>
                <a:spcPct val="100000"/>
              </a:lnSpc>
              <a:spcBef>
                <a:spcPts val="0"/>
              </a:spcBef>
            </a:pPr>
            <a:r>
              <a:rPr lang="en-US" sz="1200" b="1" dirty="0"/>
              <a:t>Revised 032025</a:t>
            </a:r>
          </a:p>
          <a:p>
            <a:endParaRPr lang="en-US" dirty="0"/>
          </a:p>
        </p:txBody>
      </p:sp>
      <p:pic>
        <p:nvPicPr>
          <p:cNvPr id="8" name="Picture 7">
            <a:extLst>
              <a:ext uri="{FF2B5EF4-FFF2-40B4-BE49-F238E27FC236}">
                <a16:creationId xmlns:a16="http://schemas.microsoft.com/office/drawing/2014/main" id="{F4E2FBB5-8978-7259-377B-B7E5094E2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26557" y="398585"/>
            <a:ext cx="3050343" cy="304800"/>
          </a:xfrm>
          <a:prstGeom prst="rect">
            <a:avLst/>
          </a:prstGeom>
        </p:spPr>
      </p:pic>
    </p:spTree>
    <p:extLst>
      <p:ext uri="{BB962C8B-B14F-4D97-AF65-F5344CB8AC3E}">
        <p14:creationId xmlns:p14="http://schemas.microsoft.com/office/powerpoint/2010/main" val="145091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4F471B-ACD0-566A-5090-9029340FE421}"/>
              </a:ext>
            </a:extLst>
          </p:cNvPr>
          <p:cNvPicPr>
            <a:picLocks noChangeAspect="1"/>
          </p:cNvPicPr>
          <p:nvPr/>
        </p:nvPicPr>
        <p:blipFill>
          <a:blip r:embed="rId2" cstate="print">
            <a:extLst>
              <a:ext uri="{28A0092B-C50C-407E-A947-70E740481C1C}">
                <a14:useLocalDpi xmlns:a14="http://schemas.microsoft.com/office/drawing/2010/main" val="0"/>
              </a:ext>
            </a:extLst>
          </a:blip>
          <a:srcRect r="-2" b="5166"/>
          <a:stretch/>
        </p:blipFill>
        <p:spPr>
          <a:xfrm>
            <a:off x="7379730" y="10"/>
            <a:ext cx="4809095"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solidFill>
            <a:srgbClr val="FFFFFF">
              <a:shade val="85000"/>
            </a:srgbClr>
          </a:solidFill>
        </p:spPr>
      </p:pic>
      <p:pic>
        <p:nvPicPr>
          <p:cNvPr id="7" name="Picture 6">
            <a:extLst>
              <a:ext uri="{FF2B5EF4-FFF2-40B4-BE49-F238E27FC236}">
                <a16:creationId xmlns:a16="http://schemas.microsoft.com/office/drawing/2014/main" id="{AE6D9678-6763-E047-D3A3-2DE13F3792CB}"/>
              </a:ext>
            </a:extLst>
          </p:cNvPr>
          <p:cNvPicPr>
            <a:picLocks noChangeAspect="1"/>
          </p:cNvPicPr>
          <p:nvPr/>
        </p:nvPicPr>
        <p:blipFill rotWithShape="1">
          <a:blip r:embed="rId3">
            <a:extLst>
              <a:ext uri="{28A0092B-C50C-407E-A947-70E740481C1C}">
                <a14:useLocalDpi xmlns:a14="http://schemas.microsoft.com/office/drawing/2010/main" val="0"/>
              </a:ext>
            </a:extLst>
          </a:blip>
          <a:srcRect l="1491" r="-1" b="-1"/>
          <a:stretch/>
        </p:blipFill>
        <p:spPr>
          <a:xfrm>
            <a:off x="3135572" y="10"/>
            <a:ext cx="4978007"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solidFill>
            <a:srgbClr val="FFFFFF">
              <a:shade val="85000"/>
            </a:srgbClr>
          </a:solidFill>
        </p:spPr>
      </p:pic>
      <p:pic>
        <p:nvPicPr>
          <p:cNvPr id="3" name="Content Placeholder 2">
            <a:extLst>
              <a:ext uri="{FF2B5EF4-FFF2-40B4-BE49-F238E27FC236}">
                <a16:creationId xmlns:a16="http://schemas.microsoft.com/office/drawing/2014/main" id="{5C3084A4-A648-FBDF-BC87-EB99A122F2F8}"/>
              </a:ext>
            </a:extLst>
          </p:cNvPr>
          <p:cNvPicPr>
            <a:picLocks noChangeAspect="1"/>
          </p:cNvPicPr>
          <p:nvPr/>
        </p:nvPicPr>
        <p:blipFill>
          <a:blip r:embed="rId4">
            <a:extLst>
              <a:ext uri="{28A0092B-C50C-407E-A947-70E740481C1C}">
                <a14:useLocalDpi xmlns:a14="http://schemas.microsoft.com/office/drawing/2010/main" val="0"/>
              </a:ext>
            </a:extLst>
          </a:blip>
          <a:srcRect r="5227" b="3"/>
          <a:stretch/>
        </p:blipFill>
        <p:spPr>
          <a:xfrm>
            <a:off x="3188597" y="3456432"/>
            <a:ext cx="4924196"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solidFill>
            <a:srgbClr val="FFFFFF">
              <a:shade val="85000"/>
            </a:srgbClr>
          </a:solidFill>
        </p:spPr>
      </p:pic>
      <p:sp useBgFill="1">
        <p:nvSpPr>
          <p:cNvPr id="17" name="Freeform: Shape 1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4787"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5644"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692525" y="2766219"/>
            <a:ext cx="2806477" cy="1325563"/>
          </a:xfrm>
        </p:spPr>
        <p:txBody>
          <a:bodyPr vert="horz" lIns="91440" tIns="45720" rIns="91440" bIns="45720" rtlCol="0" anchor="ctr">
            <a:normAutofit/>
          </a:bodyPr>
          <a:lstStyle/>
          <a:p>
            <a:pPr defTabSz="914400"/>
            <a:r>
              <a:rPr lang="en-US" sz="2800" kern="1200" dirty="0">
                <a:latin typeface="+mj-lt"/>
                <a:ea typeface="+mj-ea"/>
                <a:cs typeface="+mj-cs"/>
              </a:rPr>
              <a:t>Questions?</a:t>
            </a: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798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797" y="2089941"/>
            <a:ext cx="283390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a:xfrm>
            <a:off x="3495428" y="6356350"/>
            <a:ext cx="3791292" cy="365125"/>
          </a:xfrm>
        </p:spPr>
        <p:txBody>
          <a:bodyPr vert="horz" lIns="91440" tIns="45720" rIns="91440" bIns="45720" rtlCol="0" anchor="ctr">
            <a:normAutofit/>
          </a:bodyPr>
          <a:lstStyle/>
          <a:p>
            <a:pPr algn="ctr" defTabSz="914400"/>
            <a:endParaRPr lang="en-US" sz="1200" kern="1200">
              <a:solidFill>
                <a:schemeClr val="bg1"/>
              </a:solidFill>
              <a:latin typeface="+mn-lt"/>
              <a:ea typeface="+mn-ea"/>
              <a:cs typeface="+mn-cs"/>
            </a:endParaRP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a:xfrm>
            <a:off x="8999313" y="6356350"/>
            <a:ext cx="2742486" cy="365125"/>
          </a:xfrm>
        </p:spPr>
        <p:txBody>
          <a:bodyPr vert="horz" lIns="91440" tIns="45720" rIns="91440" bIns="45720" rtlCol="0" anchor="ctr">
            <a:normAutofit/>
          </a:bodyPr>
          <a:lstStyle/>
          <a:p>
            <a:pPr algn="r" defTabSz="914400">
              <a:spcAft>
                <a:spcPts val="600"/>
              </a:spcAft>
            </a:pPr>
            <a:fld id="{2D55A223-BDE3-4662-BD05-6BDBDD27824A}" type="slidenum">
              <a:rPr lang="en-US" sz="1200"/>
              <a:pPr algn="r" defTabSz="914400">
                <a:spcAft>
                  <a:spcPts val="600"/>
                </a:spcAft>
              </a:pPr>
              <a:t>10</a:t>
            </a:fld>
            <a:endParaRPr lang="en-US" sz="1200"/>
          </a:p>
        </p:txBody>
      </p:sp>
    </p:spTree>
    <p:extLst>
      <p:ext uri="{BB962C8B-B14F-4D97-AF65-F5344CB8AC3E}">
        <p14:creationId xmlns:p14="http://schemas.microsoft.com/office/powerpoint/2010/main" val="4336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Training Instructions</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This is a biannual 30-minute training session.</a:t>
            </a:r>
          </a:p>
          <a:p>
            <a:r>
              <a:rPr lang="en-US" dirty="0"/>
              <a:t>Our training is instructor-led.</a:t>
            </a:r>
          </a:p>
          <a:p>
            <a:r>
              <a:rPr lang="en-US" dirty="0"/>
              <a:t>Texas Medicaid providers, financial management services agencies, Consumer Directed Services employers, and proprietary system operators all have the option to attend.</a:t>
            </a:r>
          </a:p>
          <a:p>
            <a:r>
              <a:rPr lang="en-US" dirty="0"/>
              <a:t>Registration is required to attend the training and will track training completion for attendees.</a:t>
            </a:r>
          </a:p>
          <a:p>
            <a:r>
              <a:rPr lang="en-US" dirty="0"/>
              <a:t>Currently, no assessment is included in the training.</a:t>
            </a: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2</a:t>
            </a:fld>
            <a:endParaRPr lang="en-US" dirty="0"/>
          </a:p>
        </p:txBody>
      </p:sp>
    </p:spTree>
    <p:extLst>
      <p:ext uri="{BB962C8B-B14F-4D97-AF65-F5344CB8AC3E}">
        <p14:creationId xmlns:p14="http://schemas.microsoft.com/office/powerpoint/2010/main" val="9729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Overview of Training</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EVV Policy Handbook</a:t>
            </a:r>
            <a:r>
              <a:rPr lang="en-US" dirty="0"/>
              <a:t> – Section 11030 Rejected EVV Visit Transactions</a:t>
            </a:r>
          </a:p>
          <a:p>
            <a:r>
              <a:rPr lang="en-US" dirty="0"/>
              <a:t>EVV Key Terms and Definitions</a:t>
            </a:r>
          </a:p>
          <a:p>
            <a:r>
              <a:rPr lang="en-US" dirty="0"/>
              <a:t>EVV Rejection Reasons and How to Fix them</a:t>
            </a:r>
          </a:p>
          <a:p>
            <a:r>
              <a:rPr lang="en-US" dirty="0"/>
              <a:t>Texas Medicaid and Healthcare Partnership </a:t>
            </a:r>
            <a:r>
              <a:rPr lang="en-US" dirty="0">
                <a:hlinkClick r:id="rId3"/>
              </a:rPr>
              <a:t>EVV Visit Transaction Rejection Guide</a:t>
            </a:r>
            <a:endParaRPr lang="en-US" dirty="0"/>
          </a:p>
          <a:p>
            <a:r>
              <a:rPr lang="en-US" dirty="0">
                <a:hlinkClick r:id="rId4"/>
              </a:rPr>
              <a:t>EVV Website</a:t>
            </a:r>
            <a:r>
              <a:rPr lang="en-US" dirty="0"/>
              <a:t> and Resources for Blue Cross and Blue Shield of Texas </a:t>
            </a:r>
          </a:p>
          <a:p>
            <a:r>
              <a:rPr lang="en-US" dirty="0"/>
              <a:t>EVV Contact Information for BCBSTX </a:t>
            </a: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3</a:t>
            </a:fld>
            <a:endParaRPr lang="en-US" dirty="0"/>
          </a:p>
        </p:txBody>
      </p:sp>
    </p:spTree>
    <p:extLst>
      <p:ext uri="{BB962C8B-B14F-4D97-AF65-F5344CB8AC3E}">
        <p14:creationId xmlns:p14="http://schemas.microsoft.com/office/powerpoint/2010/main" val="308046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338924"/>
            <a:ext cx="11274663" cy="876300"/>
          </a:xfrm>
        </p:spPr>
        <p:txBody>
          <a:bodyPr/>
          <a:lstStyle/>
          <a:p>
            <a:r>
              <a:rPr lang="en-US" dirty="0"/>
              <a:t>Key Terms and Definitions</a:t>
            </a: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4</a:t>
            </a:fld>
            <a:endParaRPr lang="en-US" dirty="0"/>
          </a:p>
        </p:txBody>
      </p:sp>
      <p:graphicFrame>
        <p:nvGraphicFramePr>
          <p:cNvPr id="6" name="Table 5">
            <a:extLst>
              <a:ext uri="{FF2B5EF4-FFF2-40B4-BE49-F238E27FC236}">
                <a16:creationId xmlns:a16="http://schemas.microsoft.com/office/drawing/2014/main" id="{DD1B956D-CF49-E8D3-3B5C-53994E67151F}"/>
              </a:ext>
            </a:extLst>
          </p:cNvPr>
          <p:cNvGraphicFramePr>
            <a:graphicFrameLocks/>
          </p:cNvGraphicFramePr>
          <p:nvPr>
            <p:extLst>
              <p:ext uri="{D42A27DB-BD31-4B8C-83A1-F6EECF244321}">
                <p14:modId xmlns:p14="http://schemas.microsoft.com/office/powerpoint/2010/main" val="4160480461"/>
              </p:ext>
            </p:extLst>
          </p:nvPr>
        </p:nvGraphicFramePr>
        <p:xfrm>
          <a:off x="457079" y="846598"/>
          <a:ext cx="11347803" cy="5490655"/>
        </p:xfrm>
        <a:graphic>
          <a:graphicData uri="http://schemas.openxmlformats.org/drawingml/2006/table">
            <a:tbl>
              <a:tblPr firstRow="1" bandRow="1">
                <a:tableStyleId>{5C22544A-7EE6-4342-B048-85BDC9FD1C3A}</a:tableStyleId>
              </a:tblPr>
              <a:tblGrid>
                <a:gridCol w="2406506">
                  <a:extLst>
                    <a:ext uri="{9D8B030D-6E8A-4147-A177-3AD203B41FA5}">
                      <a16:colId xmlns:a16="http://schemas.microsoft.com/office/drawing/2014/main" val="1044287062"/>
                    </a:ext>
                  </a:extLst>
                </a:gridCol>
                <a:gridCol w="8941297">
                  <a:extLst>
                    <a:ext uri="{9D8B030D-6E8A-4147-A177-3AD203B41FA5}">
                      <a16:colId xmlns:a16="http://schemas.microsoft.com/office/drawing/2014/main" val="19740747"/>
                    </a:ext>
                  </a:extLst>
                </a:gridCol>
              </a:tblGrid>
              <a:tr h="285914">
                <a:tc>
                  <a:txBody>
                    <a:bodyPr/>
                    <a:lstStyle/>
                    <a:p>
                      <a:r>
                        <a:rPr lang="en-US" dirty="0"/>
                        <a:t>Key Term</a:t>
                      </a:r>
                    </a:p>
                  </a:txBody>
                  <a:tcPr anchor="ctr"/>
                </a:tc>
                <a:tc>
                  <a:txBody>
                    <a:bodyPr/>
                    <a:lstStyle/>
                    <a:p>
                      <a:r>
                        <a:rPr lang="en-US" dirty="0"/>
                        <a:t>Definition</a:t>
                      </a:r>
                    </a:p>
                  </a:txBody>
                  <a:tcPr anchor="ctr"/>
                </a:tc>
                <a:extLst>
                  <a:ext uri="{0D108BD9-81ED-4DB2-BD59-A6C34878D82A}">
                    <a16:rowId xmlns:a16="http://schemas.microsoft.com/office/drawing/2014/main" val="3031067295"/>
                  </a:ext>
                </a:extLst>
              </a:tr>
              <a:tr h="554678">
                <a:tc>
                  <a:txBody>
                    <a:bodyPr/>
                    <a:lstStyle/>
                    <a:p>
                      <a:r>
                        <a:rPr lang="en-US" sz="1400" b="1" i="0" kern="1200" dirty="0">
                          <a:solidFill>
                            <a:schemeClr val="tx1"/>
                          </a:solidFill>
                          <a:effectLst/>
                          <a:latin typeface="+mn-lt"/>
                          <a:ea typeface="+mn-ea"/>
                          <a:cs typeface="+mn-cs"/>
                        </a:rPr>
                        <a:t>Electronic Visit Verification </a:t>
                      </a:r>
                      <a:endParaRPr lang="en-US" sz="1400" dirty="0">
                        <a:solidFill>
                          <a:schemeClr val="tx1"/>
                        </a:solidFill>
                      </a:endParaRPr>
                    </a:p>
                  </a:txBody>
                  <a:tcPr anchor="ctr"/>
                </a:tc>
                <a:tc>
                  <a:txBody>
                    <a:bodyPr/>
                    <a:lstStyle/>
                    <a:p>
                      <a:r>
                        <a:rPr lang="en-US" sz="1200" b="0" i="0" strike="noStrike"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s a computer-based system that electronically documents and verifies service delivery information, such as date, time, service type and location for certain Medicaid service visits.</a:t>
                      </a:r>
                    </a:p>
                  </a:txBody>
                  <a:tcPr anchor="ctr"/>
                </a:tc>
                <a:extLst>
                  <a:ext uri="{0D108BD9-81ED-4DB2-BD59-A6C34878D82A}">
                    <a16:rowId xmlns:a16="http://schemas.microsoft.com/office/drawing/2014/main" val="2025550050"/>
                  </a:ext>
                </a:extLst>
              </a:tr>
              <a:tr h="876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21st Century Cures Act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21st Century Cures Act is a federal law enacted by the U.S. Congress in December 2016. This law requires all states to use EVV for Medicaid personal care services and home health care services requiring an in-home visit that are provided under a State plan or under a waiver of the plan.</a:t>
                      </a:r>
                    </a:p>
                  </a:txBody>
                  <a:tcPr anchor="ctr"/>
                </a:tc>
                <a:extLst>
                  <a:ext uri="{0D108BD9-81ED-4DB2-BD59-A6C34878D82A}">
                    <a16:rowId xmlns:a16="http://schemas.microsoft.com/office/drawing/2014/main" val="1128325641"/>
                  </a:ext>
                </a:extLst>
              </a:tr>
              <a:tr h="876706">
                <a:tc>
                  <a:txBody>
                    <a:bodyPr/>
                    <a:lstStyle/>
                    <a:p>
                      <a:r>
                        <a:rPr lang="en-US" sz="1400" b="1" i="0" kern="1200" dirty="0">
                          <a:solidFill>
                            <a:schemeClr val="dk1"/>
                          </a:solidFill>
                          <a:effectLst/>
                          <a:latin typeface="+mn-lt"/>
                          <a:ea typeface="+mn-ea"/>
                          <a:cs typeface="+mn-cs"/>
                        </a:rPr>
                        <a:t>EVV Compliance Reviews</a:t>
                      </a:r>
                      <a:endParaRPr lang="en-US" sz="1400" dirty="0"/>
                    </a:p>
                  </a:txBody>
                  <a:tcPr anchor="ctr"/>
                </a:tc>
                <a:tc>
                  <a:txBody>
                    <a:bodyPr/>
                    <a:lstStyle/>
                    <a:p>
                      <a:r>
                        <a:rPr lang="en-US" sz="1200" b="0" i="0" kern="1200" dirty="0">
                          <a:solidFill>
                            <a:schemeClr val="dk1"/>
                          </a:solidFill>
                          <a:effectLst/>
                          <a:latin typeface="+mn-lt"/>
                          <a:ea typeface="+mn-ea"/>
                          <a:cs typeface="+mn-cs"/>
                        </a:rPr>
                        <a:t>A set of standards established by Texas Health and Human Services Commission and Managed Care Organizations to review on a regular basis to ensure program providers, Financial Management Services Agencies, and Consumer Directed Services employers adhere to EVV requirements.</a:t>
                      </a:r>
                      <a:endParaRPr lang="en-US" sz="1200" dirty="0"/>
                    </a:p>
                  </a:txBody>
                  <a:tcPr anchor="ctr"/>
                </a:tc>
                <a:extLst>
                  <a:ext uri="{0D108BD9-81ED-4DB2-BD59-A6C34878D82A}">
                    <a16:rowId xmlns:a16="http://schemas.microsoft.com/office/drawing/2014/main" val="2279851280"/>
                  </a:ext>
                </a:extLst>
              </a:tr>
              <a:tr h="49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Policy Handbook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Texas Health and Human Services Commission handbook that provides EVV standards and policy requirements.</a:t>
                      </a:r>
                    </a:p>
                  </a:txBody>
                  <a:tcPr anchor="ctr"/>
                </a:tc>
                <a:extLst>
                  <a:ext uri="{0D108BD9-81ED-4DB2-BD59-A6C34878D82A}">
                    <a16:rowId xmlns:a16="http://schemas.microsoft.com/office/drawing/2014/main" val="109472426"/>
                  </a:ext>
                </a:extLst>
              </a:tr>
              <a:tr h="480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Claims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Documentation submitted to HHSC or an MCO for reimbursement of services required to use EVV.</a:t>
                      </a:r>
                      <a:endParaRPr lang="en-US" sz="1200" dirty="0"/>
                    </a:p>
                  </a:txBody>
                  <a:tcPr anchor="ctr"/>
                </a:tc>
                <a:extLst>
                  <a:ext uri="{0D108BD9-81ED-4DB2-BD59-A6C34878D82A}">
                    <a16:rowId xmlns:a16="http://schemas.microsoft.com/office/drawing/2014/main" val="2564117820"/>
                  </a:ext>
                </a:extLst>
              </a:tr>
              <a:tr h="703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Manual EVV Visits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the service provider fails to clock in or clock out of the EVV system or an approved clock in or clock out method is not available, the program provider, FMSA or CDS employer must manually enter the EVV visit into the EVV system.</a:t>
                      </a:r>
                    </a:p>
                  </a:txBody>
                  <a:tcPr anchor="ctr"/>
                </a:tc>
                <a:extLst>
                  <a:ext uri="{0D108BD9-81ED-4DB2-BD59-A6C34878D82A}">
                    <a16:rowId xmlns:a16="http://schemas.microsoft.com/office/drawing/2014/main" val="798060912"/>
                  </a:ext>
                </a:extLst>
              </a:tr>
              <a:tr h="703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Rejected EVV Visits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an EVV visit, transaction is sent to the EVV Aggregator and does not pass all EVV visit transaction validations, the EVV visit transaction is rejected and sent back to the EVV system to notify the program provider or FMSA.</a:t>
                      </a:r>
                    </a:p>
                  </a:txBody>
                  <a:tcPr anchor="ctr"/>
                </a:tc>
                <a:extLst>
                  <a:ext uri="{0D108BD9-81ED-4DB2-BD59-A6C34878D82A}">
                    <a16:rowId xmlns:a16="http://schemas.microsoft.com/office/drawing/2014/main" val="2891365339"/>
                  </a:ext>
                </a:extLst>
              </a:tr>
              <a:tr h="49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Visit Maintenance</a:t>
                      </a:r>
                    </a:p>
                  </a:txBody>
                  <a:tcPr anchor="ctr"/>
                </a:tc>
                <a:tc>
                  <a:txBody>
                    <a:bodyPr/>
                    <a:lstStyle/>
                    <a:p>
                      <a:r>
                        <a:rPr lang="en-US" sz="1200" strike="noStrike" dirty="0">
                          <a:solidFill>
                            <a:schemeClr val="tx1"/>
                          </a:solidFill>
                          <a:effectLst/>
                          <a:latin typeface="Arial" panose="020B0604020202020204" pitchFamily="34" charset="0"/>
                          <a:cs typeface="Arial" panose="020B0604020202020204" pitchFamily="34" charset="0"/>
                        </a:rPr>
                        <a:t>P</a:t>
                      </a:r>
                      <a:r>
                        <a:rPr lang="en-US" sz="1200" dirty="0">
                          <a:solidFill>
                            <a:schemeClr val="tx1"/>
                          </a:solidFill>
                          <a:effectLst/>
                          <a:latin typeface="Arial" panose="020B0604020202020204" pitchFamily="34" charset="0"/>
                          <a:cs typeface="Arial" panose="020B0604020202020204" pitchFamily="34" charset="0"/>
                        </a:rPr>
                        <a:t>rocess used by the program provider, FMSA or CDS employer to correct an EVV visit transaction in the EVV system to accurately reflect the delivery of service.</a:t>
                      </a:r>
                    </a:p>
                  </a:txBody>
                  <a:tcPr anchor="ctr"/>
                </a:tc>
                <a:extLst>
                  <a:ext uri="{0D108BD9-81ED-4DB2-BD59-A6C34878D82A}">
                    <a16:rowId xmlns:a16="http://schemas.microsoft.com/office/drawing/2014/main" val="3884442282"/>
                  </a:ext>
                </a:extLst>
              </a:tr>
            </a:tbl>
          </a:graphicData>
        </a:graphic>
      </p:graphicFrame>
    </p:spTree>
    <p:extLst>
      <p:ext uri="{BB962C8B-B14F-4D97-AF65-F5344CB8AC3E}">
        <p14:creationId xmlns:p14="http://schemas.microsoft.com/office/powerpoint/2010/main" val="226524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403860"/>
            <a:ext cx="11274663" cy="487523"/>
          </a:xfrm>
        </p:spPr>
        <p:txBody>
          <a:bodyPr/>
          <a:lstStyle/>
          <a:p>
            <a:r>
              <a:rPr lang="en-US" dirty="0"/>
              <a:t>Rejected EVV Visits – Section 12030</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sz="1800" dirty="0">
                <a:effectLst/>
                <a:ea typeface="Times New Roman" panose="02020603050405020304" pitchFamily="18" charset="0"/>
                <a:cs typeface="Arial" panose="020B0604020202020204" pitchFamily="34" charset="0"/>
              </a:rPr>
              <a:t>When a transaction fails to meet the validations, it will be rejected</a:t>
            </a:r>
            <a:r>
              <a:rPr lang="en-US" sz="1800" dirty="0">
                <a:effectLst/>
                <a:latin typeface="Aptos" panose="020B0004020202020204" pitchFamily="34" charset="0"/>
                <a:ea typeface="Times New Roman" panose="02020603050405020304" pitchFamily="18" charset="0"/>
                <a:cs typeface="Aptos" panose="020B0004020202020204" pitchFamily="34" charset="0"/>
              </a:rPr>
              <a:t>.</a:t>
            </a:r>
            <a:endParaRPr lang="en-US" sz="1800" dirty="0"/>
          </a:p>
          <a:p>
            <a:r>
              <a:rPr lang="en-US" sz="1800" strike="sngStrike" dirty="0">
                <a:solidFill>
                  <a:srgbClr val="FF0000"/>
                </a:solidFill>
              </a:rPr>
              <a:t>When an EVV visit transaction is sent to the EVV aggregator and does not pass all EVV visit transaction validations, the EVV visit transaction is rejected and sent back to the EVV system. This tells the program provider, FMSA or CDS employer visit maintenance is required</a:t>
            </a:r>
            <a:r>
              <a:rPr lang="en-US" sz="1800" dirty="0"/>
              <a:t>.</a:t>
            </a:r>
          </a:p>
          <a:p>
            <a:r>
              <a:rPr lang="en-US" sz="1800" dirty="0"/>
              <a:t>EVV visit transactions rejected by the EVV aggregator counts against the Rejected EVV Visit Transaction Score. This is true for EVV visits which are exported from an EVV system and rejected by the EVV aggregator multiple times. A rejected EVV visit transaction only counts against the Rejected EVV Transaction Score if the rejection is identified as a program provider or FMSA error.</a:t>
            </a:r>
          </a:p>
          <a:p>
            <a:r>
              <a:rPr lang="en-US" sz="1800" dirty="0"/>
              <a:t>Use the Rejection Visit Table to know why the visit was rejected and how to fix the EVV visit transaction.</a:t>
            </a: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5</a:t>
            </a:fld>
            <a:endParaRPr lang="en-US" dirty="0"/>
          </a:p>
        </p:txBody>
      </p:sp>
    </p:spTree>
    <p:extLst>
      <p:ext uri="{BB962C8B-B14F-4D97-AF65-F5344CB8AC3E}">
        <p14:creationId xmlns:p14="http://schemas.microsoft.com/office/powerpoint/2010/main" val="44909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258845"/>
            <a:ext cx="11274663" cy="487523"/>
          </a:xfrm>
        </p:spPr>
        <p:txBody>
          <a:bodyPr/>
          <a:lstStyle/>
          <a:p>
            <a:r>
              <a:rPr lang="en-US" dirty="0"/>
              <a:t>TMHP EVV Visit Rejection Guide</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a:xfrm>
            <a:off x="457080" y="1140764"/>
            <a:ext cx="11274663" cy="4919929"/>
          </a:xfrm>
        </p:spPr>
        <p:txBody>
          <a:bodyPr/>
          <a:lstStyle/>
          <a:p>
            <a:r>
              <a:rPr lang="en-US" sz="1800" dirty="0"/>
              <a:t>The Texas Medicaid &amp; Healthcare Partnership updated the Electronic Visit Verification Visit Transaction Rejection Guide on Jan. 13, 2023.</a:t>
            </a:r>
          </a:p>
          <a:p>
            <a:r>
              <a:rPr lang="en-US" sz="1800" dirty="0"/>
              <a:t>The guide is to assist program providers and FMSAs with identifying and taking the necessary steps to correct an EVV Visit Transaction Rejection.</a:t>
            </a:r>
          </a:p>
          <a:p>
            <a:r>
              <a:rPr lang="en-US" sz="1800" dirty="0"/>
              <a:t>If necessary, complete visit maintenance on the rejected EVV visit transaction:</a:t>
            </a:r>
          </a:p>
          <a:p>
            <a:pPr lvl="1"/>
            <a:r>
              <a:rPr lang="en-US" dirty="0"/>
              <a:t>Visits within the standard visit maintenance timeframe – Complete visit maintenance in the EVV system</a:t>
            </a:r>
          </a:p>
          <a:p>
            <a:pPr lvl="1"/>
            <a:r>
              <a:rPr lang="en-US" dirty="0"/>
              <a:t>Visits beyond the standard visit maintenance timeframe – Submit an EVV Visit Maintenance Unlock Request to the appropriate payer for approval.</a:t>
            </a:r>
          </a:p>
          <a:p>
            <a:r>
              <a:rPr lang="en-US" sz="1800" dirty="0"/>
              <a:t>After making the necessary corrections to the rejected EVV visit transaction, the EVV system automatically resubmits the corrected EVV visit transaction to the EVV Aggregator to validate the data element(s). It is the responsibility of program providers and FMSAs to submit adjusted EVV claims to TMHP resulting from EVV Visit Maintenance.</a:t>
            </a:r>
          </a:p>
          <a:p>
            <a:r>
              <a:rPr lang="en-US" sz="1800" dirty="0"/>
              <a:t>For instruction on how to view rejected EVV visit transactions in the EVV system, contact your EVV Vendor or EVV Proprietary System Operator.</a:t>
            </a:r>
          </a:p>
          <a:p>
            <a:pPr marL="388609" indent="-342900"/>
            <a:endParaRPr lang="en-US" dirty="0"/>
          </a:p>
          <a:p>
            <a:pPr marL="685628" lvl="2" indent="0">
              <a:buClr>
                <a:schemeClr val="tx1"/>
              </a:buClr>
              <a:buNone/>
            </a:pPr>
            <a:endParaRPr lang="en-US" b="1" dirty="0"/>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6</a:t>
            </a:fld>
            <a:endParaRPr lang="en-US" dirty="0"/>
          </a:p>
        </p:txBody>
      </p:sp>
    </p:spTree>
    <p:extLst>
      <p:ext uri="{BB962C8B-B14F-4D97-AF65-F5344CB8AC3E}">
        <p14:creationId xmlns:p14="http://schemas.microsoft.com/office/powerpoint/2010/main" val="145425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TMHP EVV Visit Rejection Guide – Examples</a:t>
            </a:r>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7</a:t>
            </a:fld>
            <a:endParaRPr lang="en-US" dirty="0"/>
          </a:p>
        </p:txBody>
      </p:sp>
      <p:pic>
        <p:nvPicPr>
          <p:cNvPr id="3" name="Content Placeholder 6">
            <a:extLst>
              <a:ext uri="{FF2B5EF4-FFF2-40B4-BE49-F238E27FC236}">
                <a16:creationId xmlns:a16="http://schemas.microsoft.com/office/drawing/2014/main" id="{F805B8D2-278D-6758-8AA4-88C6782B80B3}"/>
              </a:ext>
            </a:extLst>
          </p:cNvPr>
          <p:cNvPicPr>
            <a:picLocks noChangeAspect="1"/>
          </p:cNvPicPr>
          <p:nvPr/>
        </p:nvPicPr>
        <p:blipFill>
          <a:blip r:embed="rId2"/>
          <a:stretch>
            <a:fillRect/>
          </a:stretch>
        </p:blipFill>
        <p:spPr>
          <a:xfrm>
            <a:off x="457080" y="982632"/>
            <a:ext cx="10304705" cy="5613676"/>
          </a:xfrm>
          <a:prstGeom prst="rect">
            <a:avLst/>
          </a:prstGeom>
        </p:spPr>
      </p:pic>
    </p:spTree>
    <p:extLst>
      <p:ext uri="{BB962C8B-B14F-4D97-AF65-F5344CB8AC3E}">
        <p14:creationId xmlns:p14="http://schemas.microsoft.com/office/powerpoint/2010/main" val="361499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BCBSTX EVV Website</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EVV Webpage</a:t>
            </a:r>
            <a:r>
              <a:rPr lang="en-US" dirty="0"/>
              <a:t> for BCBSTX </a:t>
            </a:r>
            <a:endParaRPr lang="en-US" dirty="0">
              <a:solidFill>
                <a:srgbClr val="0070C0"/>
              </a:solidFill>
            </a:endParaRPr>
          </a:p>
          <a:p>
            <a:r>
              <a:rPr lang="en-US" dirty="0"/>
              <a:t>Four Resource Sections – Policies, Training, Notices and Archives</a:t>
            </a:r>
          </a:p>
          <a:p>
            <a:r>
              <a:rPr lang="en-US" dirty="0"/>
              <a:t>EVV Visit Maintenance Unlock Request Forms (located on our </a:t>
            </a:r>
            <a:r>
              <a:rPr lang="en-US" dirty="0">
                <a:hlinkClick r:id="rId3"/>
              </a:rPr>
              <a:t>EVV webpage</a:t>
            </a:r>
            <a:r>
              <a:rPr lang="en-US" dirty="0"/>
              <a:t>)</a:t>
            </a:r>
          </a:p>
          <a:p>
            <a:pPr lvl="1"/>
            <a:r>
              <a:rPr lang="en-US" dirty="0"/>
              <a:t>Programs providers and FMSA</a:t>
            </a:r>
          </a:p>
          <a:p>
            <a:pPr lvl="1"/>
            <a:r>
              <a:rPr lang="en-US" dirty="0"/>
              <a:t>CDS Employers</a:t>
            </a:r>
          </a:p>
          <a:p>
            <a:r>
              <a:rPr lang="en-US" dirty="0"/>
              <a:t>TMHP EVV Contact Information and </a:t>
            </a:r>
            <a:r>
              <a:rPr lang="en-US" dirty="0">
                <a:hlinkClick r:id="rId4"/>
              </a:rPr>
              <a:t>TMHP Learning Management System</a:t>
            </a:r>
            <a:r>
              <a:rPr lang="en-US" dirty="0"/>
              <a:t>.</a:t>
            </a:r>
          </a:p>
          <a:p>
            <a:r>
              <a:rPr lang="en-US" dirty="0"/>
              <a:t>Department of Health and Human Services Learning </a:t>
            </a:r>
            <a:r>
              <a:rPr lang="en-US" dirty="0">
                <a:hlinkClick r:id="rId5"/>
              </a:rPr>
              <a:t>Portal</a:t>
            </a:r>
            <a:r>
              <a:rPr lang="en-US" dirty="0"/>
              <a:t>.</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8</a:t>
            </a:fld>
            <a:endParaRPr lang="en-US" dirty="0"/>
          </a:p>
        </p:txBody>
      </p:sp>
    </p:spTree>
    <p:extLst>
      <p:ext uri="{BB962C8B-B14F-4D97-AF65-F5344CB8AC3E}">
        <p14:creationId xmlns:p14="http://schemas.microsoft.com/office/powerpoint/2010/main" val="153650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EVV Contact Information for BCBSTX </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BCBSTX_EVV_Questions@bcbstx.com</a:t>
            </a:r>
            <a:endParaRPr lang="en-US" dirty="0"/>
          </a:p>
          <a:p>
            <a:r>
              <a:rPr lang="en-US" dirty="0"/>
              <a:t>Provider Customer Service at 877-784-6802</a:t>
            </a:r>
          </a:p>
          <a:p>
            <a:r>
              <a:rPr lang="en-US" dirty="0"/>
              <a:t>For Service Coordination needs, call 877-301-4394 (TTY 7-1-1)</a:t>
            </a:r>
          </a:p>
          <a:p>
            <a:r>
              <a:rPr lang="en-US" dirty="0"/>
              <a:t>Information on how to submit a </a:t>
            </a:r>
            <a:r>
              <a:rPr lang="en-US" dirty="0">
                <a:hlinkClick r:id="rId3"/>
              </a:rPr>
              <a:t>Complaint or Appeal</a:t>
            </a:r>
            <a:endParaRPr lang="en-US" dirty="0"/>
          </a:p>
          <a:p>
            <a:r>
              <a:rPr lang="en-US" dirty="0">
                <a:hlinkClick r:id="rId4"/>
              </a:rPr>
              <a:t>Sign Up for GovDelivery</a:t>
            </a:r>
            <a:r>
              <a:rPr lang="en-US" dirty="0"/>
              <a:t> – Access the most current news and alerts related to EVV</a:t>
            </a:r>
          </a:p>
          <a:p>
            <a:endParaRPr lang="en-US" dirty="0"/>
          </a:p>
        </p:txBody>
      </p:sp>
      <p:sp>
        <p:nvSpPr>
          <p:cNvPr id="8" name="Footer Placeholder 7">
            <a:extLst>
              <a:ext uri="{FF2B5EF4-FFF2-40B4-BE49-F238E27FC236}">
                <a16:creationId xmlns:a16="http://schemas.microsoft.com/office/drawing/2014/main" id="{A341E7C6-EFD4-7B42-8638-896D4F3C28CB}"/>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9</a:t>
            </a:fld>
            <a:endParaRPr lang="en-US" dirty="0"/>
          </a:p>
        </p:txBody>
      </p:sp>
    </p:spTree>
    <p:extLst>
      <p:ext uri="{BB962C8B-B14F-4D97-AF65-F5344CB8AC3E}">
        <p14:creationId xmlns:p14="http://schemas.microsoft.com/office/powerpoint/2010/main" val="3046772729"/>
      </p:ext>
    </p:extLst>
  </p:cSld>
  <p:clrMapOvr>
    <a:masterClrMapping/>
  </p:clrMapOvr>
</p:sld>
</file>

<file path=ppt/theme/theme1.xml><?xml version="1.0" encoding="utf-8"?>
<a:theme xmlns:a="http://schemas.openxmlformats.org/drawingml/2006/main" name="Office Theme">
  <a:themeElements>
    <a:clrScheme name="Blue Brand Theme w ORANGE ACCENT">
      <a:dk1>
        <a:srgbClr val="1E1E1E"/>
      </a:dk1>
      <a:lt1>
        <a:srgbClr val="FFFFFF"/>
      </a:lt1>
      <a:dk2>
        <a:srgbClr val="007CBF"/>
      </a:dk2>
      <a:lt2>
        <a:srgbClr val="D1DAE0"/>
      </a:lt2>
      <a:accent1>
        <a:srgbClr val="005487"/>
      </a:accent1>
      <a:accent2>
        <a:srgbClr val="27BDC8"/>
      </a:accent2>
      <a:accent3>
        <a:srgbClr val="D1DAE0"/>
      </a:accent3>
      <a:accent4>
        <a:srgbClr val="007CBF"/>
      </a:accent4>
      <a:accent5>
        <a:srgbClr val="FF6D00"/>
      </a:accent5>
      <a:accent6>
        <a:srgbClr val="FDD14B"/>
      </a:accent6>
      <a:hlink>
        <a:srgbClr val="007CBF"/>
      </a:hlink>
      <a:folHlink>
        <a:srgbClr val="007C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2069351_765068.0324_TX_Special Project_2024 PowerPoint Templates for BrandSource Assets_CIRCLES" id="{9C379E94-747C-DD45-B96D-786A8065BD97}" vid="{1179194C-A425-1141-B9EC-E6D9540830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DBF616E966D4C91C5C4EFC3B0E161" ma:contentTypeVersion="18" ma:contentTypeDescription="Create a new document." ma:contentTypeScope="" ma:versionID="a23f386d5001bd399aa4bd22f4e489b0">
  <xsd:schema xmlns:xsd="http://www.w3.org/2001/XMLSchema" xmlns:xs="http://www.w3.org/2001/XMLSchema" xmlns:p="http://schemas.microsoft.com/office/2006/metadata/properties" xmlns:ns1="http://schemas.microsoft.com/sharepoint/v3" xmlns:ns2="a1065153-b46d-4cfd-8ec4-7577b8295db5" xmlns:ns3="4ad57f79-a69e-41e6-9072-79af8cd765e9" xmlns:ns4="5c010ad1-c08e-4983-b227-f5575219fce8" targetNamespace="http://schemas.microsoft.com/office/2006/metadata/properties" ma:root="true" ma:fieldsID="25a74b7c0acaa5f501c76813df3ec060" ns1:_="" ns2:_="" ns3:_="" ns4:_="">
    <xsd:import namespace="http://schemas.microsoft.com/sharepoint/v3"/>
    <xsd:import namespace="a1065153-b46d-4cfd-8ec4-7577b8295db5"/>
    <xsd:import namespace="4ad57f79-a69e-41e6-9072-79af8cd765e9"/>
    <xsd:import namespace="5c010ad1-c08e-4983-b227-f5575219fc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SearchProperties"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65153-b46d-4cfd-8ec4-7577b8295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4530e2d-b1ea-4ada-8c7e-d095980ec34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57f79-a69e-41e6-9072-79af8cd765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10ad1-c08e-4983-b227-f5575219fce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3a46698-37ab-4ace-bbd4-435619bd57ea}" ma:internalName="TaxCatchAll" ma:showField="CatchAllData" ma:web="4ad57f79-a69e-41e6-9072-79af8cd76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ad57f79-a69e-41e6-9072-79af8cd765e9">
      <UserInfo>
        <DisplayName>Meredith Velan</DisplayName>
        <AccountId>13</AccountId>
        <AccountType/>
      </UserInfo>
    </SharedWithUsers>
    <_ip_UnifiedCompliancePolicyUIAction xmlns="http://schemas.microsoft.com/sharepoint/v3" xsi:nil="true"/>
    <TaxCatchAll xmlns="5c010ad1-c08e-4983-b227-f5575219fce8" xsi:nil="true"/>
    <_ip_UnifiedCompliancePolicyProperties xmlns="http://schemas.microsoft.com/sharepoint/v3" xsi:nil="true"/>
    <lcf76f155ced4ddcb4097134ff3c332f xmlns="a1065153-b46d-4cfd-8ec4-7577b8295d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09F83C-AA10-426D-A0A1-67D84F440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065153-b46d-4cfd-8ec4-7577b8295db5"/>
    <ds:schemaRef ds:uri="4ad57f79-a69e-41e6-9072-79af8cd765e9"/>
    <ds:schemaRef ds:uri="5c010ad1-c08e-4983-b227-f5575219f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ED195-B842-485A-B8FB-6CA743A439B6}">
  <ds:schemaRefs>
    <ds:schemaRef ds:uri="http://schemas.microsoft.com/sharepoint/v3/contenttype/forms"/>
  </ds:schemaRefs>
</ds:datastoreItem>
</file>

<file path=customXml/itemProps3.xml><?xml version="1.0" encoding="utf-8"?>
<ds:datastoreItem xmlns:ds="http://schemas.openxmlformats.org/officeDocument/2006/customXml" ds:itemID="{07AF1028-1685-4730-9CD0-F30B19F5F562}">
  <ds:schemaRefs>
    <ds:schemaRef ds:uri="4ad57f79-a69e-41e6-9072-79af8cd765e9"/>
    <ds:schemaRef ds:uri="http://purl.org/dc/elements/1.1/"/>
    <ds:schemaRef ds:uri="http://schemas.microsoft.com/office/2006/metadata/properties"/>
    <ds:schemaRef ds:uri="5c010ad1-c08e-4983-b227-f5575219fce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1065153-b46d-4cfd-8ec4-7577b8295db5"/>
    <ds:schemaRef ds:uri="http://schemas.microsoft.com/sharepoint/v3"/>
    <ds:schemaRef ds:uri="http://www.w3.org/XML/1998/namespace"/>
  </ds:schemaRefs>
</ds:datastoreItem>
</file>

<file path=docMetadata/LabelInfo.xml><?xml version="1.0" encoding="utf-8"?>
<clbl:labelList xmlns:clbl="http://schemas.microsoft.com/office/2020/mipLabelMetadata">
  <clbl:label id="{02513295-34d7-4ce7-95f0-d6d90e122a36}" enabled="1" method="Standard" siteId="{2e0cb644-c094-41d7-ab3d-43201da24438}" contentBits="0" removed="0"/>
</clbl:labelList>
</file>

<file path=docProps/app.xml><?xml version="1.0" encoding="utf-8"?>
<Properties xmlns="http://schemas.openxmlformats.org/officeDocument/2006/extended-properties" xmlns:vt="http://schemas.openxmlformats.org/officeDocument/2006/docPropsVTypes">
  <Template>2069351_765068.0324_TX_Special Project_2024 PowerPoint Templates for BrandSource Assets_CIRCLES (8)</Template>
  <TotalTime>684</TotalTime>
  <Words>936</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Times New Roman</vt:lpstr>
      <vt:lpstr>Office Theme</vt:lpstr>
      <vt:lpstr>Electronic Visit Verification Claims Rejection</vt:lpstr>
      <vt:lpstr>Training Instructions</vt:lpstr>
      <vt:lpstr>Overview of Training</vt:lpstr>
      <vt:lpstr>Key Terms and Definitions</vt:lpstr>
      <vt:lpstr>Rejected EVV Visits – Section 12030</vt:lpstr>
      <vt:lpstr>TMHP EVV Visit Rejection Guide</vt:lpstr>
      <vt:lpstr>TMHP EVV Visit Rejection Guide – Examples</vt:lpstr>
      <vt:lpstr>BCBSTX EVV Website</vt:lpstr>
      <vt:lpstr>EVV Contact Information for BCBSTX </vt:lpstr>
      <vt:lpstr>Questions?</vt:lpstr>
    </vt:vector>
  </TitlesOfParts>
  <Manager/>
  <Company>HCSC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Template</dc:title>
  <dc:subject/>
  <dc:creator>Veronica Perry</dc:creator>
  <cp:keywords/>
  <dc:description/>
  <cp:lastModifiedBy>Veronica Perry</cp:lastModifiedBy>
  <cp:revision>14</cp:revision>
  <cp:lastPrinted>2018-02-05T21:27:33Z</cp:lastPrinted>
  <dcterms:created xsi:type="dcterms:W3CDTF">2025-02-19T18:20:08Z</dcterms:created>
  <dcterms:modified xsi:type="dcterms:W3CDTF">2025-03-20T18:50:03Z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0x01010034BDBF616E966D4C91C5C4EFC3B0E161</vt:lpwstr>
  </property>
  <property fmtid="{D5CDD505-2E9C-101B-9397-08002B2CF9AE}" pid="3" name="MSIP_Label_02513295-34d7-4ce7-95f0-d6d90e122a36_Enabled">
    <vt:lpwstr>true</vt:lpwstr>
  </property>
  <property fmtid="{D5CDD505-2E9C-101B-9397-08002B2CF9AE}" pid="4" name="MSIP_Label_02513295-34d7-4ce7-95f0-d6d90e122a36_SetDate">
    <vt:lpwstr>2023-02-04T22:21:31Z</vt:lpwstr>
  </property>
  <property fmtid="{D5CDD505-2E9C-101B-9397-08002B2CF9AE}" pid="5" name="MSIP_Label_02513295-34d7-4ce7-95f0-d6d90e122a36_Method">
    <vt:lpwstr>Standard</vt:lpwstr>
  </property>
  <property fmtid="{D5CDD505-2E9C-101B-9397-08002B2CF9AE}" pid="6" name="MSIP_Label_02513295-34d7-4ce7-95f0-d6d90e122a36_Name">
    <vt:lpwstr>Non-Public</vt:lpwstr>
  </property>
  <property fmtid="{D5CDD505-2E9C-101B-9397-08002B2CF9AE}" pid="7" name="MSIP_Label_02513295-34d7-4ce7-95f0-d6d90e122a36_SiteId">
    <vt:lpwstr>2e0cb644-c094-41d7-ab3d-43201da24438</vt:lpwstr>
  </property>
  <property fmtid="{D5CDD505-2E9C-101B-9397-08002B2CF9AE}" pid="8" name="MSIP_Label_02513295-34d7-4ce7-95f0-d6d90e122a36_ActionId">
    <vt:lpwstr>83d2bec6-294b-4148-8a60-666d20cfa6ab</vt:lpwstr>
  </property>
  <property fmtid="{D5CDD505-2E9C-101B-9397-08002B2CF9AE}" pid="9" name="MSIP_Label_02513295-34d7-4ce7-95f0-d6d90e122a36_ContentBits">
    <vt:lpwstr>0</vt:lpwstr>
  </property>
  <property fmtid="{D5CDD505-2E9C-101B-9397-08002B2CF9AE}" pid="10" name="MediaServiceImageTags">
    <vt:lpwstr/>
  </property>
</Properties>
</file>