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modernComment_215_1AC49F6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5"/>
  </p:notesMasterIdLst>
  <p:sldIdLst>
    <p:sldId id="521" r:id="rId5"/>
    <p:sldId id="528" r:id="rId6"/>
    <p:sldId id="529" r:id="rId7"/>
    <p:sldId id="531" r:id="rId8"/>
    <p:sldId id="532" r:id="rId9"/>
    <p:sldId id="533" r:id="rId10"/>
    <p:sldId id="536" r:id="rId11"/>
    <p:sldId id="534" r:id="rId12"/>
    <p:sldId id="535" r:id="rId13"/>
    <p:sldId id="537" r:id="rId14"/>
  </p:sldIdLst>
  <p:sldSz cx="12188825" cy="6858000"/>
  <p:notesSz cx="6858000" cy="9144000"/>
  <p:defaultText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E4A01-363E-56AB-6B20-D67692A31AE4}" name="Veronica Perry" initials="VP" userId="S::Veronica_Perry@bcbstx.com::294b8c9b-1452-47e8-b5e6-431e40b191c9" providerId="AD"/>
  <p188:author id="{8D291EBC-7D6B-550F-440F-2C871EC58F1C}" name="Teague,Tracie (HHSC)" initials="TT" userId="S::Tracie.Teague@hhs.texas.gov::a7a0ebfc-5c21-4811-8d98-08c63d68223b" providerId="AD"/>
  <p188:author id="{5826ECFC-F76E-C523-553F-569EBBBE0ED4}" name="Janie Park" initials="JP" userId="S::Janie_Park@bcbstx.com::60c65b34-a306-4a9b-a59a-4ff3bb3cb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F59"/>
    <a:srgbClr val="5AB3E6"/>
    <a:srgbClr val="1FBFC9"/>
    <a:srgbClr val="F06C03"/>
    <a:srgbClr val="63CCDC"/>
    <a:srgbClr val="3ECCD2"/>
    <a:srgbClr val="21CDD8"/>
    <a:srgbClr val="64C7DA"/>
    <a:srgbClr val="64E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6327" autoAdjust="0"/>
  </p:normalViewPr>
  <p:slideViewPr>
    <p:cSldViewPr snapToGrid="0" showGuides="1">
      <p:cViewPr varScale="1">
        <p:scale>
          <a:sx n="93" d="100"/>
          <a:sy n="93" d="100"/>
        </p:scale>
        <p:origin x="66" y="1440"/>
      </p:cViewPr>
      <p:guideLst>
        <p:guide orient="horz" pos="2160"/>
        <p:guide pos="3839"/>
      </p:guideLst>
    </p:cSldViewPr>
  </p:slideViewPr>
  <p:notesTextViewPr>
    <p:cViewPr>
      <p:scale>
        <a:sx n="75" d="100"/>
        <a:sy n="75" d="100"/>
      </p:scale>
      <p:origin x="0" y="0"/>
    </p:cViewPr>
  </p:notesTextViewPr>
  <p:sorterViewPr>
    <p:cViewPr>
      <p:scale>
        <a:sx n="140" d="100"/>
        <a:sy n="140" d="100"/>
      </p:scale>
      <p:origin x="0" y="0"/>
    </p:cViewPr>
  </p:sorterViewPr>
  <p:notesViewPr>
    <p:cSldViewPr snapToGrid="0">
      <p:cViewPr varScale="1">
        <p:scale>
          <a:sx n="117" d="100"/>
          <a:sy n="117" d="100"/>
        </p:scale>
        <p:origin x="420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215_1AC49F6B.xml><?xml version="1.0" encoding="utf-8"?>
<p188:cmLst xmlns:a="http://schemas.openxmlformats.org/drawingml/2006/main" xmlns:r="http://schemas.openxmlformats.org/officeDocument/2006/relationships" xmlns:p188="http://schemas.microsoft.com/office/powerpoint/2018/8/main">
  <p188:cm id="{CD39BA92-D78D-4EFE-892D-829D8CAD336F}" authorId="{8D291EBC-7D6B-550F-440F-2C871EC58F1C}" created="2025-03-24T16:42:46.637">
    <ac:txMkLst xmlns:ac="http://schemas.microsoft.com/office/drawing/2013/main/command">
      <pc:docMk xmlns:pc="http://schemas.microsoft.com/office/powerpoint/2013/main/command"/>
      <pc:sldMk xmlns:pc="http://schemas.microsoft.com/office/powerpoint/2013/main/command" cId="449093483" sldId="533"/>
      <ac:spMk id="6" creationId="{B9F3DCB9-BF41-414A-8D15-FF1D4014612B}"/>
      <ac:txMk cp="79" len="23">
        <ac:context len="1249" hash="3265071451"/>
      </ac:txMk>
    </ac:txMkLst>
    <p188:pos x="3332721" y="669826"/>
    <p188:replyLst>
      <p188:reply id="{8DF8F88F-35EE-4D09-92BA-650CEBB80DFC}" authorId="{25BE4A01-363E-56AB-6B20-D67692A31AE4}" created="2025-03-26T15:23:06.258">
        <p188:txBody>
          <a:bodyPr/>
          <a:lstStyle/>
          <a:p>
            <a:r>
              <a:rPr lang="en-US"/>
              <a:t>Corrected typo.</a:t>
            </a:r>
          </a:p>
        </p188:txBody>
      </p188:reply>
    </p188:replyLst>
    <p188:txBody>
      <a:bodyPr/>
      <a:lstStyle/>
      <a:p>
        <a:r>
          <a:rPr lang="en-US"/>
          <a:t>Should be 13010 Claims Submission</a:t>
        </a:r>
      </a:p>
    </p188:txBody>
  </p188:cm>
  <p188:cm id="{3F8E970C-1E21-4BCC-8374-04253639EFAE}" authorId="{8D291EBC-7D6B-550F-440F-2C871EC58F1C}" created="2025-03-24T16:44:03.580">
    <ac:txMkLst xmlns:ac="http://schemas.microsoft.com/office/drawing/2013/main/command">
      <pc:docMk xmlns:pc="http://schemas.microsoft.com/office/powerpoint/2013/main/command"/>
      <pc:sldMk xmlns:pc="http://schemas.microsoft.com/office/powerpoint/2013/main/command" cId="449093483" sldId="533"/>
      <ac:spMk id="6" creationId="{B9F3DCB9-BF41-414A-8D15-FF1D4014612B}"/>
      <ac:txMk cp="376" len="5">
        <ac:context len="1249" hash="3265071451"/>
      </ac:txMk>
    </ac:txMkLst>
    <p188:pos x="1096297" y="1947782"/>
    <p188:replyLst>
      <p188:reply id="{D03A2A9D-2440-4D96-8774-39CCE6E1E87B}" authorId="{25BE4A01-363E-56AB-6B20-D67692A31AE4}" created="2025-03-26T15:23:39.257">
        <p188:txBody>
          <a:bodyPr/>
          <a:lstStyle/>
          <a:p>
            <a:r>
              <a:rPr lang="en-US"/>
              <a:t>Corrected Typo</a:t>
            </a:r>
          </a:p>
        </p188:txBody>
      </p188:reply>
    </p188:replyLst>
    <p188:txBody>
      <a:bodyPr/>
      <a:lstStyle/>
      <a:p>
        <a:r>
          <a:rPr lang="en-US"/>
          <a:t>Should be 13020</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E3F93-BED3-42E7-B614-F0054C651920}" type="datetimeFigureOut">
              <a:rPr lang="en-US"/>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2897D-0B72-40F2-9259-E41A30BF731A}" type="slidenum">
              <a:rPr lang="en-US"/>
              <a:t>‹#›</a:t>
            </a:fld>
            <a:endParaRPr lang="en-US"/>
          </a:p>
        </p:txBody>
      </p:sp>
    </p:spTree>
    <p:extLst>
      <p:ext uri="{BB962C8B-B14F-4D97-AF65-F5344CB8AC3E}">
        <p14:creationId xmlns:p14="http://schemas.microsoft.com/office/powerpoint/2010/main" val="2812423197"/>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FD842A-3B9B-2FEC-BA2E-17C2C2D5DC31}"/>
              </a:ext>
            </a:extLst>
          </p:cNvPr>
          <p:cNvSpPr/>
          <p:nvPr userDrawn="1"/>
        </p:nvSpPr>
        <p:spPr>
          <a:xfrm>
            <a:off x="-1" y="6129867"/>
            <a:ext cx="12188825" cy="7281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2" name="Title 1">
            <a:extLst>
              <a:ext uri="{FF2B5EF4-FFF2-40B4-BE49-F238E27FC236}">
                <a16:creationId xmlns:a16="http://schemas.microsoft.com/office/drawing/2014/main" id="{38B83AA8-17A8-310E-747C-348A01FF52C7}"/>
              </a:ext>
            </a:extLst>
          </p:cNvPr>
          <p:cNvSpPr>
            <a:spLocks noGrp="1"/>
          </p:cNvSpPr>
          <p:nvPr>
            <p:ph type="title"/>
          </p:nvPr>
        </p:nvSpPr>
        <p:spPr>
          <a:xfrm>
            <a:off x="457081" y="411481"/>
            <a:ext cx="11274663" cy="615808"/>
          </a:xfrm>
        </p:spPr>
        <p:txBody>
          <a:bodyPr/>
          <a:lstStyle>
            <a:lvl1pPr>
              <a:defRPr b="1">
                <a:solidFill>
                  <a:schemeClr val="accent1"/>
                </a:solidFill>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CD3ED938-E1EF-65D2-26F4-03532E9154A7}"/>
              </a:ext>
            </a:extLst>
          </p:cNvPr>
          <p:cNvSpPr/>
          <p:nvPr userDrawn="1"/>
        </p:nvSpPr>
        <p:spPr>
          <a:xfrm>
            <a:off x="-1" y="1186289"/>
            <a:ext cx="12188825" cy="512016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8" name="Text Placeholder 7">
            <a:extLst>
              <a:ext uri="{FF2B5EF4-FFF2-40B4-BE49-F238E27FC236}">
                <a16:creationId xmlns:a16="http://schemas.microsoft.com/office/drawing/2014/main" id="{200CD140-F240-74F4-DA80-4410EC163682}"/>
              </a:ext>
            </a:extLst>
          </p:cNvPr>
          <p:cNvSpPr>
            <a:spLocks noGrp="1"/>
          </p:cNvSpPr>
          <p:nvPr>
            <p:ph type="body" sz="quarter" idx="10"/>
          </p:nvPr>
        </p:nvSpPr>
        <p:spPr>
          <a:xfrm>
            <a:off x="548640" y="6409944"/>
            <a:ext cx="11179175" cy="329184"/>
          </a:xfrm>
        </p:spPr>
        <p:txBody>
          <a:bodyPr/>
          <a:lstStyle>
            <a:lvl1pPr marL="0" indent="0">
              <a:buNone/>
              <a:defRPr sz="1800" b="1">
                <a:solidFill>
                  <a:schemeClr val="bg1"/>
                </a:solidFill>
              </a:defRPr>
            </a:lvl1pPr>
            <a:lvl2pPr marL="246827" indent="0">
              <a:buNone/>
              <a:defRPr/>
            </a:lvl2pPr>
          </a:lstStyle>
          <a:p>
            <a:pPr lvl="0"/>
            <a:r>
              <a:rPr lang="en-US"/>
              <a:t>Click to edit Master text styles</a:t>
            </a:r>
          </a:p>
        </p:txBody>
      </p:sp>
    </p:spTree>
    <p:extLst>
      <p:ext uri="{BB962C8B-B14F-4D97-AF65-F5344CB8AC3E}">
        <p14:creationId xmlns:p14="http://schemas.microsoft.com/office/powerpoint/2010/main" val="267415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11274663"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11274663" cy="4919929"/>
          </a:xfrm>
        </p:spPr>
        <p:txBody>
          <a:bodyPr/>
          <a:lstStyle>
            <a:lvl1pPr>
              <a:defRPr sz="2199"/>
            </a:lvl1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485D93E2-9BBA-154D-A34E-901733378CF0}"/>
              </a:ext>
              <a:ext uri="{C183D7F6-B498-43B3-948B-1728B52AA6E4}">
                <adec:decorative xmlns:adec="http://schemas.microsoft.com/office/drawing/2017/decorative" val="1"/>
              </a:ext>
            </a:extLst>
          </p:cNvPr>
          <p:cNvSpPr>
            <a:spLocks noGrp="1"/>
          </p:cNvSpPr>
          <p:nvPr>
            <p:ph type="ftr" sz="quarter" idx="14"/>
          </p:nvPr>
        </p:nvSpPr>
        <p:spPr>
          <a:xfrm>
            <a:off x="457080" y="6588866"/>
            <a:ext cx="6868393" cy="269133"/>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866"/>
            <a:ext cx="457081" cy="265176"/>
          </a:xfrm>
        </p:spPr>
        <p:txBody>
          <a:bodyPr/>
          <a:lstStyle>
            <a:lvl1pPr>
              <a:defRPr sz="900" b="0">
                <a:solidFill>
                  <a:schemeClr val="bg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29562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11274663"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11274663" cy="4919929"/>
          </a:xfrm>
        </p:spPr>
        <p:txBody>
          <a:bodyPr/>
          <a:lstStyle>
            <a:lvl1pPr>
              <a:defRPr sz="2199"/>
            </a:lvl1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485D93E2-9BBA-154D-A34E-901733378CF0}"/>
              </a:ext>
              <a:ext uri="{C183D7F6-B498-43B3-948B-1728B52AA6E4}">
                <adec:decorative xmlns:adec="http://schemas.microsoft.com/office/drawing/2017/decorative" val="1"/>
              </a:ext>
            </a:extLst>
          </p:cNvPr>
          <p:cNvSpPr>
            <a:spLocks noGrp="1"/>
          </p:cNvSpPr>
          <p:nvPr>
            <p:ph type="ftr" sz="quarter" idx="14"/>
          </p:nvPr>
        </p:nvSpPr>
        <p:spPr>
          <a:xfrm>
            <a:off x="457080" y="6588866"/>
            <a:ext cx="6868393" cy="269133"/>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866"/>
            <a:ext cx="457081" cy="265176"/>
          </a:xfrm>
        </p:spPr>
        <p:txBody>
          <a:bodyPr/>
          <a:lstStyle>
            <a:lvl1pPr>
              <a:defRPr sz="900" b="0">
                <a:solidFill>
                  <a:schemeClr val="bg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251515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8765941"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8765941" cy="4724853"/>
          </a:xfrm>
        </p:spPr>
        <p:txBody>
          <a:bodyPr/>
          <a:lstStyle>
            <a:lvl1pPr>
              <a:defRPr sz="2199"/>
            </a:lvl1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7AEE9FF0-47F5-314A-AF99-1A8BA3D97E01}"/>
              </a:ext>
            </a:extLst>
          </p:cNvPr>
          <p:cNvSpPr>
            <a:spLocks noGrp="1"/>
          </p:cNvSpPr>
          <p:nvPr>
            <p:ph type="body" sz="quarter" idx="15"/>
          </p:nvPr>
        </p:nvSpPr>
        <p:spPr>
          <a:xfrm>
            <a:off x="7510509" y="3701989"/>
            <a:ext cx="3533313" cy="1597980"/>
          </a:xfrm>
        </p:spPr>
        <p:txBody>
          <a:bodyPr anchor="ctr"/>
          <a:lstStyle>
            <a:lvl1pPr marL="0" indent="0" algn="ctr">
              <a:buFontTx/>
              <a:buNone/>
              <a:defRPr sz="2200" b="1">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B421EC-715E-F246-A1E9-2BD5B05D2944}"/>
              </a:ext>
              <a:ext uri="{C183D7F6-B498-43B3-948B-1728B52AA6E4}">
                <adec:decorative xmlns:adec="http://schemas.microsoft.com/office/drawing/2017/decorative" val="1"/>
              </a:ext>
            </a:extLst>
          </p:cNvPr>
          <p:cNvSpPr>
            <a:spLocks noGrp="1"/>
          </p:cNvSpPr>
          <p:nvPr>
            <p:ph type="ftr" sz="quarter" idx="14"/>
          </p:nvPr>
        </p:nvSpPr>
        <p:spPr>
          <a:xfrm>
            <a:off x="457080" y="6588967"/>
            <a:ext cx="6457427" cy="265176"/>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967"/>
            <a:ext cx="457081" cy="265176"/>
          </a:xfrm>
        </p:spPr>
        <p:txBody>
          <a:bodyPr/>
          <a:lstStyle>
            <a:lvl1pPr>
              <a:defRPr sz="800" b="0">
                <a:solidFill>
                  <a:schemeClr val="tx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13610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081" y="408446"/>
            <a:ext cx="8765941" cy="876300"/>
          </a:xfrm>
        </p:spPr>
        <p:txBody>
          <a:bodyPr/>
          <a:lstStyle>
            <a:lvl1pPr>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081" y="1280160"/>
            <a:ext cx="8765941" cy="4724853"/>
          </a:xfrm>
        </p:spPr>
        <p:txBody>
          <a:bodyPr/>
          <a:lstStyle>
            <a:lvl1pPr>
              <a:defRPr sz="2199"/>
            </a:lvl1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7AEE9FF0-47F5-314A-AF99-1A8BA3D97E01}"/>
              </a:ext>
            </a:extLst>
          </p:cNvPr>
          <p:cNvSpPr>
            <a:spLocks noGrp="1"/>
          </p:cNvSpPr>
          <p:nvPr>
            <p:ph type="body" sz="quarter" idx="15"/>
          </p:nvPr>
        </p:nvSpPr>
        <p:spPr>
          <a:xfrm>
            <a:off x="9126246" y="408446"/>
            <a:ext cx="2512380" cy="3471096"/>
          </a:xfrm>
        </p:spPr>
        <p:txBody>
          <a:bodyPr anchor="ctr"/>
          <a:lstStyle>
            <a:lvl1pPr marL="0" indent="0" algn="ctr">
              <a:buFontTx/>
              <a:buNone/>
              <a:defRPr sz="2200" b="1">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B421EC-715E-F246-A1E9-2BD5B05D2944}"/>
              </a:ext>
              <a:ext uri="{C183D7F6-B498-43B3-948B-1728B52AA6E4}">
                <adec:decorative xmlns:adec="http://schemas.microsoft.com/office/drawing/2017/decorative" val="1"/>
              </a:ext>
            </a:extLst>
          </p:cNvPr>
          <p:cNvSpPr>
            <a:spLocks noGrp="1"/>
          </p:cNvSpPr>
          <p:nvPr>
            <p:ph type="ftr" sz="quarter" idx="14"/>
          </p:nvPr>
        </p:nvSpPr>
        <p:spPr>
          <a:xfrm>
            <a:off x="457080" y="6588967"/>
            <a:ext cx="6457427" cy="265176"/>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88967"/>
            <a:ext cx="457081" cy="265176"/>
          </a:xfrm>
        </p:spPr>
        <p:txBody>
          <a:bodyPr/>
          <a:lstStyle>
            <a:lvl1pPr>
              <a:defRPr sz="800" b="0">
                <a:solidFill>
                  <a:schemeClr val="tx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166796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28F09DC9-43AB-D54E-86FB-13BC852CD719}"/>
              </a:ext>
            </a:extLst>
          </p:cNvPr>
          <p:cNvSpPr>
            <a:spLocks noGrp="1"/>
          </p:cNvSpPr>
          <p:nvPr>
            <p:ph type="body" sz="quarter" idx="21" hasCustomPrompt="1"/>
          </p:nvPr>
        </p:nvSpPr>
        <p:spPr>
          <a:xfrm>
            <a:off x="477630" y="914400"/>
            <a:ext cx="11271363" cy="345175"/>
          </a:xfrm>
        </p:spPr>
        <p:txBody>
          <a:bodyPr/>
          <a:lstStyle>
            <a:lvl1pPr marL="0" indent="0">
              <a:buFontTx/>
              <a:buNone/>
              <a:defRPr sz="1800" b="0" cap="none" baseline="0">
                <a:solidFill>
                  <a:schemeClr val="bg2">
                    <a:lumMod val="50000"/>
                  </a:schemeClr>
                </a:solidFill>
              </a:defRPr>
            </a:lvl1pPr>
            <a:lvl2pPr marL="246826" indent="0">
              <a:buFontTx/>
              <a:buNone/>
              <a:defRPr b="1">
                <a:solidFill>
                  <a:schemeClr val="bg1"/>
                </a:solidFill>
              </a:defRPr>
            </a:lvl2pPr>
            <a:lvl3pPr marL="685629" indent="0">
              <a:buFontTx/>
              <a:buNone/>
              <a:defRPr b="1">
                <a:solidFill>
                  <a:schemeClr val="bg1"/>
                </a:solidFill>
              </a:defRPr>
            </a:lvl3pPr>
            <a:lvl4pPr marL="1028443" indent="0">
              <a:buFontTx/>
              <a:buNone/>
              <a:defRPr b="1">
                <a:solidFill>
                  <a:schemeClr val="bg1"/>
                </a:solidFill>
              </a:defRPr>
            </a:lvl4pPr>
            <a:lvl5pPr marL="1371257" indent="0">
              <a:buFontTx/>
              <a:buNone/>
              <a:defRPr b="1">
                <a:solidFill>
                  <a:schemeClr val="bg1"/>
                </a:solidFill>
              </a:defRPr>
            </a:lvl5pPr>
          </a:lstStyle>
          <a:p>
            <a:pPr lvl="0"/>
            <a:r>
              <a:rPr lang="en-US" dirty="0"/>
              <a:t>Edit master text styles</a:t>
            </a:r>
          </a:p>
        </p:txBody>
      </p:sp>
      <p:sp>
        <p:nvSpPr>
          <p:cNvPr id="2" name="Title 1"/>
          <p:cNvSpPr>
            <a:spLocks noGrp="1"/>
          </p:cNvSpPr>
          <p:nvPr>
            <p:ph type="title"/>
          </p:nvPr>
        </p:nvSpPr>
        <p:spPr>
          <a:xfrm>
            <a:off x="457081" y="411480"/>
            <a:ext cx="11274663" cy="502920"/>
          </a:xfrm>
        </p:spPr>
        <p:txBody>
          <a:bodyPr/>
          <a:lstStyle>
            <a:lvl1pPr>
              <a:buFontTx/>
              <a:buNone/>
              <a:defRPr sz="3199"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039210C-47DD-634C-9103-8315CAA91ED6}"/>
              </a:ext>
            </a:extLst>
          </p:cNvPr>
          <p:cNvSpPr>
            <a:spLocks noGrp="1"/>
          </p:cNvSpPr>
          <p:nvPr>
            <p:ph type="body" sz="quarter" idx="22"/>
          </p:nvPr>
        </p:nvSpPr>
        <p:spPr>
          <a:xfrm>
            <a:off x="457081" y="1674400"/>
            <a:ext cx="11274663" cy="4772120"/>
          </a:xfrm>
        </p:spPr>
        <p:txBody>
          <a:bodyPr/>
          <a:lstStyle>
            <a:lvl3pPr marL="685629" indent="0">
              <a:buNone/>
              <a:defRPr/>
            </a:lvl3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7F1E11D7-BC62-494D-A39E-DEC194FB58DB}"/>
              </a:ext>
              <a:ext uri="{C183D7F6-B498-43B3-948B-1728B52AA6E4}">
                <adec:decorative xmlns:adec="http://schemas.microsoft.com/office/drawing/2017/decorative" val="1"/>
              </a:ext>
            </a:extLst>
          </p:cNvPr>
          <p:cNvSpPr>
            <a:spLocks noGrp="1"/>
          </p:cNvSpPr>
          <p:nvPr>
            <p:ph type="ftr" sz="quarter" idx="25"/>
          </p:nvPr>
        </p:nvSpPr>
        <p:spPr>
          <a:xfrm>
            <a:off x="457080" y="6592824"/>
            <a:ext cx="6868393" cy="265176"/>
          </a:xfrm>
        </p:spPr>
        <p:txBody>
          <a:bodyPr/>
          <a:lstStyle>
            <a:lvl1pPr>
              <a:defRPr>
                <a:solidFill>
                  <a:schemeClr val="tx1"/>
                </a:solidFill>
              </a:defRPr>
            </a:lvl1pPr>
          </a:lstStyle>
          <a:p>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731744" y="6592824"/>
            <a:ext cx="457081" cy="265176"/>
          </a:xfrm>
        </p:spPr>
        <p:txBody>
          <a:bodyPr/>
          <a:lstStyle>
            <a:lvl1pPr>
              <a:buFontTx/>
              <a:buNone/>
              <a:defRPr sz="900" b="0">
                <a:solidFill>
                  <a:schemeClr val="bg1"/>
                </a:solidFill>
              </a:defRPr>
            </a:lvl1pPr>
          </a:lstStyle>
          <a:p>
            <a:fld id="{2D55A223-BDE3-4662-BD05-6BDBDD27824A}" type="slidenum">
              <a:rPr lang="en-US" smtClean="0"/>
              <a:pPr/>
              <a:t>‹#›</a:t>
            </a:fld>
            <a:endParaRPr lang="en-US" dirty="0"/>
          </a:p>
        </p:txBody>
      </p:sp>
    </p:spTree>
    <p:extLst>
      <p:ext uri="{BB962C8B-B14F-4D97-AF65-F5344CB8AC3E}">
        <p14:creationId xmlns:p14="http://schemas.microsoft.com/office/powerpoint/2010/main" val="225227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8" name="Text Box 39">
            <a:extLst>
              <a:ext uri="{FF2B5EF4-FFF2-40B4-BE49-F238E27FC236}">
                <a16:creationId xmlns:a16="http://schemas.microsoft.com/office/drawing/2014/main" id="{1D5F9EA3-8914-9944-965A-67A25EB67B3D}"/>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3" name="Picture 2">
            <a:extLst>
              <a:ext uri="{FF2B5EF4-FFF2-40B4-BE49-F238E27FC236}">
                <a16:creationId xmlns:a16="http://schemas.microsoft.com/office/drawing/2014/main" id="{C70F9F67-E558-768D-22B7-D7110491DCA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1115778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3" name="Text Box 39">
            <a:extLst>
              <a:ext uri="{FF2B5EF4-FFF2-40B4-BE49-F238E27FC236}">
                <a16:creationId xmlns:a16="http://schemas.microsoft.com/office/drawing/2014/main" id="{C7A5A94A-917B-7ACD-3615-ECBC093CB87B}"/>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62DA9D48-315D-8216-284B-965C14FC769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7414601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5" name="Text Box 39">
            <a:extLst>
              <a:ext uri="{FF2B5EF4-FFF2-40B4-BE49-F238E27FC236}">
                <a16:creationId xmlns:a16="http://schemas.microsoft.com/office/drawing/2014/main" id="{C67BDBC6-9916-7236-95C3-53E8C9290D73}"/>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2DCFBF74-8A3A-A293-5DD3-8397BCCEC60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1956309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770B-E876-4198-A6FC-7A314FBAB5C8}"/>
              </a:ext>
            </a:extLst>
          </p:cNvPr>
          <p:cNvSpPr>
            <a:spLocks noGrp="1"/>
          </p:cNvSpPr>
          <p:nvPr>
            <p:ph type="title"/>
          </p:nvPr>
        </p:nvSpPr>
        <p:spPr>
          <a:xfrm>
            <a:off x="457081" y="1424336"/>
            <a:ext cx="5292091" cy="2249967"/>
          </a:xfrm>
        </p:spPr>
        <p:txBody>
          <a:bodyPr anchor="b"/>
          <a:lstStyle>
            <a:lvl1pPr>
              <a:spcBef>
                <a:spcPts val="600"/>
              </a:spcBef>
              <a:spcAft>
                <a:spcPts val="600"/>
              </a:spcAft>
              <a:defRPr sz="4600" b="1">
                <a:solidFill>
                  <a:schemeClr val="accent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3830156"/>
            <a:ext cx="6032377" cy="1336647"/>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
        <p:nvSpPr>
          <p:cNvPr id="5" name="Text Box 39">
            <a:extLst>
              <a:ext uri="{FF2B5EF4-FFF2-40B4-BE49-F238E27FC236}">
                <a16:creationId xmlns:a16="http://schemas.microsoft.com/office/drawing/2014/main" id="{AC494868-69B3-9E31-5206-94A7ED8566D8}"/>
              </a:ext>
              <a:ext uri="{C183D7F6-B498-43B3-948B-1728B52AA6E4}">
                <adec:decorative xmlns:adec="http://schemas.microsoft.com/office/drawing/2017/decorative" val="1"/>
              </a:ext>
            </a:extLst>
          </p:cNvPr>
          <p:cNvSpPr txBox="1">
            <a:spLocks noChangeArrowheads="1"/>
          </p:cNvSpPr>
          <p:nvPr userDrawn="1"/>
        </p:nvSpPr>
        <p:spPr bwMode="auto">
          <a:xfrm>
            <a:off x="461965" y="6372932"/>
            <a:ext cx="5667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171" eaLnBrk="1" fontAlgn="base" latinLnBrk="0" hangingPunct="1">
              <a:lnSpc>
                <a:spcPct val="100000"/>
              </a:lnSpc>
              <a:spcBef>
                <a:spcPts val="300"/>
              </a:spcBef>
              <a:spcAft>
                <a:spcPct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Blue Cross and Blue Shield of Texas, a Division of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Health Care Service Corporation, a Mutual Legal Reserve Company, </a:t>
            </a:r>
            <a:b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br>
            <a:r>
              <a:rPr kumimoji="0" lang="en-US" sz="800" b="0" i="0" u="none" strike="noStrike" kern="0" cap="none" spc="0" normalizeH="0" baseline="0" noProof="0" dirty="0">
                <a:ln>
                  <a:noFill/>
                </a:ln>
                <a:solidFill>
                  <a:schemeClr val="bg1"/>
                </a:solidFill>
                <a:effectLst/>
                <a:uLnTx/>
                <a:uFillTx/>
                <a:latin typeface="Arial" charset="0"/>
                <a:ea typeface="Arial Narrow" charset="0"/>
                <a:cs typeface="Arial Narrow" charset="0"/>
              </a:rPr>
              <a:t>an Independent Licensee of the Blue Cross and Blue Shield Association</a:t>
            </a:r>
          </a:p>
        </p:txBody>
      </p:sp>
      <p:pic>
        <p:nvPicPr>
          <p:cNvPr id="7" name="Picture 6">
            <a:extLst>
              <a:ext uri="{FF2B5EF4-FFF2-40B4-BE49-F238E27FC236}">
                <a16:creationId xmlns:a16="http://schemas.microsoft.com/office/drawing/2014/main" id="{175CED73-8A73-41A8-6816-53E35476225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0" y="457199"/>
            <a:ext cx="2759710" cy="390397"/>
          </a:xfrm>
          <a:prstGeom prst="rect">
            <a:avLst/>
          </a:prstGeom>
        </p:spPr>
      </p:pic>
    </p:spTree>
    <p:extLst>
      <p:ext uri="{BB962C8B-B14F-4D97-AF65-F5344CB8AC3E}">
        <p14:creationId xmlns:p14="http://schemas.microsoft.com/office/powerpoint/2010/main" val="2873075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986205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664591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2395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EEC24E-A7DC-4357-B012-D5A0C938D387}"/>
              </a:ext>
            </a:extLst>
          </p:cNvPr>
          <p:cNvSpPr>
            <a:spLocks noGrp="1"/>
          </p:cNvSpPr>
          <p:nvPr>
            <p:ph type="title"/>
          </p:nvPr>
        </p:nvSpPr>
        <p:spPr>
          <a:xfrm>
            <a:off x="457081" y="1632423"/>
            <a:ext cx="5637331" cy="3229481"/>
          </a:xfrm>
        </p:spPr>
        <p:txBody>
          <a:bodyPr anchor="b"/>
          <a:lstStyle>
            <a:lvl1pPr>
              <a:spcBef>
                <a:spcPts val="600"/>
              </a:spcBef>
              <a:spcAft>
                <a:spcPts val="600"/>
              </a:spcAft>
              <a:defRPr sz="4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77945CF-CF20-0D4B-83AC-43043B223A42}"/>
              </a:ext>
            </a:extLst>
          </p:cNvPr>
          <p:cNvSpPr>
            <a:spLocks noGrp="1"/>
          </p:cNvSpPr>
          <p:nvPr>
            <p:ph type="body" sz="quarter" idx="10"/>
          </p:nvPr>
        </p:nvSpPr>
        <p:spPr>
          <a:xfrm>
            <a:off x="457200" y="4995304"/>
            <a:ext cx="4724400" cy="1165798"/>
          </a:xfrm>
        </p:spPr>
        <p:txBody>
          <a:bodyPr anchor="t"/>
          <a:lstStyle>
            <a:lvl1pPr marL="0" indent="0" algn="l">
              <a:lnSpc>
                <a:spcPct val="95000"/>
              </a:lnSpc>
              <a:spcBef>
                <a:spcPts val="400"/>
              </a:spcBef>
              <a:spcAft>
                <a:spcPts val="0"/>
              </a:spcAft>
              <a:buFontTx/>
              <a:buNone/>
              <a:defRPr sz="20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556379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81" y="411481"/>
            <a:ext cx="11274663" cy="8763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081" y="1295401"/>
            <a:ext cx="11274663" cy="4914900"/>
          </a:xfrm>
          <a:prstGeom prst="rect">
            <a:avLst/>
          </a:prstGeom>
        </p:spPr>
        <p:txBody>
          <a:bodyPr vert="horz" wrap="square" lIns="0" tIns="0" rIns="0" bIns="0" rtlCol="0">
            <a:noAutofit/>
          </a:body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D6E6F6B9-EA63-BE4A-BD1A-EB1508E732E2}"/>
              </a:ext>
              <a:ext uri="{C183D7F6-B498-43B3-948B-1728B52AA6E4}">
                <adec:decorative xmlns:adec="http://schemas.microsoft.com/office/drawing/2017/decorative" val="1"/>
              </a:ext>
            </a:extLst>
          </p:cNvPr>
          <p:cNvSpPr>
            <a:spLocks noGrp="1"/>
          </p:cNvSpPr>
          <p:nvPr>
            <p:ph type="ftr" sz="quarter" idx="3"/>
          </p:nvPr>
        </p:nvSpPr>
        <p:spPr>
          <a:xfrm>
            <a:off x="457080" y="6553200"/>
            <a:ext cx="6868393" cy="304800"/>
          </a:xfrm>
          <a:prstGeom prst="rect">
            <a:avLst/>
          </a:prstGeom>
        </p:spPr>
        <p:txBody>
          <a:bodyPr vert="horz" lIns="0" tIns="0" rIns="0" bIns="0" rtlCol="0" anchor="ctr"/>
          <a:lstStyle>
            <a:lvl1pPr algn="l">
              <a:defRPr sz="800" cap="all" baseline="0">
                <a:solidFill>
                  <a:schemeClr val="tx1">
                    <a:lumMod val="75000"/>
                    <a:lumOff val="25000"/>
                  </a:schemeClr>
                </a:solidFill>
              </a:defRPr>
            </a:lvl1pPr>
          </a:lstStyle>
          <a:p>
            <a:endParaRPr lang="en-US" dirty="0"/>
          </a:p>
        </p:txBody>
      </p:sp>
      <p:sp>
        <p:nvSpPr>
          <p:cNvPr id="6" name="Slide Number Placeholder">
            <a:extLst>
              <a:ext uri="{C183D7F6-B498-43B3-948B-1728B52AA6E4}">
                <adec:decorative xmlns:adec="http://schemas.microsoft.com/office/drawing/2017/decorative" val="1"/>
              </a:ext>
            </a:extLst>
          </p:cNvPr>
          <p:cNvSpPr>
            <a:spLocks noGrp="1"/>
          </p:cNvSpPr>
          <p:nvPr>
            <p:ph type="sldNum" sz="quarter" idx="4"/>
          </p:nvPr>
        </p:nvSpPr>
        <p:spPr>
          <a:xfrm>
            <a:off x="11579384" y="6553200"/>
            <a:ext cx="609441" cy="304800"/>
          </a:xfrm>
          <a:prstGeom prst="rect">
            <a:avLst/>
          </a:prstGeom>
        </p:spPr>
        <p:txBody>
          <a:bodyPr vert="horz" wrap="none" lIns="0" tIns="0" rIns="0" bIns="0" rtlCol="0" anchor="ctr"/>
          <a:lstStyle>
            <a:lvl1pPr algn="ctr">
              <a:defRPr sz="800" b="0">
                <a:solidFill>
                  <a:schemeClr val="tx1">
                    <a:lumMod val="75000"/>
                    <a:lumOff val="25000"/>
                  </a:schemeClr>
                </a:solidFill>
              </a:defRPr>
            </a:lvl1pPr>
          </a:lstStyle>
          <a:p>
            <a:pPr fontAlgn="base">
              <a:spcBef>
                <a:spcPct val="0"/>
              </a:spcBef>
              <a:spcAft>
                <a:spcPct val="0"/>
              </a:spcAft>
            </a:pPr>
            <a:fld id="{1384FA50-8B36-4B06-A05C-1E58CBA999B5}" type="slidenum">
              <a:rPr lang="en-US" smtClean="0"/>
              <a:pPr fontAlgn="base">
                <a:spcBef>
                  <a:spcPct val="0"/>
                </a:spcBef>
                <a:spcAft>
                  <a:spcPct val="0"/>
                </a:spcAft>
              </a:pPr>
              <a:t>‹#›</a:t>
            </a:fld>
            <a:endParaRPr lang="en-US" dirty="0"/>
          </a:p>
        </p:txBody>
      </p:sp>
      <p:sp>
        <p:nvSpPr>
          <p:cNvPr id="7" name="Tagline">
            <a:extLst>
              <a:ext uri="{FF2B5EF4-FFF2-40B4-BE49-F238E27FC236}">
                <a16:creationId xmlns:a16="http://schemas.microsoft.com/office/drawing/2014/main" id="{286ED3DC-F26A-4346-88F6-840DB23D0818}"/>
              </a:ext>
              <a:ext uri="{C183D7F6-B498-43B3-948B-1728B52AA6E4}">
                <adec:decorative xmlns:adec="http://schemas.microsoft.com/office/drawing/2017/decorative" val="1"/>
              </a:ext>
            </a:extLst>
          </p:cNvPr>
          <p:cNvSpPr txBox="1">
            <a:spLocks noChangeArrowheads="1"/>
          </p:cNvSpPr>
          <p:nvPr userDrawn="1"/>
        </p:nvSpPr>
        <p:spPr bwMode="auto">
          <a:xfrm>
            <a:off x="13034180" y="6633275"/>
            <a:ext cx="2378371" cy="2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a:spcBef>
                <a:spcPts val="0"/>
              </a:spcBef>
            </a:pPr>
            <a:r>
              <a:rPr lang="en-US" sz="700" b="0" baseline="0" dirty="0">
                <a:solidFill>
                  <a:schemeClr val="tx1">
                    <a:lumMod val="90000"/>
                    <a:lumOff val="10000"/>
                  </a:schemeClr>
                </a:solidFill>
                <a:latin typeface="+mn-lt"/>
                <a:ea typeface="Arial Narrow" charset="0"/>
                <a:cs typeface="Arial Narrow" charset="0"/>
              </a:rPr>
              <a:t>765068.0324</a:t>
            </a:r>
            <a:endParaRPr lang="en-US" sz="700" b="0" dirty="0">
              <a:solidFill>
                <a:schemeClr val="tx1">
                  <a:lumMod val="90000"/>
                  <a:lumOff val="10000"/>
                </a:schemeClr>
              </a:solidFill>
              <a:latin typeface="+mn-lt"/>
              <a:ea typeface="Arial Narrow" charset="0"/>
              <a:cs typeface="Arial Narrow" charset="0"/>
            </a:endParaRPr>
          </a:p>
        </p:txBody>
      </p:sp>
    </p:spTree>
    <p:extLst>
      <p:ext uri="{BB962C8B-B14F-4D97-AF65-F5344CB8AC3E}">
        <p14:creationId xmlns:p14="http://schemas.microsoft.com/office/powerpoint/2010/main" val="1314984233"/>
      </p:ext>
    </p:extLst>
  </p:cSld>
  <p:clrMap bg1="lt1" tx1="dk1" bg2="lt2" tx2="dk2" accent1="accent1" accent2="accent2" accent3="accent3" accent4="accent4" accent5="accent5" accent6="accent6" hlink="hlink" folHlink="folHlink"/>
  <p:sldLayoutIdLst>
    <p:sldLayoutId id="2147483832" r:id="rId1"/>
    <p:sldLayoutId id="2147483799" r:id="rId2"/>
    <p:sldLayoutId id="2147483833" r:id="rId3"/>
    <p:sldLayoutId id="2147483834" r:id="rId4"/>
    <p:sldLayoutId id="2147483836" r:id="rId5"/>
    <p:sldLayoutId id="2147483823" r:id="rId6"/>
    <p:sldLayoutId id="2147483835" r:id="rId7"/>
    <p:sldLayoutId id="2147483837" r:id="rId8"/>
    <p:sldLayoutId id="2147483838" r:id="rId9"/>
    <p:sldLayoutId id="2147483796" r:id="rId10"/>
    <p:sldLayoutId id="2147483840" r:id="rId11"/>
    <p:sldLayoutId id="2147483828" r:id="rId12"/>
    <p:sldLayoutId id="2147483839" r:id="rId13"/>
    <p:sldLayoutId id="2147483723" r:id="rId14"/>
  </p:sldLayoutIdLst>
  <p:hf hdr="0" dt="0"/>
  <p:txStyles>
    <p:titleStyle>
      <a:lvl1pPr algn="l" defTabSz="685629" rtl="0" eaLnBrk="1" latinLnBrk="0" hangingPunct="1">
        <a:lnSpc>
          <a:spcPct val="90000"/>
        </a:lnSpc>
        <a:spcBef>
          <a:spcPct val="0"/>
        </a:spcBef>
        <a:buNone/>
        <a:defRPr sz="3199" b="1" i="0" kern="600" baseline="0">
          <a:solidFill>
            <a:schemeClr val="accent1"/>
          </a:solidFill>
          <a:latin typeface="Arial" panose="020B0604020202020204" pitchFamily="34" charset="0"/>
          <a:ea typeface="+mj-ea"/>
          <a:cs typeface="Arial" panose="020B0604020202020204" pitchFamily="34" charset="0"/>
        </a:defRPr>
      </a:lvl1pPr>
    </p:titleStyle>
    <p:bodyStyle>
      <a:lvl1pPr marL="228543" indent="-228543" algn="l" defTabSz="685629" rtl="0" eaLnBrk="1" latinLnBrk="0" hangingPunct="1">
        <a:lnSpc>
          <a:spcPct val="100000"/>
        </a:lnSpc>
        <a:spcBef>
          <a:spcPts val="600"/>
        </a:spcBef>
        <a:spcAft>
          <a:spcPts val="600"/>
        </a:spcAft>
        <a:buClr>
          <a:schemeClr val="tx2"/>
        </a:buClr>
        <a:buFont typeface="Arial" panose="020B0604020202020204" pitchFamily="34" charset="0"/>
        <a:buChar char="•"/>
        <a:defRPr sz="2199" kern="600" baseline="0">
          <a:solidFill>
            <a:schemeClr val="tx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guide id="5" orient="horz" pos="4080" userDrawn="1">
          <p15:clr>
            <a:srgbClr val="F26B43"/>
          </p15:clr>
        </p15:guide>
        <p15:guide id="6" pos="288" userDrawn="1">
          <p15:clr>
            <a:srgbClr val="F26B43"/>
          </p15:clr>
        </p15:guide>
        <p15:guide id="7" pos="7390" userDrawn="1">
          <p15:clr>
            <a:srgbClr val="F26B43"/>
          </p15:clr>
        </p15:guide>
        <p15:guide id="9" orient="horz" pos="1008" userDrawn="1">
          <p15:clr>
            <a:srgbClr val="F26B43"/>
          </p15:clr>
        </p15:guide>
        <p15:guide id="11" orient="horz" pos="816" userDrawn="1">
          <p15:clr>
            <a:srgbClr val="F26B43"/>
          </p15:clr>
        </p15:guide>
        <p15:guide id="12"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hhs.texas.gov/handbooks/electronic-visit-verification-policy-handbook/13000-evv-claims" TargetMode="External"/><Relationship Id="rId2" Type="http://schemas.openxmlformats.org/officeDocument/2006/relationships/hyperlink" Target="https://www.hhs.texas.gov/handbooks/electronic-visit-verification-policy-handbook" TargetMode="External"/><Relationship Id="rId1" Type="http://schemas.openxmlformats.org/officeDocument/2006/relationships/slideLayout" Target="../slideLayouts/slideLayout11.xml"/><Relationship Id="rId6" Type="http://schemas.openxmlformats.org/officeDocument/2006/relationships/hyperlink" Target="https://www.bcbstx.com/provider/medicaid/education-and-reference/evv" TargetMode="External"/><Relationship Id="rId5" Type="http://schemas.openxmlformats.org/officeDocument/2006/relationships/hyperlink" Target="https://www.tmhp.com/sites/default/files/file-library/evv/evv-proprietary-systems/hhsc-evv-business-rules-proprietary-systems-2/Appendix_M_EVV_Visit_Data_Layout_Edits_Crosswalk_V4.2.pdf" TargetMode="External"/><Relationship Id="rId4" Type="http://schemas.openxmlformats.org/officeDocument/2006/relationships/hyperlink" Target="https://www.hhs.texas.gov/sites/default/files/documents/doing-business-with-hhs/providers/long-term-care/evv/evv-module-15-best-practices-avoid-mismatche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texas.gov/sites/default/files/documents/doing-business-with-hhs/providers/long-term-care/evv/programs-services-required-evv.pdf" TargetMode="External"/><Relationship Id="rId2" Type="http://schemas.microsoft.com/office/2018/10/relationships/comments" Target="../comments/modernComment_215_1AC49F6B.xml"/><Relationship Id="rId1" Type="http://schemas.openxmlformats.org/officeDocument/2006/relationships/slideLayout" Target="../slideLayouts/slideLayout11.xml"/><Relationship Id="rId4" Type="http://schemas.openxmlformats.org/officeDocument/2006/relationships/hyperlink" Target="https://www.hhs.texas.gov/sites/default/files/documents/doing-business-with-hhs/provider-portal/resources/electronic-visit-verification/programs-services-service-delivery-option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bcbstx.com/provider/medicaid/education-and-reference/evv" TargetMode="External"/><Relationship Id="rId2" Type="http://schemas.openxmlformats.org/officeDocument/2006/relationships/hyperlink" Target="https://www.bcbstx.com/provider/medicaid/evv" TargetMode="External"/><Relationship Id="rId1" Type="http://schemas.openxmlformats.org/officeDocument/2006/relationships/slideLayout" Target="../slideLayouts/slideLayout11.xml"/><Relationship Id="rId5" Type="http://schemas.openxmlformats.org/officeDocument/2006/relationships/hyperlink" Target="https://learningportal.hhs.texas.gov/" TargetMode="External"/><Relationship Id="rId4" Type="http://schemas.openxmlformats.org/officeDocument/2006/relationships/hyperlink" Target="https://www.tmhp.com/topics/ev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cbstx.com/provider/medicaid/claims-and-eligibility/claims"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eep This Layer Hidden_1*" hidden="1">
            <a:extLst>
              <a:ext uri="{FF2B5EF4-FFF2-40B4-BE49-F238E27FC236}">
                <a16:creationId xmlns:a16="http://schemas.microsoft.com/office/drawing/2014/main" id="{D321FBAD-D40F-0E79-5F21-C58EB180B5C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7200" y="-1589472"/>
            <a:ext cx="2759710" cy="390397"/>
          </a:xfrm>
          <a:prstGeom prst="rect">
            <a:avLst/>
          </a:prstGeom>
        </p:spPr>
      </p:pic>
      <p:sp>
        <p:nvSpPr>
          <p:cNvPr id="7" name="*Keep This Layer Hidden_2*" hidden="1">
            <a:extLst>
              <a:ext uri="{FF2B5EF4-FFF2-40B4-BE49-F238E27FC236}">
                <a16:creationId xmlns:a16="http://schemas.microsoft.com/office/drawing/2014/main" id="{DB82A443-1585-1BE1-2FB5-E13786E513AD}"/>
              </a:ext>
            </a:extLst>
          </p:cNvPr>
          <p:cNvSpPr txBox="1">
            <a:spLocks/>
          </p:cNvSpPr>
          <p:nvPr/>
        </p:nvSpPr>
        <p:spPr>
          <a:xfrm>
            <a:off x="457082" y="-1092154"/>
            <a:ext cx="5017626" cy="492488"/>
          </a:xfrm>
          <a:prstGeom prst="rect">
            <a:avLst/>
          </a:prstGeom>
        </p:spPr>
        <p:txBody>
          <a:bodyPr vert="horz" wrap="square" lIns="0" tIns="0" rIns="0" bIns="0" rtlCol="0" anchor="t">
            <a:noAutofit/>
          </a:bodyPr>
          <a:lstStyle>
            <a:lvl1pPr marL="0" indent="0" algn="l" defTabSz="685629" rtl="0" eaLnBrk="1" latinLnBrk="0" hangingPunct="1">
              <a:lnSpc>
                <a:spcPct val="95000"/>
              </a:lnSpc>
              <a:spcBef>
                <a:spcPts val="400"/>
              </a:spcBef>
              <a:spcAft>
                <a:spcPts val="0"/>
              </a:spcAft>
              <a:buClr>
                <a:schemeClr val="tx2"/>
              </a:buClr>
              <a:buFontTx/>
              <a:buNone/>
              <a:defRPr sz="2000" b="1" i="0" kern="600" baseline="0">
                <a:solidFill>
                  <a:schemeClr val="bg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240" rtl="0" eaLnBrk="1" fontAlgn="auto" latinLnBrk="0" hangingPunct="1">
              <a:lnSpc>
                <a:spcPct val="100000"/>
              </a:lnSpc>
              <a:spcBef>
                <a:spcPts val="20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rPr>
              <a:t>Blue Cross and Blue Shield of Texas, a Division of Health Care Service Corporation, </a:t>
            </a:r>
            <a:br>
              <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800" b="0" i="0" u="none" strike="noStrike" kern="1200" cap="none" spc="0" normalizeH="0" baseline="0" noProof="0" dirty="0">
                <a:ln>
                  <a:noFill/>
                </a:ln>
                <a:solidFill>
                  <a:schemeClr val="tx1"/>
                </a:solidFill>
                <a:effectLst/>
                <a:uLnTx/>
                <a:uFillTx/>
                <a:latin typeface="Arial" panose="020B0604020202020204"/>
                <a:ea typeface="+mn-ea"/>
                <a:cs typeface="+mn-cs"/>
              </a:rPr>
              <a:t>a Mutual Legal Reserve Company, an Independent Licensee of the Blue Cross and Blue Shield Association</a:t>
            </a:r>
          </a:p>
        </p:txBody>
      </p:sp>
      <p:sp>
        <p:nvSpPr>
          <p:cNvPr id="4" name="Title 3">
            <a:extLst>
              <a:ext uri="{FF2B5EF4-FFF2-40B4-BE49-F238E27FC236}">
                <a16:creationId xmlns:a16="http://schemas.microsoft.com/office/drawing/2014/main" id="{9C35A2C8-2E5B-416A-9C1D-D7C3FD6AD5F6}"/>
              </a:ext>
            </a:extLst>
          </p:cNvPr>
          <p:cNvSpPr>
            <a:spLocks noGrp="1"/>
          </p:cNvSpPr>
          <p:nvPr>
            <p:ph type="title"/>
          </p:nvPr>
        </p:nvSpPr>
        <p:spPr>
          <a:xfrm>
            <a:off x="457081" y="1424336"/>
            <a:ext cx="5292091" cy="2249967"/>
          </a:xfrm>
        </p:spPr>
        <p:txBody>
          <a:bodyPr/>
          <a:lstStyle/>
          <a:p>
            <a:r>
              <a:rPr lang="en-US" dirty="0"/>
              <a:t>Electronic Visit Verification Claims Matching</a:t>
            </a:r>
          </a:p>
        </p:txBody>
      </p:sp>
      <p:sp>
        <p:nvSpPr>
          <p:cNvPr id="2" name="Text Placeholder 1">
            <a:extLst>
              <a:ext uri="{FF2B5EF4-FFF2-40B4-BE49-F238E27FC236}">
                <a16:creationId xmlns:a16="http://schemas.microsoft.com/office/drawing/2014/main" id="{2F5FABE7-D4CA-6F4A-B8EF-27D84305A688}"/>
              </a:ext>
            </a:extLst>
          </p:cNvPr>
          <p:cNvSpPr>
            <a:spLocks noGrp="1"/>
          </p:cNvSpPr>
          <p:nvPr>
            <p:ph type="body" sz="quarter" idx="10"/>
          </p:nvPr>
        </p:nvSpPr>
        <p:spPr>
          <a:xfrm>
            <a:off x="457081" y="5789910"/>
            <a:ext cx="6032377" cy="1336647"/>
          </a:xfrm>
        </p:spPr>
        <p:txBody>
          <a:bodyPr/>
          <a:lstStyle/>
          <a:p>
            <a:pPr>
              <a:lnSpc>
                <a:spcPct val="100000"/>
              </a:lnSpc>
              <a:spcBef>
                <a:spcPts val="0"/>
              </a:spcBef>
            </a:pPr>
            <a:r>
              <a:rPr lang="en-US" sz="1100" b="1" dirty="0"/>
              <a:t>SKSCP-9039-0325</a:t>
            </a:r>
          </a:p>
          <a:p>
            <a:pPr>
              <a:lnSpc>
                <a:spcPct val="100000"/>
              </a:lnSpc>
              <a:spcBef>
                <a:spcPts val="0"/>
              </a:spcBef>
            </a:pPr>
            <a:r>
              <a:rPr lang="en-US" sz="1100" b="1" dirty="0"/>
              <a:t>Revised 032025</a:t>
            </a:r>
            <a:endParaRPr lang="en-US" dirty="0"/>
          </a:p>
        </p:txBody>
      </p:sp>
      <p:pic>
        <p:nvPicPr>
          <p:cNvPr id="8" name="Picture 7">
            <a:extLst>
              <a:ext uri="{FF2B5EF4-FFF2-40B4-BE49-F238E27FC236}">
                <a16:creationId xmlns:a16="http://schemas.microsoft.com/office/drawing/2014/main" id="{F4E2FBB5-8978-7259-377B-B7E5094E2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35018" y="399010"/>
            <a:ext cx="3187443" cy="295563"/>
          </a:xfrm>
          <a:prstGeom prst="rect">
            <a:avLst/>
          </a:prstGeom>
        </p:spPr>
      </p:pic>
    </p:spTree>
    <p:extLst>
      <p:ext uri="{BB962C8B-B14F-4D97-AF65-F5344CB8AC3E}">
        <p14:creationId xmlns:p14="http://schemas.microsoft.com/office/powerpoint/2010/main" val="145091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4F471B-ACD0-566A-5090-9029340FE421}"/>
              </a:ext>
            </a:extLst>
          </p:cNvPr>
          <p:cNvPicPr>
            <a:picLocks noChangeAspect="1"/>
          </p:cNvPicPr>
          <p:nvPr/>
        </p:nvPicPr>
        <p:blipFill>
          <a:blip r:embed="rId2" cstate="print">
            <a:extLst>
              <a:ext uri="{28A0092B-C50C-407E-A947-70E740481C1C}">
                <a14:useLocalDpi xmlns:a14="http://schemas.microsoft.com/office/drawing/2010/main" val="0"/>
              </a:ext>
            </a:extLst>
          </a:blip>
          <a:srcRect r="-2" b="5166"/>
          <a:stretch/>
        </p:blipFill>
        <p:spPr>
          <a:xfrm>
            <a:off x="7379730" y="10"/>
            <a:ext cx="4809095"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solidFill>
            <a:srgbClr val="FFFFFF">
              <a:shade val="85000"/>
            </a:srgbClr>
          </a:solidFill>
        </p:spPr>
      </p:pic>
      <p:pic>
        <p:nvPicPr>
          <p:cNvPr id="7" name="Picture 6">
            <a:extLst>
              <a:ext uri="{FF2B5EF4-FFF2-40B4-BE49-F238E27FC236}">
                <a16:creationId xmlns:a16="http://schemas.microsoft.com/office/drawing/2014/main" id="{AE6D9678-6763-E047-D3A3-2DE13F3792CB}"/>
              </a:ext>
            </a:extLst>
          </p:cNvPr>
          <p:cNvPicPr>
            <a:picLocks noChangeAspect="1"/>
          </p:cNvPicPr>
          <p:nvPr/>
        </p:nvPicPr>
        <p:blipFill rotWithShape="1">
          <a:blip r:embed="rId3">
            <a:extLst>
              <a:ext uri="{28A0092B-C50C-407E-A947-70E740481C1C}">
                <a14:useLocalDpi xmlns:a14="http://schemas.microsoft.com/office/drawing/2010/main" val="0"/>
              </a:ext>
            </a:extLst>
          </a:blip>
          <a:srcRect l="1491" r="-1" b="-1"/>
          <a:stretch/>
        </p:blipFill>
        <p:spPr>
          <a:xfrm>
            <a:off x="3135572" y="10"/>
            <a:ext cx="4978007"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solidFill>
            <a:srgbClr val="FFFFFF">
              <a:shade val="85000"/>
            </a:srgbClr>
          </a:solidFill>
        </p:spPr>
      </p:pic>
      <p:pic>
        <p:nvPicPr>
          <p:cNvPr id="3" name="Content Placeholder 2">
            <a:extLst>
              <a:ext uri="{FF2B5EF4-FFF2-40B4-BE49-F238E27FC236}">
                <a16:creationId xmlns:a16="http://schemas.microsoft.com/office/drawing/2014/main" id="{5C3084A4-A648-FBDF-BC87-EB99A122F2F8}"/>
              </a:ext>
            </a:extLst>
          </p:cNvPr>
          <p:cNvPicPr>
            <a:picLocks noChangeAspect="1"/>
          </p:cNvPicPr>
          <p:nvPr/>
        </p:nvPicPr>
        <p:blipFill>
          <a:blip r:embed="rId4">
            <a:extLst>
              <a:ext uri="{28A0092B-C50C-407E-A947-70E740481C1C}">
                <a14:useLocalDpi xmlns:a14="http://schemas.microsoft.com/office/drawing/2010/main" val="0"/>
              </a:ext>
            </a:extLst>
          </a:blip>
          <a:srcRect r="5227" b="3"/>
          <a:stretch/>
        </p:blipFill>
        <p:spPr>
          <a:xfrm>
            <a:off x="3188597" y="3456432"/>
            <a:ext cx="4924196"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solidFill>
            <a:srgbClr val="FFFFFF">
              <a:shade val="85000"/>
            </a:srgbClr>
          </a:solidFill>
        </p:spPr>
      </p:pic>
      <p:sp useBgFill="1">
        <p:nvSpPr>
          <p:cNvPr id="17" name="Freeform: Shape 1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4787"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5644"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692525" y="2766219"/>
            <a:ext cx="2806477" cy="1325563"/>
          </a:xfrm>
        </p:spPr>
        <p:txBody>
          <a:bodyPr vert="horz" lIns="91440" tIns="45720" rIns="91440" bIns="45720" rtlCol="0" anchor="ctr">
            <a:normAutofit/>
          </a:bodyPr>
          <a:lstStyle/>
          <a:p>
            <a:pPr defTabSz="914400"/>
            <a:r>
              <a:rPr lang="en-US" sz="2800" kern="1200" dirty="0">
                <a:latin typeface="+mj-lt"/>
                <a:ea typeface="+mj-ea"/>
                <a:cs typeface="+mj-cs"/>
              </a:rPr>
              <a:t>Questions?</a:t>
            </a:r>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798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797" y="2089941"/>
            <a:ext cx="283390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a:xfrm>
            <a:off x="8999313" y="6356350"/>
            <a:ext cx="2742486" cy="365125"/>
          </a:xfrm>
        </p:spPr>
        <p:txBody>
          <a:bodyPr vert="horz" lIns="91440" tIns="45720" rIns="91440" bIns="45720" rtlCol="0" anchor="ctr">
            <a:normAutofit/>
          </a:bodyPr>
          <a:lstStyle/>
          <a:p>
            <a:pPr algn="r" defTabSz="914400">
              <a:spcAft>
                <a:spcPts val="600"/>
              </a:spcAft>
            </a:pPr>
            <a:fld id="{2D55A223-BDE3-4662-BD05-6BDBDD27824A}" type="slidenum">
              <a:rPr lang="en-US" sz="1200"/>
              <a:pPr algn="r" defTabSz="914400">
                <a:spcAft>
                  <a:spcPts val="600"/>
                </a:spcAft>
              </a:pPr>
              <a:t>10</a:t>
            </a:fld>
            <a:endParaRPr lang="en-US" sz="1200"/>
          </a:p>
        </p:txBody>
      </p:sp>
    </p:spTree>
    <p:extLst>
      <p:ext uri="{BB962C8B-B14F-4D97-AF65-F5344CB8AC3E}">
        <p14:creationId xmlns:p14="http://schemas.microsoft.com/office/powerpoint/2010/main" val="43363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Training Instructions</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t>This is a biannual 30-minute training session.</a:t>
            </a:r>
          </a:p>
          <a:p>
            <a:r>
              <a:rPr lang="en-US" dirty="0"/>
              <a:t>Our training is instructor led.</a:t>
            </a:r>
          </a:p>
          <a:p>
            <a:r>
              <a:rPr lang="en-US" dirty="0"/>
              <a:t>Training is for Texas Medicaid Providers, Financial Management Services Agencies, Consumer Directed Services Employers, and Proprietary System Operator all have the option to attend.</a:t>
            </a:r>
          </a:p>
          <a:p>
            <a:r>
              <a:rPr lang="en-US" dirty="0"/>
              <a:t>Registration is required to attend the training and will track training completion for attendees.</a:t>
            </a:r>
          </a:p>
          <a:p>
            <a:r>
              <a:rPr lang="en-US" dirty="0"/>
              <a:t>Currently, no assessment is included in the training.</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2</a:t>
            </a:fld>
            <a:endParaRPr lang="en-US" dirty="0"/>
          </a:p>
        </p:txBody>
      </p:sp>
    </p:spTree>
    <p:extLst>
      <p:ext uri="{BB962C8B-B14F-4D97-AF65-F5344CB8AC3E}">
        <p14:creationId xmlns:p14="http://schemas.microsoft.com/office/powerpoint/2010/main" val="9729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Overview of Training</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Electronic Visit Verification Policy Handbook </a:t>
            </a:r>
            <a:r>
              <a:rPr lang="en-US" dirty="0"/>
              <a:t>– </a:t>
            </a:r>
            <a:r>
              <a:rPr lang="en-US" dirty="0">
                <a:hlinkClick r:id="rId3"/>
              </a:rPr>
              <a:t>Section 13000 </a:t>
            </a:r>
            <a:r>
              <a:rPr lang="en-US" dirty="0"/>
              <a:t>EVV Claims</a:t>
            </a:r>
          </a:p>
          <a:p>
            <a:r>
              <a:rPr lang="en-US" dirty="0"/>
              <a:t>EVV Key Terms and Definitions</a:t>
            </a:r>
          </a:p>
          <a:p>
            <a:r>
              <a:rPr lang="en-US" dirty="0"/>
              <a:t>EVV Claims Matching Process</a:t>
            </a:r>
          </a:p>
          <a:p>
            <a:r>
              <a:rPr lang="en-US" dirty="0"/>
              <a:t>EVV Exceptions to the Claims Matching</a:t>
            </a:r>
          </a:p>
          <a:p>
            <a:r>
              <a:rPr lang="en-US" dirty="0"/>
              <a:t>Texas Medicaid &amp; Healthcare Partnership Job Aids on Claims Matching and Texas Health and Human Service Commission </a:t>
            </a:r>
            <a:r>
              <a:rPr lang="en-US" dirty="0">
                <a:hlinkClick r:id="rId4"/>
              </a:rPr>
              <a:t>Best Practice on Claims Matching</a:t>
            </a:r>
            <a:endParaRPr lang="en-US" dirty="0"/>
          </a:p>
          <a:p>
            <a:r>
              <a:rPr lang="en-US" dirty="0"/>
              <a:t>HHSC EVV Business Rules </a:t>
            </a:r>
            <a:r>
              <a:rPr lang="en-US" dirty="0">
                <a:solidFill>
                  <a:schemeClr val="tx2"/>
                </a:solidFill>
                <a:hlinkClick r:id="rId5">
                  <a:extLst>
                    <a:ext uri="{A12FA001-AC4F-418D-AE19-62706E023703}">
                      <ahyp:hlinkClr xmlns:ahyp="http://schemas.microsoft.com/office/drawing/2018/hyperlinkcolor" val="tx"/>
                    </a:ext>
                  </a:extLst>
                </a:hlinkClick>
              </a:rPr>
              <a:t>Appendix M</a:t>
            </a:r>
            <a:r>
              <a:rPr lang="en-US" dirty="0">
                <a:solidFill>
                  <a:srgbClr val="007CBF"/>
                </a:solidFill>
                <a:hlinkClick r:id="rId5">
                  <a:extLst>
                    <a:ext uri="{A12FA001-AC4F-418D-AE19-62706E023703}">
                      <ahyp:hlinkClr xmlns:ahyp="http://schemas.microsoft.com/office/drawing/2018/hyperlinkcolor" val="tx"/>
                    </a:ext>
                  </a:extLst>
                </a:hlinkClick>
              </a:rPr>
              <a:t> </a:t>
            </a:r>
            <a:r>
              <a:rPr lang="en-US" dirty="0"/>
              <a:t>– EVV Visit Data Layout Edits Crosswalk</a:t>
            </a:r>
          </a:p>
          <a:p>
            <a:r>
              <a:rPr lang="en-US" dirty="0"/>
              <a:t>Blue Cross and Blue Shield of Texas </a:t>
            </a:r>
            <a:r>
              <a:rPr lang="en-US" dirty="0">
                <a:hlinkClick r:id="rId6"/>
              </a:rPr>
              <a:t>EVV Website and Resources</a:t>
            </a:r>
            <a:endParaRPr lang="en-US" dirty="0"/>
          </a:p>
          <a:p>
            <a:r>
              <a:rPr lang="en-US" dirty="0"/>
              <a:t>BCBSTX EVV Contact Information</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3</a:t>
            </a:fld>
            <a:endParaRPr lang="en-US" dirty="0"/>
          </a:p>
        </p:txBody>
      </p:sp>
    </p:spTree>
    <p:extLst>
      <p:ext uri="{BB962C8B-B14F-4D97-AF65-F5344CB8AC3E}">
        <p14:creationId xmlns:p14="http://schemas.microsoft.com/office/powerpoint/2010/main" val="308046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Key Terms and Definitions</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4</a:t>
            </a:fld>
            <a:endParaRPr lang="en-US" dirty="0"/>
          </a:p>
        </p:txBody>
      </p:sp>
      <p:graphicFrame>
        <p:nvGraphicFramePr>
          <p:cNvPr id="7" name="Table 5">
            <a:extLst>
              <a:ext uri="{FF2B5EF4-FFF2-40B4-BE49-F238E27FC236}">
                <a16:creationId xmlns:a16="http://schemas.microsoft.com/office/drawing/2014/main" id="{A9FEB357-0183-F454-268E-A006658117AA}"/>
              </a:ext>
            </a:extLst>
          </p:cNvPr>
          <p:cNvGraphicFramePr>
            <a:graphicFrameLocks noGrp="1"/>
          </p:cNvGraphicFramePr>
          <p:nvPr>
            <p:ph idx="1"/>
            <p:extLst>
              <p:ext uri="{D42A27DB-BD31-4B8C-83A1-F6EECF244321}">
                <p14:modId xmlns:p14="http://schemas.microsoft.com/office/powerpoint/2010/main" val="4192904252"/>
              </p:ext>
            </p:extLst>
          </p:nvPr>
        </p:nvGraphicFramePr>
        <p:xfrm>
          <a:off x="457079" y="914400"/>
          <a:ext cx="10573777" cy="5141437"/>
        </p:xfrm>
        <a:graphic>
          <a:graphicData uri="http://schemas.openxmlformats.org/drawingml/2006/table">
            <a:tbl>
              <a:tblPr firstRow="1" bandRow="1">
                <a:tableStyleId>{5C22544A-7EE6-4342-B048-85BDC9FD1C3A}</a:tableStyleId>
              </a:tblPr>
              <a:tblGrid>
                <a:gridCol w="3125918">
                  <a:extLst>
                    <a:ext uri="{9D8B030D-6E8A-4147-A177-3AD203B41FA5}">
                      <a16:colId xmlns:a16="http://schemas.microsoft.com/office/drawing/2014/main" val="1044287062"/>
                    </a:ext>
                  </a:extLst>
                </a:gridCol>
                <a:gridCol w="7447859">
                  <a:extLst>
                    <a:ext uri="{9D8B030D-6E8A-4147-A177-3AD203B41FA5}">
                      <a16:colId xmlns:a16="http://schemas.microsoft.com/office/drawing/2014/main" val="19740747"/>
                    </a:ext>
                  </a:extLst>
                </a:gridCol>
              </a:tblGrid>
              <a:tr h="390285">
                <a:tc>
                  <a:txBody>
                    <a:bodyPr/>
                    <a:lstStyle/>
                    <a:p>
                      <a:r>
                        <a:rPr lang="en-US" dirty="0"/>
                        <a:t>Key Term</a:t>
                      </a:r>
                    </a:p>
                  </a:txBody>
                  <a:tcPr/>
                </a:tc>
                <a:tc>
                  <a:txBody>
                    <a:bodyPr/>
                    <a:lstStyle/>
                    <a:p>
                      <a:r>
                        <a:rPr lang="en-US" dirty="0"/>
                        <a:t>Definition</a:t>
                      </a:r>
                    </a:p>
                  </a:txBody>
                  <a:tcPr/>
                </a:tc>
                <a:extLst>
                  <a:ext uri="{0D108BD9-81ED-4DB2-BD59-A6C34878D82A}">
                    <a16:rowId xmlns:a16="http://schemas.microsoft.com/office/drawing/2014/main" val="3031067295"/>
                  </a:ext>
                </a:extLst>
              </a:tr>
              <a:tr h="769876">
                <a:tc>
                  <a:txBody>
                    <a:bodyPr/>
                    <a:lstStyle/>
                    <a:p>
                      <a:r>
                        <a:rPr lang="en-US" sz="1400" b="1" i="0" kern="1200" dirty="0">
                          <a:solidFill>
                            <a:schemeClr val="dk1"/>
                          </a:solidFill>
                          <a:effectLst/>
                          <a:latin typeface="+mn-lt"/>
                          <a:ea typeface="+mn-ea"/>
                          <a:cs typeface="+mn-cs"/>
                        </a:rPr>
                        <a:t>Electronic Visit Verification (EVV)</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Is a computer-based system that electronically documents and verifies service delivery information, such as date, time, service type and location for certain Medicaid service visits.</a:t>
                      </a:r>
                      <a:endParaRPr lang="en-US" sz="1400" dirty="0">
                        <a:solidFill>
                          <a:schemeClr val="tx1"/>
                        </a:solidFill>
                      </a:endParaRPr>
                    </a:p>
                  </a:txBody>
                  <a:tcPr/>
                </a:tc>
                <a:extLst>
                  <a:ext uri="{0D108BD9-81ED-4DB2-BD59-A6C34878D82A}">
                    <a16:rowId xmlns:a16="http://schemas.microsoft.com/office/drawing/2014/main" val="2025550050"/>
                  </a:ext>
                </a:extLst>
              </a:tr>
              <a:tr h="1218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21st Century Cures 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21st Century Cures Act is a federal law enacted by the U.S. Congress in December of 2016. This law requires all states to use EVV for Medicaid personal care services and home health care services, requiring an in-home visit that is provided under a State plan or under a waiver of the plan.</a:t>
                      </a:r>
                    </a:p>
                  </a:txBody>
                  <a:tcPr/>
                </a:tc>
                <a:extLst>
                  <a:ext uri="{0D108BD9-81ED-4DB2-BD59-A6C34878D82A}">
                    <a16:rowId xmlns:a16="http://schemas.microsoft.com/office/drawing/2014/main" val="1128325641"/>
                  </a:ext>
                </a:extLst>
              </a:tr>
              <a:tr h="548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Policy Handbook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Texas Health and Human Services Commission handbook that provides EVV standards and policy requirements.</a:t>
                      </a:r>
                    </a:p>
                  </a:txBody>
                  <a:tcPr/>
                </a:tc>
                <a:extLst>
                  <a:ext uri="{0D108BD9-81ED-4DB2-BD59-A6C34878D82A}">
                    <a16:rowId xmlns:a16="http://schemas.microsoft.com/office/drawing/2014/main" val="2279851280"/>
                  </a:ext>
                </a:extLst>
              </a:tr>
              <a:tr h="994424">
                <a:tc>
                  <a:txBody>
                    <a:bodyPr/>
                    <a:lstStyle/>
                    <a:p>
                      <a:r>
                        <a:rPr lang="en-US" sz="1400" b="1" i="0" kern="1200" dirty="0">
                          <a:solidFill>
                            <a:schemeClr val="dk1"/>
                          </a:solidFill>
                          <a:effectLst/>
                          <a:latin typeface="+mn-lt"/>
                          <a:ea typeface="+mn-ea"/>
                          <a:cs typeface="+mn-cs"/>
                        </a:rPr>
                        <a:t>EVV Compliance Reviews</a:t>
                      </a:r>
                    </a:p>
                  </a:txBody>
                  <a:tcPr/>
                </a:tc>
                <a:tc>
                  <a:txBody>
                    <a:bodyPr/>
                    <a:lstStyle/>
                    <a:p>
                      <a:r>
                        <a:rPr lang="en-US" sz="1400" b="0" i="0" kern="1200" dirty="0">
                          <a:solidFill>
                            <a:schemeClr val="dk1"/>
                          </a:solidFill>
                          <a:effectLst/>
                          <a:latin typeface="+mn-lt"/>
                          <a:ea typeface="+mn-ea"/>
                          <a:cs typeface="+mn-cs"/>
                        </a:rPr>
                        <a:t>A set of standards established by Texas HHSC and Managed Care Organizations to review on a regular basis to ensure program providers, Financial Management Services Agencies, and Consumer Directed Services employers adhere to EVV requirements.</a:t>
                      </a:r>
                    </a:p>
                  </a:txBody>
                  <a:tcPr/>
                </a:tc>
                <a:extLst>
                  <a:ext uri="{0D108BD9-81ED-4DB2-BD59-A6C34878D82A}">
                    <a16:rowId xmlns:a16="http://schemas.microsoft.com/office/drawing/2014/main" val="109472426"/>
                  </a:ext>
                </a:extLst>
              </a:tr>
              <a:tr h="1218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Claims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Program Provider or FMSA must only submit claims for reimbursement once all the visits for the claim line items have been completed and accepted by the EVV Aggregator. </a:t>
                      </a:r>
                      <a:r>
                        <a:rPr lang="en-US" sz="1400" dirty="0">
                          <a:solidFill>
                            <a:schemeClr val="tx1"/>
                          </a:solidFill>
                        </a:rPr>
                        <a:t>EVV Aggregator will perform a claims match against the accepted EVV visit transactions stored in the EVV Portal.</a:t>
                      </a:r>
                    </a:p>
                  </a:txBody>
                  <a:tcPr/>
                </a:tc>
                <a:extLst>
                  <a:ext uri="{0D108BD9-81ED-4DB2-BD59-A6C34878D82A}">
                    <a16:rowId xmlns:a16="http://schemas.microsoft.com/office/drawing/2014/main" val="2564117820"/>
                  </a:ext>
                </a:extLst>
              </a:tr>
            </a:tbl>
          </a:graphicData>
        </a:graphic>
      </p:graphicFrame>
    </p:spTree>
    <p:extLst>
      <p:ext uri="{BB962C8B-B14F-4D97-AF65-F5344CB8AC3E}">
        <p14:creationId xmlns:p14="http://schemas.microsoft.com/office/powerpoint/2010/main" val="226524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Key Terms and Definition Cont.</a:t>
            </a:r>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5</a:t>
            </a:fld>
            <a:endParaRPr lang="en-US" dirty="0"/>
          </a:p>
        </p:txBody>
      </p:sp>
      <p:graphicFrame>
        <p:nvGraphicFramePr>
          <p:cNvPr id="7" name="Table 5">
            <a:extLst>
              <a:ext uri="{FF2B5EF4-FFF2-40B4-BE49-F238E27FC236}">
                <a16:creationId xmlns:a16="http://schemas.microsoft.com/office/drawing/2014/main" id="{467C17E5-B140-C3F9-A323-49B1DA6F0482}"/>
              </a:ext>
            </a:extLst>
          </p:cNvPr>
          <p:cNvGraphicFramePr>
            <a:graphicFrameLocks noGrp="1"/>
          </p:cNvGraphicFramePr>
          <p:nvPr>
            <p:ph idx="1"/>
            <p:extLst>
              <p:ext uri="{D42A27DB-BD31-4B8C-83A1-F6EECF244321}">
                <p14:modId xmlns:p14="http://schemas.microsoft.com/office/powerpoint/2010/main" val="3308750869"/>
              </p:ext>
            </p:extLst>
          </p:nvPr>
        </p:nvGraphicFramePr>
        <p:xfrm>
          <a:off x="457079" y="1075344"/>
          <a:ext cx="9233851" cy="3095002"/>
        </p:xfrm>
        <a:graphic>
          <a:graphicData uri="http://schemas.openxmlformats.org/drawingml/2006/table">
            <a:tbl>
              <a:tblPr firstRow="1" bandRow="1">
                <a:tableStyleId>{5C22544A-7EE6-4342-B048-85BDC9FD1C3A}</a:tableStyleId>
              </a:tblPr>
              <a:tblGrid>
                <a:gridCol w="2722637">
                  <a:extLst>
                    <a:ext uri="{9D8B030D-6E8A-4147-A177-3AD203B41FA5}">
                      <a16:colId xmlns:a16="http://schemas.microsoft.com/office/drawing/2014/main" val="1044287062"/>
                    </a:ext>
                  </a:extLst>
                </a:gridCol>
                <a:gridCol w="6511214">
                  <a:extLst>
                    <a:ext uri="{9D8B030D-6E8A-4147-A177-3AD203B41FA5}">
                      <a16:colId xmlns:a16="http://schemas.microsoft.com/office/drawing/2014/main" val="19740747"/>
                    </a:ext>
                  </a:extLst>
                </a:gridCol>
              </a:tblGrid>
              <a:tr h="374431">
                <a:tc>
                  <a:txBody>
                    <a:bodyPr/>
                    <a:lstStyle/>
                    <a:p>
                      <a:r>
                        <a:rPr lang="en-US" dirty="0"/>
                        <a:t>Key Term</a:t>
                      </a:r>
                    </a:p>
                  </a:txBody>
                  <a:tcPr/>
                </a:tc>
                <a:tc>
                  <a:txBody>
                    <a:bodyPr/>
                    <a:lstStyle/>
                    <a:p>
                      <a:r>
                        <a:rPr lang="en-US" dirty="0"/>
                        <a:t>Definition</a:t>
                      </a:r>
                    </a:p>
                  </a:txBody>
                  <a:tcPr/>
                </a:tc>
                <a:extLst>
                  <a:ext uri="{0D108BD9-81ED-4DB2-BD59-A6C34878D82A}">
                    <a16:rowId xmlns:a16="http://schemas.microsoft.com/office/drawing/2014/main" val="3031067295"/>
                  </a:ext>
                </a:extLst>
              </a:tr>
              <a:tr h="980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Manual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the service provider fails to clock in or clock out of the EVV system or an approved clock in or clock out method is not available, the program provider, FMSA or CDS employer must manually enter the EVV visit into the EVV system.</a:t>
                      </a:r>
                    </a:p>
                  </a:txBody>
                  <a:tcPr/>
                </a:tc>
                <a:extLst>
                  <a:ext uri="{0D108BD9-81ED-4DB2-BD59-A6C34878D82A}">
                    <a16:rowId xmlns:a16="http://schemas.microsoft.com/office/drawing/2014/main" val="798060912"/>
                  </a:ext>
                </a:extLst>
              </a:tr>
              <a:tr h="980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Rejected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an EVV visit, transaction is sent to the EVV Aggregator and does not pass all EVV visit transaction validations, the EVV visit transaction is rejected and sent back to the EVV system to notify the program provider, FMSA or CDS employer.</a:t>
                      </a:r>
                    </a:p>
                  </a:txBody>
                  <a:tcPr/>
                </a:tc>
                <a:extLst>
                  <a:ext uri="{0D108BD9-81ED-4DB2-BD59-A6C34878D82A}">
                    <a16:rowId xmlns:a16="http://schemas.microsoft.com/office/drawing/2014/main" val="2891365339"/>
                  </a:ext>
                </a:extLst>
              </a:tr>
              <a:tr h="759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Visit Maintenance</a:t>
                      </a:r>
                    </a:p>
                  </a:txBody>
                  <a:tcPr/>
                </a:tc>
                <a:tc>
                  <a:txBody>
                    <a:bodyPr/>
                    <a:lstStyle/>
                    <a:p>
                      <a:r>
                        <a:rPr lang="en-US" sz="1400" strike="noStrike" dirty="0">
                          <a:solidFill>
                            <a:schemeClr val="tx1"/>
                          </a:solidFill>
                          <a:effectLst/>
                          <a:latin typeface="Segoe UI" panose="020B0502040204020203" pitchFamily="34" charset="0"/>
                        </a:rPr>
                        <a:t>P</a:t>
                      </a:r>
                      <a:r>
                        <a:rPr lang="en-US" sz="1400" dirty="0">
                          <a:solidFill>
                            <a:schemeClr val="tx1"/>
                          </a:solidFill>
                          <a:effectLst/>
                          <a:latin typeface="Segoe UI" panose="020B0502040204020203" pitchFamily="34" charset="0"/>
                        </a:rPr>
                        <a:t>rocess used by the Program Provider, FMSAs or CDS employer to correct an EVV visit transaction in the EVV system to accurately reflect the delivery of service.</a:t>
                      </a:r>
                      <a:endParaRPr lang="en-US" sz="1400" dirty="0">
                        <a:solidFill>
                          <a:schemeClr val="tx1"/>
                        </a:solidFill>
                        <a:effectLst/>
                        <a:latin typeface="Arial" panose="020B0604020202020204" pitchFamily="34" charset="0"/>
                      </a:endParaRPr>
                    </a:p>
                  </a:txBody>
                  <a:tcPr/>
                </a:tc>
                <a:extLst>
                  <a:ext uri="{0D108BD9-81ED-4DB2-BD59-A6C34878D82A}">
                    <a16:rowId xmlns:a16="http://schemas.microsoft.com/office/drawing/2014/main" val="3884442282"/>
                  </a:ext>
                </a:extLst>
              </a:tr>
            </a:tbl>
          </a:graphicData>
        </a:graphic>
      </p:graphicFrame>
    </p:spTree>
    <p:extLst>
      <p:ext uri="{BB962C8B-B14F-4D97-AF65-F5344CB8AC3E}">
        <p14:creationId xmlns:p14="http://schemas.microsoft.com/office/powerpoint/2010/main" val="205620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403860"/>
            <a:ext cx="11274663" cy="487523"/>
          </a:xfrm>
        </p:spPr>
        <p:txBody>
          <a:bodyPr/>
          <a:lstStyle/>
          <a:p>
            <a:r>
              <a:rPr lang="en-US" dirty="0"/>
              <a:t>Claims Process</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t>Section 13000 of the EVV Policy Handbook is the section that covers EVV Claims</a:t>
            </a:r>
          </a:p>
          <a:p>
            <a:pPr lvl="1"/>
            <a:r>
              <a:rPr lang="en-US" b="1" dirty="0"/>
              <a:t>13010 Claims Submission</a:t>
            </a:r>
          </a:p>
          <a:p>
            <a:pPr lvl="2"/>
            <a:r>
              <a:rPr lang="en-US" dirty="0"/>
              <a:t>Each claims management system will forward the EVV Claims to the EVV Aggregator for the EVV claims matching process. The EVV Aggregator will return the EVV claims and the EVV claims match result code(s) back to the claims management system for further claims processing.</a:t>
            </a:r>
          </a:p>
          <a:p>
            <a:pPr marL="685628" lvl="2" indent="0">
              <a:buNone/>
            </a:pPr>
            <a:r>
              <a:rPr lang="en-US" dirty="0"/>
              <a:t> </a:t>
            </a:r>
          </a:p>
          <a:p>
            <a:pPr lvl="1"/>
            <a:r>
              <a:rPr lang="en-US" b="1" dirty="0"/>
              <a:t>13020 Claims Matching</a:t>
            </a:r>
          </a:p>
          <a:p>
            <a:pPr lvl="2">
              <a:buClr>
                <a:schemeClr val="tx1"/>
              </a:buClr>
            </a:pPr>
            <a:r>
              <a:rPr lang="en-US" dirty="0"/>
              <a:t>All EVV claims for </a:t>
            </a:r>
            <a:r>
              <a:rPr lang="en-US" b="0" i="0" u="none" strike="noStrike" dirty="0">
                <a:solidFill>
                  <a:srgbClr val="005EA2"/>
                </a:solidFill>
                <a:effectLst/>
                <a:hlinkClick r:id="rId3"/>
              </a:rPr>
              <a:t>Personal Care Services required to use EVV (PDF)</a:t>
            </a:r>
            <a:r>
              <a:rPr lang="en-US" b="0" i="0" u="none" strike="noStrike" dirty="0">
                <a:solidFill>
                  <a:srgbClr val="0033CC"/>
                </a:solidFill>
                <a:effectLst/>
              </a:rPr>
              <a:t> </a:t>
            </a:r>
            <a:r>
              <a:rPr lang="en-US" b="0" i="0" u="none" strike="noStrike" dirty="0">
                <a:effectLst/>
              </a:rPr>
              <a:t>and</a:t>
            </a:r>
            <a:r>
              <a:rPr lang="en-US" b="0" i="0" u="none" strike="noStrike" dirty="0">
                <a:solidFill>
                  <a:srgbClr val="0033CC"/>
                </a:solidFill>
                <a:effectLst/>
              </a:rPr>
              <a:t> </a:t>
            </a:r>
            <a:r>
              <a:rPr lang="en-US" b="0" i="0" u="none" strike="noStrike" dirty="0">
                <a:solidFill>
                  <a:srgbClr val="005EA2"/>
                </a:solidFill>
                <a:effectLst/>
                <a:hlinkClick r:id="rId4"/>
              </a:rPr>
              <a:t>Home health care services required to use EVV (PDF)</a:t>
            </a:r>
            <a:r>
              <a:rPr lang="en-US" u="none" strike="noStrike" dirty="0">
                <a:solidFill>
                  <a:srgbClr val="1B1B1B"/>
                </a:solidFill>
              </a:rPr>
              <a:t> </a:t>
            </a:r>
            <a:r>
              <a:rPr lang="en-US" dirty="0"/>
              <a:t>must match the accepted EVV visit transaction in the EVV Aggregator before reimbursement of the EVV claim by Blue Cross and Blue Shield of Texas.</a:t>
            </a:r>
          </a:p>
          <a:p>
            <a:pPr lvl="2">
              <a:buClr>
                <a:schemeClr val="tx1"/>
              </a:buClr>
            </a:pPr>
            <a:r>
              <a:rPr lang="en-US" dirty="0"/>
              <a:t>BCBSTX will deny or recoup an EVV claim that does not match an accepted EVV visit transaction.</a:t>
            </a:r>
          </a:p>
          <a:p>
            <a:pPr marL="685628" lvl="2" indent="0">
              <a:buClr>
                <a:schemeClr val="tx1"/>
              </a:buClr>
              <a:buNone/>
            </a:pPr>
            <a:endParaRPr lang="en-US" b="1" dirty="0"/>
          </a:p>
          <a:p>
            <a:pPr lvl="1"/>
            <a:r>
              <a:rPr lang="en-US" b="1" dirty="0"/>
              <a:t>13030 Claims Matching Process</a:t>
            </a:r>
          </a:p>
          <a:p>
            <a:pPr marL="796925" marR="0" lvl="2" indent="-168275" algn="l" defTabSz="914400" rtl="0" eaLnBrk="0" fontAlgn="base" latinLnBrk="0" hangingPunct="0">
              <a:lnSpc>
                <a:spcPct val="100000"/>
              </a:lnSpc>
              <a:spcBef>
                <a:spcPct val="20000"/>
              </a:spcBef>
              <a:spcAft>
                <a:spcPct val="0"/>
              </a:spcAft>
              <a:buClr>
                <a:srgbClr val="1E1E1E"/>
              </a:buClr>
              <a:buSzTx/>
              <a:buFontTx/>
              <a:buChar char="•"/>
              <a:tabLst/>
              <a:defRPr/>
            </a:pPr>
            <a:r>
              <a:rPr kumimoji="0" lang="en-US" b="0" i="0" u="none" strike="noStrike" kern="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The automated claims matching process includes receiving an EVV claim line item; matching the data elements on each EVV line to one or more accepted visit transactions in the Aggregator; forwarding the claim match code to BCBSTX once the claims match process is complete.</a:t>
            </a:r>
          </a:p>
          <a:p>
            <a:pPr marL="796925" marR="0" lvl="2" indent="-168275" algn="l" defTabSz="914400" rtl="0" eaLnBrk="0" fontAlgn="base" latinLnBrk="0" hangingPunct="0">
              <a:lnSpc>
                <a:spcPct val="100000"/>
              </a:lnSpc>
              <a:spcBef>
                <a:spcPct val="20000"/>
              </a:spcBef>
              <a:spcAft>
                <a:spcPct val="0"/>
              </a:spcAft>
              <a:buClr>
                <a:srgbClr val="1E1E1E"/>
              </a:buClr>
              <a:buSzTx/>
              <a:buFontTx/>
              <a:buChar char="•"/>
              <a:tabLst/>
              <a:defRPr/>
            </a:pPr>
            <a:r>
              <a:rPr kumimoji="0" lang="en-US" b="0" i="0" u="none" strike="noStrike" kern="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Program Providers and FMSAs must use the EVV Portal to review and confirm the Aggregator has accepted the EVV visit transactions before submitting the EVV claims for those services</a:t>
            </a:r>
            <a:r>
              <a:rPr kumimoji="0" lang="en-US" sz="1600" b="0" i="0" u="none" strike="noStrike" kern="0" cap="none" spc="0" normalizeH="0" baseline="0" noProof="0" dirty="0">
                <a:ln>
                  <a:noFill/>
                </a:ln>
                <a:solidFill>
                  <a:srgbClr val="1E1E1E"/>
                </a:solidFill>
                <a:effectLst/>
                <a:uLnTx/>
                <a:uFillTx/>
                <a:latin typeface="Arial" panose="020B0604020202020204" pitchFamily="34" charset="0"/>
                <a:cs typeface="Arial" panose="020B0604020202020204" pitchFamily="34" charset="0"/>
              </a:rPr>
              <a:t>.</a:t>
            </a:r>
            <a:endParaRPr kumimoji="0" lang="en-US" sz="1600" b="1" i="0" u="none" strike="noStrike" kern="0" cap="none" spc="0" normalizeH="0" baseline="0" noProof="0" dirty="0">
              <a:ln>
                <a:noFill/>
              </a:ln>
              <a:solidFill>
                <a:srgbClr val="1E1E1E"/>
              </a:solidFill>
              <a:effectLst/>
              <a:uLnTx/>
              <a:uFillTx/>
              <a:latin typeface="Arial" panose="020B0604020202020204" pitchFamily="34" charset="0"/>
              <a:cs typeface="Arial" panose="020B0604020202020204" pitchFamily="34" charset="0"/>
            </a:endParaRPr>
          </a:p>
          <a:p>
            <a:pPr lvl="2"/>
            <a:endParaRPr lang="en-US" b="1"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6</a:t>
            </a:fld>
            <a:endParaRPr lang="en-US" dirty="0"/>
          </a:p>
        </p:txBody>
      </p:sp>
    </p:spTree>
    <p:extLst>
      <p:ext uri="{BB962C8B-B14F-4D97-AF65-F5344CB8AC3E}">
        <p14:creationId xmlns:p14="http://schemas.microsoft.com/office/powerpoint/2010/main" val="44909348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a:xfrm>
            <a:off x="457081" y="403860"/>
            <a:ext cx="11274663" cy="487523"/>
          </a:xfrm>
        </p:spPr>
        <p:txBody>
          <a:bodyPr/>
          <a:lstStyle/>
          <a:p>
            <a:r>
              <a:rPr lang="en-US" dirty="0"/>
              <a:t>Claims Process - Continue</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t>Section 13000 of the EVV Policy Handbook is the section that covers EVV Claims</a:t>
            </a:r>
          </a:p>
          <a:p>
            <a:pPr lvl="1"/>
            <a:r>
              <a:rPr lang="en-US" b="1" dirty="0"/>
              <a:t>13040 Exception to the Claims Matching Process</a:t>
            </a:r>
          </a:p>
          <a:p>
            <a:pPr lvl="2"/>
            <a:r>
              <a:rPr lang="en-US" sz="1400" dirty="0">
                <a:effectLst/>
              </a:rPr>
              <a:t>HHSC may temporarily set the EVV claims matching process to bypass EVV claims in response to a disaster or temporary circumstances that may disrupt delivery of services. In such cases, HHSC will provide written direction to program providers and FMSAs, including the effective dates of the bypass.</a:t>
            </a:r>
            <a:endParaRPr lang="en-US" dirty="0"/>
          </a:p>
          <a:p>
            <a:pPr marL="685628" lvl="2" indent="0">
              <a:buNone/>
            </a:pPr>
            <a:r>
              <a:rPr lang="en-US" dirty="0"/>
              <a:t> </a:t>
            </a:r>
          </a:p>
          <a:p>
            <a:pPr lvl="1"/>
            <a:r>
              <a:rPr lang="en-US" b="1" dirty="0"/>
              <a:t>13050 Claim Match Result Codes</a:t>
            </a:r>
          </a:p>
          <a:p>
            <a:pPr lvl="2">
              <a:buClr>
                <a:schemeClr val="tx1"/>
              </a:buClr>
            </a:pPr>
            <a:r>
              <a:rPr lang="en-US" dirty="0"/>
              <a:t>Need an EVV01 Successful Match Code (except for bypass) for BCBSTX to pay the claim.</a:t>
            </a:r>
          </a:p>
          <a:p>
            <a:pPr lvl="2">
              <a:buClr>
                <a:schemeClr val="tx1"/>
              </a:buClr>
            </a:pPr>
            <a:r>
              <a:rPr lang="en-US" dirty="0"/>
              <a:t>The claims match result codes viewable in the EVV Portal are:</a:t>
            </a:r>
          </a:p>
          <a:p>
            <a:pPr lvl="3">
              <a:buClr>
                <a:schemeClr val="tx1"/>
              </a:buClr>
            </a:pPr>
            <a:r>
              <a:rPr lang="en-US" dirty="0"/>
              <a:t>EVV01 – EVV Successful Match</a:t>
            </a:r>
          </a:p>
          <a:p>
            <a:pPr lvl="3">
              <a:buClr>
                <a:schemeClr val="tx1"/>
              </a:buClr>
            </a:pPr>
            <a:r>
              <a:rPr lang="en-US" dirty="0"/>
              <a:t>EVV02 – Medicaid ID Mismatch</a:t>
            </a:r>
          </a:p>
          <a:p>
            <a:pPr lvl="3">
              <a:buClr>
                <a:schemeClr val="tx1"/>
              </a:buClr>
            </a:pPr>
            <a:r>
              <a:rPr lang="en-US" dirty="0"/>
              <a:t>EVV03 – Visit Date Mismatch</a:t>
            </a:r>
          </a:p>
          <a:p>
            <a:pPr lvl="3">
              <a:buClr>
                <a:schemeClr val="tx1"/>
              </a:buClr>
            </a:pPr>
            <a:r>
              <a:rPr lang="en-US" dirty="0"/>
              <a:t>EVV04 – Provider National Provider Identification/API or Attendant ID Mismatch</a:t>
            </a:r>
          </a:p>
          <a:p>
            <a:pPr lvl="3">
              <a:buClr>
                <a:schemeClr val="tx1"/>
              </a:buClr>
            </a:pPr>
            <a:r>
              <a:rPr lang="en-US" dirty="0"/>
              <a:t>EVV05 – Service Mismatch, including HCPCS and Modifiers if applicable</a:t>
            </a:r>
          </a:p>
          <a:p>
            <a:pPr lvl="3">
              <a:buClr>
                <a:schemeClr val="tx1"/>
              </a:buClr>
            </a:pPr>
            <a:r>
              <a:rPr lang="en-US" dirty="0"/>
              <a:t>EVV06 – Units Mismatch</a:t>
            </a:r>
          </a:p>
          <a:p>
            <a:pPr lvl="3">
              <a:buClr>
                <a:schemeClr val="tx1"/>
              </a:buClr>
            </a:pPr>
            <a:r>
              <a:rPr lang="en-US" dirty="0"/>
              <a:t>EVV07 – Match Not Required</a:t>
            </a:r>
          </a:p>
          <a:p>
            <a:pPr lvl="3">
              <a:buClr>
                <a:schemeClr val="tx1"/>
              </a:buClr>
            </a:pPr>
            <a:r>
              <a:rPr lang="en-US" dirty="0"/>
              <a:t>EVV08 – Natural Disaster</a:t>
            </a:r>
          </a:p>
          <a:p>
            <a:pPr marL="685628" lvl="2" indent="0">
              <a:buClr>
                <a:schemeClr val="tx1"/>
              </a:buClr>
              <a:buNone/>
            </a:pPr>
            <a:endParaRPr lang="en-US" b="1"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7</a:t>
            </a:fld>
            <a:endParaRPr lang="en-US" dirty="0"/>
          </a:p>
        </p:txBody>
      </p:sp>
    </p:spTree>
    <p:extLst>
      <p:ext uri="{BB962C8B-B14F-4D97-AF65-F5344CB8AC3E}">
        <p14:creationId xmlns:p14="http://schemas.microsoft.com/office/powerpoint/2010/main" val="145425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BCBSTX EVV Website</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t>BCBSTX </a:t>
            </a:r>
            <a:r>
              <a:rPr lang="en-US" dirty="0">
                <a:hlinkClick r:id="rId2"/>
              </a:rPr>
              <a:t>EVV Webpage</a:t>
            </a:r>
            <a:endParaRPr lang="en-US" dirty="0"/>
          </a:p>
          <a:p>
            <a:r>
              <a:rPr lang="en-US" dirty="0"/>
              <a:t>Four Resource Sections – Policies, Training, Notices and Archives</a:t>
            </a:r>
          </a:p>
          <a:p>
            <a:r>
              <a:rPr lang="en-US" dirty="0"/>
              <a:t>EVV Visit Maintenance Unlock Request Forms (located on our </a:t>
            </a:r>
            <a:r>
              <a:rPr lang="en-US" dirty="0">
                <a:hlinkClick r:id="rId3"/>
              </a:rPr>
              <a:t>EVV webpage</a:t>
            </a:r>
            <a:r>
              <a:rPr lang="en-US" dirty="0"/>
              <a:t>)</a:t>
            </a:r>
          </a:p>
          <a:p>
            <a:pPr lvl="1"/>
            <a:r>
              <a:rPr lang="en-US" dirty="0"/>
              <a:t>Programs Providers and FMSA</a:t>
            </a:r>
          </a:p>
          <a:p>
            <a:pPr lvl="1"/>
            <a:r>
              <a:rPr lang="en-US" dirty="0"/>
              <a:t>CDS Employers</a:t>
            </a:r>
          </a:p>
          <a:p>
            <a:r>
              <a:rPr lang="en-US" dirty="0">
                <a:solidFill>
                  <a:srgbClr val="007CBF"/>
                </a:solidFill>
                <a:hlinkClick r:id="rId4">
                  <a:extLst>
                    <a:ext uri="{A12FA001-AC4F-418D-AE19-62706E023703}">
                      <ahyp:hlinkClr xmlns:ahyp="http://schemas.microsoft.com/office/drawing/2018/hyperlinkcolor" val="tx"/>
                    </a:ext>
                  </a:extLst>
                </a:hlinkClick>
              </a:rPr>
              <a:t>TMHP </a:t>
            </a:r>
            <a:r>
              <a:rPr lang="en-US" dirty="0">
                <a:solidFill>
                  <a:schemeClr val="tx2"/>
                </a:solidFill>
                <a:hlinkClick r:id="rId4">
                  <a:extLst>
                    <a:ext uri="{A12FA001-AC4F-418D-AE19-62706E023703}">
                      <ahyp:hlinkClr xmlns:ahyp="http://schemas.microsoft.com/office/drawing/2018/hyperlinkcolor" val="tx"/>
                    </a:ext>
                  </a:extLst>
                </a:hlinkClick>
              </a:rPr>
              <a:t>EVV Contact Information </a:t>
            </a:r>
            <a:r>
              <a:rPr lang="en-US" dirty="0"/>
              <a:t>and TMHP Learning Management System.</a:t>
            </a:r>
          </a:p>
          <a:p>
            <a:r>
              <a:rPr lang="en-US" dirty="0"/>
              <a:t>Department of Health and Human Services Learning </a:t>
            </a:r>
            <a:r>
              <a:rPr lang="en-US" dirty="0">
                <a:hlinkClick r:id="rId5"/>
              </a:rPr>
              <a:t>Portal</a:t>
            </a:r>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8</a:t>
            </a:fld>
            <a:endParaRPr lang="en-US" dirty="0"/>
          </a:p>
        </p:txBody>
      </p:sp>
    </p:spTree>
    <p:extLst>
      <p:ext uri="{BB962C8B-B14F-4D97-AF65-F5344CB8AC3E}">
        <p14:creationId xmlns:p14="http://schemas.microsoft.com/office/powerpoint/2010/main" val="361499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14CA09-DEAA-7C45-9E54-7B45EA02A242}"/>
              </a:ext>
            </a:extLst>
          </p:cNvPr>
          <p:cNvSpPr>
            <a:spLocks noGrp="1"/>
          </p:cNvSpPr>
          <p:nvPr>
            <p:ph type="title"/>
          </p:nvPr>
        </p:nvSpPr>
        <p:spPr/>
        <p:txBody>
          <a:bodyPr/>
          <a:lstStyle/>
          <a:p>
            <a:r>
              <a:rPr lang="en-US" dirty="0"/>
              <a:t>BCBSTX EVV Contact Information</a:t>
            </a:r>
          </a:p>
        </p:txBody>
      </p:sp>
      <p:sp>
        <p:nvSpPr>
          <p:cNvPr id="6" name="Content Placeholder 5">
            <a:extLst>
              <a:ext uri="{FF2B5EF4-FFF2-40B4-BE49-F238E27FC236}">
                <a16:creationId xmlns:a16="http://schemas.microsoft.com/office/drawing/2014/main" id="{B9F3DCB9-BF41-414A-8D15-FF1D4014612B}"/>
              </a:ext>
            </a:extLst>
          </p:cNvPr>
          <p:cNvSpPr>
            <a:spLocks noGrp="1"/>
          </p:cNvSpPr>
          <p:nvPr>
            <p:ph idx="1"/>
          </p:nvPr>
        </p:nvSpPr>
        <p:spPr/>
        <p:txBody>
          <a:bodyPr/>
          <a:lstStyle/>
          <a:p>
            <a:r>
              <a:rPr lang="en-US" dirty="0">
                <a:hlinkClick r:id="rId2"/>
              </a:rPr>
              <a:t>BCBSTX_EVV_Questions@bcbstx.com</a:t>
            </a:r>
            <a:endParaRPr lang="en-US" dirty="0"/>
          </a:p>
          <a:p>
            <a:r>
              <a:rPr lang="en-US" dirty="0"/>
              <a:t>Provider Customer Service at 877-784-6802</a:t>
            </a:r>
          </a:p>
          <a:p>
            <a:r>
              <a:rPr lang="en-US" dirty="0"/>
              <a:t>For Service Coordination needs, call 877-301-4394 (TTY 7-1-1)</a:t>
            </a:r>
          </a:p>
          <a:p>
            <a:r>
              <a:rPr lang="en-US" dirty="0"/>
              <a:t>Information on how to submit a </a:t>
            </a:r>
            <a:r>
              <a:rPr lang="en-US" dirty="0">
                <a:hlinkClick r:id="rId3"/>
              </a:rPr>
              <a:t>Complaint or Appeal</a:t>
            </a:r>
            <a:endParaRPr lang="en-US" dirty="0"/>
          </a:p>
          <a:p>
            <a:r>
              <a:rPr lang="en-US" dirty="0">
                <a:hlinkClick r:id="rId4"/>
              </a:rPr>
              <a:t>Sign Up for GovDelivery </a:t>
            </a:r>
            <a:r>
              <a:rPr lang="en-US" dirty="0"/>
              <a:t>– Ensures you will have the most current news and alerts related to EVV</a:t>
            </a:r>
          </a:p>
          <a:p>
            <a:endParaRPr lang="en-US" dirty="0"/>
          </a:p>
        </p:txBody>
      </p:sp>
      <p:sp>
        <p:nvSpPr>
          <p:cNvPr id="2" name="Slide Number Placeholder 1">
            <a:extLst>
              <a:ext uri="{FF2B5EF4-FFF2-40B4-BE49-F238E27FC236}">
                <a16:creationId xmlns:a16="http://schemas.microsoft.com/office/drawing/2014/main" id="{7153F11C-C100-1B4A-AA3D-C6DC98394231}"/>
              </a:ext>
              <a:ext uri="{C183D7F6-B498-43B3-948B-1728B52AA6E4}">
                <adec:decorative xmlns:adec="http://schemas.microsoft.com/office/drawing/2017/decorative" val="1"/>
              </a:ext>
            </a:extLst>
          </p:cNvPr>
          <p:cNvSpPr>
            <a:spLocks noGrp="1"/>
          </p:cNvSpPr>
          <p:nvPr>
            <p:ph type="sldNum" sz="quarter" idx="12"/>
          </p:nvPr>
        </p:nvSpPr>
        <p:spPr/>
        <p:txBody>
          <a:bodyPr/>
          <a:lstStyle/>
          <a:p>
            <a:fld id="{2D55A223-BDE3-4662-BD05-6BDBDD27824A}" type="slidenum">
              <a:rPr lang="en-US" smtClean="0"/>
              <a:pPr/>
              <a:t>9</a:t>
            </a:fld>
            <a:endParaRPr lang="en-US" dirty="0"/>
          </a:p>
        </p:txBody>
      </p:sp>
    </p:spTree>
    <p:extLst>
      <p:ext uri="{BB962C8B-B14F-4D97-AF65-F5344CB8AC3E}">
        <p14:creationId xmlns:p14="http://schemas.microsoft.com/office/powerpoint/2010/main" val="3046772729"/>
      </p:ext>
    </p:extLst>
  </p:cSld>
  <p:clrMapOvr>
    <a:masterClrMapping/>
  </p:clrMapOvr>
</p:sld>
</file>

<file path=ppt/theme/theme1.xml><?xml version="1.0" encoding="utf-8"?>
<a:theme xmlns:a="http://schemas.openxmlformats.org/drawingml/2006/main" name="Office Theme">
  <a:themeElements>
    <a:clrScheme name="Blue Brand Theme w ORANGE ACCENT">
      <a:dk1>
        <a:srgbClr val="1E1E1E"/>
      </a:dk1>
      <a:lt1>
        <a:srgbClr val="FFFFFF"/>
      </a:lt1>
      <a:dk2>
        <a:srgbClr val="007CBF"/>
      </a:dk2>
      <a:lt2>
        <a:srgbClr val="D1DAE0"/>
      </a:lt2>
      <a:accent1>
        <a:srgbClr val="005487"/>
      </a:accent1>
      <a:accent2>
        <a:srgbClr val="27BDC8"/>
      </a:accent2>
      <a:accent3>
        <a:srgbClr val="D1DAE0"/>
      </a:accent3>
      <a:accent4>
        <a:srgbClr val="007CBF"/>
      </a:accent4>
      <a:accent5>
        <a:srgbClr val="FF6D00"/>
      </a:accent5>
      <a:accent6>
        <a:srgbClr val="FDD14B"/>
      </a:accent6>
      <a:hlink>
        <a:srgbClr val="007CBF"/>
      </a:hlink>
      <a:folHlink>
        <a:srgbClr val="007C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2069351_765068.0324_TX_Special Project_2024 PowerPoint Templates for BrandSource Assets_CIRCLES" id="{9C379E94-747C-DD45-B96D-786A8065BD97}" vid="{1179194C-A425-1141-B9EC-E6D9540830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876006c-2810-4941-ac16-7e27eca91fda">
      <UserInfo>
        <DisplayName>Meredith Velan</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2E8B9279ECBA4D9425E073230B54DC" ma:contentTypeVersion="8" ma:contentTypeDescription="Create a new document." ma:contentTypeScope="" ma:versionID="bb3fcb63f0c998dfdb2ae0076d6009a3">
  <xsd:schema xmlns:xsd="http://www.w3.org/2001/XMLSchema" xmlns:xs="http://www.w3.org/2001/XMLSchema" xmlns:p="http://schemas.microsoft.com/office/2006/metadata/properties" xmlns:ns2="a876006c-2810-4941-ac16-7e27eca91fda" xmlns:ns3="27bf1f71-ed4f-45c2-a388-e67b5e005541" targetNamespace="http://schemas.microsoft.com/office/2006/metadata/properties" ma:root="true" ma:fieldsID="8e21685ee73f9ba8628e738146561ace" ns2:_="" ns3:_="">
    <xsd:import namespace="a876006c-2810-4941-ac16-7e27eca91fda"/>
    <xsd:import namespace="27bf1f71-ed4f-45c2-a388-e67b5e0055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6006c-2810-4941-ac16-7e27eca91f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bf1f71-ed4f-45c2-a388-e67b5e00554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ED195-B842-485A-B8FB-6CA743A439B6}">
  <ds:schemaRefs>
    <ds:schemaRef ds:uri="http://schemas.microsoft.com/sharepoint/v3/contenttype/forms"/>
  </ds:schemaRefs>
</ds:datastoreItem>
</file>

<file path=customXml/itemProps2.xml><?xml version="1.0" encoding="utf-8"?>
<ds:datastoreItem xmlns:ds="http://schemas.openxmlformats.org/officeDocument/2006/customXml" ds:itemID="{07AF1028-1685-4730-9CD0-F30B19F5F562}">
  <ds:schemaRef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27bf1f71-ed4f-45c2-a388-e67b5e005541"/>
    <ds:schemaRef ds:uri="a876006c-2810-4941-ac16-7e27eca91fda"/>
    <ds:schemaRef ds:uri="http://schemas.microsoft.com/office/2006/metadata/properties"/>
  </ds:schemaRefs>
</ds:datastoreItem>
</file>

<file path=customXml/itemProps3.xml><?xml version="1.0" encoding="utf-8"?>
<ds:datastoreItem xmlns:ds="http://schemas.openxmlformats.org/officeDocument/2006/customXml" ds:itemID="{4D6E4A23-03E8-4D2B-AAE4-DE9648EA9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6006c-2810-4941-ac16-7e27eca91fda"/>
    <ds:schemaRef ds:uri="27bf1f71-ed4f-45c2-a388-e67b5e005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2513295-34d7-4ce7-95f0-d6d90e122a36}" enabled="1" method="Standard" siteId="{2e0cb644-c094-41d7-ab3d-43201da24438}" contentBits="0" removed="0"/>
</clbl:labelList>
</file>

<file path=docProps/app.xml><?xml version="1.0" encoding="utf-8"?>
<Properties xmlns="http://schemas.openxmlformats.org/officeDocument/2006/extended-properties" xmlns:vt="http://schemas.openxmlformats.org/officeDocument/2006/docPropsVTypes">
  <Template>2069351_765068.0324_TX_Special Project_2024 PowerPoint Templates for BrandSource Assets_CIRCLES (8)</Template>
  <TotalTime>1541</TotalTime>
  <Words>1051</Words>
  <Application>Microsoft Office PowerPoint</Application>
  <PresentationFormat>Custom</PresentationFormat>
  <Paragraphs>93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Office Theme</vt:lpstr>
      <vt:lpstr>Electronic Visit Verification Claims Matching</vt:lpstr>
      <vt:lpstr>Training Instructions</vt:lpstr>
      <vt:lpstr>Overview of Training</vt:lpstr>
      <vt:lpstr>Key Terms and Definitions</vt:lpstr>
      <vt:lpstr>Key Terms and Definition Cont.</vt:lpstr>
      <vt:lpstr>Claims Process</vt:lpstr>
      <vt:lpstr>Claims Process - Continue</vt:lpstr>
      <vt:lpstr>BCBSTX EVV Website</vt:lpstr>
      <vt:lpstr>BCBSTX EVV Contact Information</vt:lpstr>
      <vt:lpstr>Questions?</vt:lpstr>
    </vt:vector>
  </TitlesOfParts>
  <Manager/>
  <Company>HCSC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Circles Template</dc:title>
  <dc:subject/>
  <dc:creator>Veronica Perry</dc:creator>
  <cp:keywords/>
  <dc:description/>
  <cp:lastModifiedBy>Veronica Perry</cp:lastModifiedBy>
  <cp:revision>17</cp:revision>
  <cp:lastPrinted>2018-02-05T21:27:33Z</cp:lastPrinted>
  <dcterms:created xsi:type="dcterms:W3CDTF">2025-02-19T18:20:08Z</dcterms:created>
  <dcterms:modified xsi:type="dcterms:W3CDTF">2025-03-26T15:38:03Z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0x010100FF2E8B9279ECBA4D9425E073230B54DC</vt:lpwstr>
  </property>
  <property fmtid="{D5CDD505-2E9C-101B-9397-08002B2CF9AE}" pid="3" name="MSIP_Label_02513295-34d7-4ce7-95f0-d6d90e122a36_Enabled">
    <vt:lpwstr>true</vt:lpwstr>
  </property>
  <property fmtid="{D5CDD505-2E9C-101B-9397-08002B2CF9AE}" pid="4" name="MSIP_Label_02513295-34d7-4ce7-95f0-d6d90e122a36_SetDate">
    <vt:lpwstr>2023-02-04T22:21:31Z</vt:lpwstr>
  </property>
  <property fmtid="{D5CDD505-2E9C-101B-9397-08002B2CF9AE}" pid="5" name="MSIP_Label_02513295-34d7-4ce7-95f0-d6d90e122a36_Method">
    <vt:lpwstr>Standard</vt:lpwstr>
  </property>
  <property fmtid="{D5CDD505-2E9C-101B-9397-08002B2CF9AE}" pid="6" name="MSIP_Label_02513295-34d7-4ce7-95f0-d6d90e122a36_Name">
    <vt:lpwstr>Non-Public</vt:lpwstr>
  </property>
  <property fmtid="{D5CDD505-2E9C-101B-9397-08002B2CF9AE}" pid="7" name="MSIP_Label_02513295-34d7-4ce7-95f0-d6d90e122a36_SiteId">
    <vt:lpwstr>2e0cb644-c094-41d7-ab3d-43201da24438</vt:lpwstr>
  </property>
  <property fmtid="{D5CDD505-2E9C-101B-9397-08002B2CF9AE}" pid="8" name="MSIP_Label_02513295-34d7-4ce7-95f0-d6d90e122a36_ActionId">
    <vt:lpwstr>83d2bec6-294b-4148-8a60-666d20cfa6ab</vt:lpwstr>
  </property>
  <property fmtid="{D5CDD505-2E9C-101B-9397-08002B2CF9AE}" pid="9" name="MSIP_Label_02513295-34d7-4ce7-95f0-d6d90e122a36_ContentBits">
    <vt:lpwstr>0</vt:lpwstr>
  </property>
</Properties>
</file>