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Lst>
  <p:notesMasterIdLst>
    <p:notesMasterId r:id="rId15"/>
  </p:notesMasterIdLst>
  <p:sldIdLst>
    <p:sldId id="521" r:id="rId5"/>
    <p:sldId id="528" r:id="rId6"/>
    <p:sldId id="529" r:id="rId7"/>
    <p:sldId id="531" r:id="rId8"/>
    <p:sldId id="533" r:id="rId9"/>
    <p:sldId id="536" r:id="rId10"/>
    <p:sldId id="540" r:id="rId11"/>
    <p:sldId id="539" r:id="rId12"/>
    <p:sldId id="535" r:id="rId13"/>
    <p:sldId id="537" r:id="rId14"/>
  </p:sldIdLst>
  <p:sldSz cx="12188825" cy="6858000"/>
  <p:notesSz cx="6858000" cy="9144000"/>
  <p:defaultText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BE4A01-363E-56AB-6B20-D67692A31AE4}" name="Veronica Perry" initials="VP" userId="S::Veronica_Perry@bcbstx.com::294b8c9b-1452-47e8-b5e6-431e40b191c9" providerId="AD"/>
  <p188:author id="{5826ECFC-F76E-C523-553F-569EBBBE0ED4}" name="Janie Park" initials="JP" userId="S::Janie_Park@bcbstx.com::60c65b34-a306-4a9b-a59a-4ff3bb3cb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F59"/>
    <a:srgbClr val="5AB3E6"/>
    <a:srgbClr val="1FBFC9"/>
    <a:srgbClr val="F06C03"/>
    <a:srgbClr val="63CCDC"/>
    <a:srgbClr val="3ECCD2"/>
    <a:srgbClr val="21CDD8"/>
    <a:srgbClr val="64C7DA"/>
    <a:srgbClr val="64E3E0"/>
    <a:srgbClr val="005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660" y="28"/>
      </p:cViewPr>
      <p:guideLst>
        <p:guide orient="horz" pos="2160"/>
        <p:guide pos="383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E3F93-BED3-42E7-B614-F0054C651920}" type="datetimeFigureOut">
              <a:rPr lang="en-US"/>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2897D-0B72-40F2-9259-E41A30BF731A}" type="slidenum">
              <a:rPr lang="en-US"/>
              <a:t>‹#›</a:t>
            </a:fld>
            <a:endParaRPr lang="en-US"/>
          </a:p>
        </p:txBody>
      </p:sp>
    </p:spTree>
    <p:extLst>
      <p:ext uri="{BB962C8B-B14F-4D97-AF65-F5344CB8AC3E}">
        <p14:creationId xmlns:p14="http://schemas.microsoft.com/office/powerpoint/2010/main" val="2812423197"/>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FD842A-3B9B-2FEC-BA2E-17C2C2D5DC31}"/>
              </a:ext>
            </a:extLst>
          </p:cNvPr>
          <p:cNvSpPr/>
          <p:nvPr userDrawn="1"/>
        </p:nvSpPr>
        <p:spPr>
          <a:xfrm>
            <a:off x="-1" y="6129867"/>
            <a:ext cx="12188825" cy="72813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2" name="Title 1">
            <a:extLst>
              <a:ext uri="{FF2B5EF4-FFF2-40B4-BE49-F238E27FC236}">
                <a16:creationId xmlns:a16="http://schemas.microsoft.com/office/drawing/2014/main" id="{38B83AA8-17A8-310E-747C-348A01FF52C7}"/>
              </a:ext>
            </a:extLst>
          </p:cNvPr>
          <p:cNvSpPr>
            <a:spLocks noGrp="1"/>
          </p:cNvSpPr>
          <p:nvPr>
            <p:ph type="title"/>
          </p:nvPr>
        </p:nvSpPr>
        <p:spPr>
          <a:xfrm>
            <a:off x="457081" y="411481"/>
            <a:ext cx="11274663" cy="615808"/>
          </a:xfrm>
        </p:spPr>
        <p:txBody>
          <a:bodyPr/>
          <a:lstStyle>
            <a:lvl1pPr>
              <a:defRPr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CD3ED938-E1EF-65D2-26F4-03532E9154A7}"/>
              </a:ext>
            </a:extLst>
          </p:cNvPr>
          <p:cNvSpPr/>
          <p:nvPr userDrawn="1"/>
        </p:nvSpPr>
        <p:spPr>
          <a:xfrm>
            <a:off x="-1" y="1186289"/>
            <a:ext cx="12188825" cy="512016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8" name="Text Placeholder 7">
            <a:extLst>
              <a:ext uri="{FF2B5EF4-FFF2-40B4-BE49-F238E27FC236}">
                <a16:creationId xmlns:a16="http://schemas.microsoft.com/office/drawing/2014/main" id="{200CD140-F240-74F4-DA80-4410EC163682}"/>
              </a:ext>
            </a:extLst>
          </p:cNvPr>
          <p:cNvSpPr>
            <a:spLocks noGrp="1"/>
          </p:cNvSpPr>
          <p:nvPr>
            <p:ph type="body" sz="quarter" idx="10"/>
          </p:nvPr>
        </p:nvSpPr>
        <p:spPr>
          <a:xfrm>
            <a:off x="548640" y="6409944"/>
            <a:ext cx="11179175" cy="329184"/>
          </a:xfrm>
        </p:spPr>
        <p:txBody>
          <a:bodyPr/>
          <a:lstStyle>
            <a:lvl1pPr marL="0" indent="0">
              <a:buNone/>
              <a:defRPr sz="1800" b="1">
                <a:solidFill>
                  <a:schemeClr val="bg1"/>
                </a:solidFill>
              </a:defRPr>
            </a:lvl1pPr>
            <a:lvl2pPr marL="246827" indent="0">
              <a:buNone/>
              <a:defRPr/>
            </a:lvl2pPr>
          </a:lstStyle>
          <a:p>
            <a:pPr lvl="0"/>
            <a:r>
              <a:rPr lang="en-US"/>
              <a:t>Click to edit Master text styles</a:t>
            </a:r>
          </a:p>
        </p:txBody>
      </p:sp>
    </p:spTree>
    <p:extLst>
      <p:ext uri="{BB962C8B-B14F-4D97-AF65-F5344CB8AC3E}">
        <p14:creationId xmlns:p14="http://schemas.microsoft.com/office/powerpoint/2010/main" val="267415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081" y="408446"/>
            <a:ext cx="11274663" cy="876300"/>
          </a:xfrm>
        </p:spPr>
        <p:txBody>
          <a:bodyPr/>
          <a:lstStyle>
            <a:lvl1pPr>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081" y="1280160"/>
            <a:ext cx="11274663" cy="4919929"/>
          </a:xfrm>
        </p:spPr>
        <p:txBody>
          <a:bodyPr/>
          <a:lstStyle>
            <a:lvl1pPr>
              <a:defRPr sz="2199"/>
            </a:lvl1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485D93E2-9BBA-154D-A34E-901733378CF0}"/>
              </a:ext>
              <a:ext uri="{C183D7F6-B498-43B3-948B-1728B52AA6E4}">
                <adec:decorative xmlns:adec="http://schemas.microsoft.com/office/drawing/2017/decorative" val="1"/>
              </a:ext>
            </a:extLst>
          </p:cNvPr>
          <p:cNvSpPr>
            <a:spLocks noGrp="1"/>
          </p:cNvSpPr>
          <p:nvPr>
            <p:ph type="ftr" sz="quarter" idx="14"/>
          </p:nvPr>
        </p:nvSpPr>
        <p:spPr>
          <a:xfrm>
            <a:off x="457080" y="6588866"/>
            <a:ext cx="6868393" cy="269133"/>
          </a:xfrm>
        </p:spPr>
        <p:txBody>
          <a:bodyPr/>
          <a:lstStyle>
            <a:lvl1pPr>
              <a:defRPr>
                <a:solidFill>
                  <a:schemeClr val="tx1"/>
                </a:solidFill>
              </a:defRPr>
            </a:lvl1pPr>
          </a:lstStyle>
          <a:p>
            <a:endParaRPr lang="en-US"/>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88866"/>
            <a:ext cx="457081" cy="265176"/>
          </a:xfrm>
        </p:spPr>
        <p:txBody>
          <a:bodyPr/>
          <a:lstStyle>
            <a:lvl1pPr>
              <a:defRPr sz="900" b="0">
                <a:solidFill>
                  <a:schemeClr val="bg1"/>
                </a:solidFill>
              </a:defRPr>
            </a:lvl1pPr>
          </a:lstStyle>
          <a:p>
            <a:fld id="{2D55A223-BDE3-4662-BD05-6BDBDD27824A}" type="slidenum">
              <a:rPr lang="en-US" smtClean="0"/>
              <a:pPr/>
              <a:t>‹#›</a:t>
            </a:fld>
            <a:endParaRPr lang="en-US"/>
          </a:p>
        </p:txBody>
      </p:sp>
    </p:spTree>
    <p:extLst>
      <p:ext uri="{BB962C8B-B14F-4D97-AF65-F5344CB8AC3E}">
        <p14:creationId xmlns:p14="http://schemas.microsoft.com/office/powerpoint/2010/main" val="29562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081" y="408446"/>
            <a:ext cx="11274663" cy="876300"/>
          </a:xfrm>
        </p:spPr>
        <p:txBody>
          <a:bodyPr/>
          <a:lstStyle>
            <a:lvl1pPr>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081" y="1280160"/>
            <a:ext cx="11274663" cy="4919929"/>
          </a:xfrm>
        </p:spPr>
        <p:txBody>
          <a:bodyPr/>
          <a:lstStyle>
            <a:lvl1pPr>
              <a:defRPr sz="2199"/>
            </a:lvl1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485D93E2-9BBA-154D-A34E-901733378CF0}"/>
              </a:ext>
              <a:ext uri="{C183D7F6-B498-43B3-948B-1728B52AA6E4}">
                <adec:decorative xmlns:adec="http://schemas.microsoft.com/office/drawing/2017/decorative" val="1"/>
              </a:ext>
            </a:extLst>
          </p:cNvPr>
          <p:cNvSpPr>
            <a:spLocks noGrp="1"/>
          </p:cNvSpPr>
          <p:nvPr>
            <p:ph type="ftr" sz="quarter" idx="14"/>
          </p:nvPr>
        </p:nvSpPr>
        <p:spPr>
          <a:xfrm>
            <a:off x="457080" y="6588866"/>
            <a:ext cx="6868393" cy="269133"/>
          </a:xfrm>
        </p:spPr>
        <p:txBody>
          <a:bodyPr/>
          <a:lstStyle>
            <a:lvl1pPr>
              <a:defRPr>
                <a:solidFill>
                  <a:schemeClr val="tx1"/>
                </a:solidFill>
              </a:defRPr>
            </a:lvl1pPr>
          </a:lstStyle>
          <a:p>
            <a:endParaRPr lang="en-US"/>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88866"/>
            <a:ext cx="457081" cy="265176"/>
          </a:xfrm>
        </p:spPr>
        <p:txBody>
          <a:bodyPr/>
          <a:lstStyle>
            <a:lvl1pPr>
              <a:defRPr sz="900" b="0">
                <a:solidFill>
                  <a:schemeClr val="bg1"/>
                </a:solidFill>
              </a:defRPr>
            </a:lvl1pPr>
          </a:lstStyle>
          <a:p>
            <a:fld id="{2D55A223-BDE3-4662-BD05-6BDBDD27824A}" type="slidenum">
              <a:rPr lang="en-US" smtClean="0"/>
              <a:pPr/>
              <a:t>‹#›</a:t>
            </a:fld>
            <a:endParaRPr lang="en-US"/>
          </a:p>
        </p:txBody>
      </p:sp>
    </p:spTree>
    <p:extLst>
      <p:ext uri="{BB962C8B-B14F-4D97-AF65-F5344CB8AC3E}">
        <p14:creationId xmlns:p14="http://schemas.microsoft.com/office/powerpoint/2010/main" val="2515159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081" y="408446"/>
            <a:ext cx="8765941" cy="876300"/>
          </a:xfrm>
        </p:spPr>
        <p:txBody>
          <a:bodyPr/>
          <a:lstStyle>
            <a:lvl1pPr>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081" y="1280160"/>
            <a:ext cx="8765941" cy="4724853"/>
          </a:xfrm>
        </p:spPr>
        <p:txBody>
          <a:bodyPr/>
          <a:lstStyle>
            <a:lvl1pPr>
              <a:defRPr sz="2199"/>
            </a:lvl1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7AEE9FF0-47F5-314A-AF99-1A8BA3D97E01}"/>
              </a:ext>
            </a:extLst>
          </p:cNvPr>
          <p:cNvSpPr>
            <a:spLocks noGrp="1"/>
          </p:cNvSpPr>
          <p:nvPr>
            <p:ph type="body" sz="quarter" idx="15"/>
          </p:nvPr>
        </p:nvSpPr>
        <p:spPr>
          <a:xfrm>
            <a:off x="7510509" y="3701989"/>
            <a:ext cx="3533313" cy="1597980"/>
          </a:xfrm>
        </p:spPr>
        <p:txBody>
          <a:bodyPr anchor="ctr"/>
          <a:lstStyle>
            <a:lvl1pPr marL="0" indent="0" algn="ctr">
              <a:buFontTx/>
              <a:buNone/>
              <a:defRPr sz="2200" b="1">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26B421EC-715E-F246-A1E9-2BD5B05D2944}"/>
              </a:ext>
              <a:ext uri="{C183D7F6-B498-43B3-948B-1728B52AA6E4}">
                <adec:decorative xmlns:adec="http://schemas.microsoft.com/office/drawing/2017/decorative" val="1"/>
              </a:ext>
            </a:extLst>
          </p:cNvPr>
          <p:cNvSpPr>
            <a:spLocks noGrp="1"/>
          </p:cNvSpPr>
          <p:nvPr>
            <p:ph type="ftr" sz="quarter" idx="14"/>
          </p:nvPr>
        </p:nvSpPr>
        <p:spPr>
          <a:xfrm>
            <a:off x="457080" y="6588967"/>
            <a:ext cx="6457427" cy="265176"/>
          </a:xfrm>
        </p:spPr>
        <p:txBody>
          <a:bodyPr/>
          <a:lstStyle>
            <a:lvl1pPr>
              <a:defRPr>
                <a:solidFill>
                  <a:schemeClr val="tx1"/>
                </a:solidFill>
              </a:defRPr>
            </a:lvl1pPr>
          </a:lstStyle>
          <a:p>
            <a:endParaRPr lang="en-US"/>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88967"/>
            <a:ext cx="457081" cy="265176"/>
          </a:xfrm>
        </p:spPr>
        <p:txBody>
          <a:bodyPr/>
          <a:lstStyle>
            <a:lvl1pPr>
              <a:defRPr sz="800" b="0">
                <a:solidFill>
                  <a:schemeClr val="tx1"/>
                </a:solidFill>
              </a:defRPr>
            </a:lvl1pPr>
          </a:lstStyle>
          <a:p>
            <a:fld id="{2D55A223-BDE3-4662-BD05-6BDBDD27824A}" type="slidenum">
              <a:rPr lang="en-US" smtClean="0"/>
              <a:pPr/>
              <a:t>‹#›</a:t>
            </a:fld>
            <a:endParaRPr lang="en-US"/>
          </a:p>
        </p:txBody>
      </p:sp>
    </p:spTree>
    <p:extLst>
      <p:ext uri="{BB962C8B-B14F-4D97-AF65-F5344CB8AC3E}">
        <p14:creationId xmlns:p14="http://schemas.microsoft.com/office/powerpoint/2010/main" val="13610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081" y="408446"/>
            <a:ext cx="8765941" cy="876300"/>
          </a:xfrm>
        </p:spPr>
        <p:txBody>
          <a:bodyPr/>
          <a:lstStyle>
            <a:lvl1pPr>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081" y="1280160"/>
            <a:ext cx="8765941" cy="4724853"/>
          </a:xfrm>
        </p:spPr>
        <p:txBody>
          <a:bodyPr/>
          <a:lstStyle>
            <a:lvl1pPr>
              <a:defRPr sz="2199"/>
            </a:lvl1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7AEE9FF0-47F5-314A-AF99-1A8BA3D97E01}"/>
              </a:ext>
            </a:extLst>
          </p:cNvPr>
          <p:cNvSpPr>
            <a:spLocks noGrp="1"/>
          </p:cNvSpPr>
          <p:nvPr>
            <p:ph type="body" sz="quarter" idx="15"/>
          </p:nvPr>
        </p:nvSpPr>
        <p:spPr>
          <a:xfrm>
            <a:off x="9126246" y="408446"/>
            <a:ext cx="2512380" cy="3471096"/>
          </a:xfrm>
        </p:spPr>
        <p:txBody>
          <a:bodyPr anchor="ctr"/>
          <a:lstStyle>
            <a:lvl1pPr marL="0" indent="0" algn="ctr">
              <a:buFontTx/>
              <a:buNone/>
              <a:defRPr sz="2200" b="1">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26B421EC-715E-F246-A1E9-2BD5B05D2944}"/>
              </a:ext>
              <a:ext uri="{C183D7F6-B498-43B3-948B-1728B52AA6E4}">
                <adec:decorative xmlns:adec="http://schemas.microsoft.com/office/drawing/2017/decorative" val="1"/>
              </a:ext>
            </a:extLst>
          </p:cNvPr>
          <p:cNvSpPr>
            <a:spLocks noGrp="1"/>
          </p:cNvSpPr>
          <p:nvPr>
            <p:ph type="ftr" sz="quarter" idx="14"/>
          </p:nvPr>
        </p:nvSpPr>
        <p:spPr>
          <a:xfrm>
            <a:off x="457080" y="6588967"/>
            <a:ext cx="6457427" cy="265176"/>
          </a:xfrm>
        </p:spPr>
        <p:txBody>
          <a:bodyPr/>
          <a:lstStyle>
            <a:lvl1pPr>
              <a:defRPr>
                <a:solidFill>
                  <a:schemeClr val="tx1"/>
                </a:solidFill>
              </a:defRPr>
            </a:lvl1pPr>
          </a:lstStyle>
          <a:p>
            <a:endParaRPr lang="en-US"/>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88967"/>
            <a:ext cx="457081" cy="265176"/>
          </a:xfrm>
        </p:spPr>
        <p:txBody>
          <a:bodyPr/>
          <a:lstStyle>
            <a:lvl1pPr>
              <a:defRPr sz="800" b="0">
                <a:solidFill>
                  <a:schemeClr val="tx1"/>
                </a:solidFill>
              </a:defRPr>
            </a:lvl1pPr>
          </a:lstStyle>
          <a:p>
            <a:fld id="{2D55A223-BDE3-4662-BD05-6BDBDD27824A}" type="slidenum">
              <a:rPr lang="en-US" smtClean="0"/>
              <a:pPr/>
              <a:t>‹#›</a:t>
            </a:fld>
            <a:endParaRPr lang="en-US"/>
          </a:p>
        </p:txBody>
      </p:sp>
    </p:spTree>
    <p:extLst>
      <p:ext uri="{BB962C8B-B14F-4D97-AF65-F5344CB8AC3E}">
        <p14:creationId xmlns:p14="http://schemas.microsoft.com/office/powerpoint/2010/main" val="1667963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28F09DC9-43AB-D54E-86FB-13BC852CD719}"/>
              </a:ext>
            </a:extLst>
          </p:cNvPr>
          <p:cNvSpPr>
            <a:spLocks noGrp="1"/>
          </p:cNvSpPr>
          <p:nvPr>
            <p:ph type="body" sz="quarter" idx="21" hasCustomPrompt="1"/>
          </p:nvPr>
        </p:nvSpPr>
        <p:spPr>
          <a:xfrm>
            <a:off x="477630" y="914400"/>
            <a:ext cx="11271363" cy="345175"/>
          </a:xfrm>
        </p:spPr>
        <p:txBody>
          <a:bodyPr/>
          <a:lstStyle>
            <a:lvl1pPr marL="0" indent="0">
              <a:buFontTx/>
              <a:buNone/>
              <a:defRPr sz="1800" b="0" cap="none" baseline="0">
                <a:solidFill>
                  <a:schemeClr val="bg2">
                    <a:lumMod val="50000"/>
                  </a:schemeClr>
                </a:solidFill>
              </a:defRPr>
            </a:lvl1pPr>
            <a:lvl2pPr marL="246826" indent="0">
              <a:buFontTx/>
              <a:buNone/>
              <a:defRPr b="1">
                <a:solidFill>
                  <a:schemeClr val="bg1"/>
                </a:solidFill>
              </a:defRPr>
            </a:lvl2pPr>
            <a:lvl3pPr marL="685629" indent="0">
              <a:buFontTx/>
              <a:buNone/>
              <a:defRPr b="1">
                <a:solidFill>
                  <a:schemeClr val="bg1"/>
                </a:solidFill>
              </a:defRPr>
            </a:lvl3pPr>
            <a:lvl4pPr marL="1028443" indent="0">
              <a:buFontTx/>
              <a:buNone/>
              <a:defRPr b="1">
                <a:solidFill>
                  <a:schemeClr val="bg1"/>
                </a:solidFill>
              </a:defRPr>
            </a:lvl4pPr>
            <a:lvl5pPr marL="1371257" indent="0">
              <a:buFontTx/>
              <a:buNone/>
              <a:defRPr b="1">
                <a:solidFill>
                  <a:schemeClr val="bg1"/>
                </a:solidFill>
              </a:defRPr>
            </a:lvl5pPr>
          </a:lstStyle>
          <a:p>
            <a:pPr lvl="0"/>
            <a:r>
              <a:rPr lang="en-US"/>
              <a:t>Edit master text styles</a:t>
            </a:r>
          </a:p>
        </p:txBody>
      </p:sp>
      <p:sp>
        <p:nvSpPr>
          <p:cNvPr id="2" name="Title 1"/>
          <p:cNvSpPr>
            <a:spLocks noGrp="1"/>
          </p:cNvSpPr>
          <p:nvPr>
            <p:ph type="title"/>
          </p:nvPr>
        </p:nvSpPr>
        <p:spPr>
          <a:xfrm>
            <a:off x="457081" y="411480"/>
            <a:ext cx="11274663" cy="502920"/>
          </a:xfrm>
        </p:spPr>
        <p:txBody>
          <a:bodyPr/>
          <a:lstStyle>
            <a:lvl1pPr>
              <a:buFontTx/>
              <a:buNone/>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1039210C-47DD-634C-9103-8315CAA91ED6}"/>
              </a:ext>
            </a:extLst>
          </p:cNvPr>
          <p:cNvSpPr>
            <a:spLocks noGrp="1"/>
          </p:cNvSpPr>
          <p:nvPr>
            <p:ph type="body" sz="quarter" idx="22"/>
          </p:nvPr>
        </p:nvSpPr>
        <p:spPr>
          <a:xfrm>
            <a:off x="457081" y="1674400"/>
            <a:ext cx="11274663" cy="4772120"/>
          </a:xfrm>
        </p:spPr>
        <p:txBody>
          <a:bodyPr/>
          <a:lstStyle>
            <a:lvl3pPr marL="685629" indent="0">
              <a:buNone/>
              <a:defRPr/>
            </a:lvl3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7F1E11D7-BC62-494D-A39E-DEC194FB58DB}"/>
              </a:ext>
              <a:ext uri="{C183D7F6-B498-43B3-948B-1728B52AA6E4}">
                <adec:decorative xmlns:adec="http://schemas.microsoft.com/office/drawing/2017/decorative" val="1"/>
              </a:ext>
            </a:extLst>
          </p:cNvPr>
          <p:cNvSpPr>
            <a:spLocks noGrp="1"/>
          </p:cNvSpPr>
          <p:nvPr>
            <p:ph type="ftr" sz="quarter" idx="25"/>
          </p:nvPr>
        </p:nvSpPr>
        <p:spPr>
          <a:xfrm>
            <a:off x="457080" y="6592824"/>
            <a:ext cx="6868393" cy="265176"/>
          </a:xfrm>
        </p:spPr>
        <p:txBody>
          <a:bodyPr/>
          <a:lstStyle>
            <a:lvl1pPr>
              <a:defRPr>
                <a:solidFill>
                  <a:schemeClr val="tx1"/>
                </a:solidFill>
              </a:defRPr>
            </a:lvl1pPr>
          </a:lstStyle>
          <a:p>
            <a:endParaRPr lang="en-US"/>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92824"/>
            <a:ext cx="457081" cy="265176"/>
          </a:xfrm>
        </p:spPr>
        <p:txBody>
          <a:bodyPr/>
          <a:lstStyle>
            <a:lvl1pPr>
              <a:buFontTx/>
              <a:buNone/>
              <a:defRPr sz="900" b="0">
                <a:solidFill>
                  <a:schemeClr val="bg1"/>
                </a:solidFill>
              </a:defRPr>
            </a:lvl1pPr>
          </a:lstStyle>
          <a:p>
            <a:fld id="{2D55A223-BDE3-4662-BD05-6BDBDD27824A}" type="slidenum">
              <a:rPr lang="en-US" smtClean="0"/>
              <a:pPr/>
              <a:t>‹#›</a:t>
            </a:fld>
            <a:endParaRPr lang="en-US"/>
          </a:p>
        </p:txBody>
      </p:sp>
    </p:spTree>
    <p:extLst>
      <p:ext uri="{BB962C8B-B14F-4D97-AF65-F5344CB8AC3E}">
        <p14:creationId xmlns:p14="http://schemas.microsoft.com/office/powerpoint/2010/main" val="225227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770B-E876-4198-A6FC-7A314FBAB5C8}"/>
              </a:ext>
            </a:extLst>
          </p:cNvPr>
          <p:cNvSpPr>
            <a:spLocks noGrp="1"/>
          </p:cNvSpPr>
          <p:nvPr>
            <p:ph type="title"/>
          </p:nvPr>
        </p:nvSpPr>
        <p:spPr>
          <a:xfrm>
            <a:off x="457081" y="1424336"/>
            <a:ext cx="5292091" cy="2249967"/>
          </a:xfrm>
        </p:spPr>
        <p:txBody>
          <a:bodyPr anchor="b"/>
          <a:lstStyle>
            <a:lvl1pPr>
              <a:spcBef>
                <a:spcPts val="600"/>
              </a:spcBef>
              <a:spcAft>
                <a:spcPts val="600"/>
              </a:spcAft>
              <a:defRPr sz="4600" b="1">
                <a:solidFill>
                  <a:schemeClr val="accent1"/>
                </a:solidFill>
              </a:defRPr>
            </a:lvl1pPr>
          </a:lstStyle>
          <a:p>
            <a:r>
              <a:rPr lang="en-US"/>
              <a:t>Click to edit Master title style</a:t>
            </a:r>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3830156"/>
            <a:ext cx="6032377" cy="1336647"/>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
        <p:nvSpPr>
          <p:cNvPr id="8" name="Text Box 39">
            <a:extLst>
              <a:ext uri="{FF2B5EF4-FFF2-40B4-BE49-F238E27FC236}">
                <a16:creationId xmlns:a16="http://schemas.microsoft.com/office/drawing/2014/main" id="{1D5F9EA3-8914-9944-965A-67A25EB67B3D}"/>
              </a:ext>
              <a:ext uri="{C183D7F6-B498-43B3-948B-1728B52AA6E4}">
                <adec:decorative xmlns:adec="http://schemas.microsoft.com/office/drawing/2017/decorative" val="1"/>
              </a:ext>
            </a:extLst>
          </p:cNvPr>
          <p:cNvSpPr txBox="1">
            <a:spLocks noChangeArrowheads="1"/>
          </p:cNvSpPr>
          <p:nvPr userDrawn="1"/>
        </p:nvSpPr>
        <p:spPr bwMode="auto">
          <a:xfrm>
            <a:off x="461965" y="6372932"/>
            <a:ext cx="5667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171"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t>Blue Cross and Blue Shield of Texas, a Division of </a:t>
            </a:r>
            <a:b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t>Health Care Service Corporation, a Mutual Legal Reserve Company, </a:t>
            </a:r>
            <a:b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t>an Independent Licensee of the Blue Cross and Blue Shield Association</a:t>
            </a:r>
          </a:p>
        </p:txBody>
      </p:sp>
      <p:pic>
        <p:nvPicPr>
          <p:cNvPr id="3" name="Picture 2">
            <a:extLst>
              <a:ext uri="{FF2B5EF4-FFF2-40B4-BE49-F238E27FC236}">
                <a16:creationId xmlns:a16="http://schemas.microsoft.com/office/drawing/2014/main" id="{C70F9F67-E558-768D-22B7-D7110491DCA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0" y="457199"/>
            <a:ext cx="2759710" cy="390397"/>
          </a:xfrm>
          <a:prstGeom prst="rect">
            <a:avLst/>
          </a:prstGeom>
        </p:spPr>
      </p:pic>
    </p:spTree>
    <p:extLst>
      <p:ext uri="{BB962C8B-B14F-4D97-AF65-F5344CB8AC3E}">
        <p14:creationId xmlns:p14="http://schemas.microsoft.com/office/powerpoint/2010/main" val="211157789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770B-E876-4198-A6FC-7A314FBAB5C8}"/>
              </a:ext>
            </a:extLst>
          </p:cNvPr>
          <p:cNvSpPr>
            <a:spLocks noGrp="1"/>
          </p:cNvSpPr>
          <p:nvPr>
            <p:ph type="title"/>
          </p:nvPr>
        </p:nvSpPr>
        <p:spPr>
          <a:xfrm>
            <a:off x="457081" y="1424336"/>
            <a:ext cx="5292091" cy="2249967"/>
          </a:xfrm>
        </p:spPr>
        <p:txBody>
          <a:bodyPr anchor="b"/>
          <a:lstStyle>
            <a:lvl1pPr>
              <a:spcBef>
                <a:spcPts val="600"/>
              </a:spcBef>
              <a:spcAft>
                <a:spcPts val="600"/>
              </a:spcAft>
              <a:defRPr sz="4600" b="1">
                <a:solidFill>
                  <a:schemeClr val="accent1"/>
                </a:solidFill>
              </a:defRPr>
            </a:lvl1pPr>
          </a:lstStyle>
          <a:p>
            <a:r>
              <a:rPr lang="en-US"/>
              <a:t>Click to edit Master title style</a:t>
            </a:r>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3830156"/>
            <a:ext cx="6032377" cy="1336647"/>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
        <p:nvSpPr>
          <p:cNvPr id="3" name="Text Box 39">
            <a:extLst>
              <a:ext uri="{FF2B5EF4-FFF2-40B4-BE49-F238E27FC236}">
                <a16:creationId xmlns:a16="http://schemas.microsoft.com/office/drawing/2014/main" id="{C7A5A94A-917B-7ACD-3615-ECBC093CB87B}"/>
              </a:ext>
              <a:ext uri="{C183D7F6-B498-43B3-948B-1728B52AA6E4}">
                <adec:decorative xmlns:adec="http://schemas.microsoft.com/office/drawing/2017/decorative" val="1"/>
              </a:ext>
            </a:extLst>
          </p:cNvPr>
          <p:cNvSpPr txBox="1">
            <a:spLocks noChangeArrowheads="1"/>
          </p:cNvSpPr>
          <p:nvPr userDrawn="1"/>
        </p:nvSpPr>
        <p:spPr bwMode="auto">
          <a:xfrm>
            <a:off x="461965" y="6372932"/>
            <a:ext cx="5667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171"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t>Blue Cross and Blue Shield of Texas, a Division of </a:t>
            </a:r>
            <a:b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t>Health Care Service Corporation, a Mutual Legal Reserve Company, </a:t>
            </a:r>
            <a:b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t>an Independent Licensee of the Blue Cross and Blue Shield Association</a:t>
            </a:r>
          </a:p>
        </p:txBody>
      </p:sp>
      <p:pic>
        <p:nvPicPr>
          <p:cNvPr id="7" name="Picture 6">
            <a:extLst>
              <a:ext uri="{FF2B5EF4-FFF2-40B4-BE49-F238E27FC236}">
                <a16:creationId xmlns:a16="http://schemas.microsoft.com/office/drawing/2014/main" id="{62DA9D48-315D-8216-284B-965C14FC769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0" y="457199"/>
            <a:ext cx="2759710" cy="390397"/>
          </a:xfrm>
          <a:prstGeom prst="rect">
            <a:avLst/>
          </a:prstGeom>
        </p:spPr>
      </p:pic>
    </p:spTree>
    <p:extLst>
      <p:ext uri="{BB962C8B-B14F-4D97-AF65-F5344CB8AC3E}">
        <p14:creationId xmlns:p14="http://schemas.microsoft.com/office/powerpoint/2010/main" val="27414601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770B-E876-4198-A6FC-7A314FBAB5C8}"/>
              </a:ext>
            </a:extLst>
          </p:cNvPr>
          <p:cNvSpPr>
            <a:spLocks noGrp="1"/>
          </p:cNvSpPr>
          <p:nvPr>
            <p:ph type="title"/>
          </p:nvPr>
        </p:nvSpPr>
        <p:spPr>
          <a:xfrm>
            <a:off x="457081" y="1424336"/>
            <a:ext cx="5292091" cy="2249967"/>
          </a:xfrm>
        </p:spPr>
        <p:txBody>
          <a:bodyPr anchor="b"/>
          <a:lstStyle>
            <a:lvl1pPr>
              <a:spcBef>
                <a:spcPts val="600"/>
              </a:spcBef>
              <a:spcAft>
                <a:spcPts val="600"/>
              </a:spcAft>
              <a:defRPr sz="4600" b="1">
                <a:solidFill>
                  <a:schemeClr val="accent1"/>
                </a:solidFill>
              </a:defRPr>
            </a:lvl1pPr>
          </a:lstStyle>
          <a:p>
            <a:r>
              <a:rPr lang="en-US"/>
              <a:t>Click to edit Master title style</a:t>
            </a:r>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3830156"/>
            <a:ext cx="6032377" cy="1336647"/>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
        <p:nvSpPr>
          <p:cNvPr id="5" name="Text Box 39">
            <a:extLst>
              <a:ext uri="{FF2B5EF4-FFF2-40B4-BE49-F238E27FC236}">
                <a16:creationId xmlns:a16="http://schemas.microsoft.com/office/drawing/2014/main" id="{C67BDBC6-9916-7236-95C3-53E8C9290D73}"/>
              </a:ext>
              <a:ext uri="{C183D7F6-B498-43B3-948B-1728B52AA6E4}">
                <adec:decorative xmlns:adec="http://schemas.microsoft.com/office/drawing/2017/decorative" val="1"/>
              </a:ext>
            </a:extLst>
          </p:cNvPr>
          <p:cNvSpPr txBox="1">
            <a:spLocks noChangeArrowheads="1"/>
          </p:cNvSpPr>
          <p:nvPr userDrawn="1"/>
        </p:nvSpPr>
        <p:spPr bwMode="auto">
          <a:xfrm>
            <a:off x="461965" y="6372932"/>
            <a:ext cx="5667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171"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t>Blue Cross and Blue Shield of Texas, a Division of </a:t>
            </a:r>
            <a:b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t>Health Care Service Corporation, a Mutual Legal Reserve Company, </a:t>
            </a:r>
            <a:b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t>an Independent Licensee of the Blue Cross and Blue Shield Association</a:t>
            </a:r>
          </a:p>
        </p:txBody>
      </p:sp>
      <p:pic>
        <p:nvPicPr>
          <p:cNvPr id="7" name="Picture 6">
            <a:extLst>
              <a:ext uri="{FF2B5EF4-FFF2-40B4-BE49-F238E27FC236}">
                <a16:creationId xmlns:a16="http://schemas.microsoft.com/office/drawing/2014/main" id="{2DCFBF74-8A3A-A293-5DD3-8397BCCEC60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0" y="457199"/>
            <a:ext cx="2759710" cy="390397"/>
          </a:xfrm>
          <a:prstGeom prst="rect">
            <a:avLst/>
          </a:prstGeom>
        </p:spPr>
      </p:pic>
    </p:spTree>
    <p:extLst>
      <p:ext uri="{BB962C8B-B14F-4D97-AF65-F5344CB8AC3E}">
        <p14:creationId xmlns:p14="http://schemas.microsoft.com/office/powerpoint/2010/main" val="19563095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770B-E876-4198-A6FC-7A314FBAB5C8}"/>
              </a:ext>
            </a:extLst>
          </p:cNvPr>
          <p:cNvSpPr>
            <a:spLocks noGrp="1"/>
          </p:cNvSpPr>
          <p:nvPr>
            <p:ph type="title"/>
          </p:nvPr>
        </p:nvSpPr>
        <p:spPr>
          <a:xfrm>
            <a:off x="457081" y="1424336"/>
            <a:ext cx="5292091" cy="2249967"/>
          </a:xfrm>
        </p:spPr>
        <p:txBody>
          <a:bodyPr anchor="b"/>
          <a:lstStyle>
            <a:lvl1pPr>
              <a:spcBef>
                <a:spcPts val="600"/>
              </a:spcBef>
              <a:spcAft>
                <a:spcPts val="600"/>
              </a:spcAft>
              <a:defRPr sz="4600" b="1">
                <a:solidFill>
                  <a:schemeClr val="accent1"/>
                </a:solidFill>
              </a:defRPr>
            </a:lvl1pPr>
          </a:lstStyle>
          <a:p>
            <a:r>
              <a:rPr lang="en-US"/>
              <a:t>Click to edit Master title style</a:t>
            </a:r>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3830156"/>
            <a:ext cx="6032377" cy="1336647"/>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
        <p:nvSpPr>
          <p:cNvPr id="5" name="Text Box 39">
            <a:extLst>
              <a:ext uri="{FF2B5EF4-FFF2-40B4-BE49-F238E27FC236}">
                <a16:creationId xmlns:a16="http://schemas.microsoft.com/office/drawing/2014/main" id="{AC494868-69B3-9E31-5206-94A7ED8566D8}"/>
              </a:ext>
              <a:ext uri="{C183D7F6-B498-43B3-948B-1728B52AA6E4}">
                <adec:decorative xmlns:adec="http://schemas.microsoft.com/office/drawing/2017/decorative" val="1"/>
              </a:ext>
            </a:extLst>
          </p:cNvPr>
          <p:cNvSpPr txBox="1">
            <a:spLocks noChangeArrowheads="1"/>
          </p:cNvSpPr>
          <p:nvPr userDrawn="1"/>
        </p:nvSpPr>
        <p:spPr bwMode="auto">
          <a:xfrm>
            <a:off x="461965" y="6372932"/>
            <a:ext cx="5667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171"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t>Blue Cross and Blue Shield of Texas, a Division of </a:t>
            </a:r>
            <a:b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t>Health Care Service Corporation, a Mutual Legal Reserve Company, </a:t>
            </a:r>
            <a:b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a:ln>
                  <a:noFill/>
                </a:ln>
                <a:solidFill>
                  <a:schemeClr val="bg1"/>
                </a:solidFill>
                <a:effectLst/>
                <a:uLnTx/>
                <a:uFillTx/>
                <a:latin typeface="Arial" charset="0"/>
                <a:ea typeface="Arial Narrow" charset="0"/>
                <a:cs typeface="Arial Narrow" charset="0"/>
              </a:rPr>
              <a:t>an Independent Licensee of the Blue Cross and Blue Shield Association</a:t>
            </a:r>
          </a:p>
        </p:txBody>
      </p:sp>
      <p:pic>
        <p:nvPicPr>
          <p:cNvPr id="7" name="Picture 6">
            <a:extLst>
              <a:ext uri="{FF2B5EF4-FFF2-40B4-BE49-F238E27FC236}">
                <a16:creationId xmlns:a16="http://schemas.microsoft.com/office/drawing/2014/main" id="{175CED73-8A73-41A8-6816-53E35476225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0" y="457199"/>
            <a:ext cx="2759710" cy="390397"/>
          </a:xfrm>
          <a:prstGeom prst="rect">
            <a:avLst/>
          </a:prstGeom>
        </p:spPr>
      </p:pic>
    </p:spTree>
    <p:extLst>
      <p:ext uri="{BB962C8B-B14F-4D97-AF65-F5344CB8AC3E}">
        <p14:creationId xmlns:p14="http://schemas.microsoft.com/office/powerpoint/2010/main" val="2873075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EEC24E-A7DC-4357-B012-D5A0C938D387}"/>
              </a:ext>
            </a:extLst>
          </p:cNvPr>
          <p:cNvSpPr>
            <a:spLocks noGrp="1"/>
          </p:cNvSpPr>
          <p:nvPr>
            <p:ph type="title"/>
          </p:nvPr>
        </p:nvSpPr>
        <p:spPr>
          <a:xfrm>
            <a:off x="457081" y="1632423"/>
            <a:ext cx="5637331" cy="3229481"/>
          </a:xfrm>
        </p:spPr>
        <p:txBody>
          <a:bodyPr anchor="b"/>
          <a:lstStyle>
            <a:lvl1pPr>
              <a:spcBef>
                <a:spcPts val="600"/>
              </a:spcBef>
              <a:spcAft>
                <a:spcPts val="600"/>
              </a:spcAft>
              <a:defRPr sz="4000"/>
            </a:lvl1pPr>
          </a:lstStyle>
          <a:p>
            <a:r>
              <a:rPr lang="en-US"/>
              <a:t>Click to edit Master title style</a:t>
            </a:r>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4995304"/>
            <a:ext cx="4724400" cy="1165798"/>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9862053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EEC24E-A7DC-4357-B012-D5A0C938D387}"/>
              </a:ext>
            </a:extLst>
          </p:cNvPr>
          <p:cNvSpPr>
            <a:spLocks noGrp="1"/>
          </p:cNvSpPr>
          <p:nvPr>
            <p:ph type="title"/>
          </p:nvPr>
        </p:nvSpPr>
        <p:spPr>
          <a:xfrm>
            <a:off x="457081" y="1632423"/>
            <a:ext cx="5637331" cy="3229481"/>
          </a:xfrm>
        </p:spPr>
        <p:txBody>
          <a:bodyPr anchor="b"/>
          <a:lstStyle>
            <a:lvl1pPr>
              <a:spcBef>
                <a:spcPts val="600"/>
              </a:spcBef>
              <a:spcAft>
                <a:spcPts val="600"/>
              </a:spcAft>
              <a:defRPr sz="4000"/>
            </a:lvl1pPr>
          </a:lstStyle>
          <a:p>
            <a:r>
              <a:rPr lang="en-US"/>
              <a:t>Click to edit Master title style</a:t>
            </a:r>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4995304"/>
            <a:ext cx="4724400" cy="1165798"/>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16645914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EEC24E-A7DC-4357-B012-D5A0C938D387}"/>
              </a:ext>
            </a:extLst>
          </p:cNvPr>
          <p:cNvSpPr>
            <a:spLocks noGrp="1"/>
          </p:cNvSpPr>
          <p:nvPr>
            <p:ph type="title"/>
          </p:nvPr>
        </p:nvSpPr>
        <p:spPr>
          <a:xfrm>
            <a:off x="457081" y="1632423"/>
            <a:ext cx="5637331" cy="3229481"/>
          </a:xfrm>
        </p:spPr>
        <p:txBody>
          <a:bodyPr anchor="b"/>
          <a:lstStyle>
            <a:lvl1pPr>
              <a:spcBef>
                <a:spcPts val="600"/>
              </a:spcBef>
              <a:spcAft>
                <a:spcPts val="600"/>
              </a:spcAft>
              <a:defRPr sz="4000"/>
            </a:lvl1pPr>
          </a:lstStyle>
          <a:p>
            <a:r>
              <a:rPr lang="en-US"/>
              <a:t>Click to edit Master title style</a:t>
            </a:r>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4995304"/>
            <a:ext cx="4724400" cy="1165798"/>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5023959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EEC24E-A7DC-4357-B012-D5A0C938D387}"/>
              </a:ext>
            </a:extLst>
          </p:cNvPr>
          <p:cNvSpPr>
            <a:spLocks noGrp="1"/>
          </p:cNvSpPr>
          <p:nvPr>
            <p:ph type="title"/>
          </p:nvPr>
        </p:nvSpPr>
        <p:spPr>
          <a:xfrm>
            <a:off x="457081" y="1632423"/>
            <a:ext cx="5637331" cy="3229481"/>
          </a:xfrm>
        </p:spPr>
        <p:txBody>
          <a:bodyPr anchor="b"/>
          <a:lstStyle>
            <a:lvl1pPr>
              <a:spcBef>
                <a:spcPts val="600"/>
              </a:spcBef>
              <a:spcAft>
                <a:spcPts val="600"/>
              </a:spcAft>
              <a:defRPr sz="4000"/>
            </a:lvl1pPr>
          </a:lstStyle>
          <a:p>
            <a:r>
              <a:rPr lang="en-US"/>
              <a:t>Click to edit Master title style</a:t>
            </a:r>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4995304"/>
            <a:ext cx="4724400" cy="1165798"/>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2556379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81" y="411481"/>
            <a:ext cx="11274663" cy="8763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081" y="1295401"/>
            <a:ext cx="11274663" cy="4914900"/>
          </a:xfrm>
          <a:prstGeom prst="rect">
            <a:avLst/>
          </a:prstGeom>
        </p:spPr>
        <p:txBody>
          <a:bodyPr vert="horz" wrap="square" lIns="0" tIns="0" rIns="0" bIns="0" rtlCol="0">
            <a:noAutofit/>
          </a:bodyPr>
          <a:lstStyle/>
          <a:p>
            <a:pPr lvl="0"/>
            <a:r>
              <a:rPr lang="en-US"/>
              <a:t>Edit Master text styles</a:t>
            </a:r>
          </a:p>
          <a:p>
            <a:pPr lvl="1"/>
            <a:r>
              <a:rPr lang="en-US"/>
              <a:t>Second level</a:t>
            </a:r>
          </a:p>
        </p:txBody>
      </p:sp>
      <p:sp>
        <p:nvSpPr>
          <p:cNvPr id="4" name="Footer Placeholder 3">
            <a:extLst>
              <a:ext uri="{FF2B5EF4-FFF2-40B4-BE49-F238E27FC236}">
                <a16:creationId xmlns:a16="http://schemas.microsoft.com/office/drawing/2014/main" id="{D6E6F6B9-EA63-BE4A-BD1A-EB1508E732E2}"/>
              </a:ext>
              <a:ext uri="{C183D7F6-B498-43B3-948B-1728B52AA6E4}">
                <adec:decorative xmlns:adec="http://schemas.microsoft.com/office/drawing/2017/decorative" val="1"/>
              </a:ext>
            </a:extLst>
          </p:cNvPr>
          <p:cNvSpPr>
            <a:spLocks noGrp="1"/>
          </p:cNvSpPr>
          <p:nvPr>
            <p:ph type="ftr" sz="quarter" idx="3"/>
          </p:nvPr>
        </p:nvSpPr>
        <p:spPr>
          <a:xfrm>
            <a:off x="457080" y="6553200"/>
            <a:ext cx="6868393" cy="304800"/>
          </a:xfrm>
          <a:prstGeom prst="rect">
            <a:avLst/>
          </a:prstGeom>
        </p:spPr>
        <p:txBody>
          <a:bodyPr vert="horz" lIns="0" tIns="0" rIns="0" bIns="0" rtlCol="0" anchor="ctr"/>
          <a:lstStyle>
            <a:lvl1pPr algn="l">
              <a:defRPr sz="800" cap="all" baseline="0">
                <a:solidFill>
                  <a:schemeClr val="tx1">
                    <a:lumMod val="75000"/>
                    <a:lumOff val="25000"/>
                  </a:schemeClr>
                </a:solidFill>
              </a:defRPr>
            </a:lvl1pPr>
          </a:lstStyle>
          <a:p>
            <a:endParaRPr lang="en-US"/>
          </a:p>
        </p:txBody>
      </p:sp>
      <p:sp>
        <p:nvSpPr>
          <p:cNvPr id="6" name="Slide Number Placeholder">
            <a:extLst>
              <a:ext uri="{C183D7F6-B498-43B3-948B-1728B52AA6E4}">
                <adec:decorative xmlns:adec="http://schemas.microsoft.com/office/drawing/2017/decorative" val="1"/>
              </a:ext>
            </a:extLst>
          </p:cNvPr>
          <p:cNvSpPr>
            <a:spLocks noGrp="1"/>
          </p:cNvSpPr>
          <p:nvPr>
            <p:ph type="sldNum" sz="quarter" idx="4"/>
          </p:nvPr>
        </p:nvSpPr>
        <p:spPr>
          <a:xfrm>
            <a:off x="11579384" y="6553200"/>
            <a:ext cx="609441" cy="304800"/>
          </a:xfrm>
          <a:prstGeom prst="rect">
            <a:avLst/>
          </a:prstGeom>
        </p:spPr>
        <p:txBody>
          <a:bodyPr vert="horz" wrap="none" lIns="0" tIns="0" rIns="0" bIns="0" rtlCol="0" anchor="ctr"/>
          <a:lstStyle>
            <a:lvl1pPr algn="ctr">
              <a:defRPr sz="800" b="0">
                <a:solidFill>
                  <a:schemeClr val="tx1">
                    <a:lumMod val="75000"/>
                    <a:lumOff val="25000"/>
                  </a:schemeClr>
                </a:solidFill>
              </a:defRPr>
            </a:lvl1pPr>
          </a:lstStyle>
          <a:p>
            <a:pPr fontAlgn="base">
              <a:spcBef>
                <a:spcPct val="0"/>
              </a:spcBef>
              <a:spcAft>
                <a:spcPct val="0"/>
              </a:spcAft>
            </a:pPr>
            <a:fld id="{1384FA50-8B36-4B06-A05C-1E58CBA999B5}" type="slidenum">
              <a:rPr lang="en-US" smtClean="0"/>
              <a:pPr fontAlgn="base">
                <a:spcBef>
                  <a:spcPct val="0"/>
                </a:spcBef>
                <a:spcAft>
                  <a:spcPct val="0"/>
                </a:spcAft>
              </a:pPr>
              <a:t>‹#›</a:t>
            </a:fld>
            <a:endParaRPr lang="en-US"/>
          </a:p>
        </p:txBody>
      </p:sp>
      <p:sp>
        <p:nvSpPr>
          <p:cNvPr id="7" name="Tagline">
            <a:extLst>
              <a:ext uri="{FF2B5EF4-FFF2-40B4-BE49-F238E27FC236}">
                <a16:creationId xmlns:a16="http://schemas.microsoft.com/office/drawing/2014/main" id="{286ED3DC-F26A-4346-88F6-840DB23D0818}"/>
              </a:ext>
              <a:ext uri="{C183D7F6-B498-43B3-948B-1728B52AA6E4}">
                <adec:decorative xmlns:adec="http://schemas.microsoft.com/office/drawing/2017/decorative" val="1"/>
              </a:ext>
            </a:extLst>
          </p:cNvPr>
          <p:cNvSpPr txBox="1">
            <a:spLocks noChangeArrowheads="1"/>
          </p:cNvSpPr>
          <p:nvPr userDrawn="1"/>
        </p:nvSpPr>
        <p:spPr bwMode="auto">
          <a:xfrm>
            <a:off x="13034180" y="6633275"/>
            <a:ext cx="2378371" cy="22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ts val="0"/>
              </a:spcBef>
            </a:pPr>
            <a:r>
              <a:rPr lang="en-US" sz="700" b="0" baseline="0">
                <a:solidFill>
                  <a:schemeClr val="tx1">
                    <a:lumMod val="90000"/>
                    <a:lumOff val="10000"/>
                  </a:schemeClr>
                </a:solidFill>
                <a:latin typeface="+mn-lt"/>
                <a:ea typeface="Arial Narrow" charset="0"/>
                <a:cs typeface="Arial Narrow" charset="0"/>
              </a:rPr>
              <a:t>765068.0324</a:t>
            </a:r>
            <a:endParaRPr lang="en-US" sz="700" b="0">
              <a:solidFill>
                <a:schemeClr val="tx1">
                  <a:lumMod val="90000"/>
                  <a:lumOff val="10000"/>
                </a:schemeClr>
              </a:solidFill>
              <a:latin typeface="+mn-lt"/>
              <a:ea typeface="Arial Narrow" charset="0"/>
              <a:cs typeface="Arial Narrow" charset="0"/>
            </a:endParaRPr>
          </a:p>
        </p:txBody>
      </p:sp>
    </p:spTree>
    <p:extLst>
      <p:ext uri="{BB962C8B-B14F-4D97-AF65-F5344CB8AC3E}">
        <p14:creationId xmlns:p14="http://schemas.microsoft.com/office/powerpoint/2010/main" val="1314984233"/>
      </p:ext>
    </p:extLst>
  </p:cSld>
  <p:clrMap bg1="lt1" tx1="dk1" bg2="lt2" tx2="dk2" accent1="accent1" accent2="accent2" accent3="accent3" accent4="accent4" accent5="accent5" accent6="accent6" hlink="hlink" folHlink="folHlink"/>
  <p:sldLayoutIdLst>
    <p:sldLayoutId id="2147483832" r:id="rId1"/>
    <p:sldLayoutId id="2147483799" r:id="rId2"/>
    <p:sldLayoutId id="2147483833" r:id="rId3"/>
    <p:sldLayoutId id="2147483834" r:id="rId4"/>
    <p:sldLayoutId id="2147483836" r:id="rId5"/>
    <p:sldLayoutId id="2147483823" r:id="rId6"/>
    <p:sldLayoutId id="2147483835" r:id="rId7"/>
    <p:sldLayoutId id="2147483837" r:id="rId8"/>
    <p:sldLayoutId id="2147483838" r:id="rId9"/>
    <p:sldLayoutId id="2147483796" r:id="rId10"/>
    <p:sldLayoutId id="2147483840" r:id="rId11"/>
    <p:sldLayoutId id="2147483828" r:id="rId12"/>
    <p:sldLayoutId id="2147483839" r:id="rId13"/>
    <p:sldLayoutId id="2147483723" r:id="rId14"/>
  </p:sldLayoutIdLst>
  <p:hf hdr="0" dt="0"/>
  <p:txStyles>
    <p:titleStyle>
      <a:lvl1pPr algn="l" defTabSz="685629" rtl="0" eaLnBrk="1" latinLnBrk="0" hangingPunct="1">
        <a:lnSpc>
          <a:spcPct val="90000"/>
        </a:lnSpc>
        <a:spcBef>
          <a:spcPct val="0"/>
        </a:spcBef>
        <a:buNone/>
        <a:defRPr sz="3199" b="1" i="0" kern="600" baseline="0">
          <a:solidFill>
            <a:schemeClr val="accent1"/>
          </a:solidFill>
          <a:latin typeface="Arial" panose="020B0604020202020204" pitchFamily="34" charset="0"/>
          <a:ea typeface="+mj-ea"/>
          <a:cs typeface="Arial" panose="020B0604020202020204" pitchFamily="34" charset="0"/>
        </a:defRPr>
      </a:lvl1pPr>
    </p:titleStyle>
    <p:bodyStyle>
      <a:lvl1pPr marL="228543" indent="-228543" algn="l" defTabSz="685629" rtl="0" eaLnBrk="1" latinLnBrk="0" hangingPunct="1">
        <a:lnSpc>
          <a:spcPct val="100000"/>
        </a:lnSpc>
        <a:spcBef>
          <a:spcPts val="600"/>
        </a:spcBef>
        <a:spcAft>
          <a:spcPts val="600"/>
        </a:spcAft>
        <a:buClr>
          <a:schemeClr val="tx2"/>
        </a:buClr>
        <a:buFont typeface="Arial" panose="020B0604020202020204" pitchFamily="34" charset="0"/>
        <a:buChar char="•"/>
        <a:defRPr sz="2199" kern="600" baseline="0">
          <a:solidFill>
            <a:schemeClr val="tx1"/>
          </a:solidFill>
          <a:latin typeface="+mn-lt"/>
          <a:ea typeface="+mn-ea"/>
          <a:cs typeface="+mn-cs"/>
        </a:defRPr>
      </a:lvl1pPr>
      <a:lvl2pPr marL="429661" indent="-182834" algn="l" defTabSz="685629" rtl="0" eaLnBrk="1" latinLnBrk="0" hangingPunct="1">
        <a:lnSpc>
          <a:spcPct val="100000"/>
        </a:lnSpc>
        <a:spcBef>
          <a:spcPts val="0"/>
        </a:spcBef>
        <a:spcAft>
          <a:spcPts val="600"/>
        </a:spcAft>
        <a:buClr>
          <a:schemeClr val="tx1"/>
        </a:buClr>
        <a:buFont typeface="Arial" panose="020B0604020202020204" pitchFamily="34" charset="0"/>
        <a:buChar char="–"/>
        <a:defRPr sz="1800" kern="600" baseline="0">
          <a:solidFill>
            <a:schemeClr val="tx1"/>
          </a:solidFill>
          <a:latin typeface="+mn-lt"/>
          <a:ea typeface="+mn-ea"/>
          <a:cs typeface="+mn-cs"/>
        </a:defRPr>
      </a:lvl2pPr>
      <a:lvl3pPr marL="857036" indent="-171408"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1"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5"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8"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2"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4"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1"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guide id="5" orient="horz" pos="4080" userDrawn="1">
          <p15:clr>
            <a:srgbClr val="F26B43"/>
          </p15:clr>
        </p15:guide>
        <p15:guide id="6" pos="288" userDrawn="1">
          <p15:clr>
            <a:srgbClr val="F26B43"/>
          </p15:clr>
        </p15:guide>
        <p15:guide id="7" pos="7390" userDrawn="1">
          <p15:clr>
            <a:srgbClr val="F26B43"/>
          </p15:clr>
        </p15:guide>
        <p15:guide id="9" orient="horz" pos="1008" userDrawn="1">
          <p15:clr>
            <a:srgbClr val="F26B43"/>
          </p15:clr>
        </p15:guide>
        <p15:guide id="11" orient="horz" pos="816" userDrawn="1">
          <p15:clr>
            <a:srgbClr val="F26B43"/>
          </p15:clr>
        </p15:guide>
        <p15:guide id="12"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https://www.hhs.texas.gov/handbooks/electronic-visit-verification-policy-handbook"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s://www.bcbstx.com/provider/medicaid/education-and-reference/evv"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bcbstx.com/provider/medicaid/education-and-reference/evv" TargetMode="External"/><Relationship Id="rId2" Type="http://schemas.openxmlformats.org/officeDocument/2006/relationships/hyperlink" Target="http://www.bcbstx.com/provider/medicaid/evv"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bcbstx.com/starkids/member-resources/complaints-and-appeals.html" TargetMode="External"/><Relationship Id="rId2" Type="http://schemas.openxmlformats.org/officeDocument/2006/relationships/hyperlink" Target="mailto:BCBSTX_EVV_Questions@bcbstx.com" TargetMode="External"/><Relationship Id="rId1" Type="http://schemas.openxmlformats.org/officeDocument/2006/relationships/slideLayout" Target="../slideLayouts/slideLayout11.xml"/><Relationship Id="rId4" Type="http://schemas.openxmlformats.org/officeDocument/2006/relationships/hyperlink" Target="https://public.govdelivery.com/accounts/TXHHSC/subscriber/new?topic_id=TXHHSC_2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EBDFDE-6136-F605-F679-99817A5809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5265" y="424038"/>
            <a:ext cx="3287058" cy="304800"/>
          </a:xfrm>
          <a:prstGeom prst="rect">
            <a:avLst/>
          </a:prstGeom>
        </p:spPr>
      </p:pic>
      <p:pic>
        <p:nvPicPr>
          <p:cNvPr id="5" name="*Keep This Layer Hidden_1*" hidden="1">
            <a:extLst>
              <a:ext uri="{FF2B5EF4-FFF2-40B4-BE49-F238E27FC236}">
                <a16:creationId xmlns:a16="http://schemas.microsoft.com/office/drawing/2014/main" id="{D321FBAD-D40F-0E79-5F21-C58EB180B5C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7200" y="-1589472"/>
            <a:ext cx="2759710" cy="390397"/>
          </a:xfrm>
          <a:prstGeom prst="rect">
            <a:avLst/>
          </a:prstGeom>
        </p:spPr>
      </p:pic>
      <p:sp>
        <p:nvSpPr>
          <p:cNvPr id="7" name="*Keep This Layer Hidden_2*" hidden="1">
            <a:extLst>
              <a:ext uri="{FF2B5EF4-FFF2-40B4-BE49-F238E27FC236}">
                <a16:creationId xmlns:a16="http://schemas.microsoft.com/office/drawing/2014/main" id="{DB82A443-1585-1BE1-2FB5-E13786E513AD}"/>
              </a:ext>
            </a:extLst>
          </p:cNvPr>
          <p:cNvSpPr txBox="1">
            <a:spLocks/>
          </p:cNvSpPr>
          <p:nvPr/>
        </p:nvSpPr>
        <p:spPr>
          <a:xfrm>
            <a:off x="457082" y="-1092154"/>
            <a:ext cx="5017626" cy="492488"/>
          </a:xfrm>
          <a:prstGeom prst="rect">
            <a:avLst/>
          </a:prstGeom>
        </p:spPr>
        <p:txBody>
          <a:bodyPr vert="horz" wrap="square" lIns="0" tIns="0" rIns="0" bIns="0" rtlCol="0" anchor="t">
            <a:noAutofit/>
          </a:bodyPr>
          <a:lstStyle>
            <a:lvl1pPr marL="0" indent="0" algn="l" defTabSz="685629" rtl="0" eaLnBrk="1" latinLnBrk="0" hangingPunct="1">
              <a:lnSpc>
                <a:spcPct val="95000"/>
              </a:lnSpc>
              <a:spcBef>
                <a:spcPts val="400"/>
              </a:spcBef>
              <a:spcAft>
                <a:spcPts val="0"/>
              </a:spcAft>
              <a:buClr>
                <a:schemeClr val="tx2"/>
              </a:buClr>
              <a:buFontTx/>
              <a:buNone/>
              <a:defRPr sz="2000" b="1" i="0" kern="600" baseline="0">
                <a:solidFill>
                  <a:schemeClr val="bg1"/>
                </a:solidFill>
                <a:latin typeface="+mn-lt"/>
                <a:ea typeface="+mn-ea"/>
                <a:cs typeface="+mn-cs"/>
              </a:defRPr>
            </a:lvl1pPr>
            <a:lvl2pPr marL="429661" indent="-182834" algn="l" defTabSz="685629" rtl="0" eaLnBrk="1" latinLnBrk="0" hangingPunct="1">
              <a:lnSpc>
                <a:spcPct val="100000"/>
              </a:lnSpc>
              <a:spcBef>
                <a:spcPts val="0"/>
              </a:spcBef>
              <a:spcAft>
                <a:spcPts val="600"/>
              </a:spcAft>
              <a:buClr>
                <a:schemeClr val="tx1"/>
              </a:buClr>
              <a:buFont typeface="Arial" panose="020B0604020202020204" pitchFamily="34" charset="0"/>
              <a:buChar char="–"/>
              <a:defRPr sz="1800" kern="600" baseline="0">
                <a:solidFill>
                  <a:schemeClr val="tx1"/>
                </a:solidFill>
                <a:latin typeface="+mn-lt"/>
                <a:ea typeface="+mn-ea"/>
                <a:cs typeface="+mn-cs"/>
              </a:defRPr>
            </a:lvl2pPr>
            <a:lvl3pPr marL="857036" indent="-171408"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1"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5"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8"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2"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240" rtl="0" eaLnBrk="1" fontAlgn="auto" latinLnBrk="0" hangingPunct="1">
              <a:lnSpc>
                <a:spcPct val="100000"/>
              </a:lnSpc>
              <a:spcBef>
                <a:spcPts val="20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a:ea typeface="+mn-ea"/>
                <a:cs typeface="+mn-cs"/>
              </a:rPr>
              <a:t>Blue Cross and Blue Shield of Texas, a Division of Health Care Service Corporation, </a:t>
            </a:r>
            <a:br>
              <a:rPr kumimoji="0" lang="en-US" sz="800" b="0" i="0" u="none" strike="noStrike" kern="1200" cap="none" spc="0" normalizeH="0" baseline="0" noProof="0">
                <a:ln>
                  <a:noFill/>
                </a:ln>
                <a:solidFill>
                  <a:schemeClr val="tx1"/>
                </a:solidFill>
                <a:effectLst/>
                <a:uLnTx/>
                <a:uFillTx/>
                <a:latin typeface="Arial" panose="020B0604020202020204"/>
                <a:ea typeface="+mn-ea"/>
                <a:cs typeface="+mn-cs"/>
              </a:rPr>
            </a:br>
            <a:r>
              <a:rPr kumimoji="0" lang="en-US" sz="800" b="0" i="0" u="none" strike="noStrike" kern="1200" cap="none" spc="0" normalizeH="0" baseline="0" noProof="0">
                <a:ln>
                  <a:noFill/>
                </a:ln>
                <a:solidFill>
                  <a:schemeClr val="tx1"/>
                </a:solidFill>
                <a:effectLst/>
                <a:uLnTx/>
                <a:uFillTx/>
                <a:latin typeface="Arial" panose="020B0604020202020204"/>
                <a:ea typeface="+mn-ea"/>
                <a:cs typeface="+mn-cs"/>
              </a:rPr>
              <a:t>a Mutual Legal Reserve Company, an Independent Licensee of the Blue Cross and Blue Shield Association</a:t>
            </a:r>
          </a:p>
        </p:txBody>
      </p:sp>
      <p:sp>
        <p:nvSpPr>
          <p:cNvPr id="4" name="Title 3">
            <a:extLst>
              <a:ext uri="{FF2B5EF4-FFF2-40B4-BE49-F238E27FC236}">
                <a16:creationId xmlns:a16="http://schemas.microsoft.com/office/drawing/2014/main" id="{9C35A2C8-2E5B-416A-9C1D-D7C3FD6AD5F6}"/>
              </a:ext>
            </a:extLst>
          </p:cNvPr>
          <p:cNvSpPr>
            <a:spLocks noGrp="1"/>
          </p:cNvSpPr>
          <p:nvPr>
            <p:ph type="title"/>
          </p:nvPr>
        </p:nvSpPr>
        <p:spPr>
          <a:xfrm>
            <a:off x="457081" y="1424336"/>
            <a:ext cx="5292091" cy="2249967"/>
          </a:xfrm>
        </p:spPr>
        <p:txBody>
          <a:bodyPr/>
          <a:lstStyle/>
          <a:p>
            <a:r>
              <a:rPr lang="en-US" sz="3200"/>
              <a:t>Electronic Visit Verification </a:t>
            </a:r>
            <a:br>
              <a:rPr lang="en-US" sz="3200"/>
            </a:br>
            <a:r>
              <a:rPr lang="en-US" sz="3200"/>
              <a:t>Visit Maintenance Unlock Request</a:t>
            </a:r>
          </a:p>
        </p:txBody>
      </p:sp>
      <p:sp>
        <p:nvSpPr>
          <p:cNvPr id="2" name="Text Placeholder 1">
            <a:extLst>
              <a:ext uri="{FF2B5EF4-FFF2-40B4-BE49-F238E27FC236}">
                <a16:creationId xmlns:a16="http://schemas.microsoft.com/office/drawing/2014/main" id="{2F5FABE7-D4CA-6F4A-B8EF-27D84305A688}"/>
              </a:ext>
            </a:extLst>
          </p:cNvPr>
          <p:cNvSpPr>
            <a:spLocks noGrp="1"/>
          </p:cNvSpPr>
          <p:nvPr>
            <p:ph type="body" sz="quarter" idx="10"/>
          </p:nvPr>
        </p:nvSpPr>
        <p:spPr>
          <a:xfrm>
            <a:off x="457081" y="5823161"/>
            <a:ext cx="6032377" cy="1336647"/>
          </a:xfrm>
        </p:spPr>
        <p:txBody>
          <a:bodyPr/>
          <a:lstStyle/>
          <a:p>
            <a:pPr>
              <a:lnSpc>
                <a:spcPct val="100000"/>
              </a:lnSpc>
              <a:spcBef>
                <a:spcPts val="0"/>
              </a:spcBef>
            </a:pPr>
            <a:r>
              <a:rPr lang="en-US" sz="1100" b="1" dirty="0"/>
              <a:t>SKSCP-9035-0325</a:t>
            </a:r>
          </a:p>
          <a:p>
            <a:pPr>
              <a:lnSpc>
                <a:spcPct val="100000"/>
              </a:lnSpc>
              <a:spcBef>
                <a:spcPts val="0"/>
              </a:spcBef>
            </a:pPr>
            <a:r>
              <a:rPr lang="en-US" sz="1100" b="1" dirty="0"/>
              <a:t>Revised 032025</a:t>
            </a:r>
          </a:p>
          <a:p>
            <a:endParaRPr lang="en-US" dirty="0"/>
          </a:p>
        </p:txBody>
      </p:sp>
    </p:spTree>
    <p:extLst>
      <p:ext uri="{BB962C8B-B14F-4D97-AF65-F5344CB8AC3E}">
        <p14:creationId xmlns:p14="http://schemas.microsoft.com/office/powerpoint/2010/main" val="145091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4F471B-ACD0-566A-5090-9029340FE421}"/>
              </a:ext>
            </a:extLst>
          </p:cNvPr>
          <p:cNvPicPr>
            <a:picLocks noChangeAspect="1"/>
          </p:cNvPicPr>
          <p:nvPr/>
        </p:nvPicPr>
        <p:blipFill>
          <a:blip r:embed="rId2" cstate="print">
            <a:extLst>
              <a:ext uri="{28A0092B-C50C-407E-A947-70E740481C1C}">
                <a14:useLocalDpi xmlns:a14="http://schemas.microsoft.com/office/drawing/2010/main" val="0"/>
              </a:ext>
            </a:extLst>
          </a:blip>
          <a:srcRect r="-2" b="5166"/>
          <a:stretch/>
        </p:blipFill>
        <p:spPr>
          <a:xfrm>
            <a:off x="7379730" y="10"/>
            <a:ext cx="4809095"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solidFill>
            <a:srgbClr val="FFFFFF">
              <a:shade val="85000"/>
            </a:srgbClr>
          </a:solidFill>
        </p:spPr>
      </p:pic>
      <p:pic>
        <p:nvPicPr>
          <p:cNvPr id="7" name="Picture 6">
            <a:extLst>
              <a:ext uri="{FF2B5EF4-FFF2-40B4-BE49-F238E27FC236}">
                <a16:creationId xmlns:a16="http://schemas.microsoft.com/office/drawing/2014/main" id="{AE6D9678-6763-E047-D3A3-2DE13F3792CB}"/>
              </a:ext>
            </a:extLst>
          </p:cNvPr>
          <p:cNvPicPr>
            <a:picLocks noChangeAspect="1"/>
          </p:cNvPicPr>
          <p:nvPr/>
        </p:nvPicPr>
        <p:blipFill rotWithShape="1">
          <a:blip r:embed="rId3">
            <a:extLst>
              <a:ext uri="{28A0092B-C50C-407E-A947-70E740481C1C}">
                <a14:useLocalDpi xmlns:a14="http://schemas.microsoft.com/office/drawing/2010/main" val="0"/>
              </a:ext>
            </a:extLst>
          </a:blip>
          <a:srcRect l="1491" r="-1" b="-1"/>
          <a:stretch/>
        </p:blipFill>
        <p:spPr>
          <a:xfrm>
            <a:off x="3135572" y="10"/>
            <a:ext cx="4978007"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solidFill>
            <a:srgbClr val="FFFFFF">
              <a:shade val="85000"/>
            </a:srgbClr>
          </a:solidFill>
        </p:spPr>
      </p:pic>
      <p:sp useBgFill="1">
        <p:nvSpPr>
          <p:cNvPr id="17" name="Freeform: Shape 16">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4787"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5644"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a:xfrm>
            <a:off x="692525" y="2766219"/>
            <a:ext cx="2806477" cy="1325563"/>
          </a:xfrm>
        </p:spPr>
        <p:txBody>
          <a:bodyPr vert="horz" lIns="91440" tIns="45720" rIns="91440" bIns="45720" rtlCol="0" anchor="ctr">
            <a:normAutofit/>
          </a:bodyPr>
          <a:lstStyle/>
          <a:p>
            <a:pPr defTabSz="914400"/>
            <a:r>
              <a:rPr lang="en-US" sz="2800" kern="1200">
                <a:latin typeface="+mj-lt"/>
                <a:ea typeface="+mj-ea"/>
                <a:cs typeface="+mj-cs"/>
              </a:rPr>
              <a:t>Questions?</a:t>
            </a:r>
          </a:p>
        </p:txBody>
      </p:sp>
      <p:sp>
        <p:nvSpPr>
          <p:cNvPr id="21" name="Rectangle 2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798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797" y="2089941"/>
            <a:ext cx="283390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a:xfrm>
            <a:off x="8999313" y="6356350"/>
            <a:ext cx="2742486" cy="365125"/>
          </a:xfrm>
        </p:spPr>
        <p:txBody>
          <a:bodyPr vert="horz" lIns="91440" tIns="45720" rIns="91440" bIns="45720" rtlCol="0" anchor="ctr">
            <a:normAutofit/>
          </a:bodyPr>
          <a:lstStyle/>
          <a:p>
            <a:pPr algn="r" defTabSz="914400">
              <a:spcAft>
                <a:spcPts val="600"/>
              </a:spcAft>
            </a:pPr>
            <a:fld id="{2D55A223-BDE3-4662-BD05-6BDBDD27824A}" type="slidenum">
              <a:rPr lang="en-US" sz="1200"/>
              <a:pPr algn="r" defTabSz="914400">
                <a:spcAft>
                  <a:spcPts val="600"/>
                </a:spcAft>
              </a:pPr>
              <a:t>10</a:t>
            </a:fld>
            <a:endParaRPr lang="en-US" sz="1200"/>
          </a:p>
        </p:txBody>
      </p:sp>
      <p:pic>
        <p:nvPicPr>
          <p:cNvPr id="6" name="Content Placeholder 2">
            <a:extLst>
              <a:ext uri="{FF2B5EF4-FFF2-40B4-BE49-F238E27FC236}">
                <a16:creationId xmlns:a16="http://schemas.microsoft.com/office/drawing/2014/main" id="{4ADC82AE-8191-D93A-4B1B-D10F990042AC}"/>
              </a:ext>
            </a:extLst>
          </p:cNvPr>
          <p:cNvPicPr>
            <a:picLocks noChangeAspect="1"/>
          </p:cNvPicPr>
          <p:nvPr/>
        </p:nvPicPr>
        <p:blipFill>
          <a:blip r:embed="rId4">
            <a:extLst>
              <a:ext uri="{28A0092B-C50C-407E-A947-70E740481C1C}">
                <a14:useLocalDpi xmlns:a14="http://schemas.microsoft.com/office/drawing/2010/main" val="0"/>
              </a:ext>
            </a:extLst>
          </a:blip>
          <a:srcRect r="5227" b="3"/>
          <a:stretch/>
        </p:blipFill>
        <p:spPr>
          <a:xfrm>
            <a:off x="3188597" y="3456432"/>
            <a:ext cx="4924196"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solidFill>
            <a:srgbClr val="FFFFFF">
              <a:shade val="85000"/>
            </a:srgbClr>
          </a:solidFill>
        </p:spPr>
      </p:pic>
    </p:spTree>
    <p:extLst>
      <p:ext uri="{BB962C8B-B14F-4D97-AF65-F5344CB8AC3E}">
        <p14:creationId xmlns:p14="http://schemas.microsoft.com/office/powerpoint/2010/main" val="43363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a:t>Training Instructions</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a:t>This is a biannual 30-minute training session.</a:t>
            </a:r>
          </a:p>
          <a:p>
            <a:r>
              <a:rPr lang="en-US"/>
              <a:t>Our training is instructor-led.</a:t>
            </a:r>
          </a:p>
          <a:p>
            <a:r>
              <a:rPr lang="en-US"/>
              <a:t>Texas Medicaid providers, financial management services agencies, </a:t>
            </a:r>
            <a:r>
              <a:rPr lang="en-US" dirty="0"/>
              <a:t>Consumer Directed Services</a:t>
            </a:r>
            <a:r>
              <a:rPr lang="en-US"/>
              <a:t> employers, and proprietary system operators all have the option to attend.</a:t>
            </a:r>
          </a:p>
          <a:p>
            <a:r>
              <a:rPr lang="en-US"/>
              <a:t>Registration is required to attend the training and will track training completion for attendees.</a:t>
            </a:r>
          </a:p>
          <a:p>
            <a:r>
              <a:rPr lang="en-US"/>
              <a:t>Currently, no assessment is included in the training.</a:t>
            </a:r>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2</a:t>
            </a:fld>
            <a:endParaRPr lang="en-US"/>
          </a:p>
        </p:txBody>
      </p:sp>
    </p:spTree>
    <p:extLst>
      <p:ext uri="{BB962C8B-B14F-4D97-AF65-F5344CB8AC3E}">
        <p14:creationId xmlns:p14="http://schemas.microsoft.com/office/powerpoint/2010/main" val="9729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a:t>Overview of Training</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dirty="0"/>
              <a:t>Visit Maintenance Unlock Request Overview</a:t>
            </a:r>
          </a:p>
          <a:p>
            <a:r>
              <a:rPr lang="en-US" dirty="0"/>
              <a:t>EVV Key Terms and Definitions</a:t>
            </a:r>
          </a:p>
          <a:p>
            <a:r>
              <a:rPr lang="en-US" dirty="0"/>
              <a:t>VM Rules in EVV Policy Handbook</a:t>
            </a:r>
          </a:p>
          <a:p>
            <a:r>
              <a:rPr lang="en-US" dirty="0">
                <a:hlinkClick r:id="rId2"/>
              </a:rPr>
              <a:t>EVV Website</a:t>
            </a:r>
            <a:r>
              <a:rPr lang="en-US" dirty="0"/>
              <a:t> and Resources for Blue Cross and Blue Shield of Texas </a:t>
            </a:r>
          </a:p>
          <a:p>
            <a:r>
              <a:rPr lang="en-US" dirty="0"/>
              <a:t>EVV Contact Information for BCBSTX </a:t>
            </a:r>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3</a:t>
            </a:fld>
            <a:endParaRPr lang="en-US"/>
          </a:p>
        </p:txBody>
      </p:sp>
    </p:spTree>
    <p:extLst>
      <p:ext uri="{BB962C8B-B14F-4D97-AF65-F5344CB8AC3E}">
        <p14:creationId xmlns:p14="http://schemas.microsoft.com/office/powerpoint/2010/main" val="308046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a:xfrm>
            <a:off x="457081" y="338924"/>
            <a:ext cx="11274663" cy="876300"/>
          </a:xfrm>
        </p:spPr>
        <p:txBody>
          <a:bodyPr/>
          <a:lstStyle/>
          <a:p>
            <a:r>
              <a:rPr lang="en-US"/>
              <a:t>Key Terms and Definitions</a:t>
            </a:r>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4</a:t>
            </a:fld>
            <a:endParaRPr lang="en-US"/>
          </a:p>
        </p:txBody>
      </p:sp>
      <p:graphicFrame>
        <p:nvGraphicFramePr>
          <p:cNvPr id="9" name="Table 5">
            <a:extLst>
              <a:ext uri="{FF2B5EF4-FFF2-40B4-BE49-F238E27FC236}">
                <a16:creationId xmlns:a16="http://schemas.microsoft.com/office/drawing/2014/main" id="{D00398A9-837C-62B7-F398-78D039D4EAFE}"/>
              </a:ext>
            </a:extLst>
          </p:cNvPr>
          <p:cNvGraphicFramePr>
            <a:graphicFrameLocks noGrp="1"/>
          </p:cNvGraphicFramePr>
          <p:nvPr>
            <p:ph idx="1"/>
            <p:extLst>
              <p:ext uri="{D42A27DB-BD31-4B8C-83A1-F6EECF244321}">
                <p14:modId xmlns:p14="http://schemas.microsoft.com/office/powerpoint/2010/main" val="744281618"/>
              </p:ext>
            </p:extLst>
          </p:nvPr>
        </p:nvGraphicFramePr>
        <p:xfrm>
          <a:off x="457080" y="1000404"/>
          <a:ext cx="11089298" cy="4500880"/>
        </p:xfrm>
        <a:graphic>
          <a:graphicData uri="http://schemas.openxmlformats.org/drawingml/2006/table">
            <a:tbl>
              <a:tblPr firstRow="1" bandRow="1">
                <a:tableStyleId>{5C22544A-7EE6-4342-B048-85BDC9FD1C3A}</a:tableStyleId>
              </a:tblPr>
              <a:tblGrid>
                <a:gridCol w="2779084">
                  <a:extLst>
                    <a:ext uri="{9D8B030D-6E8A-4147-A177-3AD203B41FA5}">
                      <a16:colId xmlns:a16="http://schemas.microsoft.com/office/drawing/2014/main" val="1044287062"/>
                    </a:ext>
                  </a:extLst>
                </a:gridCol>
                <a:gridCol w="8310214">
                  <a:extLst>
                    <a:ext uri="{9D8B030D-6E8A-4147-A177-3AD203B41FA5}">
                      <a16:colId xmlns:a16="http://schemas.microsoft.com/office/drawing/2014/main" val="19740747"/>
                    </a:ext>
                  </a:extLst>
                </a:gridCol>
              </a:tblGrid>
              <a:tr h="370840">
                <a:tc>
                  <a:txBody>
                    <a:bodyPr/>
                    <a:lstStyle/>
                    <a:p>
                      <a:r>
                        <a:rPr lang="en-US"/>
                        <a:t>Key Term</a:t>
                      </a:r>
                    </a:p>
                  </a:txBody>
                  <a:tcPr/>
                </a:tc>
                <a:tc>
                  <a:txBody>
                    <a:bodyPr/>
                    <a:lstStyle/>
                    <a:p>
                      <a:r>
                        <a:rPr lang="en-US"/>
                        <a:t>Definition</a:t>
                      </a:r>
                    </a:p>
                  </a:txBody>
                  <a:tcPr/>
                </a:tc>
                <a:extLst>
                  <a:ext uri="{0D108BD9-81ED-4DB2-BD59-A6C34878D82A}">
                    <a16:rowId xmlns:a16="http://schemas.microsoft.com/office/drawing/2014/main" val="3031067295"/>
                  </a:ext>
                </a:extLst>
              </a:tr>
              <a:tr h="370840">
                <a:tc>
                  <a:txBody>
                    <a:bodyPr/>
                    <a:lstStyle/>
                    <a:p>
                      <a:r>
                        <a:rPr lang="en-US" sz="1400" b="1" i="0" kern="1200">
                          <a:solidFill>
                            <a:schemeClr val="dk1"/>
                          </a:solidFill>
                          <a:effectLst/>
                          <a:latin typeface="+mn-lt"/>
                          <a:ea typeface="+mn-ea"/>
                          <a:cs typeface="+mn-cs"/>
                        </a:rPr>
                        <a:t>Electronic Visit Verification</a:t>
                      </a:r>
                      <a:endParaRPr lang="en-US" sz="1400"/>
                    </a:p>
                  </a:txBody>
                  <a:tcPr/>
                </a:tc>
                <a:tc>
                  <a:txBody>
                    <a:bodyPr/>
                    <a:lstStyle/>
                    <a:p>
                      <a:r>
                        <a:rPr lang="en-US" sz="1400" b="0" i="0" strike="noStrike" kern="1200">
                          <a:solidFill>
                            <a:schemeClr val="tx1"/>
                          </a:solidFill>
                          <a:effectLst/>
                          <a:latin typeface="+mn-lt"/>
                          <a:ea typeface="+mn-ea"/>
                          <a:cs typeface="+mn-cs"/>
                        </a:rPr>
                        <a:t>A </a:t>
                      </a:r>
                      <a:r>
                        <a:rPr lang="en-US" sz="1400" kern="1200">
                          <a:solidFill>
                            <a:schemeClr val="tx1"/>
                          </a:solidFill>
                          <a:effectLst/>
                          <a:latin typeface="+mn-lt"/>
                          <a:ea typeface="+mn-ea"/>
                          <a:cs typeface="+mn-cs"/>
                        </a:rPr>
                        <a:t>computer-based system that electronically documents and verifies service delivery information, such as date, time, service type and location for certain Medicaid service visits.</a:t>
                      </a:r>
                    </a:p>
                  </a:txBody>
                  <a:tcPr/>
                </a:tc>
                <a:extLst>
                  <a:ext uri="{0D108BD9-81ED-4DB2-BD59-A6C34878D82A}">
                    <a16:rowId xmlns:a16="http://schemas.microsoft.com/office/drawing/2014/main" val="20255500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21st Century Cures Act</a:t>
                      </a:r>
                    </a:p>
                    <a:p>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The 21st Century Cures Act is a federal law enacted by the U.S. Congress in December 2016. This law requires all states to use EVV for Medicaid personal care services and home health care services requiring an in-home visit that are provided under a State plan or under a waiver of the plan.</a:t>
                      </a:r>
                    </a:p>
                  </a:txBody>
                  <a:tcPr/>
                </a:tc>
                <a:extLst>
                  <a:ext uri="{0D108BD9-81ED-4DB2-BD59-A6C34878D82A}">
                    <a16:rowId xmlns:a16="http://schemas.microsoft.com/office/drawing/2014/main" val="1128325641"/>
                  </a:ext>
                </a:extLst>
              </a:tr>
              <a:tr h="370840">
                <a:tc>
                  <a:txBody>
                    <a:bodyPr/>
                    <a:lstStyle/>
                    <a:p>
                      <a:r>
                        <a:rPr lang="en-US" sz="1400" b="1" i="0" kern="1200">
                          <a:solidFill>
                            <a:schemeClr val="dk1"/>
                          </a:solidFill>
                          <a:effectLst/>
                          <a:latin typeface="+mn-lt"/>
                          <a:ea typeface="+mn-ea"/>
                          <a:cs typeface="+mn-cs"/>
                        </a:rPr>
                        <a:t>EVV Compliance Reviews</a:t>
                      </a:r>
                      <a:endParaRPr lang="en-US" sz="1400"/>
                    </a:p>
                  </a:txBody>
                  <a:tcPr/>
                </a:tc>
                <a:tc>
                  <a:txBody>
                    <a:bodyPr/>
                    <a:lstStyle/>
                    <a:p>
                      <a:r>
                        <a:rPr lang="en-US" sz="1400" b="0" i="0" kern="1200">
                          <a:solidFill>
                            <a:schemeClr val="dk1"/>
                          </a:solidFill>
                          <a:effectLst/>
                          <a:latin typeface="+mn-lt"/>
                          <a:ea typeface="+mn-ea"/>
                          <a:cs typeface="+mn-cs"/>
                        </a:rPr>
                        <a:t>A set of standards established by Texas Health and Human Service Commission and Managed Care Organizations to review on a regular basis to ensure program providers, Financial Management Services Agencies, and Consumer Directed Services employers adhere to EVV requirements.</a:t>
                      </a:r>
                      <a:endParaRPr lang="en-US" sz="1400"/>
                    </a:p>
                  </a:txBody>
                  <a:tcPr/>
                </a:tc>
                <a:extLst>
                  <a:ext uri="{0D108BD9-81ED-4DB2-BD59-A6C34878D82A}">
                    <a16:rowId xmlns:a16="http://schemas.microsoft.com/office/drawing/2014/main" val="22798512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EVV Policy Handbook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The Texas HHSC handbook that provides EVV standards and policy requirements.</a:t>
                      </a:r>
                    </a:p>
                  </a:txBody>
                  <a:tcPr/>
                </a:tc>
                <a:extLst>
                  <a:ext uri="{0D108BD9-81ED-4DB2-BD59-A6C34878D82A}">
                    <a16:rowId xmlns:a16="http://schemas.microsoft.com/office/drawing/2014/main" val="1094724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EVV Usage Reviews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Payers are required to review EVV Usage Score quarterly and report results to HHSC.</a:t>
                      </a:r>
                    </a:p>
                  </a:txBody>
                  <a:tcPr/>
                </a:tc>
                <a:extLst>
                  <a:ext uri="{0D108BD9-81ED-4DB2-BD59-A6C34878D82A}">
                    <a16:rowId xmlns:a16="http://schemas.microsoft.com/office/drawing/2014/main" val="2564117820"/>
                  </a:ext>
                </a:extLst>
              </a:tr>
              <a:tr h="346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Manual EVV Visits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EVV visits that were manually entered into the EVV Vendor System to correct missing clock in or clock out time for the CDS employee.</a:t>
                      </a:r>
                      <a:endParaRPr lang="en-US" sz="1400" dirty="0"/>
                    </a:p>
                  </a:txBody>
                  <a:tcPr/>
                </a:tc>
                <a:extLst>
                  <a:ext uri="{0D108BD9-81ED-4DB2-BD59-A6C34878D82A}">
                    <a16:rowId xmlns:a16="http://schemas.microsoft.com/office/drawing/2014/main" val="7980609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Rejected EVV Visits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EVV Visits transactions not accepted by the EVV Aggregator and may require Visit Maintenance.</a:t>
                      </a:r>
                    </a:p>
                  </a:txBody>
                  <a:tcPr/>
                </a:tc>
                <a:extLst>
                  <a:ext uri="{0D108BD9-81ED-4DB2-BD59-A6C34878D82A}">
                    <a16:rowId xmlns:a16="http://schemas.microsoft.com/office/drawing/2014/main" val="28913653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Visit Maintenance</a:t>
                      </a:r>
                    </a:p>
                  </a:txBody>
                  <a:tcPr/>
                </a:tc>
                <a:tc>
                  <a:txBody>
                    <a:bodyPr/>
                    <a:lstStyle/>
                    <a:p>
                      <a:r>
                        <a:rPr lang="en-US" sz="1400" strike="noStrike">
                          <a:solidFill>
                            <a:schemeClr val="tx1"/>
                          </a:solidFill>
                          <a:effectLst/>
                          <a:latin typeface="Arial" panose="020B0604020202020204" pitchFamily="34" charset="0"/>
                          <a:cs typeface="Arial" panose="020B0604020202020204" pitchFamily="34" charset="0"/>
                        </a:rPr>
                        <a:t>P</a:t>
                      </a:r>
                      <a:r>
                        <a:rPr lang="en-US" sz="1400">
                          <a:solidFill>
                            <a:schemeClr val="tx1"/>
                          </a:solidFill>
                          <a:effectLst/>
                          <a:latin typeface="Arial" panose="020B0604020202020204" pitchFamily="34" charset="0"/>
                          <a:cs typeface="Arial" panose="020B0604020202020204" pitchFamily="34" charset="0"/>
                        </a:rPr>
                        <a:t>rocess used by the program provider, FMSA or CDS employer to correct an EVV visit transaction in the EVV system to accurately reflect the delivery of service.</a:t>
                      </a:r>
                    </a:p>
                  </a:txBody>
                  <a:tcPr/>
                </a:tc>
                <a:extLst>
                  <a:ext uri="{0D108BD9-81ED-4DB2-BD59-A6C34878D82A}">
                    <a16:rowId xmlns:a16="http://schemas.microsoft.com/office/drawing/2014/main" val="3884442282"/>
                  </a:ext>
                </a:extLst>
              </a:tr>
            </a:tbl>
          </a:graphicData>
        </a:graphic>
      </p:graphicFrame>
    </p:spTree>
    <p:extLst>
      <p:ext uri="{BB962C8B-B14F-4D97-AF65-F5344CB8AC3E}">
        <p14:creationId xmlns:p14="http://schemas.microsoft.com/office/powerpoint/2010/main" val="226524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a:xfrm>
            <a:off x="457081" y="403860"/>
            <a:ext cx="11274663" cy="487523"/>
          </a:xfrm>
        </p:spPr>
        <p:txBody>
          <a:bodyPr/>
          <a:lstStyle/>
          <a:p>
            <a:r>
              <a:rPr lang="en-US"/>
              <a:t>VM Rules in EVV Policy Handbook</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sz="1800"/>
              <a:t>Visit Maintenance is the process used by the program provider, FMSA or </a:t>
            </a:r>
            <a:r>
              <a:rPr lang="en-US" sz="1800" dirty="0"/>
              <a:t>Consumer Directed Services employers </a:t>
            </a:r>
            <a:r>
              <a:rPr lang="en-US" sz="1800"/>
              <a:t>to correct the data elements and visit transaction data in the EVV Vendor System to accurately reflect the delivery of service.</a:t>
            </a:r>
          </a:p>
          <a:p>
            <a:r>
              <a:rPr lang="en-US" sz="1800"/>
              <a:t>VM is required by the </a:t>
            </a:r>
            <a:r>
              <a:rPr lang="en-US" sz="1800" dirty="0"/>
              <a:t>program provider</a:t>
            </a:r>
            <a:r>
              <a:rPr lang="en-US" sz="1800"/>
              <a:t>, FMSA, or CDS </a:t>
            </a:r>
            <a:r>
              <a:rPr lang="en-US" sz="1800" dirty="0"/>
              <a:t>employer</a:t>
            </a:r>
            <a:r>
              <a:rPr lang="en-US" sz="1800"/>
              <a:t> when:</a:t>
            </a:r>
          </a:p>
          <a:p>
            <a:pPr lvl="1"/>
            <a:r>
              <a:rPr lang="en-US" sz="1600"/>
              <a:t>EVV System cannot “auto-verify” a EVV Visit transaction</a:t>
            </a:r>
          </a:p>
          <a:p>
            <a:pPr lvl="1"/>
            <a:r>
              <a:rPr lang="en-US" sz="1600"/>
              <a:t>EVV system identifies data errors</a:t>
            </a:r>
          </a:p>
          <a:p>
            <a:pPr lvl="1"/>
            <a:r>
              <a:rPr lang="en-US" sz="1600"/>
              <a:t>EVV Aggregator rejects the EVV visit transaction due to incorrect or missing data.</a:t>
            </a:r>
          </a:p>
          <a:p>
            <a:pPr lvl="1"/>
            <a:r>
              <a:rPr lang="en-US" sz="1600"/>
              <a:t>Program provider, FMSA or CDS employer reduces bill hours after the EVV system auto-verifies the EVV visit transaction.</a:t>
            </a:r>
          </a:p>
          <a:p>
            <a:pPr lvl="1"/>
            <a:r>
              <a:rPr lang="en-US" sz="1600"/>
              <a:t>EVV System is unavailable.</a:t>
            </a:r>
          </a:p>
          <a:p>
            <a:pPr lvl="1"/>
            <a:r>
              <a:rPr lang="en-US" sz="1600"/>
              <a:t>Service provider or CDS employee fails to use the EVV system</a:t>
            </a:r>
          </a:p>
          <a:p>
            <a:pPr lvl="1"/>
            <a:r>
              <a:rPr lang="en-US" sz="1600"/>
              <a:t>The FMSA overrides the EVV system with the payroll system.</a:t>
            </a:r>
          </a:p>
          <a:p>
            <a:r>
              <a:rPr lang="en-US" sz="1800"/>
              <a:t>Data errors are identified by an EVV system and prevent an EVV visit transaction from being auto-verified or sent to the EVV aggregator.</a:t>
            </a:r>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5</a:t>
            </a:fld>
            <a:endParaRPr lang="en-US"/>
          </a:p>
        </p:txBody>
      </p:sp>
    </p:spTree>
    <p:extLst>
      <p:ext uri="{BB962C8B-B14F-4D97-AF65-F5344CB8AC3E}">
        <p14:creationId xmlns:p14="http://schemas.microsoft.com/office/powerpoint/2010/main" val="44909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a:xfrm>
            <a:off x="457081" y="258845"/>
            <a:ext cx="11274663" cy="487523"/>
          </a:xfrm>
        </p:spPr>
        <p:txBody>
          <a:bodyPr/>
          <a:lstStyle/>
          <a:p>
            <a:r>
              <a:rPr lang="en-US"/>
              <a:t>Visit Maintenance Unlock Request</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a:xfrm>
            <a:off x="457080" y="1140764"/>
            <a:ext cx="11274663" cy="4919929"/>
          </a:xfrm>
        </p:spPr>
        <p:txBody>
          <a:bodyPr/>
          <a:lstStyle/>
          <a:p>
            <a:r>
              <a:rPr lang="en-US" sz="1800" dirty="0"/>
              <a:t>Visit Maintenance Unlock Request allows a program provider, FMSA or CDS employer the opportunity to correct data elements on an EVV visit transaction(s) after the visit maintenance timeframe has expired.</a:t>
            </a:r>
          </a:p>
          <a:p>
            <a:r>
              <a:rPr lang="en-US" sz="1800" dirty="0"/>
              <a:t>Visit Maintenance must be completed within 95 days from the date of service delivery. Once that time frame has expired, then the VM Unlock request can be submitted on the required form(s).</a:t>
            </a:r>
          </a:p>
          <a:p>
            <a:r>
              <a:rPr lang="en-US" sz="1800" dirty="0"/>
              <a:t>Visit Maintenance Unlock Request can only be selected for items specified in the EVV Policy Handbook, Section 9060.</a:t>
            </a:r>
          </a:p>
          <a:p>
            <a:r>
              <a:rPr lang="en-US" sz="1800" dirty="0"/>
              <a:t>Two Visit Maintenance Unlock Requests forms – one for program providers and FMSAs, and one for CDS employers. Both forms are located on the </a:t>
            </a:r>
            <a:r>
              <a:rPr lang="en-US" sz="1800" dirty="0">
                <a:hlinkClick r:id="rId2"/>
              </a:rPr>
              <a:t>EVV Website for BCBSTX</a:t>
            </a:r>
            <a:r>
              <a:rPr lang="en-US" sz="1800" dirty="0"/>
              <a:t>.</a:t>
            </a:r>
          </a:p>
          <a:p>
            <a:pPr marL="388609" indent="-342900"/>
            <a:endParaRPr lang="en-US" dirty="0"/>
          </a:p>
          <a:p>
            <a:pPr marL="685628" lvl="2" indent="0">
              <a:buClr>
                <a:schemeClr val="tx1"/>
              </a:buClr>
              <a:buNone/>
            </a:pPr>
            <a:endParaRPr lang="en-US" b="1"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6</a:t>
            </a:fld>
            <a:endParaRPr lang="en-US"/>
          </a:p>
        </p:txBody>
      </p:sp>
    </p:spTree>
    <p:extLst>
      <p:ext uri="{BB962C8B-B14F-4D97-AF65-F5344CB8AC3E}">
        <p14:creationId xmlns:p14="http://schemas.microsoft.com/office/powerpoint/2010/main" val="145425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a:xfrm>
            <a:off x="457081" y="258845"/>
            <a:ext cx="11274663" cy="487523"/>
          </a:xfrm>
        </p:spPr>
        <p:txBody>
          <a:bodyPr/>
          <a:lstStyle/>
          <a:p>
            <a:r>
              <a:rPr lang="en-US" dirty="0"/>
              <a:t>Visit Maintenance Unlock Request (Cont.)</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a:xfrm>
            <a:off x="457080" y="1140764"/>
            <a:ext cx="11274663" cy="4919929"/>
          </a:xfrm>
        </p:spPr>
        <p:txBody>
          <a:bodyPr/>
          <a:lstStyle/>
          <a:p>
            <a:r>
              <a:rPr lang="en-US" sz="1800" dirty="0"/>
              <a:t>VM Unlock Request Basics</a:t>
            </a:r>
          </a:p>
          <a:p>
            <a:pPr lvl="1"/>
            <a:r>
              <a:rPr lang="en-US" dirty="0"/>
              <a:t>Submit the completed request to the EVV email address for BCBSTX.</a:t>
            </a:r>
          </a:p>
          <a:p>
            <a:pPr lvl="1"/>
            <a:r>
              <a:rPr lang="en-US" dirty="0"/>
              <a:t>Make sure you include the reason why the unlock request is needed (i.e., what prevented you from fixing what was needed during the visit maintenance time).</a:t>
            </a:r>
          </a:p>
          <a:p>
            <a:pPr lvl="1"/>
            <a:r>
              <a:rPr lang="en-US" dirty="0"/>
              <a:t>BCBSTX will respond within 10 business days after receiving the request.</a:t>
            </a:r>
          </a:p>
          <a:p>
            <a:pPr lvl="1"/>
            <a:r>
              <a:rPr lang="en-US" dirty="0"/>
              <a:t>If BCBSTX request more information the Program Provider, FMSA, or CDS employer has 10 business days to submit the requested information back to BCBSTX.</a:t>
            </a:r>
          </a:p>
          <a:p>
            <a:pPr lvl="1"/>
            <a:r>
              <a:rPr lang="en-US" dirty="0"/>
              <a:t>If request is approved, then BCBSTX will email approval to the EVV system vendor or PSO. EVV vendor has 10 business days to complete and PSO must complete within 20 business days of VMUR approval receipt.</a:t>
            </a:r>
          </a:p>
          <a:p>
            <a:pPr lvl="1"/>
            <a:r>
              <a:rPr lang="en-US" dirty="0"/>
              <a:t>BCBSTX is required to automatically deny request if:</a:t>
            </a:r>
          </a:p>
          <a:p>
            <a:pPr lvl="2"/>
            <a:r>
              <a:rPr lang="en-US" sz="1800" dirty="0"/>
              <a:t>The request was not sent through a secure method, and/or could not be unencrypted.</a:t>
            </a:r>
          </a:p>
          <a:p>
            <a:pPr lvl="2"/>
            <a:r>
              <a:rPr lang="en-US" sz="1800" dirty="0"/>
              <a:t>The request is incomplete or missing required information</a:t>
            </a:r>
          </a:p>
          <a:p>
            <a:pPr lvl="2"/>
            <a:r>
              <a:rPr lang="en-US" sz="1800" dirty="0"/>
              <a:t>Submitted with an outdated or modified version of the VMUR form.</a:t>
            </a:r>
          </a:p>
          <a:p>
            <a:pPr marL="45709" indent="0">
              <a:buNone/>
            </a:pPr>
            <a:endParaRPr lang="en-US" dirty="0"/>
          </a:p>
          <a:p>
            <a:pPr marL="685628" lvl="2" indent="0">
              <a:buClr>
                <a:schemeClr val="tx1"/>
              </a:buClr>
              <a:buNone/>
            </a:pPr>
            <a:endParaRPr lang="en-US" b="1"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7</a:t>
            </a:fld>
            <a:endParaRPr lang="en-US"/>
          </a:p>
        </p:txBody>
      </p:sp>
    </p:spTree>
    <p:extLst>
      <p:ext uri="{BB962C8B-B14F-4D97-AF65-F5344CB8AC3E}">
        <p14:creationId xmlns:p14="http://schemas.microsoft.com/office/powerpoint/2010/main" val="215133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dirty="0"/>
              <a:t>EVV Website for BCBSTX </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dirty="0">
                <a:hlinkClick r:id="rId2"/>
              </a:rPr>
              <a:t>EVV Webpage</a:t>
            </a:r>
            <a:r>
              <a:rPr lang="en-US" dirty="0"/>
              <a:t> for BCBSTX </a:t>
            </a:r>
            <a:endParaRPr lang="en-US" dirty="0">
              <a:solidFill>
                <a:srgbClr val="0070C0"/>
              </a:solidFill>
            </a:endParaRPr>
          </a:p>
          <a:p>
            <a:r>
              <a:rPr lang="en-US" dirty="0"/>
              <a:t>Four Resource Sections – Policies, Training, Notices and Archives</a:t>
            </a:r>
          </a:p>
          <a:p>
            <a:r>
              <a:rPr lang="en-US" dirty="0"/>
              <a:t>EVV Visit Maintenance Unlock Request Forms (located on our </a:t>
            </a:r>
            <a:r>
              <a:rPr lang="en-US" dirty="0">
                <a:hlinkClick r:id="rId3"/>
              </a:rPr>
              <a:t>EVV webpage</a:t>
            </a:r>
            <a:r>
              <a:rPr lang="en-US" dirty="0"/>
              <a:t>)</a:t>
            </a:r>
          </a:p>
          <a:p>
            <a:pPr lvl="1"/>
            <a:r>
              <a:rPr lang="en-US" dirty="0"/>
              <a:t>Programs Providers and FMSA</a:t>
            </a:r>
          </a:p>
          <a:p>
            <a:pPr lvl="1"/>
            <a:r>
              <a:rPr lang="en-US" dirty="0"/>
              <a:t>CDS Employers</a:t>
            </a:r>
          </a:p>
          <a:p>
            <a:r>
              <a:rPr lang="en-US" dirty="0"/>
              <a:t>Texas Health and Human Services EVV Contract Information</a:t>
            </a:r>
          </a:p>
          <a:p>
            <a:r>
              <a:rPr lang="en-US" dirty="0"/>
              <a:t>Texas Medicaid &amp; Healthcare Partnership - EVV Contact Information</a:t>
            </a:r>
          </a:p>
          <a:p>
            <a:r>
              <a:rPr lang="en-US" dirty="0"/>
              <a:t>EVV Vendor Contact</a:t>
            </a:r>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8</a:t>
            </a:fld>
            <a:endParaRPr lang="en-US"/>
          </a:p>
        </p:txBody>
      </p:sp>
    </p:spTree>
    <p:extLst>
      <p:ext uri="{BB962C8B-B14F-4D97-AF65-F5344CB8AC3E}">
        <p14:creationId xmlns:p14="http://schemas.microsoft.com/office/powerpoint/2010/main" val="1536505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a:t>BCBSTX EVV Contact Information</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dirty="0">
                <a:hlinkClick r:id="rId2"/>
              </a:rPr>
              <a:t>BCBSTX_EVV_Questions@bcbstx.com</a:t>
            </a:r>
            <a:endParaRPr lang="en-US" dirty="0"/>
          </a:p>
          <a:p>
            <a:r>
              <a:rPr lang="en-US" dirty="0"/>
              <a:t>Provider Customer Service at 877-784-6802</a:t>
            </a:r>
          </a:p>
          <a:p>
            <a:r>
              <a:rPr lang="en-US" dirty="0"/>
              <a:t>For Service Coordination needs, call 877-301-4394 (TTY 7-1-1)</a:t>
            </a:r>
          </a:p>
          <a:p>
            <a:r>
              <a:rPr lang="en-US" dirty="0"/>
              <a:t>Information on how to submit a </a:t>
            </a:r>
            <a:r>
              <a:rPr lang="en-US" dirty="0">
                <a:hlinkClick r:id="rId3"/>
              </a:rPr>
              <a:t>Complaint or Appeal</a:t>
            </a:r>
            <a:endParaRPr lang="en-US" dirty="0"/>
          </a:p>
          <a:p>
            <a:r>
              <a:rPr lang="en-US" dirty="0">
                <a:hlinkClick r:id="rId4"/>
              </a:rPr>
              <a:t>Sign Up for GovDelivery</a:t>
            </a:r>
            <a:r>
              <a:rPr lang="en-US" dirty="0"/>
              <a:t> – Ensures you will have the most current news and alerts related to EVV</a:t>
            </a:r>
          </a:p>
          <a:p>
            <a:endParaRPr lang="en-US"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9</a:t>
            </a:fld>
            <a:endParaRPr lang="en-US"/>
          </a:p>
        </p:txBody>
      </p:sp>
    </p:spTree>
    <p:extLst>
      <p:ext uri="{BB962C8B-B14F-4D97-AF65-F5344CB8AC3E}">
        <p14:creationId xmlns:p14="http://schemas.microsoft.com/office/powerpoint/2010/main" val="3046772729"/>
      </p:ext>
    </p:extLst>
  </p:cSld>
  <p:clrMapOvr>
    <a:masterClrMapping/>
  </p:clrMapOvr>
</p:sld>
</file>

<file path=ppt/theme/theme1.xml><?xml version="1.0" encoding="utf-8"?>
<a:theme xmlns:a="http://schemas.openxmlformats.org/drawingml/2006/main" name="Office Theme">
  <a:themeElements>
    <a:clrScheme name="Blue Brand Theme w ORANGE ACCENT">
      <a:dk1>
        <a:srgbClr val="1E1E1E"/>
      </a:dk1>
      <a:lt1>
        <a:srgbClr val="FFFFFF"/>
      </a:lt1>
      <a:dk2>
        <a:srgbClr val="007CBF"/>
      </a:dk2>
      <a:lt2>
        <a:srgbClr val="D1DAE0"/>
      </a:lt2>
      <a:accent1>
        <a:srgbClr val="005487"/>
      </a:accent1>
      <a:accent2>
        <a:srgbClr val="27BDC8"/>
      </a:accent2>
      <a:accent3>
        <a:srgbClr val="D1DAE0"/>
      </a:accent3>
      <a:accent4>
        <a:srgbClr val="007CBF"/>
      </a:accent4>
      <a:accent5>
        <a:srgbClr val="FF6D00"/>
      </a:accent5>
      <a:accent6>
        <a:srgbClr val="FDD14B"/>
      </a:accent6>
      <a:hlink>
        <a:srgbClr val="007CBF"/>
      </a:hlink>
      <a:folHlink>
        <a:srgbClr val="007C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2069351_765068.0324_TX_Special Project_2024 PowerPoint Templates for BrandSource Assets_CIRCLES" id="{9C379E94-747C-DD45-B96D-786A8065BD97}" vid="{1179194C-A425-1141-B9EC-E6D9540830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ad57f79-a69e-41e6-9072-79af8cd765e9">
      <UserInfo>
        <DisplayName>Meredith Velan</DisplayName>
        <AccountId>13</AccountId>
        <AccountType/>
      </UserInfo>
    </SharedWithUsers>
    <_ip_UnifiedCompliancePolicyUIAction xmlns="http://schemas.microsoft.com/sharepoint/v3" xsi:nil="true"/>
    <TaxCatchAll xmlns="5c010ad1-c08e-4983-b227-f5575219fce8" xsi:nil="true"/>
    <_ip_UnifiedCompliancePolicyProperties xmlns="http://schemas.microsoft.com/sharepoint/v3" xsi:nil="true"/>
    <lcf76f155ced4ddcb4097134ff3c332f xmlns="a1065153-b46d-4cfd-8ec4-7577b8295d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BDBF616E966D4C91C5C4EFC3B0E161" ma:contentTypeVersion="18" ma:contentTypeDescription="Create a new document." ma:contentTypeScope="" ma:versionID="a23f386d5001bd399aa4bd22f4e489b0">
  <xsd:schema xmlns:xsd="http://www.w3.org/2001/XMLSchema" xmlns:xs="http://www.w3.org/2001/XMLSchema" xmlns:p="http://schemas.microsoft.com/office/2006/metadata/properties" xmlns:ns1="http://schemas.microsoft.com/sharepoint/v3" xmlns:ns2="a1065153-b46d-4cfd-8ec4-7577b8295db5" xmlns:ns3="4ad57f79-a69e-41e6-9072-79af8cd765e9" xmlns:ns4="5c010ad1-c08e-4983-b227-f5575219fce8" targetNamespace="http://schemas.microsoft.com/office/2006/metadata/properties" ma:root="true" ma:fieldsID="25a74b7c0acaa5f501c76813df3ec060" ns1:_="" ns2:_="" ns3:_="" ns4:_="">
    <xsd:import namespace="http://schemas.microsoft.com/sharepoint/v3"/>
    <xsd:import namespace="a1065153-b46d-4cfd-8ec4-7577b8295db5"/>
    <xsd:import namespace="4ad57f79-a69e-41e6-9072-79af8cd765e9"/>
    <xsd:import namespace="5c010ad1-c08e-4983-b227-f5575219fc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element ref="ns2:MediaServiceSearchProperties"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065153-b46d-4cfd-8ec4-7577b8295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4530e2d-b1ea-4ada-8c7e-d095980ec34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d57f79-a69e-41e6-9072-79af8cd765e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010ad1-c08e-4983-b227-f5575219fce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3a46698-37ab-4ace-bbd4-435619bd57ea}" ma:internalName="TaxCatchAll" ma:showField="CatchAllData" ma:web="4ad57f79-a69e-41e6-9072-79af8cd765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AF1028-1685-4730-9CD0-F30B19F5F562}">
  <ds:schemaRef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4ad57f79-a69e-41e6-9072-79af8cd765e9"/>
    <ds:schemaRef ds:uri="http://purl.org/dc/elements/1.1/"/>
    <ds:schemaRef ds:uri="http://schemas.microsoft.com/office/2006/metadata/properties"/>
    <ds:schemaRef ds:uri="5c010ad1-c08e-4983-b227-f5575219fce8"/>
    <ds:schemaRef ds:uri="a1065153-b46d-4cfd-8ec4-7577b8295db5"/>
    <ds:schemaRef ds:uri="http://www.w3.org/XML/1998/namespace"/>
  </ds:schemaRefs>
</ds:datastoreItem>
</file>

<file path=customXml/itemProps2.xml><?xml version="1.0" encoding="utf-8"?>
<ds:datastoreItem xmlns:ds="http://schemas.openxmlformats.org/officeDocument/2006/customXml" ds:itemID="{5599304F-E288-4BCE-B838-3FF4895A9118}">
  <ds:schemaRefs>
    <ds:schemaRef ds:uri="4ad57f79-a69e-41e6-9072-79af8cd765e9"/>
    <ds:schemaRef ds:uri="5c010ad1-c08e-4983-b227-f5575219fce8"/>
    <ds:schemaRef ds:uri="a1065153-b46d-4cfd-8ec4-7577b8295d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0ED195-B842-485A-B8FB-6CA743A439B6}">
  <ds:schemaRefs>
    <ds:schemaRef ds:uri="http://schemas.microsoft.com/sharepoint/v3/contenttype/forms"/>
  </ds:schemaRefs>
</ds:datastoreItem>
</file>

<file path=docMetadata/LabelInfo.xml><?xml version="1.0" encoding="utf-8"?>
<clbl:labelList xmlns:clbl="http://schemas.microsoft.com/office/2020/mipLabelMetadata">
  <clbl:label id="{02513295-34d7-4ce7-95f0-d6d90e122a36}" enabled="1" method="Standard" siteId="{2e0cb644-c094-41d7-ab3d-43201da24438}" contentBits="0" removed="0"/>
</clbl:labelList>
</file>

<file path=docProps/app.xml><?xml version="1.0" encoding="utf-8"?>
<Properties xmlns="http://schemas.openxmlformats.org/officeDocument/2006/extended-properties" xmlns:vt="http://schemas.openxmlformats.org/officeDocument/2006/docPropsVTypes">
  <Template>2069351_765068.0324_TX_Special Project_2024 PowerPoint Templates for BrandSource Assets_CIRCLES (8)</Template>
  <TotalTime>210</TotalTime>
  <Words>992</Words>
  <Application>Microsoft Office PowerPoint</Application>
  <PresentationFormat>Custom</PresentationFormat>
  <Paragraphs>87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Electronic Visit Verification  Visit Maintenance Unlock Request</vt:lpstr>
      <vt:lpstr>Training Instructions</vt:lpstr>
      <vt:lpstr>Overview of Training</vt:lpstr>
      <vt:lpstr>Key Terms and Definitions</vt:lpstr>
      <vt:lpstr>VM Rules in EVV Policy Handbook</vt:lpstr>
      <vt:lpstr>Visit Maintenance Unlock Request</vt:lpstr>
      <vt:lpstr>Visit Maintenance Unlock Request (Cont.)</vt:lpstr>
      <vt:lpstr>EVV Website for BCBSTX </vt:lpstr>
      <vt:lpstr>BCBSTX EVV Contact Information</vt:lpstr>
      <vt:lpstr>Questions?</vt:lpstr>
    </vt:vector>
  </TitlesOfParts>
  <Manager/>
  <Company>HCSC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Circles Template</dc:title>
  <dc:subject/>
  <dc:creator>Veronica Perry</dc:creator>
  <cp:keywords/>
  <dc:description/>
  <cp:lastModifiedBy>Veronica Perry</cp:lastModifiedBy>
  <cp:revision>3</cp:revision>
  <cp:lastPrinted>2018-02-05T21:27:33Z</cp:lastPrinted>
  <dcterms:created xsi:type="dcterms:W3CDTF">2025-02-19T18:20:08Z</dcterms:created>
  <dcterms:modified xsi:type="dcterms:W3CDTF">2025-03-20T18:50:46Z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0x01010034BDBF616E966D4C91C5C4EFC3B0E161</vt:lpwstr>
  </property>
  <property fmtid="{D5CDD505-2E9C-101B-9397-08002B2CF9AE}" pid="3" name="MSIP_Label_02513295-34d7-4ce7-95f0-d6d90e122a36_Enabled">
    <vt:lpwstr>true</vt:lpwstr>
  </property>
  <property fmtid="{D5CDD505-2E9C-101B-9397-08002B2CF9AE}" pid="4" name="MSIP_Label_02513295-34d7-4ce7-95f0-d6d90e122a36_SetDate">
    <vt:lpwstr>2023-02-04T22:21:31Z</vt:lpwstr>
  </property>
  <property fmtid="{D5CDD505-2E9C-101B-9397-08002B2CF9AE}" pid="5" name="MSIP_Label_02513295-34d7-4ce7-95f0-d6d90e122a36_Method">
    <vt:lpwstr>Standard</vt:lpwstr>
  </property>
  <property fmtid="{D5CDD505-2E9C-101B-9397-08002B2CF9AE}" pid="6" name="MSIP_Label_02513295-34d7-4ce7-95f0-d6d90e122a36_Name">
    <vt:lpwstr>Non-Public</vt:lpwstr>
  </property>
  <property fmtid="{D5CDD505-2E9C-101B-9397-08002B2CF9AE}" pid="7" name="MSIP_Label_02513295-34d7-4ce7-95f0-d6d90e122a36_SiteId">
    <vt:lpwstr>2e0cb644-c094-41d7-ab3d-43201da24438</vt:lpwstr>
  </property>
  <property fmtid="{D5CDD505-2E9C-101B-9397-08002B2CF9AE}" pid="8" name="MSIP_Label_02513295-34d7-4ce7-95f0-d6d90e122a36_ActionId">
    <vt:lpwstr>83d2bec6-294b-4148-8a60-666d20cfa6ab</vt:lpwstr>
  </property>
  <property fmtid="{D5CDD505-2E9C-101B-9397-08002B2CF9AE}" pid="9" name="MSIP_Label_02513295-34d7-4ce7-95f0-d6d90e122a36_ContentBits">
    <vt:lpwstr>0</vt:lpwstr>
  </property>
  <property fmtid="{D5CDD505-2E9C-101B-9397-08002B2CF9AE}" pid="10" name="MediaServiceImageTags">
    <vt:lpwstr/>
  </property>
</Properties>
</file>