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4"/>
  </p:notesMasterIdLst>
  <p:sldIdLst>
    <p:sldId id="287" r:id="rId2"/>
    <p:sldId id="301" r:id="rId3"/>
    <p:sldId id="284" r:id="rId4"/>
    <p:sldId id="288" r:id="rId5"/>
    <p:sldId id="289" r:id="rId6"/>
    <p:sldId id="295" r:id="rId7"/>
    <p:sldId id="290" r:id="rId8"/>
    <p:sldId id="291" r:id="rId9"/>
    <p:sldId id="292" r:id="rId10"/>
    <p:sldId id="293" r:id="rId11"/>
    <p:sldId id="294" r:id="rId12"/>
    <p:sldId id="264"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orient="horz" pos="4032">
          <p15:clr>
            <a:srgbClr val="A4A3A4"/>
          </p15:clr>
        </p15:guide>
        <p15:guide id="3" orient="horz" pos="2160">
          <p15:clr>
            <a:srgbClr val="A4A3A4"/>
          </p15:clr>
        </p15:guide>
        <p15:guide id="4" pos="288">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lene Yeates" initials="AY" lastIdx="2" clrIdx="0">
    <p:extLst>
      <p:ext uri="{19B8F6BF-5375-455C-9EA6-DF929625EA0E}">
        <p15:presenceInfo xmlns:p15="http://schemas.microsoft.com/office/powerpoint/2012/main" userId="S::Arlene_Yeates@bcbstx.com::0b5ba9ea-567a-434a-a3f9-daad42b85813" providerId="AD"/>
      </p:ext>
    </p:extLst>
  </p:cmAuthor>
  <p:cmAuthor id="2" name="Lopez,Marisol R (HHSC)" initials="LR(" lastIdx="6" clrIdx="1">
    <p:extLst>
      <p:ext uri="{19B8F6BF-5375-455C-9EA6-DF929625EA0E}">
        <p15:presenceInfo xmlns:p15="http://schemas.microsoft.com/office/powerpoint/2012/main" userId="S::Marisol.Lopez@hhs.texas.gov::3e33fb45-a5b1-40ec-b443-47d3954808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a:srgbClr val="98C65A"/>
    <a:srgbClr val="DFF3F9"/>
    <a:srgbClr val="B5E9F9"/>
    <a:srgbClr val="BBE6F3"/>
    <a:srgbClr val="F88F1C"/>
    <a:srgbClr val="FCCB96"/>
    <a:srgbClr val="FDD9B1"/>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6" autoAdjust="0"/>
    <p:restoredTop sz="92895" autoAdjust="0"/>
  </p:normalViewPr>
  <p:slideViewPr>
    <p:cSldViewPr>
      <p:cViewPr varScale="1">
        <p:scale>
          <a:sx n="145" d="100"/>
          <a:sy n="145" d="100"/>
        </p:scale>
        <p:origin x="1692" y="114"/>
      </p:cViewPr>
      <p:guideLst>
        <p:guide orient="horz" pos="288"/>
        <p:guide orient="horz" pos="4032"/>
        <p:guide orient="horz" pos="2160"/>
        <p:guide pos="28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7" d="100"/>
        <a:sy n="137" d="100"/>
      </p:scale>
      <p:origin x="0" y="5196"/>
    </p:cViewPr>
  </p:sorterViewPr>
  <p:notesViewPr>
    <p:cSldViewPr>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50C378-AAEF-4DA0-AB80-42EC6A732253}" type="datetimeFigureOut">
              <a:rPr lang="en-US" smtClean="0"/>
              <a:t>10/19/2022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0F3EB4-AEE2-46E3-AFCD-F8E09A520187}" type="slidenum">
              <a:rPr lang="en-US" smtClean="0"/>
              <a:t>‹#›</a:t>
            </a:fld>
            <a:endParaRPr lang="en-US" dirty="0"/>
          </a:p>
        </p:txBody>
      </p:sp>
    </p:spTree>
    <p:extLst>
      <p:ext uri="{BB962C8B-B14F-4D97-AF65-F5344CB8AC3E}">
        <p14:creationId xmlns:p14="http://schemas.microsoft.com/office/powerpoint/2010/main" val="429127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F3EB4-AEE2-46E3-AFCD-F8E09A520187}" type="slidenum">
              <a:rPr lang="en-US" smtClean="0"/>
              <a:t>9</a:t>
            </a:fld>
            <a:endParaRPr lang="en-US" dirty="0"/>
          </a:p>
        </p:txBody>
      </p:sp>
    </p:spTree>
    <p:extLst>
      <p:ext uri="{BB962C8B-B14F-4D97-AF65-F5344CB8AC3E}">
        <p14:creationId xmlns:p14="http://schemas.microsoft.com/office/powerpoint/2010/main" val="3567167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5" name="TextBox 4"/>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80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84124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1124712"/>
            <a:ext cx="8462962" cy="5230906"/>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312830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84124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1124712"/>
            <a:ext cx="8462962" cy="5230906"/>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3868158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65836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914400"/>
            <a:ext cx="8462962" cy="5441218"/>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190720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8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1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5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1A64-B14A-4401-B489-25C7F1E4344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5F77B99-6FC0-4ABF-A241-0ADFC28E2D82}"/>
              </a:ext>
            </a:extLst>
          </p:cNvPr>
          <p:cNvSpPr>
            <a:spLocks noGrp="1"/>
          </p:cNvSpPr>
          <p:nvPr>
            <p:ph type="sldNum" sz="quarter" idx="10"/>
          </p:nvPr>
        </p:nvSpPr>
        <p:spPr/>
        <p:txBody>
          <a:bodyPr/>
          <a:lstStyle/>
          <a:p>
            <a:pPr fontAlgn="base">
              <a:spcBef>
                <a:spcPct val="0"/>
              </a:spcBef>
              <a:spcAft>
                <a:spcPct val="0"/>
              </a:spcAft>
              <a:defRPr/>
            </a:pPr>
            <a:fld id="{EDC0CDF5-C25C-4B80-8F22-372B2E1BA422}"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70186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98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8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5256" y="4593945"/>
            <a:ext cx="61179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7" name="TextBox 6"/>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5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5256" y="2438400"/>
            <a:ext cx="61179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3635655"/>
            <a:ext cx="4187825" cy="533400"/>
          </a:xfrm>
        </p:spPr>
        <p:txBody>
          <a:bodyPr/>
          <a:lstStyle>
            <a:lvl1pPr marL="0" indent="0">
              <a:buNone/>
              <a:defRPr sz="1400" cap="all" baseline="0"/>
            </a:lvl1pPr>
          </a:lstStyle>
          <a:p>
            <a:pPr lvl="0"/>
            <a:r>
              <a:rPr lang="en-US" dirty="0"/>
              <a:t>Click to edit Master text styles</a:t>
            </a:r>
          </a:p>
        </p:txBody>
      </p:sp>
      <p:sp>
        <p:nvSpPr>
          <p:cNvPr id="7" name="TextBox 6"/>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75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sldNum" sz="quarter" idx="4"/>
          </p:nvPr>
        </p:nvSpPr>
        <p:spPr bwMode="auto">
          <a:xfrm>
            <a:off x="8391410" y="6700138"/>
            <a:ext cx="762000" cy="1531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00" b="0">
                <a:solidFill>
                  <a:schemeClr val="bg1"/>
                </a:solidFill>
              </a:defRPr>
            </a:lvl1pPr>
          </a:lstStyle>
          <a:p>
            <a:pPr fontAlgn="base">
              <a:spcBef>
                <a:spcPct val="0"/>
              </a:spcBef>
              <a:spcAft>
                <a:spcPct val="0"/>
              </a:spcAft>
              <a:defRPr/>
            </a:pPr>
            <a:fld id="{EDC0CDF5-C25C-4B80-8F22-372B2E1BA422}" type="slidenum">
              <a:rPr lang="en-US" smtClean="0"/>
              <a:pPr fontAlgn="base">
                <a:spcBef>
                  <a:spcPct val="0"/>
                </a:spcBef>
                <a:spcAft>
                  <a:spcPct val="0"/>
                </a:spcAft>
                <a:defRPr/>
              </a:pPr>
              <a:t>‹#›</a:t>
            </a:fld>
            <a:endParaRPr lang="en-US" dirty="0"/>
          </a:p>
        </p:txBody>
      </p:sp>
      <p:sp>
        <p:nvSpPr>
          <p:cNvPr id="1027" name="Rectangle 3"/>
          <p:cNvSpPr>
            <a:spLocks noGrp="1" noChangeArrowheads="1"/>
          </p:cNvSpPr>
          <p:nvPr>
            <p:ph type="title"/>
          </p:nvPr>
        </p:nvSpPr>
        <p:spPr bwMode="auto">
          <a:xfrm>
            <a:off x="361420" y="29909"/>
            <a:ext cx="852293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dirty="0"/>
              <a:t>Header</a:t>
            </a:r>
          </a:p>
        </p:txBody>
      </p:sp>
      <p:sp>
        <p:nvSpPr>
          <p:cNvPr id="1028" name="Rectangle 4"/>
          <p:cNvSpPr>
            <a:spLocks noGrp="1" noChangeArrowheads="1"/>
          </p:cNvSpPr>
          <p:nvPr>
            <p:ph type="body" idx="1"/>
          </p:nvPr>
        </p:nvSpPr>
        <p:spPr bwMode="auto">
          <a:xfrm>
            <a:off x="395286" y="1143000"/>
            <a:ext cx="8496829" cy="559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Box 4"/>
          <p:cNvSpPr txBox="1"/>
          <p:nvPr/>
        </p:nvSpPr>
        <p:spPr>
          <a:xfrm>
            <a:off x="9296400" y="6692823"/>
            <a:ext cx="747636" cy="153888"/>
          </a:xfrm>
          <a:prstGeom prst="rect">
            <a:avLst/>
          </a:prstGeom>
          <a:noFill/>
        </p:spPr>
        <p:txBody>
          <a:bodyPr wrap="square" lIns="0" rIns="0" rtlCol="0" anchor="b">
            <a:spAutoFit/>
          </a:bodyPr>
          <a:lstStyle/>
          <a:p>
            <a:pPr algn="l" fontAlgn="base">
              <a:spcBef>
                <a:spcPct val="0"/>
              </a:spcBef>
              <a:spcAft>
                <a:spcPct val="0"/>
              </a:spcAft>
            </a:pPr>
            <a:r>
              <a:rPr lang="en-US" sz="400" dirty="0">
                <a:solidFill>
                  <a:schemeClr val="bg1">
                    <a:lumMod val="50000"/>
                  </a:schemeClr>
                </a:solidFill>
              </a:rPr>
              <a:t>101663.0716</a:t>
            </a:r>
          </a:p>
        </p:txBody>
      </p:sp>
    </p:spTree>
    <p:extLst>
      <p:ext uri="{BB962C8B-B14F-4D97-AF65-F5344CB8AC3E}">
        <p14:creationId xmlns:p14="http://schemas.microsoft.com/office/powerpoint/2010/main" val="3827595730"/>
      </p:ext>
    </p:extLst>
  </p:cSld>
  <p:clrMap bg1="lt1" tx1="dk1" bg2="lt2" tx2="dk2" accent1="accent1" accent2="accent2" accent3="accent3" accent4="accent4" accent5="accent5" accent6="accent6" hlink="hlink" folHlink="folHlink"/>
  <p:sldLayoutIdLst>
    <p:sldLayoutId id="2147483699" r:id="rId1"/>
    <p:sldLayoutId id="2147483712" r:id="rId2"/>
    <p:sldLayoutId id="2147483713" r:id="rId3"/>
    <p:sldLayoutId id="2147483714" r:id="rId4"/>
    <p:sldLayoutId id="2147483721" r:id="rId5"/>
    <p:sldLayoutId id="2147483715" r:id="rId6"/>
    <p:sldLayoutId id="2147483716" r:id="rId7"/>
    <p:sldLayoutId id="2147483717" r:id="rId8"/>
    <p:sldLayoutId id="2147483718" r:id="rId9"/>
    <p:sldLayoutId id="2147483690" r:id="rId10"/>
    <p:sldLayoutId id="2147483719" r:id="rId11"/>
    <p:sldLayoutId id="2147483720" r:id="rId12"/>
  </p:sldLayoutIdLst>
  <p:hf hdr="0" dt="0"/>
  <p:txStyles>
    <p:titleStyle>
      <a:lvl1pPr algn="l" rtl="0" eaLnBrk="0" fontAlgn="base" hangingPunct="0">
        <a:spcBef>
          <a:spcPct val="0"/>
        </a:spcBef>
        <a:spcAft>
          <a:spcPct val="0"/>
        </a:spcAft>
        <a:defRPr sz="2600" b="0" cap="none" baseline="0">
          <a:solidFill>
            <a:schemeClr val="bg1"/>
          </a:solidFill>
          <a:latin typeface="+mn-lt"/>
          <a:ea typeface="+mj-ea"/>
          <a:cs typeface="+mj-cs"/>
        </a:defRPr>
      </a:lvl1pPr>
      <a:lvl2pPr algn="l" rtl="0" eaLnBrk="0" fontAlgn="base" hangingPunct="0">
        <a:spcBef>
          <a:spcPct val="0"/>
        </a:spcBef>
        <a:spcAft>
          <a:spcPct val="0"/>
        </a:spcAft>
        <a:defRPr sz="3200">
          <a:solidFill>
            <a:schemeClr val="bg1"/>
          </a:solidFill>
          <a:latin typeface="Arial Black" pitchFamily="34" charset="0"/>
        </a:defRPr>
      </a:lvl2pPr>
      <a:lvl3pPr algn="l" rtl="0" eaLnBrk="0" fontAlgn="base" hangingPunct="0">
        <a:spcBef>
          <a:spcPct val="0"/>
        </a:spcBef>
        <a:spcAft>
          <a:spcPct val="0"/>
        </a:spcAft>
        <a:defRPr sz="3200">
          <a:solidFill>
            <a:schemeClr val="bg1"/>
          </a:solidFill>
          <a:latin typeface="Arial Black" pitchFamily="34" charset="0"/>
        </a:defRPr>
      </a:lvl3pPr>
      <a:lvl4pPr algn="l" rtl="0" eaLnBrk="0" fontAlgn="base" hangingPunct="0">
        <a:spcBef>
          <a:spcPct val="0"/>
        </a:spcBef>
        <a:spcAft>
          <a:spcPct val="0"/>
        </a:spcAft>
        <a:defRPr sz="3200">
          <a:solidFill>
            <a:schemeClr val="bg1"/>
          </a:solidFill>
          <a:latin typeface="Arial Black" pitchFamily="34" charset="0"/>
        </a:defRPr>
      </a:lvl4pPr>
      <a:lvl5pPr algn="l" rtl="0" eaLnBrk="0" fontAlgn="base" hangingPunct="0">
        <a:spcBef>
          <a:spcPct val="0"/>
        </a:spcBef>
        <a:spcAft>
          <a:spcPct val="0"/>
        </a:spcAft>
        <a:defRPr sz="3200">
          <a:solidFill>
            <a:schemeClr val="bg1"/>
          </a:solidFill>
          <a:latin typeface="Arial Black" pitchFamily="34" charset="0"/>
        </a:defRPr>
      </a:lvl5pPr>
      <a:lvl6pPr marL="457200" algn="l" rtl="0" fontAlgn="base">
        <a:spcBef>
          <a:spcPct val="0"/>
        </a:spcBef>
        <a:spcAft>
          <a:spcPct val="0"/>
        </a:spcAft>
        <a:defRPr sz="3200">
          <a:solidFill>
            <a:schemeClr val="bg1"/>
          </a:solidFill>
          <a:latin typeface="Arial Black" pitchFamily="34" charset="0"/>
        </a:defRPr>
      </a:lvl6pPr>
      <a:lvl7pPr marL="914400" algn="l" rtl="0" fontAlgn="base">
        <a:spcBef>
          <a:spcPct val="0"/>
        </a:spcBef>
        <a:spcAft>
          <a:spcPct val="0"/>
        </a:spcAft>
        <a:defRPr sz="3200">
          <a:solidFill>
            <a:schemeClr val="bg1"/>
          </a:solidFill>
          <a:latin typeface="Arial Black" pitchFamily="34" charset="0"/>
        </a:defRPr>
      </a:lvl7pPr>
      <a:lvl8pPr marL="1371600" algn="l" rtl="0" fontAlgn="base">
        <a:spcBef>
          <a:spcPct val="0"/>
        </a:spcBef>
        <a:spcAft>
          <a:spcPct val="0"/>
        </a:spcAft>
        <a:defRPr sz="3200">
          <a:solidFill>
            <a:schemeClr val="bg1"/>
          </a:solidFill>
          <a:latin typeface="Arial Black" pitchFamily="34" charset="0"/>
        </a:defRPr>
      </a:lvl8pPr>
      <a:lvl9pPr marL="1828800" algn="l" rtl="0" fontAlgn="base">
        <a:spcBef>
          <a:spcPct val="0"/>
        </a:spcBef>
        <a:spcAft>
          <a:spcPct val="0"/>
        </a:spcAft>
        <a:defRPr sz="3200">
          <a:solidFill>
            <a:schemeClr val="bg1"/>
          </a:solidFill>
          <a:latin typeface="Arial Black" pitchFamily="34" charset="0"/>
        </a:defRPr>
      </a:lvl9pPr>
    </p:titleStyle>
    <p:bodyStyle>
      <a:lvl1pPr marL="285750" indent="-285750" algn="l" rtl="0" eaLnBrk="0" fontAlgn="base" hangingPunct="0">
        <a:spcBef>
          <a:spcPct val="60000"/>
        </a:spcBef>
        <a:spcAft>
          <a:spcPts val="0"/>
        </a:spcAft>
        <a:buClr>
          <a:schemeClr val="bg2"/>
        </a:buClr>
        <a:buSzPct val="115000"/>
        <a:buChar char="•"/>
        <a:defRPr sz="2000">
          <a:solidFill>
            <a:schemeClr val="tx1"/>
          </a:solidFill>
          <a:latin typeface="+mn-lt"/>
          <a:ea typeface="+mn-ea"/>
          <a:cs typeface="+mn-cs"/>
        </a:defRPr>
      </a:lvl1pPr>
      <a:lvl2pPr marL="569913" indent="-228600" algn="l" rtl="0" eaLnBrk="0" fontAlgn="base" hangingPunct="0">
        <a:spcBef>
          <a:spcPct val="25000"/>
        </a:spcBef>
        <a:spcAft>
          <a:spcPts val="0"/>
        </a:spcAft>
        <a:buFont typeface="Arial" panose="020B0604020202020204" pitchFamily="34" charset="0"/>
        <a:buChar char="•"/>
        <a:defRPr sz="1600">
          <a:solidFill>
            <a:schemeClr val="tx1"/>
          </a:solidFill>
          <a:latin typeface="+mn-lt"/>
        </a:defRPr>
      </a:lvl2pPr>
      <a:lvl3pPr marL="796925" indent="-168275" algn="l" rtl="0" eaLnBrk="0" fontAlgn="base" hangingPunct="0">
        <a:spcBef>
          <a:spcPct val="20000"/>
        </a:spcBef>
        <a:spcAft>
          <a:spcPct val="0"/>
        </a:spcAft>
        <a:buClr>
          <a:schemeClr val="bg2">
            <a:lumMod val="50000"/>
          </a:schemeClr>
        </a:buClr>
        <a:buChar char="•"/>
        <a:defRPr sz="1400">
          <a:solidFill>
            <a:schemeClr val="tx1"/>
          </a:solidFill>
          <a:latin typeface="+mn-lt"/>
        </a:defRPr>
      </a:lvl3pPr>
      <a:lvl4pPr marL="1031875" indent="-171450" algn="l" rtl="0" eaLnBrk="0" fontAlgn="base" hangingPunct="0">
        <a:spcBef>
          <a:spcPct val="20000"/>
        </a:spcBef>
        <a:spcAft>
          <a:spcPct val="0"/>
        </a:spcAft>
        <a:buClr>
          <a:schemeClr val="bg2">
            <a:lumMod val="65000"/>
          </a:schemeClr>
        </a:buClr>
        <a:buFont typeface="Arial" panose="020B0604020202020204" pitchFamily="34" charset="0"/>
        <a:buChar char="•"/>
        <a:defRPr sz="12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bcbstx.com/provider/medicaid/education-and-reference/evv" TargetMode="External"/><Relationship Id="rId2" Type="http://schemas.openxmlformats.org/officeDocument/2006/relationships/hyperlink" Target="https://www.bcbstx.com/provider/medicaid/evv.html"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bcbstx.com/starkids/member-resources/complaints-and-appeals.html" TargetMode="External"/><Relationship Id="rId2" Type="http://schemas.openxmlformats.org/officeDocument/2006/relationships/hyperlink" Target="mailto:BCBSTX_EVV_Questions@bcbstx.com" TargetMode="External"/><Relationship Id="rId1" Type="http://schemas.openxmlformats.org/officeDocument/2006/relationships/slideLayout" Target="../slideLayouts/slideLayout11.xml"/><Relationship Id="rId4" Type="http://schemas.openxmlformats.org/officeDocument/2006/relationships/hyperlink" Target="https://public.govdelivery.com/accounts/TXHHSC/subscriber/new?topic_id=TXHHSC_24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www.hhs.texas.gov/sites/default/files/documents/doing-business-with-hhs/providers/long-term-care/evv/evv-required-training-checklist.pdf"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https://www.hhs.texas.gov/sites/default/files/documents/doing-business-with-hhs/providers/long-term-care/evv/evv-required-training-checklist.pdf"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hhs.texas.gov/node/205881" TargetMode="External"/><Relationship Id="rId2" Type="http://schemas.openxmlformats.org/officeDocument/2006/relationships/hyperlink" Target="https://www.congress.gov/bill/114th-congress/house-bill/34/text" TargetMode="External"/><Relationship Id="rId1" Type="http://schemas.openxmlformats.org/officeDocument/2006/relationships/slideLayout" Target="../slideLayouts/slideLayout11.xml"/><Relationship Id="rId6" Type="http://schemas.openxmlformats.org/officeDocument/2006/relationships/hyperlink" Target="https://statutes.capitol.texas.gov/Docs/HR/htm/HR.161.htm#161.086" TargetMode="External"/><Relationship Id="rId5" Type="http://schemas.openxmlformats.org/officeDocument/2006/relationships/hyperlink" Target="https://statutes.capitol.texas.gov/Docs/GV/htm/GV.531.htm#531.024172" TargetMode="External"/><Relationship Id="rId4" Type="http://schemas.openxmlformats.org/officeDocument/2006/relationships/hyperlink" Target="https://texreg.sos.state.tx.us/public/readtac$ext.ViewTAC?tac_view=5&amp;ti=1&amp;pt=15&amp;ch=354&amp;sch=O&amp;rl=Y"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hhs.texas.gov/handbooks/electronic-visit-verification-policy-handbook/13000-reports" TargetMode="External"/><Relationship Id="rId3" Type="http://schemas.openxmlformats.org/officeDocument/2006/relationships/hyperlink" Target="https://www.hhs.texas.gov/handbooks/electronic-visit-verification-policy-handbook/7000-clock-clock-out-methods" TargetMode="External"/><Relationship Id="rId7" Type="http://schemas.openxmlformats.org/officeDocument/2006/relationships/hyperlink" Target="https://www.hhs.texas.gov/handbooks/electronic-visit-verification-policy-handbook/12000-evv-claims" TargetMode="External"/><Relationship Id="rId2" Type="http://schemas.openxmlformats.org/officeDocument/2006/relationships/hyperlink" Target="https://www.hhs.texas.gov/handbooks/electronic-visit-verification-policy-handbook/6000-evv-visit-transaction" TargetMode="External"/><Relationship Id="rId1" Type="http://schemas.openxmlformats.org/officeDocument/2006/relationships/slideLayout" Target="../slideLayouts/slideLayout11.xml"/><Relationship Id="rId6" Type="http://schemas.openxmlformats.org/officeDocument/2006/relationships/hyperlink" Target="https://www.hhs.texas.gov/handbooks/electronic-visit-verification-policy-handbook/11000-usage" TargetMode="External"/><Relationship Id="rId5" Type="http://schemas.openxmlformats.org/officeDocument/2006/relationships/hyperlink" Target="https://www.hhs.texas.gov/handbooks/electronic-visit-verification-policy-handbook/9000-evv-reason-code" TargetMode="External"/><Relationship Id="rId10" Type="http://schemas.openxmlformats.org/officeDocument/2006/relationships/hyperlink" Target="https://www.hhs.texas.gov/handbooks/electronic-visit-verification-policy-handbook/15000-fraud-waste-abuse" TargetMode="External"/><Relationship Id="rId4" Type="http://schemas.openxmlformats.org/officeDocument/2006/relationships/hyperlink" Target="https://www.hhs.texas.gov/handbooks/electronic-visit-verification-policy-handbook/8000-visit-maintenance" TargetMode="External"/><Relationship Id="rId9" Type="http://schemas.openxmlformats.org/officeDocument/2006/relationships/hyperlink" Target="https://www.hhs.texas.gov/handbooks/electronic-visit-verification-policy-handbook/14000-non-evv-servi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hs.texas.gov/handbooks/electronic-visit-verification-policy-handbook/10000-evv-compliance-reviews"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3D1AA6-BEC9-42DF-AB99-F561B158090C}"/>
              </a:ext>
            </a:extLst>
          </p:cNvPr>
          <p:cNvSpPr>
            <a:spLocks noGrp="1"/>
          </p:cNvSpPr>
          <p:nvPr>
            <p:ph type="body" sz="quarter" idx="10"/>
          </p:nvPr>
        </p:nvSpPr>
        <p:spPr>
          <a:xfrm>
            <a:off x="457200" y="4724400"/>
            <a:ext cx="6117944" cy="1377824"/>
          </a:xfrm>
        </p:spPr>
        <p:txBody>
          <a:bodyPr/>
          <a:lstStyle/>
          <a:p>
            <a:pPr>
              <a:lnSpc>
                <a:spcPct val="100000"/>
              </a:lnSpc>
              <a:spcBef>
                <a:spcPts val="0"/>
              </a:spcBef>
              <a:spcAft>
                <a:spcPts val="1200"/>
              </a:spcAft>
            </a:pPr>
            <a:r>
              <a:rPr lang="en-US" sz="2800" b="1" dirty="0"/>
              <a:t>Electronic Visit Verification (EVV) 101 </a:t>
            </a:r>
            <a:r>
              <a:rPr lang="en-US" sz="2800" b="1"/>
              <a:t>for New </a:t>
            </a:r>
            <a:r>
              <a:rPr lang="en-US" sz="2800" b="1" dirty="0"/>
              <a:t>Providers</a:t>
            </a:r>
          </a:p>
        </p:txBody>
      </p:sp>
      <p:pic>
        <p:nvPicPr>
          <p:cNvPr id="11" name="Picture 10">
            <a:extLst>
              <a:ext uri="{FF2B5EF4-FFF2-40B4-BE49-F238E27FC236}">
                <a16:creationId xmlns:a16="http://schemas.microsoft.com/office/drawing/2014/main" id="{F0CB1766-9564-4BE7-89BF-04830E8A20C6}"/>
              </a:ext>
            </a:extLst>
          </p:cNvPr>
          <p:cNvPicPr>
            <a:picLocks noChangeAspect="1"/>
          </p:cNvPicPr>
          <p:nvPr/>
        </p:nvPicPr>
        <p:blipFill>
          <a:blip r:embed="rId2"/>
          <a:stretch>
            <a:fillRect/>
          </a:stretch>
        </p:blipFill>
        <p:spPr>
          <a:xfrm>
            <a:off x="6858000" y="4419600"/>
            <a:ext cx="1303820" cy="2336549"/>
          </a:xfrm>
          <a:prstGeom prst="rect">
            <a:avLst/>
          </a:prstGeom>
        </p:spPr>
      </p:pic>
      <p:sp>
        <p:nvSpPr>
          <p:cNvPr id="3" name="TextBox 2">
            <a:extLst>
              <a:ext uri="{FF2B5EF4-FFF2-40B4-BE49-F238E27FC236}">
                <a16:creationId xmlns:a16="http://schemas.microsoft.com/office/drawing/2014/main" id="{EDBC68EF-E9B1-4273-B1F9-5A00B7C62655}"/>
              </a:ext>
            </a:extLst>
          </p:cNvPr>
          <p:cNvSpPr txBox="1"/>
          <p:nvPr/>
        </p:nvSpPr>
        <p:spPr>
          <a:xfrm>
            <a:off x="381000" y="6310699"/>
            <a:ext cx="2743200" cy="276999"/>
          </a:xfrm>
          <a:prstGeom prst="rect">
            <a:avLst/>
          </a:prstGeom>
          <a:noFill/>
        </p:spPr>
        <p:txBody>
          <a:bodyPr wrap="square" rtlCol="0">
            <a:spAutoFit/>
          </a:bodyPr>
          <a:lstStyle/>
          <a:p>
            <a:r>
              <a:rPr lang="en-US" sz="1200" dirty="0"/>
              <a:t>SKSCP-9036-0722</a:t>
            </a:r>
          </a:p>
        </p:txBody>
      </p:sp>
    </p:spTree>
    <p:extLst>
      <p:ext uri="{BB962C8B-B14F-4D97-AF65-F5344CB8AC3E}">
        <p14:creationId xmlns:p14="http://schemas.microsoft.com/office/powerpoint/2010/main" val="378588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A61C-CF21-4CB0-8C0C-14127A20C69A}"/>
              </a:ext>
            </a:extLst>
          </p:cNvPr>
          <p:cNvSpPr>
            <a:spLocks noGrp="1"/>
          </p:cNvSpPr>
          <p:nvPr>
            <p:ph type="title"/>
          </p:nvPr>
        </p:nvSpPr>
        <p:spPr/>
        <p:txBody>
          <a:bodyPr/>
          <a:lstStyle/>
          <a:p>
            <a:r>
              <a:rPr lang="en-US" dirty="0"/>
              <a:t>BCBSTX EVV Website</a:t>
            </a:r>
          </a:p>
        </p:txBody>
      </p:sp>
      <p:sp>
        <p:nvSpPr>
          <p:cNvPr id="3" name="Content Placeholder 2">
            <a:extLst>
              <a:ext uri="{FF2B5EF4-FFF2-40B4-BE49-F238E27FC236}">
                <a16:creationId xmlns:a16="http://schemas.microsoft.com/office/drawing/2014/main" id="{9F86F296-DE64-478C-BC04-2244F19DDDBA}"/>
              </a:ext>
            </a:extLst>
          </p:cNvPr>
          <p:cNvSpPr>
            <a:spLocks noGrp="1"/>
          </p:cNvSpPr>
          <p:nvPr>
            <p:ph idx="1"/>
          </p:nvPr>
        </p:nvSpPr>
        <p:spPr>
          <a:xfrm>
            <a:off x="340519" y="1295400"/>
            <a:ext cx="8462962" cy="5154706"/>
          </a:xfrm>
        </p:spPr>
        <p:txBody>
          <a:bodyPr/>
          <a:lstStyle/>
          <a:p>
            <a:r>
              <a:rPr lang="en-US" dirty="0">
                <a:solidFill>
                  <a:srgbClr val="0033CC"/>
                </a:solidFill>
                <a:hlinkClick r:id="rId2">
                  <a:extLst>
                    <a:ext uri="{A12FA001-AC4F-418D-AE19-62706E023703}">
                      <ahyp:hlinkClr xmlns:ahyp="http://schemas.microsoft.com/office/drawing/2018/hyperlinkcolor" val="tx"/>
                    </a:ext>
                  </a:extLst>
                </a:hlinkClick>
              </a:rPr>
              <a:t>BCBSTX EVV Webpage</a:t>
            </a:r>
            <a:r>
              <a:rPr lang="en-US" dirty="0">
                <a:solidFill>
                  <a:srgbClr val="0033CC"/>
                </a:solidFill>
              </a:rPr>
              <a:t> - </a:t>
            </a:r>
            <a:r>
              <a:rPr lang="en-US" sz="1600" dirty="0">
                <a:solidFill>
                  <a:srgbClr val="0033CC"/>
                </a:solidFill>
                <a:hlinkClick r:id="rId3">
                  <a:extLst>
                    <a:ext uri="{A12FA001-AC4F-418D-AE19-62706E023703}">
                      <ahyp:hlinkClr xmlns:ahyp="http://schemas.microsoft.com/office/drawing/2018/hyperlinkcolor" val="tx"/>
                    </a:ext>
                  </a:extLst>
                </a:hlinkClick>
              </a:rPr>
              <a:t>https://www.bcbstx.com/provider/medicaid/evv</a:t>
            </a:r>
            <a:endParaRPr lang="en-US" sz="1600" dirty="0">
              <a:solidFill>
                <a:srgbClr val="0033CC"/>
              </a:solidFill>
            </a:endParaRPr>
          </a:p>
          <a:p>
            <a:r>
              <a:rPr lang="en-US" dirty="0"/>
              <a:t>Four Resource Sections – Policies, Training, Notices, and Archives</a:t>
            </a:r>
          </a:p>
          <a:p>
            <a:r>
              <a:rPr lang="en-US" dirty="0"/>
              <a:t>EVV Visit Maintenance Unlock Request forms </a:t>
            </a:r>
            <a:r>
              <a:rPr lang="en-US" sz="1600" dirty="0"/>
              <a:t>(located on our </a:t>
            </a:r>
            <a:r>
              <a:rPr lang="en-US" sz="1600" dirty="0">
                <a:solidFill>
                  <a:srgbClr val="0033CC"/>
                </a:solidFill>
                <a:hlinkClick r:id="rId3">
                  <a:extLst>
                    <a:ext uri="{A12FA001-AC4F-418D-AE19-62706E023703}">
                      <ahyp:hlinkClr xmlns:ahyp="http://schemas.microsoft.com/office/drawing/2018/hyperlinkcolor" val="tx"/>
                    </a:ext>
                  </a:extLst>
                </a:hlinkClick>
              </a:rPr>
              <a:t>EVV webpage</a:t>
            </a:r>
            <a:r>
              <a:rPr lang="en-US" sz="1600" dirty="0"/>
              <a:t>)</a:t>
            </a:r>
          </a:p>
          <a:p>
            <a:pPr lvl="1"/>
            <a:r>
              <a:rPr lang="en-US" b="0" i="0" dirty="0">
                <a:solidFill>
                  <a:srgbClr val="000000"/>
                </a:solidFill>
                <a:effectLst/>
                <a:latin typeface="arial" panose="020B0604020202020204" pitchFamily="34" charset="0"/>
              </a:rPr>
              <a:t>Programs Providers and FMSA</a:t>
            </a:r>
            <a:endParaRPr lang="en-US" b="0" i="0" u="none" strike="noStrike" dirty="0">
              <a:solidFill>
                <a:srgbClr val="0070C0"/>
              </a:solidFill>
              <a:effectLst/>
              <a:latin typeface="arial" panose="020B0604020202020204" pitchFamily="34" charset="0"/>
            </a:endParaRPr>
          </a:p>
          <a:p>
            <a:pPr lvl="1"/>
            <a:r>
              <a:rPr lang="en-US" b="0" i="0" dirty="0">
                <a:solidFill>
                  <a:srgbClr val="000000"/>
                </a:solidFill>
                <a:effectLst/>
                <a:latin typeface="arial" panose="020B0604020202020204" pitchFamily="34" charset="0"/>
              </a:rPr>
              <a:t>CDS Employers </a:t>
            </a:r>
            <a:endParaRPr lang="en-US" b="0" i="0" u="none" strike="noStrike" dirty="0">
              <a:solidFill>
                <a:srgbClr val="0070C0"/>
              </a:solidFill>
              <a:effectLst/>
              <a:latin typeface="arial" panose="020B0604020202020204" pitchFamily="34" charset="0"/>
            </a:endParaRPr>
          </a:p>
          <a:p>
            <a:r>
              <a:rPr lang="en-US" dirty="0">
                <a:latin typeface="arial" panose="020B0604020202020204" pitchFamily="34" charset="0"/>
              </a:rPr>
              <a:t>Health and Human Services EVV Contact Information</a:t>
            </a:r>
          </a:p>
          <a:p>
            <a:r>
              <a:rPr lang="en-US" dirty="0">
                <a:latin typeface="arial" panose="020B0604020202020204" pitchFamily="34" charset="0"/>
              </a:rPr>
              <a:t>TMHP EVV Contact Information</a:t>
            </a:r>
          </a:p>
          <a:p>
            <a:r>
              <a:rPr lang="en-US" dirty="0">
                <a:latin typeface="arial" panose="020B0604020202020204" pitchFamily="34" charset="0"/>
              </a:rPr>
              <a:t>EVV Vendor Contact Information</a:t>
            </a:r>
          </a:p>
          <a:p>
            <a:r>
              <a:rPr lang="en-US" dirty="0">
                <a:latin typeface="arial" panose="020B0604020202020204" pitchFamily="34" charset="0"/>
              </a:rPr>
              <a:t>EVV Compliance Oversight Reviews</a:t>
            </a:r>
          </a:p>
          <a:p>
            <a:r>
              <a:rPr lang="en-US" dirty="0">
                <a:latin typeface="arial" panose="020B0604020202020204" pitchFamily="34" charset="0"/>
              </a:rPr>
              <a:t>EVV Most Common Reasons for Denial</a:t>
            </a:r>
          </a:p>
          <a:p>
            <a:r>
              <a:rPr lang="en-US" dirty="0">
                <a:latin typeface="arial" panose="020B0604020202020204" pitchFamily="34" charset="0"/>
              </a:rPr>
              <a:t>EVV Most Common Reasons for Recoupment</a:t>
            </a:r>
          </a:p>
          <a:p>
            <a:r>
              <a:rPr lang="en-US" dirty="0">
                <a:latin typeface="arial" panose="020B0604020202020204" pitchFamily="34" charset="0"/>
              </a:rPr>
              <a:t>Span Billing Guidelines</a:t>
            </a:r>
          </a:p>
          <a:p>
            <a:endParaRPr lang="en-US" dirty="0"/>
          </a:p>
        </p:txBody>
      </p:sp>
      <p:sp>
        <p:nvSpPr>
          <p:cNvPr id="4" name="Slide Number Placeholder 3">
            <a:extLst>
              <a:ext uri="{FF2B5EF4-FFF2-40B4-BE49-F238E27FC236}">
                <a16:creationId xmlns:a16="http://schemas.microsoft.com/office/drawing/2014/main" id="{16686969-8F58-4E90-86AE-0601B2256CE5}"/>
              </a:ext>
            </a:extLst>
          </p:cNvPr>
          <p:cNvSpPr>
            <a:spLocks noGrp="1"/>
          </p:cNvSpPr>
          <p:nvPr>
            <p:ph type="sldNum" sz="quarter" idx="10"/>
          </p:nvPr>
        </p:nvSpPr>
        <p:spPr/>
        <p:txBody>
          <a:bodyPr/>
          <a:lstStyle/>
          <a:p>
            <a:pPr>
              <a:defRPr/>
            </a:pPr>
            <a:fld id="{A40828B8-DECC-429E-9D39-5ACA0EC8FE99}" type="slidenum">
              <a:rPr lang="en-US" smtClean="0"/>
              <a:pPr>
                <a:defRPr/>
              </a:pPr>
              <a:t>10</a:t>
            </a:fld>
            <a:endParaRPr lang="en-US" dirty="0"/>
          </a:p>
        </p:txBody>
      </p:sp>
    </p:spTree>
    <p:extLst>
      <p:ext uri="{BB962C8B-B14F-4D97-AF65-F5344CB8AC3E}">
        <p14:creationId xmlns:p14="http://schemas.microsoft.com/office/powerpoint/2010/main" val="122953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DFAE-6DEC-45A7-BEC2-49C5898BCDBB}"/>
              </a:ext>
            </a:extLst>
          </p:cNvPr>
          <p:cNvSpPr>
            <a:spLocks noGrp="1"/>
          </p:cNvSpPr>
          <p:nvPr>
            <p:ph type="title"/>
          </p:nvPr>
        </p:nvSpPr>
        <p:spPr/>
        <p:txBody>
          <a:bodyPr/>
          <a:lstStyle/>
          <a:p>
            <a:r>
              <a:rPr lang="en-US" dirty="0"/>
              <a:t>BCBSTX EVV Contact Information</a:t>
            </a:r>
          </a:p>
        </p:txBody>
      </p:sp>
      <p:sp>
        <p:nvSpPr>
          <p:cNvPr id="3" name="Content Placeholder 2">
            <a:extLst>
              <a:ext uri="{FF2B5EF4-FFF2-40B4-BE49-F238E27FC236}">
                <a16:creationId xmlns:a16="http://schemas.microsoft.com/office/drawing/2014/main" id="{54B7822F-4463-451B-B2F3-5F0E40EB0C05}"/>
              </a:ext>
            </a:extLst>
          </p:cNvPr>
          <p:cNvSpPr>
            <a:spLocks noGrp="1"/>
          </p:cNvSpPr>
          <p:nvPr>
            <p:ph idx="1"/>
          </p:nvPr>
        </p:nvSpPr>
        <p:spPr/>
        <p:txBody>
          <a:bodyPr/>
          <a:lstStyle/>
          <a:p>
            <a:r>
              <a:rPr lang="en-US" b="0" i="0" u="none" strike="noStrike" dirty="0">
                <a:solidFill>
                  <a:srgbClr val="0033CC"/>
                </a:solidFill>
                <a:effectLst/>
                <a:latin typeface="arial" panose="020B0604020202020204" pitchFamily="34" charset="0"/>
                <a:hlinkClick r:id="rId2">
                  <a:extLst>
                    <a:ext uri="{A12FA001-AC4F-418D-AE19-62706E023703}">
                      <ahyp:hlinkClr xmlns:ahyp="http://schemas.microsoft.com/office/drawing/2018/hyperlinkcolor" val="tx"/>
                    </a:ext>
                  </a:extLst>
                </a:hlinkClick>
              </a:rPr>
              <a:t>BCBSTX_EVV_Questions@bcbstx.com</a:t>
            </a:r>
            <a:endParaRPr lang="en-US" b="0" i="0" u="none" strike="noStrike" dirty="0">
              <a:solidFill>
                <a:srgbClr val="0033CC"/>
              </a:solidFill>
              <a:effectLst/>
              <a:latin typeface="arial" panose="020B0604020202020204" pitchFamily="34" charset="0"/>
            </a:endParaRPr>
          </a:p>
          <a:p>
            <a:r>
              <a:rPr lang="en-US" b="0" i="0" dirty="0">
                <a:solidFill>
                  <a:srgbClr val="000000"/>
                </a:solidFill>
                <a:effectLst/>
                <a:latin typeface="arial" panose="020B0604020202020204" pitchFamily="34" charset="0"/>
              </a:rPr>
              <a:t>Provider Customer Service at </a:t>
            </a:r>
            <a:r>
              <a:rPr lang="en-US" b="1" i="0" dirty="0">
                <a:solidFill>
                  <a:srgbClr val="000000"/>
                </a:solidFill>
                <a:effectLst/>
                <a:latin typeface="arial" panose="020B0604020202020204" pitchFamily="34" charset="0"/>
              </a:rPr>
              <a:t>1-877-784-6802</a:t>
            </a:r>
            <a:endParaRPr lang="en-US" dirty="0">
              <a:solidFill>
                <a:srgbClr val="0033CC"/>
              </a:solidFill>
              <a:latin typeface="arial" panose="020B0604020202020204" pitchFamily="34" charset="0"/>
            </a:endParaRPr>
          </a:p>
          <a:p>
            <a:r>
              <a:rPr lang="en-US" b="0" i="0" dirty="0">
                <a:solidFill>
                  <a:srgbClr val="000000"/>
                </a:solidFill>
                <a:effectLst/>
                <a:latin typeface="arial" panose="020B0604020202020204" pitchFamily="34" charset="0"/>
              </a:rPr>
              <a:t>For Service Coordination needs, call </a:t>
            </a:r>
            <a:r>
              <a:rPr lang="en-US" b="1" i="0" dirty="0">
                <a:solidFill>
                  <a:srgbClr val="000000"/>
                </a:solidFill>
                <a:effectLst/>
                <a:latin typeface="arial" panose="020B0604020202020204" pitchFamily="34" charset="0"/>
              </a:rPr>
              <a:t>1-877-301-4394</a:t>
            </a:r>
            <a:r>
              <a:rPr lang="en-US" b="0" i="0" dirty="0">
                <a:solidFill>
                  <a:srgbClr val="000000"/>
                </a:solidFill>
                <a:effectLst/>
                <a:latin typeface="arial" panose="020B0604020202020204" pitchFamily="34" charset="0"/>
              </a:rPr>
              <a:t> (TTY </a:t>
            </a:r>
            <a:r>
              <a:rPr lang="en-US" b="1" i="0" dirty="0">
                <a:solidFill>
                  <a:srgbClr val="000000"/>
                </a:solidFill>
                <a:effectLst/>
                <a:latin typeface="arial" panose="020B0604020202020204" pitchFamily="34" charset="0"/>
              </a:rPr>
              <a:t>7-1-1</a:t>
            </a:r>
            <a:r>
              <a:rPr lang="en-US" b="0" i="0" dirty="0">
                <a:solidFill>
                  <a:srgbClr val="000000"/>
                </a:solidFill>
                <a:effectLst/>
                <a:latin typeface="arial" panose="020B0604020202020204" pitchFamily="34" charset="0"/>
              </a:rPr>
              <a:t>)</a:t>
            </a:r>
          </a:p>
          <a:p>
            <a:r>
              <a:rPr lang="en-US" b="0" i="0" dirty="0">
                <a:solidFill>
                  <a:srgbClr val="000000"/>
                </a:solidFill>
                <a:effectLst/>
                <a:latin typeface="arial" panose="020B0604020202020204" pitchFamily="34" charset="0"/>
              </a:rPr>
              <a:t>Information on how to submit a </a:t>
            </a:r>
            <a:r>
              <a:rPr lang="en-US" b="0" i="0" u="sng" dirty="0">
                <a:solidFill>
                  <a:srgbClr val="0033CC"/>
                </a:solidFill>
                <a:effectLst/>
                <a:latin typeface="arial" panose="020B0604020202020204" pitchFamily="34" charset="0"/>
                <a:hlinkClick r:id="rId3">
                  <a:extLst>
                    <a:ext uri="{A12FA001-AC4F-418D-AE19-62706E023703}">
                      <ahyp:hlinkClr xmlns:ahyp="http://schemas.microsoft.com/office/drawing/2018/hyperlinkcolor" val="tx"/>
                    </a:ext>
                  </a:extLst>
                </a:hlinkClick>
              </a:rPr>
              <a:t>Complaint or Appeal</a:t>
            </a:r>
            <a:endParaRPr lang="en-US" u="sng" dirty="0">
              <a:solidFill>
                <a:srgbClr val="0033CC"/>
              </a:solidFill>
              <a:latin typeface="arial" panose="020B0604020202020204" pitchFamily="34" charset="0"/>
            </a:endParaRPr>
          </a:p>
          <a:p>
            <a:r>
              <a:rPr lang="en-US" b="0" i="0" u="sng" dirty="0">
                <a:solidFill>
                  <a:srgbClr val="0033CC"/>
                </a:solidFill>
                <a:effectLst/>
                <a:latin typeface="arial" panose="020B0604020202020204" pitchFamily="34" charset="0"/>
                <a:hlinkClick r:id="rId4">
                  <a:extLst>
                    <a:ext uri="{A12FA001-AC4F-418D-AE19-62706E023703}">
                      <ahyp:hlinkClr xmlns:ahyp="http://schemas.microsoft.com/office/drawing/2018/hyperlinkcolor" val="tx"/>
                    </a:ext>
                  </a:extLst>
                </a:hlinkClick>
              </a:rPr>
              <a:t>Sign Up for GovDelivery</a:t>
            </a:r>
            <a:r>
              <a:rPr lang="en-US" b="0" i="0" dirty="0">
                <a:solidFill>
                  <a:srgbClr val="0033CC"/>
                </a:solidFill>
                <a:effectLst/>
                <a:latin typeface="arial" panose="020B0604020202020204" pitchFamily="34" charset="0"/>
              </a:rPr>
              <a:t> – </a:t>
            </a:r>
            <a:r>
              <a:rPr lang="en-US" b="0" i="0" dirty="0">
                <a:effectLst/>
                <a:latin typeface="arial" panose="020B0604020202020204" pitchFamily="34" charset="0"/>
              </a:rPr>
              <a:t>Ensures you will have the most current news and alerts related to EVV</a:t>
            </a:r>
          </a:p>
          <a:p>
            <a:endParaRPr lang="en-US" dirty="0"/>
          </a:p>
        </p:txBody>
      </p:sp>
      <p:sp>
        <p:nvSpPr>
          <p:cNvPr id="4" name="Slide Number Placeholder 3">
            <a:extLst>
              <a:ext uri="{FF2B5EF4-FFF2-40B4-BE49-F238E27FC236}">
                <a16:creationId xmlns:a16="http://schemas.microsoft.com/office/drawing/2014/main" id="{35821087-D8EA-476A-AA12-06C7837A2949}"/>
              </a:ext>
            </a:extLst>
          </p:cNvPr>
          <p:cNvSpPr>
            <a:spLocks noGrp="1"/>
          </p:cNvSpPr>
          <p:nvPr>
            <p:ph type="sldNum" sz="quarter" idx="10"/>
          </p:nvPr>
        </p:nvSpPr>
        <p:spPr/>
        <p:txBody>
          <a:bodyPr/>
          <a:lstStyle/>
          <a:p>
            <a:pPr>
              <a:defRPr/>
            </a:pPr>
            <a:fld id="{A40828B8-DECC-429E-9D39-5ACA0EC8FE99}" type="slidenum">
              <a:rPr lang="en-US" smtClean="0"/>
              <a:pPr>
                <a:defRPr/>
              </a:pPr>
              <a:t>11</a:t>
            </a:fld>
            <a:endParaRPr lang="en-US" dirty="0"/>
          </a:p>
        </p:txBody>
      </p:sp>
    </p:spTree>
    <p:extLst>
      <p:ext uri="{BB962C8B-B14F-4D97-AF65-F5344CB8AC3E}">
        <p14:creationId xmlns:p14="http://schemas.microsoft.com/office/powerpoint/2010/main" val="338639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182CE-C0A0-481B-99C9-71CA799D16DA}"/>
              </a:ext>
            </a:extLst>
          </p:cNvPr>
          <p:cNvSpPr>
            <a:spLocks noGrp="1"/>
          </p:cNvSpPr>
          <p:nvPr>
            <p:ph type="sldNum" sz="quarter" idx="10"/>
          </p:nvPr>
        </p:nvSpPr>
        <p:spPr/>
        <p:txBody>
          <a:bodyPr/>
          <a:lstStyle/>
          <a:p>
            <a:pPr>
              <a:defRPr/>
            </a:pPr>
            <a:fld id="{A40828B8-DECC-429E-9D39-5ACA0EC8FE99}" type="slidenum">
              <a:rPr lang="en-US" smtClean="0"/>
              <a:pPr>
                <a:defRPr/>
              </a:pPr>
              <a:t>12</a:t>
            </a:fld>
            <a:endParaRPr lang="en-US" dirty="0"/>
          </a:p>
        </p:txBody>
      </p:sp>
      <p:pic>
        <p:nvPicPr>
          <p:cNvPr id="5" name="Picture 4">
            <a:extLst>
              <a:ext uri="{FF2B5EF4-FFF2-40B4-BE49-F238E27FC236}">
                <a16:creationId xmlns:a16="http://schemas.microsoft.com/office/drawing/2014/main" id="{AEAD0A95-EDAB-44B2-889E-DB0AF04A1CE4}"/>
              </a:ext>
            </a:extLst>
          </p:cNvPr>
          <p:cNvPicPr>
            <a:picLocks noChangeAspect="1"/>
          </p:cNvPicPr>
          <p:nvPr/>
        </p:nvPicPr>
        <p:blipFill rotWithShape="1">
          <a:blip r:embed="rId2">
            <a:extLst>
              <a:ext uri="{28A0092B-C50C-407E-A947-70E740481C1C}">
                <a14:useLocalDpi xmlns:a14="http://schemas.microsoft.com/office/drawing/2010/main" val="0"/>
              </a:ext>
            </a:extLst>
          </a:blip>
          <a:srcRect l="9180" t="16830" r="2077"/>
          <a:stretch/>
        </p:blipFill>
        <p:spPr>
          <a:xfrm>
            <a:off x="5955002" y="4759446"/>
            <a:ext cx="2817408" cy="1777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2B54AE4F-7F0A-4E09-B34E-58BC7C379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415" y="3859239"/>
            <a:ext cx="1809221" cy="2714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C14D7791-EDC7-4E6D-B52E-85709C77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92" y="4721938"/>
            <a:ext cx="2758440" cy="1805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5"/>
          <p:cNvSpPr>
            <a:spLocks noGrp="1"/>
          </p:cNvSpPr>
          <p:nvPr>
            <p:ph type="title"/>
          </p:nvPr>
        </p:nvSpPr>
        <p:spPr/>
        <p:txBody>
          <a:bodyPr/>
          <a:lstStyle/>
          <a:p>
            <a:r>
              <a:rPr lang="en-US" dirty="0"/>
              <a:t>Conclusion</a:t>
            </a:r>
          </a:p>
        </p:txBody>
      </p:sp>
      <p:sp>
        <p:nvSpPr>
          <p:cNvPr id="8" name="Content Placeholder 7"/>
          <p:cNvSpPr>
            <a:spLocks noGrp="1"/>
          </p:cNvSpPr>
          <p:nvPr>
            <p:ph idx="1"/>
          </p:nvPr>
        </p:nvSpPr>
        <p:spPr/>
        <p:txBody>
          <a:bodyPr/>
          <a:lstStyle/>
          <a:p>
            <a:pPr marL="0" indent="0">
              <a:buNone/>
            </a:pPr>
            <a:endParaRPr lang="en-US" altLang="en-US" sz="4400" dirty="0"/>
          </a:p>
          <a:p>
            <a:pPr marL="0" indent="0">
              <a:buNone/>
            </a:pPr>
            <a:r>
              <a:rPr lang="en-US" altLang="en-US" sz="4400" dirty="0"/>
              <a:t>                </a:t>
            </a:r>
            <a:r>
              <a:rPr lang="en-US" altLang="en-US" sz="5400" dirty="0"/>
              <a:t>Questions?</a:t>
            </a:r>
          </a:p>
          <a:p>
            <a:pPr marL="0" indent="0">
              <a:buNone/>
            </a:pPr>
            <a:endParaRPr lang="en-US" dirty="0"/>
          </a:p>
        </p:txBody>
      </p:sp>
    </p:spTree>
    <p:extLst>
      <p:ext uri="{BB962C8B-B14F-4D97-AF65-F5344CB8AC3E}">
        <p14:creationId xmlns:p14="http://schemas.microsoft.com/office/powerpoint/2010/main" val="33138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Training Instructions</a:t>
            </a:r>
          </a:p>
        </p:txBody>
      </p:sp>
      <p:sp>
        <p:nvSpPr>
          <p:cNvPr id="2" name="Content Placeholder 1">
            <a:extLst>
              <a:ext uri="{FF2B5EF4-FFF2-40B4-BE49-F238E27FC236}">
                <a16:creationId xmlns:a16="http://schemas.microsoft.com/office/drawing/2014/main" id="{3F50C9BB-73F5-4964-805F-CF601D85144B}"/>
              </a:ext>
            </a:extLst>
          </p:cNvPr>
          <p:cNvSpPr>
            <a:spLocks noGrp="1"/>
          </p:cNvSpPr>
          <p:nvPr>
            <p:ph idx="1"/>
          </p:nvPr>
        </p:nvSpPr>
        <p:spPr>
          <a:xfrm>
            <a:off x="296748" y="1295400"/>
            <a:ext cx="8462962" cy="4926106"/>
          </a:xfrm>
        </p:spPr>
        <p:txBody>
          <a:bodyPr/>
          <a:lstStyle/>
          <a:p>
            <a:pPr>
              <a:spcBef>
                <a:spcPts val="0"/>
              </a:spcBef>
            </a:pPr>
            <a:r>
              <a:rPr lang="en-US" dirty="0">
                <a:ea typeface="Calibri" panose="020F0502020204030204" pitchFamily="34" charset="0"/>
                <a:cs typeface="Times New Roman" panose="02020603050405020304" pitchFamily="18" charset="0"/>
              </a:rPr>
              <a:t>This is a biannually 30-minute training sessions</a:t>
            </a:r>
          </a:p>
          <a:p>
            <a:pPr>
              <a:spcBef>
                <a:spcPts val="0"/>
              </a:spcBef>
            </a:pPr>
            <a:r>
              <a:rPr lang="en-US" dirty="0">
                <a:effectLst/>
                <a:ea typeface="Calibri" panose="020F0502020204030204" pitchFamily="34" charset="0"/>
                <a:cs typeface="Times New Roman" panose="02020603050405020304" pitchFamily="18" charset="0"/>
              </a:rPr>
              <a:t>Our training is Instructor – led</a:t>
            </a:r>
          </a:p>
          <a:p>
            <a:pPr>
              <a:spcBef>
                <a:spcPts val="0"/>
              </a:spcBef>
            </a:pPr>
            <a:r>
              <a:rPr lang="en-US" dirty="0">
                <a:effectLst/>
                <a:ea typeface="Calibri" panose="020F0502020204030204" pitchFamily="34" charset="0"/>
                <a:cs typeface="Times New Roman" panose="02020603050405020304" pitchFamily="18" charset="0"/>
              </a:rPr>
              <a:t>Training is for Texas </a:t>
            </a:r>
            <a:r>
              <a:rPr lang="en-US" dirty="0">
                <a:ea typeface="Calibri" panose="020F0502020204030204" pitchFamily="34" charset="0"/>
                <a:cs typeface="Times New Roman" panose="02020603050405020304" pitchFamily="18" charset="0"/>
              </a:rPr>
              <a:t>Medicaid Providers, FMSAs, and CDs Employers and all have the option to attend. The usage score is a part of their EVV Compliance.</a:t>
            </a:r>
            <a:endParaRPr lang="en-US" dirty="0">
              <a:effectLst/>
              <a:ea typeface="Calibri" panose="020F0502020204030204" pitchFamily="34" charset="0"/>
              <a:cs typeface="Times New Roman" panose="02020603050405020304" pitchFamily="18" charset="0"/>
            </a:endParaRPr>
          </a:p>
          <a:p>
            <a:pPr>
              <a:spcBef>
                <a:spcPts val="0"/>
              </a:spcBef>
            </a:pPr>
            <a:r>
              <a:rPr lang="en-US" dirty="0">
                <a:effectLst/>
                <a:ea typeface="Calibri" panose="020F0502020204030204" pitchFamily="34" charset="0"/>
                <a:cs typeface="Times New Roman" panose="02020603050405020304" pitchFamily="18" charset="0"/>
              </a:rPr>
              <a:t>Registration is required </a:t>
            </a:r>
            <a:r>
              <a:rPr lang="en-US" dirty="0">
                <a:ea typeface="Calibri" panose="020F0502020204030204" pitchFamily="34" charset="0"/>
                <a:cs typeface="Times New Roman" panose="02020603050405020304" pitchFamily="18" charset="0"/>
              </a:rPr>
              <a:t>to attend the training and will</a:t>
            </a:r>
            <a:r>
              <a:rPr lang="en-US" dirty="0">
                <a:effectLst/>
                <a:ea typeface="Calibri" panose="020F0502020204030204" pitchFamily="34" charset="0"/>
                <a:cs typeface="Times New Roman" panose="02020603050405020304" pitchFamily="18" charset="0"/>
              </a:rPr>
              <a:t> track training completion for attendees.</a:t>
            </a:r>
          </a:p>
          <a:p>
            <a:pPr>
              <a:spcBef>
                <a:spcPts val="0"/>
              </a:spcBef>
            </a:pPr>
            <a:r>
              <a:rPr lang="en-US" dirty="0">
                <a:effectLst/>
                <a:ea typeface="Calibri" panose="020F0502020204030204" pitchFamily="34" charset="0"/>
                <a:cs typeface="Times New Roman" panose="02020603050405020304" pitchFamily="18" charset="0"/>
              </a:rPr>
              <a:t>Currently no assessment is included in the training.</a:t>
            </a:r>
            <a:endParaRPr lang="en-US" dirty="0">
              <a:solidFill>
                <a:srgbClr val="FF0000"/>
              </a:solidFill>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4F95FEC-23C1-4DB7-B6BD-1D63DA0D10BE}"/>
              </a:ext>
            </a:extLst>
          </p:cNvPr>
          <p:cNvSpPr>
            <a:spLocks noGrp="1"/>
          </p:cNvSpPr>
          <p:nvPr>
            <p:ph type="sldNum" sz="quarter" idx="10"/>
          </p:nvPr>
        </p:nvSpPr>
        <p:spPr/>
        <p:txBody>
          <a:bodyPr/>
          <a:lstStyle/>
          <a:p>
            <a:pPr>
              <a:defRPr/>
            </a:pPr>
            <a:fld id="{A40828B8-DECC-429E-9D39-5ACA0EC8FE99}" type="slidenum">
              <a:rPr lang="en-US" smtClean="0"/>
              <a:pPr>
                <a:defRPr/>
              </a:pPr>
              <a:t>2</a:t>
            </a:fld>
            <a:endParaRPr lang="en-US" dirty="0"/>
          </a:p>
        </p:txBody>
      </p:sp>
    </p:spTree>
    <p:extLst>
      <p:ext uri="{BB962C8B-B14F-4D97-AF65-F5344CB8AC3E}">
        <p14:creationId xmlns:p14="http://schemas.microsoft.com/office/powerpoint/2010/main" val="318310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Training</a:t>
            </a:r>
          </a:p>
        </p:txBody>
      </p:sp>
      <p:sp>
        <p:nvSpPr>
          <p:cNvPr id="2" name="Content Placeholder 1">
            <a:extLst>
              <a:ext uri="{FF2B5EF4-FFF2-40B4-BE49-F238E27FC236}">
                <a16:creationId xmlns:a16="http://schemas.microsoft.com/office/drawing/2014/main" id="{3F50C9BB-73F5-4964-805F-CF601D85144B}"/>
              </a:ext>
            </a:extLst>
          </p:cNvPr>
          <p:cNvSpPr>
            <a:spLocks noGrp="1"/>
          </p:cNvSpPr>
          <p:nvPr>
            <p:ph idx="1"/>
          </p:nvPr>
        </p:nvSpPr>
        <p:spPr/>
        <p:txBody>
          <a:bodyPr/>
          <a:lstStyle/>
          <a:p>
            <a:r>
              <a:rPr lang="en-US" dirty="0"/>
              <a:t>EVV Basic Program Highlights</a:t>
            </a:r>
          </a:p>
          <a:p>
            <a:pPr lvl="1"/>
            <a:r>
              <a:rPr lang="en-US" b="0" i="0" u="none" strike="noStrike" dirty="0">
                <a:solidFill>
                  <a:srgbClr val="0033CC"/>
                </a:solidFill>
                <a:effectLst/>
                <a:latin typeface="Source Sans Pro Web"/>
                <a:hlinkClick r:id="rId2">
                  <a:extLst>
                    <a:ext uri="{A12FA001-AC4F-418D-AE19-62706E023703}">
                      <ahyp:hlinkClr xmlns:ahyp="http://schemas.microsoft.com/office/drawing/2018/hyperlinkcolor" val="tx"/>
                    </a:ext>
                  </a:extLst>
                </a:hlinkClick>
              </a:rPr>
              <a:t>EVV Training Requirements Checklists (PDF)</a:t>
            </a:r>
            <a:endParaRPr lang="en-US" dirty="0">
              <a:solidFill>
                <a:srgbClr val="0033CC"/>
              </a:solidFill>
            </a:endParaRPr>
          </a:p>
          <a:p>
            <a:r>
              <a:rPr lang="en-US" dirty="0"/>
              <a:t>EVV Key Terms and Definitions</a:t>
            </a:r>
          </a:p>
          <a:p>
            <a:r>
              <a:rPr lang="en-US" dirty="0"/>
              <a:t>EVV Federal/State Rules</a:t>
            </a:r>
          </a:p>
          <a:p>
            <a:r>
              <a:rPr lang="en-US" dirty="0"/>
              <a:t>EVV Policies</a:t>
            </a:r>
          </a:p>
          <a:p>
            <a:r>
              <a:rPr lang="en-US" dirty="0"/>
              <a:t>EVV Compliance Monitoring</a:t>
            </a:r>
          </a:p>
          <a:p>
            <a:r>
              <a:rPr lang="en-US" dirty="0"/>
              <a:t>BCBSTX EVV Website and Resources</a:t>
            </a:r>
          </a:p>
          <a:p>
            <a:r>
              <a:rPr lang="en-US" dirty="0"/>
              <a:t>BCBSTX Contact Information</a:t>
            </a:r>
          </a:p>
        </p:txBody>
      </p:sp>
      <p:sp>
        <p:nvSpPr>
          <p:cNvPr id="4" name="Slide Number Placeholder 3">
            <a:extLst>
              <a:ext uri="{FF2B5EF4-FFF2-40B4-BE49-F238E27FC236}">
                <a16:creationId xmlns:a16="http://schemas.microsoft.com/office/drawing/2014/main" id="{64F95FEC-23C1-4DB7-B6BD-1D63DA0D10BE}"/>
              </a:ext>
            </a:extLst>
          </p:cNvPr>
          <p:cNvSpPr>
            <a:spLocks noGrp="1"/>
          </p:cNvSpPr>
          <p:nvPr>
            <p:ph type="sldNum" sz="quarter" idx="10"/>
          </p:nvPr>
        </p:nvSpPr>
        <p:spPr/>
        <p:txBody>
          <a:bodyPr/>
          <a:lstStyle/>
          <a:p>
            <a:pPr>
              <a:defRPr/>
            </a:pPr>
            <a:fld id="{A40828B8-DECC-429E-9D39-5ACA0EC8FE99}" type="slidenum">
              <a:rPr lang="en-US" smtClean="0"/>
              <a:pPr>
                <a:defRPr/>
              </a:pPr>
              <a:t>3</a:t>
            </a:fld>
            <a:endParaRPr lang="en-US" dirty="0"/>
          </a:p>
        </p:txBody>
      </p:sp>
    </p:spTree>
    <p:extLst>
      <p:ext uri="{BB962C8B-B14F-4D97-AF65-F5344CB8AC3E}">
        <p14:creationId xmlns:p14="http://schemas.microsoft.com/office/powerpoint/2010/main" val="242353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BA4D-B57D-4D3F-B65C-4AF36DCA8686}"/>
              </a:ext>
            </a:extLst>
          </p:cNvPr>
          <p:cNvSpPr>
            <a:spLocks noGrp="1"/>
          </p:cNvSpPr>
          <p:nvPr>
            <p:ph type="title"/>
          </p:nvPr>
        </p:nvSpPr>
        <p:spPr/>
        <p:txBody>
          <a:bodyPr/>
          <a:lstStyle/>
          <a:p>
            <a:r>
              <a:rPr lang="en-US" dirty="0"/>
              <a:t>EVV Program Highlights</a:t>
            </a:r>
          </a:p>
        </p:txBody>
      </p:sp>
      <p:sp>
        <p:nvSpPr>
          <p:cNvPr id="3" name="Content Placeholder 2">
            <a:extLst>
              <a:ext uri="{FF2B5EF4-FFF2-40B4-BE49-F238E27FC236}">
                <a16:creationId xmlns:a16="http://schemas.microsoft.com/office/drawing/2014/main" id="{6122EF59-19C8-4740-A0E4-2B3A20ECD106}"/>
              </a:ext>
            </a:extLst>
          </p:cNvPr>
          <p:cNvSpPr>
            <a:spLocks noGrp="1"/>
          </p:cNvSpPr>
          <p:nvPr>
            <p:ph idx="1"/>
          </p:nvPr>
        </p:nvSpPr>
        <p:spPr/>
        <p:txBody>
          <a:bodyPr/>
          <a:lstStyle/>
          <a:p>
            <a:endParaRPr lang="en-US" dirty="0"/>
          </a:p>
          <a:p>
            <a:r>
              <a:rPr lang="en-US" dirty="0"/>
              <a:t>Electronic Visit Verification (EVV) is a computer-based system that electronically documents and verifies service delivery information, such as date, time, service type and location of certain Medicaid service visits.</a:t>
            </a:r>
          </a:p>
          <a:p>
            <a:r>
              <a:rPr lang="en-US" dirty="0"/>
              <a:t>Electronic Visit Verification allows for verification of the following critical data elements relating to the delivery of Medicaid services:</a:t>
            </a:r>
          </a:p>
          <a:p>
            <a:pPr lvl="1"/>
            <a:r>
              <a:rPr lang="en-US" dirty="0"/>
              <a:t>The type of service provided</a:t>
            </a:r>
            <a:endParaRPr lang="en-US" sz="2000" dirty="0"/>
          </a:p>
          <a:p>
            <a:pPr lvl="1"/>
            <a:r>
              <a:rPr lang="en-US" sz="1600" b="0" i="0" u="none" strike="noStrike" baseline="0" dirty="0">
                <a:solidFill>
                  <a:srgbClr val="000000"/>
                </a:solidFill>
              </a:rPr>
              <a:t>The name of </a:t>
            </a:r>
            <a:r>
              <a:rPr lang="en-US" sz="1600" b="0" i="0" u="none" strike="noStrike" baseline="0" dirty="0"/>
              <a:t>the member to whom the service is provided </a:t>
            </a:r>
          </a:p>
          <a:p>
            <a:pPr lvl="1"/>
            <a:r>
              <a:rPr lang="en-US" sz="1600" b="0" i="0" u="none" strike="noStrike" baseline="0" dirty="0"/>
              <a:t>The date and times the service provider began and ended the service delivery visit </a:t>
            </a:r>
          </a:p>
          <a:p>
            <a:pPr lvl="1"/>
            <a:r>
              <a:rPr lang="en-US" sz="1600" b="0" i="0" u="none" strike="noStrike" baseline="0" dirty="0"/>
              <a:t>The location, including the address, at which the service was provided</a:t>
            </a:r>
          </a:p>
          <a:p>
            <a:pPr lvl="1"/>
            <a:r>
              <a:rPr lang="en-US" sz="1600" b="0" i="0" u="none" strike="noStrike" baseline="0" dirty="0"/>
              <a:t>The name of the service provider </a:t>
            </a:r>
            <a:r>
              <a:rPr lang="en-US" sz="1600" b="0" i="0" u="none" strike="noStrike" baseline="0" dirty="0">
                <a:solidFill>
                  <a:srgbClr val="000000"/>
                </a:solidFill>
              </a:rPr>
              <a:t>who provided the service </a:t>
            </a:r>
          </a:p>
          <a:p>
            <a:pPr lvl="1"/>
            <a:r>
              <a:rPr lang="en-US" sz="1600" b="0" i="0" u="none" strike="noStrike" baseline="0" dirty="0">
                <a:solidFill>
                  <a:srgbClr val="000000"/>
                </a:solidFill>
              </a:rPr>
              <a:t>Other information the commission determines is necessary to ensure the accurate adjudication of Medicaid claims </a:t>
            </a:r>
          </a:p>
          <a:p>
            <a:r>
              <a:rPr lang="en-US" b="0" i="0" u="none" strike="noStrike" dirty="0">
                <a:solidFill>
                  <a:srgbClr val="0033CC"/>
                </a:solidFill>
                <a:effectLst/>
                <a:latin typeface="Source Sans Pro Web"/>
                <a:hlinkClick r:id="rId2">
                  <a:extLst>
                    <a:ext uri="{A12FA001-AC4F-418D-AE19-62706E023703}">
                      <ahyp:hlinkClr xmlns:ahyp="http://schemas.microsoft.com/office/drawing/2018/hyperlinkcolor" val="tx"/>
                    </a:ext>
                  </a:extLst>
                </a:hlinkClick>
              </a:rPr>
              <a:t>EVV Training Requirements Checklists (PDF)</a:t>
            </a:r>
            <a:endParaRPr lang="en-US" b="0" i="0" dirty="0">
              <a:solidFill>
                <a:srgbClr val="0033CC"/>
              </a:solidFill>
              <a:effectLst/>
              <a:latin typeface="Source Sans Pro Web"/>
            </a:endParaRPr>
          </a:p>
          <a:p>
            <a:endParaRPr lang="en-US" dirty="0"/>
          </a:p>
          <a:p>
            <a:endParaRPr lang="en-US" dirty="0"/>
          </a:p>
        </p:txBody>
      </p:sp>
      <p:sp>
        <p:nvSpPr>
          <p:cNvPr id="4" name="Slide Number Placeholder 3">
            <a:extLst>
              <a:ext uri="{FF2B5EF4-FFF2-40B4-BE49-F238E27FC236}">
                <a16:creationId xmlns:a16="http://schemas.microsoft.com/office/drawing/2014/main" id="{010E6938-310A-4D0A-BF8B-8DDA9DBC8900}"/>
              </a:ext>
            </a:extLst>
          </p:cNvPr>
          <p:cNvSpPr>
            <a:spLocks noGrp="1"/>
          </p:cNvSpPr>
          <p:nvPr>
            <p:ph type="sldNum" sz="quarter" idx="10"/>
          </p:nvPr>
        </p:nvSpPr>
        <p:spPr/>
        <p:txBody>
          <a:bodyPr/>
          <a:lstStyle/>
          <a:p>
            <a:pPr>
              <a:defRPr/>
            </a:pPr>
            <a:fld id="{A40828B8-DECC-429E-9D39-5ACA0EC8FE99}" type="slidenum">
              <a:rPr lang="en-US" smtClean="0"/>
              <a:pPr>
                <a:defRPr/>
              </a:pPr>
              <a:t>4</a:t>
            </a:fld>
            <a:endParaRPr lang="en-US" dirty="0"/>
          </a:p>
        </p:txBody>
      </p:sp>
    </p:spTree>
    <p:extLst>
      <p:ext uri="{BB962C8B-B14F-4D97-AF65-F5344CB8AC3E}">
        <p14:creationId xmlns:p14="http://schemas.microsoft.com/office/powerpoint/2010/main" val="24970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9D75-BC12-4BF5-9089-8EF332CBBDE0}"/>
              </a:ext>
            </a:extLst>
          </p:cNvPr>
          <p:cNvSpPr>
            <a:spLocks noGrp="1"/>
          </p:cNvSpPr>
          <p:nvPr>
            <p:ph type="title"/>
          </p:nvPr>
        </p:nvSpPr>
        <p:spPr/>
        <p:txBody>
          <a:bodyPr/>
          <a:lstStyle/>
          <a:p>
            <a:r>
              <a:rPr lang="en-US" dirty="0"/>
              <a:t>Key Terms and Definitions</a:t>
            </a:r>
          </a:p>
        </p:txBody>
      </p:sp>
      <p:graphicFrame>
        <p:nvGraphicFramePr>
          <p:cNvPr id="5" name="Table 5">
            <a:extLst>
              <a:ext uri="{FF2B5EF4-FFF2-40B4-BE49-F238E27FC236}">
                <a16:creationId xmlns:a16="http://schemas.microsoft.com/office/drawing/2014/main" id="{8F2E50DD-DC55-4EC8-A630-928E782F38C0}"/>
              </a:ext>
            </a:extLst>
          </p:cNvPr>
          <p:cNvGraphicFramePr>
            <a:graphicFrameLocks noGrp="1"/>
          </p:cNvGraphicFramePr>
          <p:nvPr>
            <p:ph idx="1"/>
            <p:extLst>
              <p:ext uri="{D42A27DB-BD31-4B8C-83A1-F6EECF244321}">
                <p14:modId xmlns:p14="http://schemas.microsoft.com/office/powerpoint/2010/main" val="2603817121"/>
              </p:ext>
            </p:extLst>
          </p:nvPr>
        </p:nvGraphicFramePr>
        <p:xfrm>
          <a:off x="228600" y="990600"/>
          <a:ext cx="8445500" cy="5594252"/>
        </p:xfrm>
        <a:graphic>
          <a:graphicData uri="http://schemas.openxmlformats.org/drawingml/2006/table">
            <a:tbl>
              <a:tblPr firstRow="1" bandRow="1">
                <a:tableStyleId>{5C22544A-7EE6-4342-B048-85BDC9FD1C3A}</a:tableStyleId>
              </a:tblPr>
              <a:tblGrid>
                <a:gridCol w="1736310">
                  <a:extLst>
                    <a:ext uri="{9D8B030D-6E8A-4147-A177-3AD203B41FA5}">
                      <a16:colId xmlns:a16="http://schemas.microsoft.com/office/drawing/2014/main" val="2452906814"/>
                    </a:ext>
                  </a:extLst>
                </a:gridCol>
                <a:gridCol w="1825027">
                  <a:extLst>
                    <a:ext uri="{9D8B030D-6E8A-4147-A177-3AD203B41FA5}">
                      <a16:colId xmlns:a16="http://schemas.microsoft.com/office/drawing/2014/main" val="2055683406"/>
                    </a:ext>
                  </a:extLst>
                </a:gridCol>
                <a:gridCol w="4884163">
                  <a:extLst>
                    <a:ext uri="{9D8B030D-6E8A-4147-A177-3AD203B41FA5}">
                      <a16:colId xmlns:a16="http://schemas.microsoft.com/office/drawing/2014/main" val="1542566693"/>
                    </a:ext>
                  </a:extLst>
                </a:gridCol>
              </a:tblGrid>
              <a:tr h="363708">
                <a:tc>
                  <a:txBody>
                    <a:bodyPr/>
                    <a:lstStyle/>
                    <a:p>
                      <a:r>
                        <a:rPr lang="en-US" dirty="0"/>
                        <a:t>Term</a:t>
                      </a:r>
                    </a:p>
                  </a:txBody>
                  <a:tcPr/>
                </a:tc>
                <a:tc>
                  <a:txBody>
                    <a:bodyPr/>
                    <a:lstStyle/>
                    <a:p>
                      <a:r>
                        <a:rPr lang="en-US" dirty="0"/>
                        <a:t>Acronym</a:t>
                      </a:r>
                    </a:p>
                  </a:txBody>
                  <a:tcPr/>
                </a:tc>
                <a:tc>
                  <a:txBody>
                    <a:bodyPr/>
                    <a:lstStyle/>
                    <a:p>
                      <a:r>
                        <a:rPr lang="en-US" dirty="0"/>
                        <a:t>Definition</a:t>
                      </a:r>
                    </a:p>
                  </a:txBody>
                  <a:tcPr/>
                </a:tc>
                <a:extLst>
                  <a:ext uri="{0D108BD9-81ED-4DB2-BD59-A6C34878D82A}">
                    <a16:rowId xmlns:a16="http://schemas.microsoft.com/office/drawing/2014/main" val="3605634056"/>
                  </a:ext>
                </a:extLst>
              </a:tr>
              <a:tr h="1345223">
                <a:tc>
                  <a:txBody>
                    <a:bodyPr/>
                    <a:lstStyle/>
                    <a:p>
                      <a:r>
                        <a:rPr lang="en-US" sz="1400" dirty="0"/>
                        <a:t>21st Century Cures Act</a:t>
                      </a:r>
                    </a:p>
                  </a:txBody>
                  <a:tcPr/>
                </a:tc>
                <a:tc>
                  <a:txBody>
                    <a:bodyPr/>
                    <a:lstStyle/>
                    <a:p>
                      <a:r>
                        <a:rPr lang="en-US" sz="1400" dirty="0"/>
                        <a:t>Cures Act</a:t>
                      </a:r>
                    </a:p>
                  </a:txBody>
                  <a:tcPr/>
                </a:tc>
                <a:tc>
                  <a:txBody>
                    <a:bodyPr/>
                    <a:lstStyle/>
                    <a:p>
                      <a:r>
                        <a:rPr lang="en-US" sz="1400" dirty="0"/>
                        <a:t>The 21st Century Cures Act is a federal law enacted by the U.S. Congress in December 2016. This law requires all states to use EVV for Medicaid personal care services (PCS) and home health care services (HHCS) requiring an in-home visit that are provided under a State plan or under a waiver of the plan.</a:t>
                      </a:r>
                    </a:p>
                  </a:txBody>
                  <a:tcPr/>
                </a:tc>
                <a:extLst>
                  <a:ext uri="{0D108BD9-81ED-4DB2-BD59-A6C34878D82A}">
                    <a16:rowId xmlns:a16="http://schemas.microsoft.com/office/drawing/2014/main" val="1885015003"/>
                  </a:ext>
                </a:extLst>
              </a:tr>
              <a:tr h="717452">
                <a:tc>
                  <a:txBody>
                    <a:bodyPr/>
                    <a:lstStyle/>
                    <a:p>
                      <a:r>
                        <a:rPr lang="en-US" sz="1400" dirty="0"/>
                        <a:t>EVV Aggregator</a:t>
                      </a:r>
                    </a:p>
                  </a:txBody>
                  <a:tcPr/>
                </a:tc>
                <a:tc>
                  <a:txBody>
                    <a:bodyPr/>
                    <a:lstStyle/>
                    <a:p>
                      <a:endParaRPr lang="en-US" sz="1400" dirty="0"/>
                    </a:p>
                  </a:txBody>
                  <a:tcPr/>
                </a:tc>
                <a:tc>
                  <a:txBody>
                    <a:bodyPr/>
                    <a:lstStyle/>
                    <a:p>
                      <a:r>
                        <a:rPr lang="en-US" sz="1400" dirty="0"/>
                        <a:t>A centralized database that collects, validates, and stores statewide EVV service delivery data transmitted by an EVV system</a:t>
                      </a:r>
                    </a:p>
                  </a:txBody>
                  <a:tcPr/>
                </a:tc>
                <a:extLst>
                  <a:ext uri="{0D108BD9-81ED-4DB2-BD59-A6C34878D82A}">
                    <a16:rowId xmlns:a16="http://schemas.microsoft.com/office/drawing/2014/main" val="815223678"/>
                  </a:ext>
                </a:extLst>
              </a:tr>
              <a:tr h="926709">
                <a:tc>
                  <a:txBody>
                    <a:bodyPr/>
                    <a:lstStyle/>
                    <a:p>
                      <a:r>
                        <a:rPr lang="en-US" sz="1400" dirty="0"/>
                        <a:t>EVV Compliance Oversight</a:t>
                      </a:r>
                    </a:p>
                  </a:txBody>
                  <a:tcPr/>
                </a:tc>
                <a:tc>
                  <a:txBody>
                    <a:bodyPr/>
                    <a:lstStyle/>
                    <a:p>
                      <a:endParaRPr lang="en-US" sz="1400" dirty="0"/>
                    </a:p>
                  </a:txBody>
                  <a:tcPr/>
                </a:tc>
                <a:tc>
                  <a:txBody>
                    <a:bodyPr/>
                    <a:lstStyle/>
                    <a:p>
                      <a:r>
                        <a:rPr lang="en-US" sz="1400" dirty="0"/>
                        <a:t>A set of standards established by the Texas Health and Human Services Commission (HHSC) and managed care organizations (MCOs) to ensure EVV requirements and policies are being followed </a:t>
                      </a:r>
                    </a:p>
                  </a:txBody>
                  <a:tcPr/>
                </a:tc>
                <a:extLst>
                  <a:ext uri="{0D108BD9-81ED-4DB2-BD59-A6C34878D82A}">
                    <a16:rowId xmlns:a16="http://schemas.microsoft.com/office/drawing/2014/main" val="2799995477"/>
                  </a:ext>
                </a:extLst>
              </a:tr>
              <a:tr h="717452">
                <a:tc>
                  <a:txBody>
                    <a:bodyPr/>
                    <a:lstStyle/>
                    <a:p>
                      <a:r>
                        <a:rPr lang="en-US" sz="1400" dirty="0"/>
                        <a:t>EVV Policy Handbook</a:t>
                      </a:r>
                    </a:p>
                  </a:txBody>
                  <a:tcPr/>
                </a:tc>
                <a:tc>
                  <a:txBody>
                    <a:bodyPr/>
                    <a:lstStyle/>
                    <a:p>
                      <a:endParaRPr lang="en-US" sz="1400" dirty="0"/>
                    </a:p>
                  </a:txBody>
                  <a:tcPr/>
                </a:tc>
                <a:tc>
                  <a:txBody>
                    <a:bodyPr/>
                    <a:lstStyle/>
                    <a:p>
                      <a:r>
                        <a:rPr lang="en-US" sz="1400" dirty="0"/>
                        <a:t>The Texas Health and Human Services Commission (HHSC) handbook that provides EVV standards and policy requirements</a:t>
                      </a:r>
                    </a:p>
                  </a:txBody>
                  <a:tcPr/>
                </a:tc>
                <a:extLst>
                  <a:ext uri="{0D108BD9-81ED-4DB2-BD59-A6C34878D82A}">
                    <a16:rowId xmlns:a16="http://schemas.microsoft.com/office/drawing/2014/main" val="3353643534"/>
                  </a:ext>
                </a:extLst>
              </a:tr>
              <a:tr h="717452">
                <a:tc>
                  <a:txBody>
                    <a:bodyPr/>
                    <a:lstStyle/>
                    <a:p>
                      <a:r>
                        <a:rPr lang="en-US" sz="1400" dirty="0"/>
                        <a:t>EVV Portal</a:t>
                      </a:r>
                    </a:p>
                  </a:txBody>
                  <a:tcPr/>
                </a:tc>
                <a:tc>
                  <a:txBody>
                    <a:bodyPr/>
                    <a:lstStyle/>
                    <a:p>
                      <a:endParaRPr lang="en-US" sz="1400" dirty="0"/>
                    </a:p>
                  </a:txBody>
                  <a:tcPr/>
                </a:tc>
                <a:tc>
                  <a:txBody>
                    <a:bodyPr/>
                    <a:lstStyle/>
                    <a:p>
                      <a:r>
                        <a:rPr lang="en-US" sz="1400" dirty="0"/>
                        <a:t>An online system that allows users to perform searches and view reports associated with EVV visits in the EVV Aggregator</a:t>
                      </a:r>
                    </a:p>
                  </a:txBody>
                  <a:tcPr/>
                </a:tc>
                <a:extLst>
                  <a:ext uri="{0D108BD9-81ED-4DB2-BD59-A6C34878D82A}">
                    <a16:rowId xmlns:a16="http://schemas.microsoft.com/office/drawing/2014/main" val="2272209141"/>
                  </a:ext>
                </a:extLst>
              </a:tr>
              <a:tr h="717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EVV Usage Score</a:t>
                      </a:r>
                    </a:p>
                    <a:p>
                      <a:endParaRPr lang="en-US" sz="1400" dirty="0"/>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EVV Usage Score is equal to the manual visit score plus the rejected visit score for the quarter</a:t>
                      </a:r>
                    </a:p>
                  </a:txBody>
                  <a:tcPr/>
                </a:tc>
                <a:extLst>
                  <a:ext uri="{0D108BD9-81ED-4DB2-BD59-A6C34878D82A}">
                    <a16:rowId xmlns:a16="http://schemas.microsoft.com/office/drawing/2014/main" val="3869180278"/>
                  </a:ext>
                </a:extLst>
              </a:tr>
            </a:tbl>
          </a:graphicData>
        </a:graphic>
      </p:graphicFrame>
      <p:sp>
        <p:nvSpPr>
          <p:cNvPr id="4" name="Slide Number Placeholder 3">
            <a:extLst>
              <a:ext uri="{FF2B5EF4-FFF2-40B4-BE49-F238E27FC236}">
                <a16:creationId xmlns:a16="http://schemas.microsoft.com/office/drawing/2014/main" id="{C209D177-0314-4241-AFA4-7982B75A8D9F}"/>
              </a:ext>
            </a:extLst>
          </p:cNvPr>
          <p:cNvSpPr>
            <a:spLocks noGrp="1"/>
          </p:cNvSpPr>
          <p:nvPr>
            <p:ph type="sldNum" sz="quarter" idx="10"/>
          </p:nvPr>
        </p:nvSpPr>
        <p:spPr/>
        <p:txBody>
          <a:bodyPr/>
          <a:lstStyle/>
          <a:p>
            <a:pPr>
              <a:defRPr/>
            </a:pPr>
            <a:fld id="{A40828B8-DECC-429E-9D39-5ACA0EC8FE99}" type="slidenum">
              <a:rPr lang="en-US" smtClean="0"/>
              <a:pPr>
                <a:defRPr/>
              </a:pPr>
              <a:t>5</a:t>
            </a:fld>
            <a:endParaRPr lang="en-US" dirty="0"/>
          </a:p>
        </p:txBody>
      </p:sp>
    </p:spTree>
    <p:extLst>
      <p:ext uri="{BB962C8B-B14F-4D97-AF65-F5344CB8AC3E}">
        <p14:creationId xmlns:p14="http://schemas.microsoft.com/office/powerpoint/2010/main" val="99385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10F4-88C9-493C-AB78-B96C2F2DD847}"/>
              </a:ext>
            </a:extLst>
          </p:cNvPr>
          <p:cNvSpPr>
            <a:spLocks noGrp="1"/>
          </p:cNvSpPr>
          <p:nvPr>
            <p:ph type="title"/>
          </p:nvPr>
        </p:nvSpPr>
        <p:spPr/>
        <p:txBody>
          <a:bodyPr/>
          <a:lstStyle/>
          <a:p>
            <a:r>
              <a:rPr lang="en-US" dirty="0"/>
              <a:t>Key Terms and Definitions – Cont.</a:t>
            </a:r>
          </a:p>
        </p:txBody>
      </p:sp>
      <p:sp>
        <p:nvSpPr>
          <p:cNvPr id="4" name="Slide Number Placeholder 3">
            <a:extLst>
              <a:ext uri="{FF2B5EF4-FFF2-40B4-BE49-F238E27FC236}">
                <a16:creationId xmlns:a16="http://schemas.microsoft.com/office/drawing/2014/main" id="{C59920D7-3AF1-4998-98CB-45C5F937457B}"/>
              </a:ext>
            </a:extLst>
          </p:cNvPr>
          <p:cNvSpPr>
            <a:spLocks noGrp="1"/>
          </p:cNvSpPr>
          <p:nvPr>
            <p:ph type="sldNum" sz="quarter" idx="10"/>
          </p:nvPr>
        </p:nvSpPr>
        <p:spPr/>
        <p:txBody>
          <a:bodyPr/>
          <a:lstStyle/>
          <a:p>
            <a:pPr>
              <a:defRPr/>
            </a:pPr>
            <a:fld id="{A40828B8-DECC-429E-9D39-5ACA0EC8FE99}" type="slidenum">
              <a:rPr lang="en-US" smtClean="0"/>
              <a:pPr>
                <a:defRPr/>
              </a:pPr>
              <a:t>6</a:t>
            </a:fld>
            <a:endParaRPr lang="en-US" dirty="0"/>
          </a:p>
        </p:txBody>
      </p:sp>
      <p:graphicFrame>
        <p:nvGraphicFramePr>
          <p:cNvPr id="15" name="Table 15">
            <a:extLst>
              <a:ext uri="{FF2B5EF4-FFF2-40B4-BE49-F238E27FC236}">
                <a16:creationId xmlns:a16="http://schemas.microsoft.com/office/drawing/2014/main" id="{82579A3B-7565-4329-99AC-DFD2529DCDF0}"/>
              </a:ext>
            </a:extLst>
          </p:cNvPr>
          <p:cNvGraphicFramePr>
            <a:graphicFrameLocks noGrp="1"/>
          </p:cNvGraphicFramePr>
          <p:nvPr>
            <p:extLst>
              <p:ext uri="{D42A27DB-BD31-4B8C-83A1-F6EECF244321}">
                <p14:modId xmlns:p14="http://schemas.microsoft.com/office/powerpoint/2010/main" val="439787841"/>
              </p:ext>
            </p:extLst>
          </p:nvPr>
        </p:nvGraphicFramePr>
        <p:xfrm>
          <a:off x="0" y="908939"/>
          <a:ext cx="9067800" cy="5825599"/>
        </p:xfrm>
        <a:graphic>
          <a:graphicData uri="http://schemas.openxmlformats.org/drawingml/2006/table">
            <a:tbl>
              <a:tblPr firstRow="1" bandRow="1">
                <a:tableStyleId>{5C22544A-7EE6-4342-B048-85BDC9FD1C3A}</a:tableStyleId>
              </a:tblPr>
              <a:tblGrid>
                <a:gridCol w="1792230">
                  <a:extLst>
                    <a:ext uri="{9D8B030D-6E8A-4147-A177-3AD203B41FA5}">
                      <a16:colId xmlns:a16="http://schemas.microsoft.com/office/drawing/2014/main" val="66035696"/>
                    </a:ext>
                  </a:extLst>
                </a:gridCol>
                <a:gridCol w="1581645">
                  <a:extLst>
                    <a:ext uri="{9D8B030D-6E8A-4147-A177-3AD203B41FA5}">
                      <a16:colId xmlns:a16="http://schemas.microsoft.com/office/drawing/2014/main" val="257282907"/>
                    </a:ext>
                  </a:extLst>
                </a:gridCol>
                <a:gridCol w="5693925">
                  <a:extLst>
                    <a:ext uri="{9D8B030D-6E8A-4147-A177-3AD203B41FA5}">
                      <a16:colId xmlns:a16="http://schemas.microsoft.com/office/drawing/2014/main" val="3618520156"/>
                    </a:ext>
                  </a:extLst>
                </a:gridCol>
              </a:tblGrid>
              <a:tr h="358751">
                <a:tc>
                  <a:txBody>
                    <a:bodyPr/>
                    <a:lstStyle/>
                    <a:p>
                      <a:pPr algn="l"/>
                      <a:r>
                        <a:rPr lang="en-US" dirty="0"/>
                        <a:t>Term</a:t>
                      </a:r>
                    </a:p>
                  </a:txBody>
                  <a:tcPr/>
                </a:tc>
                <a:tc>
                  <a:txBody>
                    <a:bodyPr/>
                    <a:lstStyle/>
                    <a:p>
                      <a:r>
                        <a:rPr lang="en-US" dirty="0"/>
                        <a:t>Acronym</a:t>
                      </a:r>
                    </a:p>
                  </a:txBody>
                  <a:tcPr/>
                </a:tc>
                <a:tc>
                  <a:txBody>
                    <a:bodyPr/>
                    <a:lstStyle/>
                    <a:p>
                      <a:r>
                        <a:rPr lang="en-US" dirty="0"/>
                        <a:t>Definition</a:t>
                      </a:r>
                    </a:p>
                  </a:txBody>
                  <a:tcPr/>
                </a:tc>
                <a:extLst>
                  <a:ext uri="{0D108BD9-81ED-4DB2-BD59-A6C34878D82A}">
                    <a16:rowId xmlns:a16="http://schemas.microsoft.com/office/drawing/2014/main" val="3854841472"/>
                  </a:ext>
                </a:extLst>
              </a:tr>
              <a:tr h="1345316">
                <a:tc>
                  <a:txBody>
                    <a:bodyPr/>
                    <a:lstStyle/>
                    <a:p>
                      <a:r>
                        <a:rPr lang="en-US" sz="1400" dirty="0"/>
                        <a:t>EVV Vendor</a:t>
                      </a:r>
                    </a:p>
                  </a:txBody>
                  <a:tcPr/>
                </a:tc>
                <a:tc>
                  <a:txBody>
                    <a:bodyPr/>
                    <a:lstStyle/>
                    <a:p>
                      <a:endParaRPr lang="en-US" sz="1400" dirty="0"/>
                    </a:p>
                  </a:txBody>
                  <a:tcPr/>
                </a:tc>
                <a:tc>
                  <a:txBody>
                    <a:bodyPr/>
                    <a:lstStyle/>
                    <a:p>
                      <a:r>
                        <a:rPr lang="en-US" sz="1400" dirty="0"/>
                        <a:t>An entity contracted with Texas Medicaid &amp; Healthcare Partnership (TMHP), the state’s claims administrator, to provide a cost-free EVV system option for program providers and Financial Management Services Agencies (FMSAs) contracted with the Texas Health and Human Services Commission (HHSC) or a managed care organization (MCO) </a:t>
                      </a:r>
                    </a:p>
                  </a:txBody>
                  <a:tcPr/>
                </a:tc>
                <a:extLst>
                  <a:ext uri="{0D108BD9-81ED-4DB2-BD59-A6C34878D82A}">
                    <a16:rowId xmlns:a16="http://schemas.microsoft.com/office/drawing/2014/main" val="3932994195"/>
                  </a:ext>
                </a:extLst>
              </a:tr>
              <a:tr h="508230">
                <a:tc>
                  <a:txBody>
                    <a:bodyPr/>
                    <a:lstStyle/>
                    <a:p>
                      <a:r>
                        <a:rPr lang="en-US" sz="1400" dirty="0"/>
                        <a:t>EVV Visit</a:t>
                      </a:r>
                    </a:p>
                  </a:txBody>
                  <a:tcPr/>
                </a:tc>
                <a:tc>
                  <a:txBody>
                    <a:bodyPr/>
                    <a:lstStyle/>
                    <a:p>
                      <a:endParaRPr lang="en-US" sz="1400" dirty="0"/>
                    </a:p>
                  </a:txBody>
                  <a:tcPr/>
                </a:tc>
                <a:tc>
                  <a:txBody>
                    <a:bodyPr/>
                    <a:lstStyle/>
                    <a:p>
                      <a:r>
                        <a:rPr lang="en-US" sz="1400" dirty="0"/>
                        <a:t>The time spent by a service provider providing services that require EVV to a member</a:t>
                      </a:r>
                    </a:p>
                  </a:txBody>
                  <a:tcPr/>
                </a:tc>
                <a:extLst>
                  <a:ext uri="{0D108BD9-81ED-4DB2-BD59-A6C34878D82A}">
                    <a16:rowId xmlns:a16="http://schemas.microsoft.com/office/drawing/2014/main" val="4083926588"/>
                  </a:ext>
                </a:extLst>
              </a:tr>
              <a:tr h="339199">
                <a:tc>
                  <a:txBody>
                    <a:bodyPr/>
                    <a:lstStyle/>
                    <a:p>
                      <a:r>
                        <a:rPr lang="en-US" sz="1400" dirty="0"/>
                        <a:t>HHSC</a:t>
                      </a:r>
                    </a:p>
                  </a:txBody>
                  <a:tcPr/>
                </a:tc>
                <a:tc>
                  <a:txBody>
                    <a:bodyPr/>
                    <a:lstStyle/>
                    <a:p>
                      <a:r>
                        <a:rPr lang="en-US" sz="1400" dirty="0"/>
                        <a:t>HHSC</a:t>
                      </a:r>
                    </a:p>
                  </a:txBody>
                  <a:tcPr/>
                </a:tc>
                <a:tc>
                  <a:txBody>
                    <a:bodyPr/>
                    <a:lstStyle/>
                    <a:p>
                      <a:r>
                        <a:rPr lang="en-US" sz="1400" dirty="0"/>
                        <a:t>Texas Health and Human Services Commission</a:t>
                      </a:r>
                    </a:p>
                  </a:txBody>
                  <a:tcPr/>
                </a:tc>
                <a:extLst>
                  <a:ext uri="{0D108BD9-81ED-4DB2-BD59-A6C34878D82A}">
                    <a16:rowId xmlns:a16="http://schemas.microsoft.com/office/drawing/2014/main" val="672348469"/>
                  </a:ext>
                </a:extLst>
              </a:tr>
              <a:tr h="717502">
                <a:tc>
                  <a:txBody>
                    <a:bodyPr/>
                    <a:lstStyle/>
                    <a:p>
                      <a:r>
                        <a:rPr lang="en-US" sz="1400" dirty="0"/>
                        <a:t>Reason Code</a:t>
                      </a:r>
                    </a:p>
                  </a:txBody>
                  <a:tcPr/>
                </a:tc>
                <a:tc>
                  <a:txBody>
                    <a:bodyPr/>
                    <a:lstStyle/>
                    <a:p>
                      <a:endParaRPr lang="en-US" sz="1400" dirty="0"/>
                    </a:p>
                  </a:txBody>
                  <a:tcPr/>
                </a:tc>
                <a:tc>
                  <a:txBody>
                    <a:bodyPr/>
                    <a:lstStyle/>
                    <a:p>
                      <a:r>
                        <a:rPr lang="en-US" sz="1400" dirty="0"/>
                        <a:t>A standardized HHSC-approved code selected in an EVV system that explains the specific reason a change was made to an EVV visit transaction </a:t>
                      </a:r>
                    </a:p>
                  </a:txBody>
                  <a:tcPr/>
                </a:tc>
                <a:extLst>
                  <a:ext uri="{0D108BD9-81ED-4DB2-BD59-A6C34878D82A}">
                    <a16:rowId xmlns:a16="http://schemas.microsoft.com/office/drawing/2014/main" val="1014195768"/>
                  </a:ext>
                </a:extLst>
              </a:tr>
              <a:tr h="717502">
                <a:tc>
                  <a:txBody>
                    <a:bodyPr/>
                    <a:lstStyle/>
                    <a:p>
                      <a:r>
                        <a:rPr lang="en-US" sz="1400" dirty="0"/>
                        <a:t>Texas Medicaid &amp; Healthcare Partnership </a:t>
                      </a:r>
                    </a:p>
                  </a:txBody>
                  <a:tcPr/>
                </a:tc>
                <a:tc>
                  <a:txBody>
                    <a:bodyPr/>
                    <a:lstStyle/>
                    <a:p>
                      <a:r>
                        <a:rPr lang="en-US" sz="1400" dirty="0"/>
                        <a:t>TMHP</a:t>
                      </a:r>
                    </a:p>
                  </a:txBody>
                  <a:tcPr/>
                </a:tc>
                <a:tc>
                  <a:txBody>
                    <a:bodyPr/>
                    <a:lstStyle/>
                    <a:p>
                      <a:r>
                        <a:rPr lang="en-US" sz="1400" dirty="0"/>
                        <a:t>The state’s claims administrator and is responsible for the Medicaid Management Information System (MMIS) where the EVV Aggregator resides</a:t>
                      </a:r>
                    </a:p>
                  </a:txBody>
                  <a:tcPr/>
                </a:tc>
                <a:extLst>
                  <a:ext uri="{0D108BD9-81ED-4DB2-BD59-A6C34878D82A}">
                    <a16:rowId xmlns:a16="http://schemas.microsoft.com/office/drawing/2014/main" val="499641395"/>
                  </a:ext>
                </a:extLst>
              </a:tr>
              <a:tr h="508230">
                <a:tc>
                  <a:txBody>
                    <a:bodyPr/>
                    <a:lstStyle/>
                    <a:p>
                      <a:r>
                        <a:rPr lang="en-US" sz="1400" dirty="0"/>
                        <a:t>Visit Maintenance</a:t>
                      </a:r>
                    </a:p>
                  </a:txBody>
                  <a:tcPr/>
                </a:tc>
                <a:tc>
                  <a:txBody>
                    <a:bodyPr/>
                    <a:lstStyle/>
                    <a:p>
                      <a:endParaRPr lang="en-US" sz="1400" dirty="0"/>
                    </a:p>
                  </a:txBody>
                  <a:tcPr/>
                </a:tc>
                <a:tc>
                  <a:txBody>
                    <a:bodyPr/>
                    <a:lstStyle/>
                    <a:p>
                      <a:r>
                        <a:rPr lang="en-US" sz="1400" dirty="0"/>
                        <a:t>A process that allows edits to certain data elements in an EVV visit transaction within an EVV system</a:t>
                      </a:r>
                    </a:p>
                  </a:txBody>
                  <a:tcPr/>
                </a:tc>
                <a:extLst>
                  <a:ext uri="{0D108BD9-81ED-4DB2-BD59-A6C34878D82A}">
                    <a16:rowId xmlns:a16="http://schemas.microsoft.com/office/drawing/2014/main" val="4023691939"/>
                  </a:ext>
                </a:extLst>
              </a:tr>
              <a:tr h="717502">
                <a:tc>
                  <a:txBody>
                    <a:bodyPr/>
                    <a:lstStyle/>
                    <a:p>
                      <a:r>
                        <a:rPr lang="en-US" sz="1400" dirty="0"/>
                        <a:t>Employer’s Selection for EVV</a:t>
                      </a:r>
                    </a:p>
                  </a:txBody>
                  <a:tcPr/>
                </a:tc>
                <a:tc>
                  <a:txBody>
                    <a:bodyPr/>
                    <a:lstStyle/>
                    <a:p>
                      <a:r>
                        <a:rPr lang="en-US" sz="1400" dirty="0"/>
                        <a:t>Form 1722</a:t>
                      </a:r>
                    </a:p>
                  </a:txBody>
                  <a:tcPr/>
                </a:tc>
                <a:tc>
                  <a:txBody>
                    <a:bodyPr/>
                    <a:lstStyle/>
                    <a:p>
                      <a:r>
                        <a:rPr lang="en-US" sz="1400" dirty="0"/>
                        <a:t>Consumer Directed Services (CDS) Employer selection on who performs EVV Visit Maintenance, to correct visit information and approve time worked</a:t>
                      </a:r>
                    </a:p>
                  </a:txBody>
                  <a:tcPr/>
                </a:tc>
                <a:extLst>
                  <a:ext uri="{0D108BD9-81ED-4DB2-BD59-A6C34878D82A}">
                    <a16:rowId xmlns:a16="http://schemas.microsoft.com/office/drawing/2014/main" val="261214511"/>
                  </a:ext>
                </a:extLst>
              </a:tr>
              <a:tr h="508230">
                <a:tc>
                  <a:txBody>
                    <a:bodyPr/>
                    <a:lstStyle/>
                    <a:p>
                      <a:r>
                        <a:rPr lang="en-US" sz="1400" dirty="0"/>
                        <a:t>EVV Acknowledgment</a:t>
                      </a:r>
                    </a:p>
                  </a:txBody>
                  <a:tcPr/>
                </a:tc>
                <a:tc>
                  <a:txBody>
                    <a:bodyPr/>
                    <a:lstStyle/>
                    <a:p>
                      <a:r>
                        <a:rPr lang="en-US" sz="1400" dirty="0"/>
                        <a:t>Form 1718</a:t>
                      </a:r>
                    </a:p>
                  </a:txBody>
                  <a:tcPr/>
                </a:tc>
                <a:tc>
                  <a:txBody>
                    <a:bodyPr/>
                    <a:lstStyle/>
                    <a:p>
                      <a:r>
                        <a:rPr lang="en-US" sz="1400" dirty="0"/>
                        <a:t>EVV Responsibilities and Additional Information Acknowledgment form with MCO – done with Service Coordinator</a:t>
                      </a:r>
                    </a:p>
                  </a:txBody>
                  <a:tcPr/>
                </a:tc>
                <a:extLst>
                  <a:ext uri="{0D108BD9-81ED-4DB2-BD59-A6C34878D82A}">
                    <a16:rowId xmlns:a16="http://schemas.microsoft.com/office/drawing/2014/main" val="3432983963"/>
                  </a:ext>
                </a:extLst>
              </a:tr>
            </a:tbl>
          </a:graphicData>
        </a:graphic>
      </p:graphicFrame>
    </p:spTree>
    <p:extLst>
      <p:ext uri="{BB962C8B-B14F-4D97-AF65-F5344CB8AC3E}">
        <p14:creationId xmlns:p14="http://schemas.microsoft.com/office/powerpoint/2010/main" val="264267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149E-9CEA-49EC-9E64-7BA092A341E9}"/>
              </a:ext>
            </a:extLst>
          </p:cNvPr>
          <p:cNvSpPr>
            <a:spLocks noGrp="1"/>
          </p:cNvSpPr>
          <p:nvPr>
            <p:ph type="title"/>
          </p:nvPr>
        </p:nvSpPr>
        <p:spPr/>
        <p:txBody>
          <a:bodyPr/>
          <a:lstStyle/>
          <a:p>
            <a:r>
              <a:rPr lang="en-US" dirty="0"/>
              <a:t>EVV Federal/State Rules</a:t>
            </a:r>
          </a:p>
        </p:txBody>
      </p:sp>
      <p:sp>
        <p:nvSpPr>
          <p:cNvPr id="3" name="Content Placeholder 2">
            <a:extLst>
              <a:ext uri="{FF2B5EF4-FFF2-40B4-BE49-F238E27FC236}">
                <a16:creationId xmlns:a16="http://schemas.microsoft.com/office/drawing/2014/main" id="{C360A4EB-B8E0-42C2-838E-A0DE01CCD29A}"/>
              </a:ext>
            </a:extLst>
          </p:cNvPr>
          <p:cNvSpPr>
            <a:spLocks noGrp="1"/>
          </p:cNvSpPr>
          <p:nvPr>
            <p:ph idx="1"/>
          </p:nvPr>
        </p:nvSpPr>
        <p:spPr/>
        <p:txBody>
          <a:bodyPr/>
          <a:lstStyle/>
          <a:p>
            <a:pPr marL="0" indent="0">
              <a:buNone/>
            </a:pPr>
            <a:r>
              <a:rPr lang="en-US" dirty="0"/>
              <a:t>Federal </a:t>
            </a:r>
          </a:p>
          <a:p>
            <a:pPr lvl="1"/>
            <a:r>
              <a:rPr lang="en-US" b="0" i="0" u="none" strike="noStrike" dirty="0">
                <a:solidFill>
                  <a:srgbClr val="0033CC"/>
                </a:solidFill>
                <a:effectLst/>
                <a:latin typeface="Source Sans Pro Web"/>
                <a:hlinkClick r:id="rId2">
                  <a:extLst>
                    <a:ext uri="{A12FA001-AC4F-418D-AE19-62706E023703}">
                      <ahyp:hlinkClr xmlns:ahyp="http://schemas.microsoft.com/office/drawing/2018/hyperlinkcolor" val="tx"/>
                    </a:ext>
                  </a:extLst>
                </a:hlinkClick>
              </a:rPr>
              <a:t>21st Century Cures Act (Section 12006)</a:t>
            </a:r>
            <a:r>
              <a:rPr lang="en-US" b="0" i="0" dirty="0">
                <a:solidFill>
                  <a:srgbClr val="0033CC"/>
                </a:solidFill>
                <a:effectLst/>
                <a:latin typeface="Source Sans Pro Web"/>
              </a:rPr>
              <a:t> </a:t>
            </a:r>
          </a:p>
          <a:p>
            <a:pPr lvl="2"/>
            <a:r>
              <a:rPr lang="en-US" dirty="0"/>
              <a:t>Two Phases:  January 1, 2021, for Medicaid Personal Care Services and January 1, 2023, for Medicaid Home Health Care Services </a:t>
            </a:r>
          </a:p>
          <a:p>
            <a:pPr lvl="2"/>
            <a:r>
              <a:rPr lang="en-US" dirty="0"/>
              <a:t>States that do not implement EVV will receive reduced federal Medicaid funding</a:t>
            </a:r>
          </a:p>
          <a:p>
            <a:pPr lvl="2"/>
            <a:r>
              <a:rPr lang="en-US" dirty="0"/>
              <a:t>HHS Webpage - </a:t>
            </a:r>
            <a:r>
              <a:rPr lang="en-US" b="0" i="0" u="none" strike="noStrike" dirty="0">
                <a:solidFill>
                  <a:srgbClr val="0033CC"/>
                </a:solidFill>
                <a:effectLst/>
                <a:latin typeface="Source Sans Pro Web"/>
                <a:hlinkClick r:id="rId3">
                  <a:extLst>
                    <a:ext uri="{A12FA001-AC4F-418D-AE19-62706E023703}">
                      <ahyp:hlinkClr xmlns:ahyp="http://schemas.microsoft.com/office/drawing/2018/hyperlinkcolor" val="tx"/>
                    </a:ext>
                  </a:extLst>
                </a:hlinkClick>
              </a:rPr>
              <a:t>21st Cures Act webpage</a:t>
            </a:r>
            <a:r>
              <a:rPr lang="en-US" b="0" i="0" dirty="0">
                <a:solidFill>
                  <a:srgbClr val="0033CC"/>
                </a:solidFill>
                <a:effectLst/>
                <a:latin typeface="Source Sans Pro Web"/>
              </a:rPr>
              <a:t> </a:t>
            </a:r>
          </a:p>
          <a:p>
            <a:pPr marL="0" indent="0">
              <a:buNone/>
            </a:pPr>
            <a:r>
              <a:rPr lang="en-US" dirty="0">
                <a:solidFill>
                  <a:srgbClr val="1B1B1B"/>
                </a:solidFill>
                <a:latin typeface="Source Sans Pro Web"/>
              </a:rPr>
              <a:t>State</a:t>
            </a:r>
          </a:p>
          <a:p>
            <a:pPr lvl="1"/>
            <a:r>
              <a:rPr lang="en-US" b="0" i="0" u="none" strike="noStrike" dirty="0">
                <a:solidFill>
                  <a:srgbClr val="0033CC"/>
                </a:solidFill>
                <a:effectLst/>
                <a:latin typeface="Source Sans Pro Web"/>
                <a:hlinkClick r:id="rId4">
                  <a:extLst>
                    <a:ext uri="{A12FA001-AC4F-418D-AE19-62706E023703}">
                      <ahyp:hlinkClr xmlns:ahyp="http://schemas.microsoft.com/office/drawing/2018/hyperlinkcolor" val="tx"/>
                    </a:ext>
                  </a:extLst>
                </a:hlinkClick>
              </a:rPr>
              <a:t>Texas Administrative Code, Title 1, Chapter 354, Subchapter O</a:t>
            </a:r>
            <a:endParaRPr lang="en-US" b="0" i="0" u="none" strike="noStrike" dirty="0">
              <a:solidFill>
                <a:srgbClr val="0033CC"/>
              </a:solidFill>
              <a:effectLst/>
              <a:latin typeface="Source Sans Pro Web"/>
            </a:endParaRPr>
          </a:p>
          <a:p>
            <a:pPr lvl="2"/>
            <a:r>
              <a:rPr lang="en-US" dirty="0">
                <a:latin typeface="Source Sans Pro Web"/>
              </a:rPr>
              <a:t>Rules that implement requirements for the Texas EVV system</a:t>
            </a:r>
            <a:endParaRPr lang="en-US" b="0" i="0" dirty="0">
              <a:effectLst/>
              <a:latin typeface="Source Sans Pro Web"/>
            </a:endParaRPr>
          </a:p>
          <a:p>
            <a:pPr lvl="1"/>
            <a:r>
              <a:rPr lang="en-US" b="0" i="0" u="none" strike="noStrike" dirty="0">
                <a:solidFill>
                  <a:srgbClr val="0033CC"/>
                </a:solidFill>
                <a:effectLst/>
                <a:latin typeface="Source Sans Pro Web"/>
                <a:hlinkClick r:id="rId5">
                  <a:extLst>
                    <a:ext uri="{A12FA001-AC4F-418D-AE19-62706E023703}">
                      <ahyp:hlinkClr xmlns:ahyp="http://schemas.microsoft.com/office/drawing/2018/hyperlinkcolor" val="tx"/>
                    </a:ext>
                  </a:extLst>
                </a:hlinkClick>
              </a:rPr>
              <a:t>Texas Government Code, Section 531.024172</a:t>
            </a:r>
            <a:endParaRPr lang="en-US" b="0" i="0" u="none" strike="noStrike" dirty="0">
              <a:solidFill>
                <a:srgbClr val="0033CC"/>
              </a:solidFill>
              <a:effectLst/>
              <a:latin typeface="Source Sans Pro Web"/>
            </a:endParaRPr>
          </a:p>
          <a:p>
            <a:pPr lvl="2"/>
            <a:r>
              <a:rPr lang="en-US" dirty="0">
                <a:latin typeface="Source Sans Pro Web"/>
              </a:rPr>
              <a:t>Governmental Rules to implement EVV</a:t>
            </a:r>
            <a:endParaRPr lang="en-US" b="0" i="0" dirty="0">
              <a:effectLst/>
              <a:latin typeface="Source Sans Pro Web"/>
            </a:endParaRPr>
          </a:p>
          <a:p>
            <a:pPr lvl="1"/>
            <a:r>
              <a:rPr lang="en-US" b="0" i="0" u="none" strike="noStrike" dirty="0">
                <a:solidFill>
                  <a:srgbClr val="0033CC"/>
                </a:solidFill>
                <a:effectLst/>
                <a:latin typeface="Source Sans Pro Web"/>
                <a:hlinkClick r:id="rId6">
                  <a:extLst>
                    <a:ext uri="{A12FA001-AC4F-418D-AE19-62706E023703}">
                      <ahyp:hlinkClr xmlns:ahyp="http://schemas.microsoft.com/office/drawing/2018/hyperlinkcolor" val="tx"/>
                    </a:ext>
                  </a:extLst>
                </a:hlinkClick>
              </a:rPr>
              <a:t>Texas Human Resources Code, Section 161.086</a:t>
            </a:r>
            <a:endParaRPr lang="en-US" b="0" i="0" u="none" strike="noStrike" dirty="0">
              <a:solidFill>
                <a:srgbClr val="0033CC"/>
              </a:solidFill>
              <a:effectLst/>
              <a:latin typeface="Source Sans Pro Web"/>
            </a:endParaRPr>
          </a:p>
          <a:p>
            <a:pPr lvl="2"/>
            <a:r>
              <a:rPr lang="en-US" b="0" i="0" dirty="0">
                <a:solidFill>
                  <a:srgbClr val="0050D8"/>
                </a:solidFill>
                <a:effectLst/>
                <a:latin typeface="Source Sans Pro Web"/>
              </a:rPr>
              <a:t>	</a:t>
            </a:r>
            <a:r>
              <a:rPr lang="en-US" b="0" i="0" dirty="0">
                <a:effectLst/>
                <a:latin typeface="Source Sans Pro Web"/>
              </a:rPr>
              <a:t>Delivery of services specifications for EVV </a:t>
            </a:r>
          </a:p>
          <a:p>
            <a:pPr marL="341313" lvl="1" indent="0">
              <a:buNone/>
            </a:pPr>
            <a:endParaRPr lang="en-US" dirty="0">
              <a:solidFill>
                <a:srgbClr val="1B1B1B"/>
              </a:solidFill>
              <a:latin typeface="Source Sans Pro Web"/>
            </a:endParaRPr>
          </a:p>
        </p:txBody>
      </p:sp>
      <p:sp>
        <p:nvSpPr>
          <p:cNvPr id="4" name="Slide Number Placeholder 3">
            <a:extLst>
              <a:ext uri="{FF2B5EF4-FFF2-40B4-BE49-F238E27FC236}">
                <a16:creationId xmlns:a16="http://schemas.microsoft.com/office/drawing/2014/main" id="{A3099AB4-16EC-46A6-BB95-DFCD3CD8BFA8}"/>
              </a:ext>
            </a:extLst>
          </p:cNvPr>
          <p:cNvSpPr>
            <a:spLocks noGrp="1"/>
          </p:cNvSpPr>
          <p:nvPr>
            <p:ph type="sldNum" sz="quarter" idx="10"/>
          </p:nvPr>
        </p:nvSpPr>
        <p:spPr/>
        <p:txBody>
          <a:bodyPr/>
          <a:lstStyle/>
          <a:p>
            <a:pPr>
              <a:defRPr/>
            </a:pPr>
            <a:fld id="{A40828B8-DECC-429E-9D39-5ACA0EC8FE99}" type="slidenum">
              <a:rPr lang="en-US" smtClean="0"/>
              <a:pPr>
                <a:defRPr/>
              </a:pPr>
              <a:t>7</a:t>
            </a:fld>
            <a:endParaRPr lang="en-US" dirty="0"/>
          </a:p>
        </p:txBody>
      </p:sp>
    </p:spTree>
    <p:extLst>
      <p:ext uri="{BB962C8B-B14F-4D97-AF65-F5344CB8AC3E}">
        <p14:creationId xmlns:p14="http://schemas.microsoft.com/office/powerpoint/2010/main" val="384687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AAD7-35D5-480F-869D-B709BDE50ACF}"/>
              </a:ext>
            </a:extLst>
          </p:cNvPr>
          <p:cNvSpPr>
            <a:spLocks noGrp="1"/>
          </p:cNvSpPr>
          <p:nvPr>
            <p:ph type="title"/>
          </p:nvPr>
        </p:nvSpPr>
        <p:spPr/>
        <p:txBody>
          <a:bodyPr/>
          <a:lstStyle/>
          <a:p>
            <a:r>
              <a:rPr lang="en-US" dirty="0"/>
              <a:t>EVV Policies and Handbook</a:t>
            </a:r>
          </a:p>
        </p:txBody>
      </p:sp>
      <p:sp>
        <p:nvSpPr>
          <p:cNvPr id="3" name="Content Placeholder 2">
            <a:extLst>
              <a:ext uri="{FF2B5EF4-FFF2-40B4-BE49-F238E27FC236}">
                <a16:creationId xmlns:a16="http://schemas.microsoft.com/office/drawing/2014/main" id="{7C640FF2-49F2-4450-ABFD-0B03AF56A0F9}"/>
              </a:ext>
            </a:extLst>
          </p:cNvPr>
          <p:cNvSpPr>
            <a:spLocks noGrp="1"/>
          </p:cNvSpPr>
          <p:nvPr>
            <p:ph idx="1"/>
          </p:nvPr>
        </p:nvSpPr>
        <p:spPr/>
        <p:txBody>
          <a:bodyPr/>
          <a:lstStyle/>
          <a:p>
            <a:r>
              <a:rPr lang="en-US" dirty="0"/>
              <a:t>Electronic Visit Verification Policy Handbook</a:t>
            </a:r>
          </a:p>
          <a:p>
            <a:pPr lvl="1"/>
            <a:r>
              <a:rPr lang="en-US" dirty="0"/>
              <a:t>November 2021, EVV Policies were all combined into the EVV Policy Handbook</a:t>
            </a:r>
          </a:p>
          <a:p>
            <a:pPr lvl="1"/>
            <a:r>
              <a:rPr lang="en-US" dirty="0"/>
              <a:t>EVV Policy Handbook will be updated on a quarterly basis</a:t>
            </a:r>
          </a:p>
          <a:p>
            <a:pPr lvl="1"/>
            <a:r>
              <a:rPr lang="en-US" dirty="0"/>
              <a:t>Instead of having stand alone EVV policies they are now all located in one area</a:t>
            </a:r>
          </a:p>
          <a:p>
            <a:pPr marL="400050" indent="-342900"/>
            <a:r>
              <a:rPr lang="en-US" dirty="0"/>
              <a:t>Policy Guidance and Temporary Policies</a:t>
            </a:r>
          </a:p>
          <a:p>
            <a:pPr marL="684213" lvl="1" indent="-342900"/>
            <a:r>
              <a:rPr lang="en-US" dirty="0"/>
              <a:t>HHS will publish guidance's and temporary policies as needed </a:t>
            </a:r>
          </a:p>
          <a:p>
            <a:pPr marL="400050" indent="-342900"/>
            <a:r>
              <a:rPr lang="en-US" dirty="0"/>
              <a:t>EVV Handbook Sections to note:</a:t>
            </a:r>
          </a:p>
          <a:p>
            <a:pPr marL="684213" lvl="1" indent="-342900"/>
            <a:r>
              <a:rPr lang="en-US" dirty="0">
                <a:solidFill>
                  <a:srgbClr val="0033CC"/>
                </a:solidFill>
                <a:hlinkClick r:id="rId2">
                  <a:extLst>
                    <a:ext uri="{A12FA001-AC4F-418D-AE19-62706E023703}">
                      <ahyp:hlinkClr xmlns:ahyp="http://schemas.microsoft.com/office/drawing/2018/hyperlinkcolor" val="tx"/>
                    </a:ext>
                  </a:extLst>
                </a:hlinkClick>
              </a:rPr>
              <a:t>6000 EVV Visit Transaction | Texas Health and Human Services</a:t>
            </a:r>
            <a:endParaRPr lang="en-US" dirty="0">
              <a:solidFill>
                <a:srgbClr val="0033CC"/>
              </a:solidFill>
            </a:endParaRPr>
          </a:p>
          <a:p>
            <a:pPr marL="684213" lvl="1" indent="-342900"/>
            <a:r>
              <a:rPr lang="en-US" dirty="0">
                <a:solidFill>
                  <a:srgbClr val="0033CC"/>
                </a:solidFill>
                <a:hlinkClick r:id="rId3">
                  <a:extLst>
                    <a:ext uri="{A12FA001-AC4F-418D-AE19-62706E023703}">
                      <ahyp:hlinkClr xmlns:ahyp="http://schemas.microsoft.com/office/drawing/2018/hyperlinkcolor" val="tx"/>
                    </a:ext>
                  </a:extLst>
                </a:hlinkClick>
              </a:rPr>
              <a:t>7000 Clock In and Clock Out Methods | Texas Health and Human Services</a:t>
            </a:r>
            <a:endParaRPr lang="en-US" dirty="0">
              <a:solidFill>
                <a:srgbClr val="0033CC"/>
              </a:solidFill>
            </a:endParaRPr>
          </a:p>
          <a:p>
            <a:pPr marL="684213" lvl="1" indent="-342900"/>
            <a:r>
              <a:rPr lang="en-US" dirty="0">
                <a:solidFill>
                  <a:srgbClr val="0033CC"/>
                </a:solidFill>
                <a:hlinkClick r:id="rId4">
                  <a:extLst>
                    <a:ext uri="{A12FA001-AC4F-418D-AE19-62706E023703}">
                      <ahyp:hlinkClr xmlns:ahyp="http://schemas.microsoft.com/office/drawing/2018/hyperlinkcolor" val="tx"/>
                    </a:ext>
                  </a:extLst>
                </a:hlinkClick>
              </a:rPr>
              <a:t>8000 Visit Maintenance | Texas Health and Human Services</a:t>
            </a:r>
            <a:endParaRPr lang="en-US" dirty="0">
              <a:solidFill>
                <a:srgbClr val="0033CC"/>
              </a:solidFill>
            </a:endParaRPr>
          </a:p>
          <a:p>
            <a:pPr marL="684213" lvl="1" indent="-342900"/>
            <a:r>
              <a:rPr lang="en-US" dirty="0">
                <a:solidFill>
                  <a:srgbClr val="0033CC"/>
                </a:solidFill>
                <a:hlinkClick r:id="rId5">
                  <a:extLst>
                    <a:ext uri="{A12FA001-AC4F-418D-AE19-62706E023703}">
                      <ahyp:hlinkClr xmlns:ahyp="http://schemas.microsoft.com/office/drawing/2018/hyperlinkcolor" val="tx"/>
                    </a:ext>
                  </a:extLst>
                </a:hlinkClick>
              </a:rPr>
              <a:t>9000 EVV Reason Code | Texas Health and Human Services</a:t>
            </a:r>
            <a:endParaRPr lang="en-US" dirty="0">
              <a:solidFill>
                <a:srgbClr val="0033CC"/>
              </a:solidFill>
            </a:endParaRPr>
          </a:p>
          <a:p>
            <a:pPr marL="684213" lvl="1" indent="-342900"/>
            <a:r>
              <a:rPr lang="en-US" dirty="0">
                <a:solidFill>
                  <a:srgbClr val="0033CC"/>
                </a:solidFill>
                <a:hlinkClick r:id="rId6">
                  <a:extLst>
                    <a:ext uri="{A12FA001-AC4F-418D-AE19-62706E023703}">
                      <ahyp:hlinkClr xmlns:ahyp="http://schemas.microsoft.com/office/drawing/2018/hyperlinkcolor" val="tx"/>
                    </a:ext>
                  </a:extLst>
                </a:hlinkClick>
              </a:rPr>
              <a:t>11000 Usage | Texas Health and Human Services</a:t>
            </a:r>
            <a:endParaRPr lang="en-US" dirty="0">
              <a:solidFill>
                <a:srgbClr val="0033CC"/>
              </a:solidFill>
            </a:endParaRPr>
          </a:p>
          <a:p>
            <a:pPr marL="684213" lvl="1" indent="-342900"/>
            <a:r>
              <a:rPr lang="en-US" dirty="0">
                <a:solidFill>
                  <a:srgbClr val="0033CC"/>
                </a:solidFill>
                <a:hlinkClick r:id="rId7">
                  <a:extLst>
                    <a:ext uri="{A12FA001-AC4F-418D-AE19-62706E023703}">
                      <ahyp:hlinkClr xmlns:ahyp="http://schemas.microsoft.com/office/drawing/2018/hyperlinkcolor" val="tx"/>
                    </a:ext>
                  </a:extLst>
                </a:hlinkClick>
              </a:rPr>
              <a:t>12000 EVV Claims | Texas Health and Human Services</a:t>
            </a:r>
            <a:endParaRPr lang="en-US" dirty="0">
              <a:solidFill>
                <a:srgbClr val="0033CC"/>
              </a:solidFill>
            </a:endParaRPr>
          </a:p>
          <a:p>
            <a:pPr marL="684213" lvl="1" indent="-342900"/>
            <a:r>
              <a:rPr lang="en-US" dirty="0">
                <a:solidFill>
                  <a:srgbClr val="0033CC"/>
                </a:solidFill>
                <a:hlinkClick r:id="rId8">
                  <a:extLst>
                    <a:ext uri="{A12FA001-AC4F-418D-AE19-62706E023703}">
                      <ahyp:hlinkClr xmlns:ahyp="http://schemas.microsoft.com/office/drawing/2018/hyperlinkcolor" val="tx"/>
                    </a:ext>
                  </a:extLst>
                </a:hlinkClick>
              </a:rPr>
              <a:t>13000 Reports | Texas Health and Human Services</a:t>
            </a:r>
            <a:r>
              <a:rPr lang="en-US" dirty="0">
                <a:solidFill>
                  <a:srgbClr val="0033CC"/>
                </a:solidFill>
              </a:rPr>
              <a:t> </a:t>
            </a:r>
          </a:p>
          <a:p>
            <a:pPr marL="684213" lvl="1" indent="-342900"/>
            <a:r>
              <a:rPr lang="en-US" dirty="0">
                <a:solidFill>
                  <a:srgbClr val="0033CC"/>
                </a:solidFill>
                <a:hlinkClick r:id="rId9">
                  <a:extLst>
                    <a:ext uri="{A12FA001-AC4F-418D-AE19-62706E023703}">
                      <ahyp:hlinkClr xmlns:ahyp="http://schemas.microsoft.com/office/drawing/2018/hyperlinkcolor" val="tx"/>
                    </a:ext>
                  </a:extLst>
                </a:hlinkClick>
              </a:rPr>
              <a:t>14000 Non-EVV Services | Texas Health and Human Services</a:t>
            </a:r>
            <a:endParaRPr lang="en-US" dirty="0">
              <a:solidFill>
                <a:srgbClr val="0033CC"/>
              </a:solidFill>
            </a:endParaRPr>
          </a:p>
          <a:p>
            <a:pPr marL="684213" lvl="1" indent="-342900"/>
            <a:r>
              <a:rPr lang="en-US" dirty="0">
                <a:solidFill>
                  <a:srgbClr val="0033CC"/>
                </a:solidFill>
                <a:hlinkClick r:id="rId10">
                  <a:extLst>
                    <a:ext uri="{A12FA001-AC4F-418D-AE19-62706E023703}">
                      <ahyp:hlinkClr xmlns:ahyp="http://schemas.microsoft.com/office/drawing/2018/hyperlinkcolor" val="tx"/>
                    </a:ext>
                  </a:extLst>
                </a:hlinkClick>
              </a:rPr>
              <a:t>15000 Fraud Waste and Abuse | Texas Health and Human Services</a:t>
            </a:r>
            <a:endParaRPr lang="en-US" dirty="0">
              <a:solidFill>
                <a:srgbClr val="0033CC"/>
              </a:solidFill>
            </a:endParaRPr>
          </a:p>
        </p:txBody>
      </p:sp>
      <p:sp>
        <p:nvSpPr>
          <p:cNvPr id="4" name="Slide Number Placeholder 3">
            <a:extLst>
              <a:ext uri="{FF2B5EF4-FFF2-40B4-BE49-F238E27FC236}">
                <a16:creationId xmlns:a16="http://schemas.microsoft.com/office/drawing/2014/main" id="{F4E28DDA-D6ED-4F91-860A-9A433F4D1D10}"/>
              </a:ext>
            </a:extLst>
          </p:cNvPr>
          <p:cNvSpPr>
            <a:spLocks noGrp="1"/>
          </p:cNvSpPr>
          <p:nvPr>
            <p:ph type="sldNum" sz="quarter" idx="10"/>
          </p:nvPr>
        </p:nvSpPr>
        <p:spPr/>
        <p:txBody>
          <a:bodyPr/>
          <a:lstStyle/>
          <a:p>
            <a:pPr>
              <a:defRPr/>
            </a:pPr>
            <a:fld id="{A40828B8-DECC-429E-9D39-5ACA0EC8FE99}" type="slidenum">
              <a:rPr lang="en-US" smtClean="0"/>
              <a:pPr>
                <a:defRPr/>
              </a:pPr>
              <a:t>8</a:t>
            </a:fld>
            <a:endParaRPr lang="en-US" dirty="0"/>
          </a:p>
        </p:txBody>
      </p:sp>
    </p:spTree>
    <p:extLst>
      <p:ext uri="{BB962C8B-B14F-4D97-AF65-F5344CB8AC3E}">
        <p14:creationId xmlns:p14="http://schemas.microsoft.com/office/powerpoint/2010/main" val="291459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A4D0-709E-4C9A-977A-5C7DEEA483AE}"/>
              </a:ext>
            </a:extLst>
          </p:cNvPr>
          <p:cNvSpPr>
            <a:spLocks noGrp="1"/>
          </p:cNvSpPr>
          <p:nvPr>
            <p:ph type="title"/>
          </p:nvPr>
        </p:nvSpPr>
        <p:spPr/>
        <p:txBody>
          <a:bodyPr/>
          <a:lstStyle/>
          <a:p>
            <a:r>
              <a:rPr lang="en-US" dirty="0"/>
              <a:t>EVV Compliance Monitoring</a:t>
            </a:r>
          </a:p>
        </p:txBody>
      </p:sp>
      <p:sp>
        <p:nvSpPr>
          <p:cNvPr id="3" name="Content Placeholder 2">
            <a:extLst>
              <a:ext uri="{FF2B5EF4-FFF2-40B4-BE49-F238E27FC236}">
                <a16:creationId xmlns:a16="http://schemas.microsoft.com/office/drawing/2014/main" id="{B3EEE5A5-919B-4D99-B8B4-280615C53C10}"/>
              </a:ext>
            </a:extLst>
          </p:cNvPr>
          <p:cNvSpPr>
            <a:spLocks noGrp="1"/>
          </p:cNvSpPr>
          <p:nvPr>
            <p:ph idx="1"/>
          </p:nvPr>
        </p:nvSpPr>
        <p:spPr>
          <a:xfrm>
            <a:off x="393192" y="1504709"/>
            <a:ext cx="8206798" cy="4850909"/>
          </a:xfrm>
        </p:spPr>
        <p:txBody>
          <a:bodyPr/>
          <a:lstStyle/>
          <a:p>
            <a:r>
              <a:rPr lang="en-US" dirty="0"/>
              <a:t>HHSC is in the process of renaming and updating compliance standards for EVV – </a:t>
            </a:r>
            <a:r>
              <a:rPr lang="en-US" dirty="0">
                <a:solidFill>
                  <a:srgbClr val="0033CC"/>
                </a:solidFill>
                <a:hlinkClick r:id="rId3">
                  <a:extLst>
                    <a:ext uri="{A12FA001-AC4F-418D-AE19-62706E023703}">
                      <ahyp:hlinkClr xmlns:ahyp="http://schemas.microsoft.com/office/drawing/2018/hyperlinkcolor" val="tx"/>
                    </a:ext>
                  </a:extLst>
                </a:hlinkClick>
              </a:rPr>
              <a:t>EVV Policy Handbook section 10000</a:t>
            </a:r>
            <a:endParaRPr lang="en-US" dirty="0">
              <a:solidFill>
                <a:srgbClr val="0033CC"/>
              </a:solidFill>
            </a:endParaRPr>
          </a:p>
          <a:p>
            <a:r>
              <a:rPr lang="en-US" dirty="0"/>
              <a:t>MCO’s are required to conduct EVV Compliance reviews to ensure Program Providers, Financial Management Services Agencies (FMSAs), and Consumer Directed Services (CDS) Employers follow EVV requirements and Policies. This is done during BCBSTX monthly compliance Workgroup.</a:t>
            </a:r>
          </a:p>
          <a:p>
            <a:r>
              <a:rPr lang="en-US" dirty="0"/>
              <a:t>EVV Compliance Workgroup Reports Reviewed</a:t>
            </a:r>
          </a:p>
          <a:p>
            <a:pPr lvl="1"/>
            <a:r>
              <a:rPr lang="en-US" dirty="0"/>
              <a:t>EVV Usage – Look to see that minimum EVV Usage Score is achieved</a:t>
            </a:r>
          </a:p>
          <a:p>
            <a:pPr lvl="1"/>
            <a:r>
              <a:rPr lang="en-US" dirty="0"/>
              <a:t>EVV Landline Phone Verification – Ensuring valid phone type is used</a:t>
            </a:r>
          </a:p>
          <a:p>
            <a:pPr lvl="1"/>
            <a:r>
              <a:rPr lang="en-US" dirty="0"/>
              <a:t>EVV Required Free Text – Ensuring documentation is provided for required free text reason codes</a:t>
            </a:r>
          </a:p>
          <a:p>
            <a:r>
              <a:rPr lang="en-US" dirty="0"/>
              <a:t>Currently there are no grace periods for Program Providers</a:t>
            </a:r>
          </a:p>
        </p:txBody>
      </p:sp>
      <p:sp>
        <p:nvSpPr>
          <p:cNvPr id="4" name="Slide Number Placeholder 3">
            <a:extLst>
              <a:ext uri="{FF2B5EF4-FFF2-40B4-BE49-F238E27FC236}">
                <a16:creationId xmlns:a16="http://schemas.microsoft.com/office/drawing/2014/main" id="{050A0008-F795-4FF6-921C-578E24DF6D96}"/>
              </a:ext>
            </a:extLst>
          </p:cNvPr>
          <p:cNvSpPr>
            <a:spLocks noGrp="1"/>
          </p:cNvSpPr>
          <p:nvPr>
            <p:ph type="sldNum" sz="quarter" idx="10"/>
          </p:nvPr>
        </p:nvSpPr>
        <p:spPr/>
        <p:txBody>
          <a:bodyPr/>
          <a:lstStyle/>
          <a:p>
            <a:pPr>
              <a:defRPr/>
            </a:pPr>
            <a:fld id="{A40828B8-DECC-429E-9D39-5ACA0EC8FE99}" type="slidenum">
              <a:rPr lang="en-US" smtClean="0"/>
              <a:pPr>
                <a:defRPr/>
              </a:pPr>
              <a:t>9</a:t>
            </a:fld>
            <a:endParaRPr lang="en-US" dirty="0"/>
          </a:p>
        </p:txBody>
      </p:sp>
    </p:spTree>
    <p:extLst>
      <p:ext uri="{BB962C8B-B14F-4D97-AF65-F5344CB8AC3E}">
        <p14:creationId xmlns:p14="http://schemas.microsoft.com/office/powerpoint/2010/main" val="2687538759"/>
      </p:ext>
    </p:extLst>
  </p:cSld>
  <p:clrMapOvr>
    <a:masterClrMapping/>
  </p:clrMapOvr>
</p:sld>
</file>

<file path=ppt/theme/theme1.xml><?xml version="1.0" encoding="utf-8"?>
<a:theme xmlns:a="http://schemas.openxmlformats.org/drawingml/2006/main" name="8_Default Design">
  <a:themeElements>
    <a:clrScheme name="2016 Enterprise Presentations Global Theme">
      <a:dk1>
        <a:srgbClr val="1E1E1E"/>
      </a:dk1>
      <a:lt1>
        <a:srgbClr val="FFFFFF"/>
      </a:lt1>
      <a:dk2>
        <a:srgbClr val="B4C2CC"/>
      </a:dk2>
      <a:lt2>
        <a:srgbClr val="0080C7"/>
      </a:lt2>
      <a:accent1>
        <a:srgbClr val="004F77"/>
      </a:accent1>
      <a:accent2>
        <a:srgbClr val="3289AE"/>
      </a:accent2>
      <a:accent3>
        <a:srgbClr val="63CCDC"/>
      </a:accent3>
      <a:accent4>
        <a:srgbClr val="F47D48"/>
      </a:accent4>
      <a:accent5>
        <a:srgbClr val="BFD696"/>
      </a:accent5>
      <a:accent6>
        <a:srgbClr val="FCDCA4"/>
      </a:accent6>
      <a:hlink>
        <a:srgbClr val="0084AB"/>
      </a:hlink>
      <a:folHlink>
        <a:srgbClr val="98ABBA"/>
      </a:folHlink>
    </a:clrScheme>
    <a:fontScheme name="8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9FC3DF"/>
        </a:accent1>
        <a:accent2>
          <a:srgbClr val="7E7A00"/>
        </a:accent2>
        <a:accent3>
          <a:srgbClr val="FFFFFF"/>
        </a:accent3>
        <a:accent4>
          <a:srgbClr val="000000"/>
        </a:accent4>
        <a:accent5>
          <a:srgbClr val="CDDEEC"/>
        </a:accent5>
        <a:accent6>
          <a:srgbClr val="726E00"/>
        </a:accent6>
        <a:hlink>
          <a:srgbClr val="002878"/>
        </a:hlink>
        <a:folHlink>
          <a:srgbClr val="005A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14095</TotalTime>
  <Words>1195</Words>
  <Application>Microsoft Office PowerPoint</Application>
  <PresentationFormat>On-screen Show (4:3)</PresentationFormat>
  <Paragraphs>141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vt:lpstr>
      <vt:lpstr>Arial Black</vt:lpstr>
      <vt:lpstr>Calibri</vt:lpstr>
      <vt:lpstr>Source Sans Pro Web</vt:lpstr>
      <vt:lpstr>8_Default Design</vt:lpstr>
      <vt:lpstr>PowerPoint Presentation</vt:lpstr>
      <vt:lpstr>Training Instructions</vt:lpstr>
      <vt:lpstr>Overview of Training</vt:lpstr>
      <vt:lpstr>EVV Program Highlights</vt:lpstr>
      <vt:lpstr>Key Terms and Definitions</vt:lpstr>
      <vt:lpstr>Key Terms and Definitions – Cont.</vt:lpstr>
      <vt:lpstr>EVV Federal/State Rules</vt:lpstr>
      <vt:lpstr>EVV Policies and Handbook</vt:lpstr>
      <vt:lpstr>EVV Compliance Monitoring</vt:lpstr>
      <vt:lpstr>BCBSTX EVV Website</vt:lpstr>
      <vt:lpstr>BCBSTX EVV Contact Information</vt:lpstr>
      <vt:lpstr>Conclusion</vt:lpstr>
    </vt:vector>
  </TitlesOfParts>
  <Company>Health Care Service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Operating Model</dc:title>
  <dc:creator>Katie Mee</dc:creator>
  <cp:lastModifiedBy>Veronica Perry</cp:lastModifiedBy>
  <cp:revision>252</cp:revision>
  <cp:lastPrinted>2015-11-04T18:53:47Z</cp:lastPrinted>
  <dcterms:created xsi:type="dcterms:W3CDTF">2015-07-22T15:12:13Z</dcterms:created>
  <dcterms:modified xsi:type="dcterms:W3CDTF">2022-10-19T17:53:06Z</dcterms:modified>
</cp:coreProperties>
</file>