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3"/>
  </p:notesMasterIdLst>
  <p:sldIdLst>
    <p:sldId id="287" r:id="rId2"/>
    <p:sldId id="284" r:id="rId3"/>
    <p:sldId id="300" r:id="rId4"/>
    <p:sldId id="288" r:id="rId5"/>
    <p:sldId id="290" r:id="rId6"/>
    <p:sldId id="297" r:id="rId7"/>
    <p:sldId id="298" r:id="rId8"/>
    <p:sldId id="299" r:id="rId9"/>
    <p:sldId id="295" r:id="rId10"/>
    <p:sldId id="296" r:id="rId11"/>
    <p:sldId id="26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p15:clr>
            <a:srgbClr val="A4A3A4"/>
          </p15:clr>
        </p15:guide>
        <p15:guide id="2" orient="horz" pos="4032">
          <p15:clr>
            <a:srgbClr val="A4A3A4"/>
          </p15:clr>
        </p15:guide>
        <p15:guide id="3" orient="horz" pos="2160">
          <p15:clr>
            <a:srgbClr val="A4A3A4"/>
          </p15:clr>
        </p15:guide>
        <p15:guide id="4" pos="288">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Norton" initials="KN" lastIdx="3" clrIdx="0">
    <p:extLst>
      <p:ext uri="{19B8F6BF-5375-455C-9EA6-DF929625EA0E}">
        <p15:presenceInfo xmlns:p15="http://schemas.microsoft.com/office/powerpoint/2012/main" userId="S::Katherine_Norton@bcbsil.com::3cb3530b-3d07-4d94-9447-c9268537c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98C65A"/>
    <a:srgbClr val="DFF3F9"/>
    <a:srgbClr val="B5E9F9"/>
    <a:srgbClr val="BBE6F3"/>
    <a:srgbClr val="F88F1C"/>
    <a:srgbClr val="FCCB96"/>
    <a:srgbClr val="FDD9B1"/>
    <a:srgbClr val="005587"/>
    <a:srgbClr val="94D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6" autoAdjust="0"/>
    <p:restoredTop sz="92895" autoAdjust="0"/>
  </p:normalViewPr>
  <p:slideViewPr>
    <p:cSldViewPr>
      <p:cViewPr varScale="1">
        <p:scale>
          <a:sx n="108" d="100"/>
          <a:sy n="108" d="100"/>
        </p:scale>
        <p:origin x="114" y="108"/>
      </p:cViewPr>
      <p:guideLst>
        <p:guide orient="horz" pos="288"/>
        <p:guide orient="horz" pos="4032"/>
        <p:guide orient="horz" pos="2160"/>
        <p:guide pos="28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7" d="100"/>
        <a:sy n="137" d="100"/>
      </p:scale>
      <p:origin x="0" y="5196"/>
    </p:cViewPr>
  </p:sorterViewPr>
  <p:notesViewPr>
    <p:cSldViewPr>
      <p:cViewPr varScale="1">
        <p:scale>
          <a:sx n="65" d="100"/>
          <a:sy n="65" d="100"/>
        </p:scale>
        <p:origin x="3125"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50C378-AAEF-4DA0-AB80-42EC6A732253}" type="datetimeFigureOut">
              <a:rPr lang="en-US" smtClean="0"/>
              <a:t>8/29/2022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0F3EB4-AEE2-46E3-AFCD-F8E09A520187}" type="slidenum">
              <a:rPr lang="en-US" smtClean="0"/>
              <a:t>‹#›</a:t>
            </a:fld>
            <a:endParaRPr lang="en-US" dirty="0"/>
          </a:p>
        </p:txBody>
      </p:sp>
    </p:spTree>
    <p:extLst>
      <p:ext uri="{BB962C8B-B14F-4D97-AF65-F5344CB8AC3E}">
        <p14:creationId xmlns:p14="http://schemas.microsoft.com/office/powerpoint/2010/main" val="429127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5" name="TextBox 4"/>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04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84124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1124712"/>
            <a:ext cx="8462962" cy="5230906"/>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312830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84124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1124712"/>
            <a:ext cx="8462962" cy="5230906"/>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3868158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420" y="27432"/>
            <a:ext cx="7663330" cy="658368"/>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93192" y="914400"/>
            <a:ext cx="8462962" cy="5441218"/>
          </a:xfrm>
        </p:spPr>
        <p:txBody>
          <a:bodyPr/>
          <a:lstStyle>
            <a:lvl1pPr marL="285750" marR="0" indent="-285750" algn="l" defTabSz="914400" rtl="0" eaLnBrk="0" fontAlgn="base" latinLnBrk="0" hangingPunct="0">
              <a:lnSpc>
                <a:spcPct val="100000"/>
              </a:lnSpc>
              <a:spcBef>
                <a:spcPct val="60000"/>
              </a:spcBef>
              <a:spcAft>
                <a:spcPts val="0"/>
              </a:spcAft>
              <a:buClr>
                <a:srgbClr val="629EE0"/>
              </a:buClr>
              <a:buSzPct val="115000"/>
              <a:buFontTx/>
              <a:buChar char="•"/>
              <a:tabLst/>
              <a:defRPr/>
            </a:lvl1pPr>
            <a:lvl2pPr marL="569913" marR="0"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lvl2pPr>
            <a:lvl3pPr marL="796925" marR="0"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lvl3pPr>
            <a:lvl4pPr marL="1031875" marR="0"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lvl4pPr>
            <a:lvl5pPr marL="1828800" indent="0">
              <a:buNone/>
              <a:defRPr/>
            </a:lvl5pPr>
          </a:lstStyle>
          <a:p>
            <a:pPr marL="285750" marR="0" lvl="0" indent="-285750" algn="l" defTabSz="914400" rtl="0" eaLnBrk="0" fontAlgn="base" latinLnBrk="0" hangingPunct="0">
              <a:lnSpc>
                <a:spcPct val="100000"/>
              </a:lnSpc>
              <a:spcBef>
                <a:spcPct val="60000"/>
              </a:spcBef>
              <a:spcAft>
                <a:spcPts val="0"/>
              </a:spcAft>
              <a:buClr>
                <a:srgbClr val="629EE0"/>
              </a:buClr>
              <a:buSzPct val="115000"/>
              <a:buFontTx/>
              <a:buChar char="•"/>
              <a:tabLst/>
              <a:defRPr/>
            </a:pPr>
            <a:r>
              <a:rPr kumimoji="0" lang="en-US" sz="2000" b="0" i="0" u="none" strike="noStrike" kern="0" cap="none" spc="0" normalizeH="0" baseline="0" noProof="0" dirty="0">
                <a:ln>
                  <a:noFill/>
                </a:ln>
                <a:solidFill>
                  <a:srgbClr val="003053"/>
                </a:solidFill>
                <a:effectLst/>
                <a:uLnTx/>
                <a:uFillTx/>
                <a:latin typeface="+mn-lt"/>
                <a:ea typeface="+mn-ea"/>
                <a:cs typeface="+mn-cs"/>
              </a:rPr>
              <a:t>Click to edit Master text styles</a:t>
            </a:r>
          </a:p>
          <a:p>
            <a:pPr marL="569913" marR="0" lvl="1" indent="-228600" algn="l" defTabSz="914400" rtl="0" eaLnBrk="0" fontAlgn="base" latinLnBrk="0" hangingPunct="0">
              <a:lnSpc>
                <a:spcPct val="100000"/>
              </a:lnSpc>
              <a:spcBef>
                <a:spcPct val="2500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3053"/>
                </a:solidFill>
                <a:effectLst/>
                <a:uLnTx/>
                <a:uFillTx/>
                <a:latin typeface="+mn-lt"/>
              </a:rPr>
              <a:t>Second level</a:t>
            </a:r>
          </a:p>
          <a:p>
            <a:pPr marL="796925" marR="0" lvl="2" indent="-168275" algn="l" defTabSz="914400" rtl="0" eaLnBrk="0" fontAlgn="base" latinLnBrk="0" hangingPunct="0">
              <a:lnSpc>
                <a:spcPct val="100000"/>
              </a:lnSpc>
              <a:spcBef>
                <a:spcPct val="20000"/>
              </a:spcBef>
              <a:spcAft>
                <a:spcPct val="0"/>
              </a:spcAft>
              <a:buClr>
                <a:srgbClr val="FFFFFF">
                  <a:lumMod val="50000"/>
                </a:srgbClr>
              </a:buClr>
              <a:buSzTx/>
              <a:buFontTx/>
              <a:buChar char="•"/>
              <a:tabLst/>
              <a:defRPr/>
            </a:pPr>
            <a:r>
              <a:rPr kumimoji="0" lang="en-US" sz="1400" b="0" i="0" u="none" strike="noStrike" kern="0" cap="none" spc="0" normalizeH="0" baseline="0" noProof="0" dirty="0">
                <a:ln>
                  <a:noFill/>
                </a:ln>
                <a:solidFill>
                  <a:srgbClr val="003053"/>
                </a:solidFill>
                <a:effectLst/>
                <a:uLnTx/>
                <a:uFillTx/>
                <a:latin typeface="+mn-lt"/>
              </a:rPr>
              <a:t>Third level</a:t>
            </a:r>
          </a:p>
          <a:p>
            <a:pPr marL="1031875" marR="0" lvl="3" indent="-171450" algn="l" defTabSz="914400" rtl="0" eaLnBrk="0" fontAlgn="base" latinLnBrk="0" hangingPunct="0">
              <a:lnSpc>
                <a:spcPct val="100000"/>
              </a:lnSpc>
              <a:spcBef>
                <a:spcPct val="20000"/>
              </a:spcBef>
              <a:spcAft>
                <a:spcPct val="0"/>
              </a:spcAft>
              <a:buClr>
                <a:srgbClr val="FFFFFF">
                  <a:lumMod val="65000"/>
                </a:srgbClr>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3053"/>
                </a:solidFill>
                <a:effectLst/>
                <a:uLnTx/>
                <a:uFillTx/>
                <a:latin typeface="+mn-lt"/>
              </a:rPr>
              <a:t>Fourth level</a:t>
            </a:r>
          </a:p>
        </p:txBody>
      </p:sp>
      <p:sp>
        <p:nvSpPr>
          <p:cNvPr id="4" name="Rectangle 2"/>
          <p:cNvSpPr>
            <a:spLocks noGrp="1" noChangeArrowheads="1"/>
          </p:cNvSpPr>
          <p:nvPr>
            <p:ph type="sldNum" sz="quarter" idx="10"/>
          </p:nvPr>
        </p:nvSpPr>
        <p:spPr>
          <a:ln/>
        </p:spPr>
        <p:txBody>
          <a:bodyPr/>
          <a:lstStyle>
            <a:lvl1pPr>
              <a:defRPr sz="700">
                <a:solidFill>
                  <a:schemeClr val="bg1"/>
                </a:solidFill>
              </a:defRPr>
            </a:lvl1pPr>
          </a:lstStyle>
          <a:p>
            <a:pPr>
              <a:defRPr/>
            </a:pPr>
            <a:fld id="{A40828B8-DECC-429E-9D39-5ACA0EC8FE99}" type="slidenum">
              <a:rPr lang="en-US" smtClean="0"/>
              <a:pPr>
                <a:defRPr/>
              </a:pPr>
              <a:t>‹#›</a:t>
            </a:fld>
            <a:endParaRPr lang="en-US" dirty="0"/>
          </a:p>
        </p:txBody>
      </p:sp>
    </p:spTree>
    <p:extLst>
      <p:ext uri="{BB962C8B-B14F-4D97-AF65-F5344CB8AC3E}">
        <p14:creationId xmlns:p14="http://schemas.microsoft.com/office/powerpoint/2010/main" val="190720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8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5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1A64-B14A-4401-B489-25C7F1E4344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5F77B99-6FC0-4ABF-A241-0ADFC28E2D82}"/>
              </a:ext>
            </a:extLst>
          </p:cNvPr>
          <p:cNvSpPr>
            <a:spLocks noGrp="1"/>
          </p:cNvSpPr>
          <p:nvPr>
            <p:ph type="sldNum" sz="quarter" idx="10"/>
          </p:nvPr>
        </p:nvSpPr>
        <p:spPr/>
        <p:txBody>
          <a:bodyPr/>
          <a:lstStyle/>
          <a:p>
            <a:pPr fontAlgn="base">
              <a:spcBef>
                <a:spcPct val="0"/>
              </a:spcBef>
              <a:spcAft>
                <a:spcPct val="0"/>
              </a:spcAft>
              <a:defRPr/>
            </a:pPr>
            <a:fld id="{EDC0CDF5-C25C-4B80-8F22-372B2E1BA42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70186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98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5486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0"/>
          </p:nvPr>
        </p:nvSpPr>
        <p:spPr>
          <a:xfrm>
            <a:off x="435256" y="4593945"/>
            <a:ext cx="43653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8" name="TextBox 7"/>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9"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88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5256" y="4593945"/>
            <a:ext cx="61179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5791200"/>
            <a:ext cx="4187825" cy="533400"/>
          </a:xfrm>
        </p:spPr>
        <p:txBody>
          <a:bodyPr/>
          <a:lstStyle>
            <a:lvl1pPr marL="0" indent="0">
              <a:buNone/>
              <a:defRPr sz="1400" cap="all" baseline="0"/>
            </a:lvl1pPr>
          </a:lstStyle>
          <a:p>
            <a:pPr lvl="0"/>
            <a:r>
              <a:rPr lang="en-US" dirty="0"/>
              <a:t>Click to edit Master text styles</a:t>
            </a:r>
          </a:p>
        </p:txBody>
      </p:sp>
      <p:sp>
        <p:nvSpPr>
          <p:cNvPr id="7" name="TextBox 6"/>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5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5256" y="2438400"/>
            <a:ext cx="6117944" cy="1295400"/>
          </a:xfrm>
        </p:spPr>
        <p:txBody>
          <a:bodyPr lIns="0" rIns="0" anchor="b"/>
          <a:lstStyle>
            <a:lvl1pPr marL="0" indent="0" algn="l">
              <a:lnSpc>
                <a:spcPct val="90000"/>
              </a:lnSpc>
              <a:buNone/>
              <a:defRPr sz="3600" b="0" cap="none" baseline="0">
                <a:solidFill>
                  <a:schemeClr val="accent1"/>
                </a:solidFill>
                <a:latin typeface="+mn-lt"/>
              </a:defRPr>
            </a:lvl1pPr>
          </a:lstStyle>
          <a:p>
            <a:pPr lvl="0"/>
            <a:r>
              <a:rPr lang="en-US" dirty="0"/>
              <a:t>Click to edit Master text styles</a:t>
            </a:r>
          </a:p>
        </p:txBody>
      </p:sp>
      <p:sp>
        <p:nvSpPr>
          <p:cNvPr id="6" name="Text Placeholder 5"/>
          <p:cNvSpPr>
            <a:spLocks noGrp="1"/>
          </p:cNvSpPr>
          <p:nvPr>
            <p:ph type="body" sz="quarter" idx="11"/>
          </p:nvPr>
        </p:nvSpPr>
        <p:spPr>
          <a:xfrm>
            <a:off x="457200" y="3635655"/>
            <a:ext cx="4187825" cy="533400"/>
          </a:xfrm>
        </p:spPr>
        <p:txBody>
          <a:bodyPr/>
          <a:lstStyle>
            <a:lvl1pPr marL="0" indent="0">
              <a:buNone/>
              <a:defRPr sz="1400" cap="all" baseline="0"/>
            </a:lvl1pPr>
          </a:lstStyle>
          <a:p>
            <a:pPr lvl="0"/>
            <a:r>
              <a:rPr lang="en-US" dirty="0"/>
              <a:t>Click to edit Master text styles</a:t>
            </a:r>
          </a:p>
        </p:txBody>
      </p:sp>
      <p:sp>
        <p:nvSpPr>
          <p:cNvPr id="7" name="TextBox 6"/>
          <p:cNvSpPr txBox="1"/>
          <p:nvPr userDrawn="1"/>
        </p:nvSpPr>
        <p:spPr>
          <a:xfrm>
            <a:off x="471564" y="6515851"/>
            <a:ext cx="4100436" cy="276999"/>
          </a:xfrm>
          <a:prstGeom prst="rect">
            <a:avLst/>
          </a:prstGeom>
          <a:noFill/>
        </p:spPr>
        <p:txBody>
          <a:bodyPr wrap="square" lIns="0" rIns="0" rtlCol="0" anchor="b">
            <a:spAutoFit/>
          </a:bodyPr>
          <a:lstStyle/>
          <a:p>
            <a:pPr algn="l" fontAlgn="base">
              <a:spcBef>
                <a:spcPct val="0"/>
              </a:spcBef>
              <a:spcAft>
                <a:spcPct val="0"/>
              </a:spcAft>
            </a:pPr>
            <a:r>
              <a:rPr lang="en-US" sz="600" dirty="0">
                <a:solidFill>
                  <a:schemeClr val="bg1">
                    <a:lumMod val="50000"/>
                  </a:schemeClr>
                </a:solidFill>
              </a:rPr>
              <a:t>Blue Cross and Blue Shield of Texas, a Division of Health Care Service Corporation, a Mutual Legal Reserve Company, an Independent Licensee of the Blue Cross and Blue Shield Association</a:t>
            </a:r>
          </a:p>
        </p:txBody>
      </p:sp>
      <p:pic>
        <p:nvPicPr>
          <p:cNvPr id="8" name="Picture 10" descr="BCBSTX All Single Line Master Outline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713385" cy="41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75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sldNum" sz="quarter" idx="4"/>
          </p:nvPr>
        </p:nvSpPr>
        <p:spPr bwMode="auto">
          <a:xfrm>
            <a:off x="8391410" y="6700138"/>
            <a:ext cx="762000" cy="1531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700" b="0">
                <a:solidFill>
                  <a:schemeClr val="bg1"/>
                </a:solidFill>
              </a:defRPr>
            </a:lvl1pPr>
          </a:lstStyle>
          <a:p>
            <a:pPr fontAlgn="base">
              <a:spcBef>
                <a:spcPct val="0"/>
              </a:spcBef>
              <a:spcAft>
                <a:spcPct val="0"/>
              </a:spcAft>
              <a:defRPr/>
            </a:pPr>
            <a:fld id="{EDC0CDF5-C25C-4B80-8F22-372B2E1BA422}" type="slidenum">
              <a:rPr lang="en-US" smtClean="0"/>
              <a:pPr fontAlgn="base">
                <a:spcBef>
                  <a:spcPct val="0"/>
                </a:spcBef>
                <a:spcAft>
                  <a:spcPct val="0"/>
                </a:spcAft>
                <a:defRPr/>
              </a:pPr>
              <a:t>‹#›</a:t>
            </a:fld>
            <a:endParaRPr lang="en-US" dirty="0"/>
          </a:p>
        </p:txBody>
      </p:sp>
      <p:sp>
        <p:nvSpPr>
          <p:cNvPr id="1027" name="Rectangle 3"/>
          <p:cNvSpPr>
            <a:spLocks noGrp="1" noChangeArrowheads="1"/>
          </p:cNvSpPr>
          <p:nvPr>
            <p:ph type="title"/>
          </p:nvPr>
        </p:nvSpPr>
        <p:spPr bwMode="auto">
          <a:xfrm>
            <a:off x="361420" y="29909"/>
            <a:ext cx="852293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dirty="0"/>
              <a:t>Header</a:t>
            </a:r>
          </a:p>
        </p:txBody>
      </p:sp>
      <p:sp>
        <p:nvSpPr>
          <p:cNvPr id="1028" name="Rectangle 4"/>
          <p:cNvSpPr>
            <a:spLocks noGrp="1" noChangeArrowheads="1"/>
          </p:cNvSpPr>
          <p:nvPr>
            <p:ph type="body" idx="1"/>
          </p:nvPr>
        </p:nvSpPr>
        <p:spPr bwMode="auto">
          <a:xfrm>
            <a:off x="395286" y="1143000"/>
            <a:ext cx="8496829" cy="559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Box 4"/>
          <p:cNvSpPr txBox="1"/>
          <p:nvPr/>
        </p:nvSpPr>
        <p:spPr>
          <a:xfrm>
            <a:off x="9296400" y="6692823"/>
            <a:ext cx="747636" cy="153888"/>
          </a:xfrm>
          <a:prstGeom prst="rect">
            <a:avLst/>
          </a:prstGeom>
          <a:noFill/>
        </p:spPr>
        <p:txBody>
          <a:bodyPr wrap="square" lIns="0" rIns="0" rtlCol="0" anchor="b">
            <a:spAutoFit/>
          </a:bodyPr>
          <a:lstStyle/>
          <a:p>
            <a:pPr algn="l" fontAlgn="base">
              <a:spcBef>
                <a:spcPct val="0"/>
              </a:spcBef>
              <a:spcAft>
                <a:spcPct val="0"/>
              </a:spcAft>
            </a:pPr>
            <a:r>
              <a:rPr lang="en-US" sz="400" dirty="0">
                <a:solidFill>
                  <a:schemeClr val="bg1">
                    <a:lumMod val="50000"/>
                  </a:schemeClr>
                </a:solidFill>
              </a:rPr>
              <a:t>101663.0716</a:t>
            </a:r>
          </a:p>
        </p:txBody>
      </p:sp>
    </p:spTree>
    <p:extLst>
      <p:ext uri="{BB962C8B-B14F-4D97-AF65-F5344CB8AC3E}">
        <p14:creationId xmlns:p14="http://schemas.microsoft.com/office/powerpoint/2010/main" val="3827595730"/>
      </p:ext>
    </p:extLst>
  </p:cSld>
  <p:clrMap bg1="lt1" tx1="dk1" bg2="lt2" tx2="dk2" accent1="accent1" accent2="accent2" accent3="accent3" accent4="accent4" accent5="accent5" accent6="accent6" hlink="hlink" folHlink="folHlink"/>
  <p:sldLayoutIdLst>
    <p:sldLayoutId id="2147483699" r:id="rId1"/>
    <p:sldLayoutId id="2147483712" r:id="rId2"/>
    <p:sldLayoutId id="2147483713" r:id="rId3"/>
    <p:sldLayoutId id="2147483714" r:id="rId4"/>
    <p:sldLayoutId id="2147483721" r:id="rId5"/>
    <p:sldLayoutId id="2147483715" r:id="rId6"/>
    <p:sldLayoutId id="2147483716" r:id="rId7"/>
    <p:sldLayoutId id="2147483717" r:id="rId8"/>
    <p:sldLayoutId id="2147483718" r:id="rId9"/>
    <p:sldLayoutId id="2147483690" r:id="rId10"/>
    <p:sldLayoutId id="2147483719" r:id="rId11"/>
    <p:sldLayoutId id="2147483720" r:id="rId12"/>
  </p:sldLayoutIdLst>
  <p:hf hdr="0" dt="0"/>
  <p:txStyles>
    <p:titleStyle>
      <a:lvl1pPr algn="l" rtl="0" eaLnBrk="0" fontAlgn="base" hangingPunct="0">
        <a:spcBef>
          <a:spcPct val="0"/>
        </a:spcBef>
        <a:spcAft>
          <a:spcPct val="0"/>
        </a:spcAft>
        <a:defRPr sz="2600" b="0" cap="none" baseline="0">
          <a:solidFill>
            <a:schemeClr val="bg1"/>
          </a:solidFill>
          <a:latin typeface="+mn-lt"/>
          <a:ea typeface="+mj-ea"/>
          <a:cs typeface="+mj-cs"/>
        </a:defRPr>
      </a:lvl1pPr>
      <a:lvl2pPr algn="l" rtl="0" eaLnBrk="0" fontAlgn="base" hangingPunct="0">
        <a:spcBef>
          <a:spcPct val="0"/>
        </a:spcBef>
        <a:spcAft>
          <a:spcPct val="0"/>
        </a:spcAft>
        <a:defRPr sz="3200">
          <a:solidFill>
            <a:schemeClr val="bg1"/>
          </a:solidFill>
          <a:latin typeface="Arial Black" pitchFamily="34" charset="0"/>
        </a:defRPr>
      </a:lvl2pPr>
      <a:lvl3pPr algn="l" rtl="0" eaLnBrk="0" fontAlgn="base" hangingPunct="0">
        <a:spcBef>
          <a:spcPct val="0"/>
        </a:spcBef>
        <a:spcAft>
          <a:spcPct val="0"/>
        </a:spcAft>
        <a:defRPr sz="3200">
          <a:solidFill>
            <a:schemeClr val="bg1"/>
          </a:solidFill>
          <a:latin typeface="Arial Black" pitchFamily="34" charset="0"/>
        </a:defRPr>
      </a:lvl3pPr>
      <a:lvl4pPr algn="l" rtl="0" eaLnBrk="0" fontAlgn="base" hangingPunct="0">
        <a:spcBef>
          <a:spcPct val="0"/>
        </a:spcBef>
        <a:spcAft>
          <a:spcPct val="0"/>
        </a:spcAft>
        <a:defRPr sz="3200">
          <a:solidFill>
            <a:schemeClr val="bg1"/>
          </a:solidFill>
          <a:latin typeface="Arial Black" pitchFamily="34" charset="0"/>
        </a:defRPr>
      </a:lvl4pPr>
      <a:lvl5pPr algn="l" rtl="0" eaLnBrk="0" fontAlgn="base" hangingPunct="0">
        <a:spcBef>
          <a:spcPct val="0"/>
        </a:spcBef>
        <a:spcAft>
          <a:spcPct val="0"/>
        </a:spcAft>
        <a:defRPr sz="3200">
          <a:solidFill>
            <a:schemeClr val="bg1"/>
          </a:solidFill>
          <a:latin typeface="Arial Black" pitchFamily="34" charset="0"/>
        </a:defRPr>
      </a:lvl5pPr>
      <a:lvl6pPr marL="457200" algn="l" rtl="0" fontAlgn="base">
        <a:spcBef>
          <a:spcPct val="0"/>
        </a:spcBef>
        <a:spcAft>
          <a:spcPct val="0"/>
        </a:spcAft>
        <a:defRPr sz="3200">
          <a:solidFill>
            <a:schemeClr val="bg1"/>
          </a:solidFill>
          <a:latin typeface="Arial Black" pitchFamily="34" charset="0"/>
        </a:defRPr>
      </a:lvl6pPr>
      <a:lvl7pPr marL="914400" algn="l" rtl="0" fontAlgn="base">
        <a:spcBef>
          <a:spcPct val="0"/>
        </a:spcBef>
        <a:spcAft>
          <a:spcPct val="0"/>
        </a:spcAft>
        <a:defRPr sz="3200">
          <a:solidFill>
            <a:schemeClr val="bg1"/>
          </a:solidFill>
          <a:latin typeface="Arial Black" pitchFamily="34" charset="0"/>
        </a:defRPr>
      </a:lvl7pPr>
      <a:lvl8pPr marL="1371600" algn="l" rtl="0" fontAlgn="base">
        <a:spcBef>
          <a:spcPct val="0"/>
        </a:spcBef>
        <a:spcAft>
          <a:spcPct val="0"/>
        </a:spcAft>
        <a:defRPr sz="3200">
          <a:solidFill>
            <a:schemeClr val="bg1"/>
          </a:solidFill>
          <a:latin typeface="Arial Black" pitchFamily="34" charset="0"/>
        </a:defRPr>
      </a:lvl8pPr>
      <a:lvl9pPr marL="1828800" algn="l" rtl="0" fontAlgn="base">
        <a:spcBef>
          <a:spcPct val="0"/>
        </a:spcBef>
        <a:spcAft>
          <a:spcPct val="0"/>
        </a:spcAft>
        <a:defRPr sz="3200">
          <a:solidFill>
            <a:schemeClr val="bg1"/>
          </a:solidFill>
          <a:latin typeface="Arial Black" pitchFamily="34" charset="0"/>
        </a:defRPr>
      </a:lvl9pPr>
    </p:titleStyle>
    <p:bodyStyle>
      <a:lvl1pPr marL="285750" indent="-285750" algn="l" rtl="0" eaLnBrk="0" fontAlgn="base" hangingPunct="0">
        <a:spcBef>
          <a:spcPct val="60000"/>
        </a:spcBef>
        <a:spcAft>
          <a:spcPts val="0"/>
        </a:spcAft>
        <a:buClr>
          <a:schemeClr val="bg2"/>
        </a:buClr>
        <a:buSzPct val="115000"/>
        <a:buChar char="•"/>
        <a:defRPr sz="2000">
          <a:solidFill>
            <a:schemeClr val="tx1"/>
          </a:solidFill>
          <a:latin typeface="+mn-lt"/>
          <a:ea typeface="+mn-ea"/>
          <a:cs typeface="+mn-cs"/>
        </a:defRPr>
      </a:lvl1pPr>
      <a:lvl2pPr marL="569913" indent="-228600" algn="l" rtl="0" eaLnBrk="0" fontAlgn="base" hangingPunct="0">
        <a:spcBef>
          <a:spcPct val="25000"/>
        </a:spcBef>
        <a:spcAft>
          <a:spcPts val="0"/>
        </a:spcAft>
        <a:buFont typeface="Arial" panose="020B0604020202020204" pitchFamily="34" charset="0"/>
        <a:buChar char="•"/>
        <a:defRPr sz="1600">
          <a:solidFill>
            <a:schemeClr val="tx1"/>
          </a:solidFill>
          <a:latin typeface="+mn-lt"/>
        </a:defRPr>
      </a:lvl2pPr>
      <a:lvl3pPr marL="796925" indent="-168275" algn="l" rtl="0" eaLnBrk="0" fontAlgn="base" hangingPunct="0">
        <a:spcBef>
          <a:spcPct val="20000"/>
        </a:spcBef>
        <a:spcAft>
          <a:spcPct val="0"/>
        </a:spcAft>
        <a:buClr>
          <a:schemeClr val="bg2">
            <a:lumMod val="50000"/>
          </a:schemeClr>
        </a:buClr>
        <a:buChar char="•"/>
        <a:defRPr sz="1400">
          <a:solidFill>
            <a:schemeClr val="tx1"/>
          </a:solidFill>
          <a:latin typeface="+mn-lt"/>
        </a:defRPr>
      </a:lvl3pPr>
      <a:lvl4pPr marL="1031875" indent="-171450" algn="l" rtl="0" eaLnBrk="0" fontAlgn="base" hangingPunct="0">
        <a:spcBef>
          <a:spcPct val="20000"/>
        </a:spcBef>
        <a:spcAft>
          <a:spcPct val="0"/>
        </a:spcAft>
        <a:buClr>
          <a:schemeClr val="bg2">
            <a:lumMod val="65000"/>
          </a:schemeClr>
        </a:buClr>
        <a:buFont typeface="Arial" panose="020B0604020202020204" pitchFamily="34" charset="0"/>
        <a:buChar char="•"/>
        <a:defRPr sz="12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bcbstx.com/starkids/member-resources/complaints-and-appeals.html" TargetMode="External"/><Relationship Id="rId2" Type="http://schemas.openxmlformats.org/officeDocument/2006/relationships/hyperlink" Target="mailto:BCBSTX_EVV_Questions@bcbstx.com" TargetMode="External"/><Relationship Id="rId1" Type="http://schemas.openxmlformats.org/officeDocument/2006/relationships/slideLayout" Target="../slideLayouts/slideLayout11.xml"/><Relationship Id="rId4" Type="http://schemas.openxmlformats.org/officeDocument/2006/relationships/hyperlink" Target="https://public.govdelivery.com/accounts/TXHHSC/subscriber/new?topic_id=TXHHSC_24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0.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hhs.texas.gov/handbooks/electronic-visit-verification-policy-handbook/11000-usage" TargetMode="External"/><Relationship Id="rId7" Type="http://schemas.openxmlformats.org/officeDocument/2006/relationships/hyperlink" Target="https://www.hhs.texas.gov/regulations/forms/1000-1999/form-1718-electronic-visit-verification-evv-responsibilities-additional-information-managed-care" TargetMode="External"/><Relationship Id="rId2" Type="http://schemas.openxmlformats.org/officeDocument/2006/relationships/hyperlink" Target="https://www.hhs.texas.gov/handbooks/electronic-visit-verification-policy-handbook" TargetMode="External"/><Relationship Id="rId1" Type="http://schemas.openxmlformats.org/officeDocument/2006/relationships/slideLayout" Target="../slideLayouts/slideLayout11.xml"/><Relationship Id="rId6" Type="http://schemas.openxmlformats.org/officeDocument/2006/relationships/hyperlink" Target="https://www.bcbstx.com/provider/medicaid/education-and-reference/evv" TargetMode="External"/><Relationship Id="rId5" Type="http://schemas.openxmlformats.org/officeDocument/2006/relationships/hyperlink" Target="https://www.hhs.texas.gov/sites/default/files/documents/evv-compliance-job-aid-cds-employers.pdf" TargetMode="External"/><Relationship Id="rId4" Type="http://schemas.openxmlformats.org/officeDocument/2006/relationships/hyperlink" Target="https://www.hhs.texas.gov/sites/default/files/documents/evv-compliance-job-aid-program-providers-fmsa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www.bcbstx.com/provider/medicaid/education-and-reference/evv" TargetMode="External"/><Relationship Id="rId2" Type="http://schemas.openxmlformats.org/officeDocument/2006/relationships/hyperlink" Target="https://www.bcbstx.com/provider/medicaid/evv.html" TargetMode="External"/><Relationship Id="rId1" Type="http://schemas.openxmlformats.org/officeDocument/2006/relationships/slideLayout" Target="../slideLayouts/slideLayout11.xml"/><Relationship Id="rId6" Type="http://schemas.openxmlformats.org/officeDocument/2006/relationships/hyperlink" Target="https://learningportal.hhs.texas.gov/" TargetMode="External"/><Relationship Id="rId5" Type="http://schemas.openxmlformats.org/officeDocument/2006/relationships/hyperlink" Target="https://tmhp.exceedlms.com/student/collection/521629-evv-training" TargetMode="External"/><Relationship Id="rId4" Type="http://schemas.openxmlformats.org/officeDocument/2006/relationships/hyperlink" Target="https://www.bcbstx.com/provider/medicaid/education-and-reference/ev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3D1AA6-BEC9-42DF-AB99-F561B158090C}"/>
              </a:ext>
            </a:extLst>
          </p:cNvPr>
          <p:cNvSpPr>
            <a:spLocks noGrp="1"/>
          </p:cNvSpPr>
          <p:nvPr>
            <p:ph type="body" sz="quarter" idx="10"/>
          </p:nvPr>
        </p:nvSpPr>
        <p:spPr>
          <a:xfrm>
            <a:off x="457200" y="5410200"/>
            <a:ext cx="6117944" cy="1143000"/>
          </a:xfrm>
        </p:spPr>
        <p:txBody>
          <a:bodyPr/>
          <a:lstStyle/>
          <a:p>
            <a:pPr>
              <a:lnSpc>
                <a:spcPct val="100000"/>
              </a:lnSpc>
              <a:spcBef>
                <a:spcPts val="0"/>
              </a:spcBef>
              <a:spcAft>
                <a:spcPts val="1200"/>
              </a:spcAft>
            </a:pPr>
            <a:r>
              <a:rPr lang="en-US" sz="2800" b="1" dirty="0"/>
              <a:t>Electronic Visit Verification (EVV) Usage Score</a:t>
            </a:r>
          </a:p>
          <a:p>
            <a:pPr>
              <a:lnSpc>
                <a:spcPct val="100000"/>
              </a:lnSpc>
              <a:spcBef>
                <a:spcPts val="0"/>
              </a:spcBef>
              <a:spcAft>
                <a:spcPts val="1200"/>
              </a:spcAft>
            </a:pPr>
            <a:r>
              <a:rPr lang="en-US" sz="2000" b="1" dirty="0"/>
              <a:t>	</a:t>
            </a:r>
          </a:p>
        </p:txBody>
      </p:sp>
      <p:pic>
        <p:nvPicPr>
          <p:cNvPr id="11" name="Picture 10">
            <a:extLst>
              <a:ext uri="{FF2B5EF4-FFF2-40B4-BE49-F238E27FC236}">
                <a16:creationId xmlns:a16="http://schemas.microsoft.com/office/drawing/2014/main" id="{F0CB1766-9564-4BE7-89BF-04830E8A20C6}"/>
              </a:ext>
            </a:extLst>
          </p:cNvPr>
          <p:cNvPicPr>
            <a:picLocks noChangeAspect="1"/>
          </p:cNvPicPr>
          <p:nvPr/>
        </p:nvPicPr>
        <p:blipFill>
          <a:blip r:embed="rId2"/>
          <a:stretch>
            <a:fillRect/>
          </a:stretch>
        </p:blipFill>
        <p:spPr>
          <a:xfrm>
            <a:off x="6858000" y="4419600"/>
            <a:ext cx="1303820" cy="2336549"/>
          </a:xfrm>
          <a:prstGeom prst="rect">
            <a:avLst/>
          </a:prstGeom>
        </p:spPr>
      </p:pic>
      <p:sp>
        <p:nvSpPr>
          <p:cNvPr id="3" name="TextBox 2">
            <a:extLst>
              <a:ext uri="{FF2B5EF4-FFF2-40B4-BE49-F238E27FC236}">
                <a16:creationId xmlns:a16="http://schemas.microsoft.com/office/drawing/2014/main" id="{0C5D45BA-DAFA-4E79-BDE3-86D58AF769F4}"/>
              </a:ext>
            </a:extLst>
          </p:cNvPr>
          <p:cNvSpPr txBox="1"/>
          <p:nvPr/>
        </p:nvSpPr>
        <p:spPr>
          <a:xfrm>
            <a:off x="381000" y="6172200"/>
            <a:ext cx="2667000" cy="307777"/>
          </a:xfrm>
          <a:prstGeom prst="rect">
            <a:avLst/>
          </a:prstGeom>
          <a:noFill/>
        </p:spPr>
        <p:txBody>
          <a:bodyPr wrap="square" rtlCol="0">
            <a:spAutoFit/>
          </a:bodyPr>
          <a:lstStyle/>
          <a:p>
            <a:r>
              <a:rPr lang="en-US" sz="1400" dirty="0"/>
              <a:t>SKSCP-9034-0622</a:t>
            </a:r>
          </a:p>
        </p:txBody>
      </p:sp>
    </p:spTree>
    <p:extLst>
      <p:ext uri="{BB962C8B-B14F-4D97-AF65-F5344CB8AC3E}">
        <p14:creationId xmlns:p14="http://schemas.microsoft.com/office/powerpoint/2010/main" val="378588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DFAE-6DEC-45A7-BEC2-49C5898BCDBB}"/>
              </a:ext>
            </a:extLst>
          </p:cNvPr>
          <p:cNvSpPr>
            <a:spLocks noGrp="1"/>
          </p:cNvSpPr>
          <p:nvPr>
            <p:ph type="title"/>
          </p:nvPr>
        </p:nvSpPr>
        <p:spPr/>
        <p:txBody>
          <a:bodyPr/>
          <a:lstStyle/>
          <a:p>
            <a:r>
              <a:rPr lang="en-US" dirty="0"/>
              <a:t>BCBSTX EVV Contact Information</a:t>
            </a:r>
          </a:p>
        </p:txBody>
      </p:sp>
      <p:sp>
        <p:nvSpPr>
          <p:cNvPr id="3" name="Content Placeholder 2">
            <a:extLst>
              <a:ext uri="{FF2B5EF4-FFF2-40B4-BE49-F238E27FC236}">
                <a16:creationId xmlns:a16="http://schemas.microsoft.com/office/drawing/2014/main" id="{54B7822F-4463-451B-B2F3-5F0E40EB0C05}"/>
              </a:ext>
            </a:extLst>
          </p:cNvPr>
          <p:cNvSpPr>
            <a:spLocks noGrp="1"/>
          </p:cNvSpPr>
          <p:nvPr>
            <p:ph idx="1"/>
          </p:nvPr>
        </p:nvSpPr>
        <p:spPr/>
        <p:txBody>
          <a:bodyPr/>
          <a:lstStyle/>
          <a:p>
            <a:r>
              <a:rPr lang="en-US" b="0" i="0" u="none" strike="noStrike" dirty="0">
                <a:solidFill>
                  <a:srgbClr val="0033CC"/>
                </a:solidFill>
                <a:effectLst/>
                <a:latin typeface="arial" panose="020B0604020202020204" pitchFamily="34" charset="0"/>
                <a:hlinkClick r:id="rId2">
                  <a:extLst>
                    <a:ext uri="{A12FA001-AC4F-418D-AE19-62706E023703}">
                      <ahyp:hlinkClr xmlns:ahyp="http://schemas.microsoft.com/office/drawing/2018/hyperlinkcolor" val="tx"/>
                    </a:ext>
                  </a:extLst>
                </a:hlinkClick>
              </a:rPr>
              <a:t>BCBSTX_EVV_Questions@bcbstx.com</a:t>
            </a:r>
            <a:endParaRPr lang="en-US" b="0" i="0" u="none" strike="noStrike" dirty="0">
              <a:solidFill>
                <a:srgbClr val="0033CC"/>
              </a:solidFill>
              <a:effectLst/>
              <a:latin typeface="arial" panose="020B0604020202020204" pitchFamily="34" charset="0"/>
            </a:endParaRPr>
          </a:p>
          <a:p>
            <a:r>
              <a:rPr lang="en-US" b="0" i="0" dirty="0">
                <a:solidFill>
                  <a:srgbClr val="000000"/>
                </a:solidFill>
                <a:effectLst/>
                <a:latin typeface="arial" panose="020B0604020202020204" pitchFamily="34" charset="0"/>
              </a:rPr>
              <a:t>Provider Customer Service at </a:t>
            </a:r>
            <a:r>
              <a:rPr lang="en-US" b="1" i="0" dirty="0">
                <a:solidFill>
                  <a:srgbClr val="000000"/>
                </a:solidFill>
                <a:effectLst/>
                <a:latin typeface="arial" panose="020B0604020202020204" pitchFamily="34" charset="0"/>
              </a:rPr>
              <a:t>1-877-784-6802</a:t>
            </a:r>
            <a:endParaRPr lang="en-US" dirty="0">
              <a:solidFill>
                <a:srgbClr val="0033CC"/>
              </a:solidFill>
              <a:latin typeface="arial" panose="020B0604020202020204" pitchFamily="34" charset="0"/>
            </a:endParaRPr>
          </a:p>
          <a:p>
            <a:r>
              <a:rPr lang="en-US" b="0" i="0" dirty="0">
                <a:solidFill>
                  <a:srgbClr val="000000"/>
                </a:solidFill>
                <a:effectLst/>
                <a:latin typeface="arial" panose="020B0604020202020204" pitchFamily="34" charset="0"/>
              </a:rPr>
              <a:t>For Service Coordination needs, call </a:t>
            </a:r>
            <a:r>
              <a:rPr lang="en-US" b="1" i="0" dirty="0">
                <a:solidFill>
                  <a:srgbClr val="000000"/>
                </a:solidFill>
                <a:effectLst/>
                <a:latin typeface="arial" panose="020B0604020202020204" pitchFamily="34" charset="0"/>
              </a:rPr>
              <a:t>1-877-301-4394</a:t>
            </a:r>
            <a:r>
              <a:rPr lang="en-US" b="0" i="0" dirty="0">
                <a:solidFill>
                  <a:srgbClr val="000000"/>
                </a:solidFill>
                <a:effectLst/>
                <a:latin typeface="arial" panose="020B0604020202020204" pitchFamily="34" charset="0"/>
              </a:rPr>
              <a:t> (TTY </a:t>
            </a:r>
            <a:r>
              <a:rPr lang="en-US" b="1" i="0" dirty="0">
                <a:solidFill>
                  <a:srgbClr val="000000"/>
                </a:solidFill>
                <a:effectLst/>
                <a:latin typeface="arial" panose="020B0604020202020204" pitchFamily="34" charset="0"/>
              </a:rPr>
              <a:t>7-1-1</a:t>
            </a:r>
            <a:r>
              <a:rPr lang="en-US" b="0" i="0" dirty="0">
                <a:solidFill>
                  <a:srgbClr val="000000"/>
                </a:solidFill>
                <a:effectLst/>
                <a:latin typeface="arial" panose="020B0604020202020204" pitchFamily="34" charset="0"/>
              </a:rPr>
              <a:t>)</a:t>
            </a:r>
          </a:p>
          <a:p>
            <a:r>
              <a:rPr lang="en-US" b="0" i="0" dirty="0">
                <a:solidFill>
                  <a:srgbClr val="000000"/>
                </a:solidFill>
                <a:effectLst/>
                <a:latin typeface="arial" panose="020B0604020202020204" pitchFamily="34" charset="0"/>
              </a:rPr>
              <a:t>Information on how to submit a </a:t>
            </a:r>
            <a:r>
              <a:rPr lang="en-US" b="0" i="0" u="sng" dirty="0">
                <a:solidFill>
                  <a:srgbClr val="0033CC"/>
                </a:solidFill>
                <a:effectLst/>
                <a:latin typeface="arial" panose="020B0604020202020204" pitchFamily="34" charset="0"/>
                <a:hlinkClick r:id="rId3">
                  <a:extLst>
                    <a:ext uri="{A12FA001-AC4F-418D-AE19-62706E023703}">
                      <ahyp:hlinkClr xmlns:ahyp="http://schemas.microsoft.com/office/drawing/2018/hyperlinkcolor" val="tx"/>
                    </a:ext>
                  </a:extLst>
                </a:hlinkClick>
              </a:rPr>
              <a:t>Complaint or Appeal</a:t>
            </a:r>
            <a:endParaRPr lang="en-US" u="sng" dirty="0">
              <a:solidFill>
                <a:srgbClr val="0033CC"/>
              </a:solidFill>
              <a:latin typeface="arial" panose="020B0604020202020204" pitchFamily="34" charset="0"/>
            </a:endParaRPr>
          </a:p>
          <a:p>
            <a:r>
              <a:rPr lang="en-US" b="0" i="0" u="sng" dirty="0">
                <a:solidFill>
                  <a:srgbClr val="0033CC"/>
                </a:solidFill>
                <a:effectLst/>
                <a:latin typeface="arial" panose="020B0604020202020204" pitchFamily="34" charset="0"/>
                <a:hlinkClick r:id="rId4">
                  <a:extLst>
                    <a:ext uri="{A12FA001-AC4F-418D-AE19-62706E023703}">
                      <ahyp:hlinkClr xmlns:ahyp="http://schemas.microsoft.com/office/drawing/2018/hyperlinkcolor" val="tx"/>
                    </a:ext>
                  </a:extLst>
                </a:hlinkClick>
              </a:rPr>
              <a:t>Sign Up for GovDelivery</a:t>
            </a:r>
            <a:r>
              <a:rPr lang="en-US" b="0" i="0" dirty="0">
                <a:solidFill>
                  <a:srgbClr val="0033CC"/>
                </a:solidFill>
                <a:effectLst/>
                <a:latin typeface="arial" panose="020B0604020202020204" pitchFamily="34" charset="0"/>
              </a:rPr>
              <a:t> – </a:t>
            </a:r>
            <a:r>
              <a:rPr lang="en-US" b="0" i="0" dirty="0">
                <a:effectLst/>
                <a:latin typeface="arial" panose="020B0604020202020204" pitchFamily="34" charset="0"/>
              </a:rPr>
              <a:t>Ensures you will have the most current news and alerts related to EVV</a:t>
            </a:r>
          </a:p>
          <a:p>
            <a:endParaRPr lang="en-US" dirty="0"/>
          </a:p>
        </p:txBody>
      </p:sp>
      <p:sp>
        <p:nvSpPr>
          <p:cNvPr id="4" name="Slide Number Placeholder 3">
            <a:extLst>
              <a:ext uri="{FF2B5EF4-FFF2-40B4-BE49-F238E27FC236}">
                <a16:creationId xmlns:a16="http://schemas.microsoft.com/office/drawing/2014/main" id="{35821087-D8EA-476A-AA12-06C7837A29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828B8-DECC-429E-9D39-5ACA0EC8FE99}"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7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8639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5182CE-C0A0-481B-99C9-71CA799D16DA}"/>
              </a:ext>
            </a:extLst>
          </p:cNvPr>
          <p:cNvSpPr>
            <a:spLocks noGrp="1"/>
          </p:cNvSpPr>
          <p:nvPr>
            <p:ph type="sldNum" sz="quarter" idx="10"/>
          </p:nvPr>
        </p:nvSpPr>
        <p:spPr/>
        <p:txBody>
          <a:bodyPr/>
          <a:lstStyle/>
          <a:p>
            <a:pPr>
              <a:defRPr/>
            </a:pPr>
            <a:fld id="{A40828B8-DECC-429E-9D39-5ACA0EC8FE99}" type="slidenum">
              <a:rPr lang="en-US" smtClean="0"/>
              <a:pPr>
                <a:defRPr/>
              </a:pPr>
              <a:t>11</a:t>
            </a:fld>
            <a:endParaRPr lang="en-US" dirty="0"/>
          </a:p>
        </p:txBody>
      </p:sp>
      <p:pic>
        <p:nvPicPr>
          <p:cNvPr id="5" name="Picture 4">
            <a:extLst>
              <a:ext uri="{FF2B5EF4-FFF2-40B4-BE49-F238E27FC236}">
                <a16:creationId xmlns:a16="http://schemas.microsoft.com/office/drawing/2014/main" id="{AEAD0A95-EDAB-44B2-889E-DB0AF04A1CE4}"/>
              </a:ext>
            </a:extLst>
          </p:cNvPr>
          <p:cNvPicPr>
            <a:picLocks noChangeAspect="1"/>
          </p:cNvPicPr>
          <p:nvPr/>
        </p:nvPicPr>
        <p:blipFill rotWithShape="1">
          <a:blip r:embed="rId2">
            <a:extLst>
              <a:ext uri="{28A0092B-C50C-407E-A947-70E740481C1C}">
                <a14:useLocalDpi xmlns:a14="http://schemas.microsoft.com/office/drawing/2010/main" val="0"/>
              </a:ext>
            </a:extLst>
          </a:blip>
          <a:srcRect l="9180" t="16830" r="2077"/>
          <a:stretch/>
        </p:blipFill>
        <p:spPr>
          <a:xfrm>
            <a:off x="5955002" y="4759446"/>
            <a:ext cx="2817408" cy="17773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2B54AE4F-7F0A-4E09-B34E-58BC7C379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415" y="3859239"/>
            <a:ext cx="1809221" cy="27144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C14D7791-EDC7-4E6D-B52E-85709C77B0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92" y="4721938"/>
            <a:ext cx="2758440" cy="1805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5"/>
          <p:cNvSpPr>
            <a:spLocks noGrp="1"/>
          </p:cNvSpPr>
          <p:nvPr>
            <p:ph type="title"/>
          </p:nvPr>
        </p:nvSpPr>
        <p:spPr/>
        <p:txBody>
          <a:bodyPr/>
          <a:lstStyle/>
          <a:p>
            <a:r>
              <a:rPr lang="en-US" dirty="0"/>
              <a:t>Conclusion</a:t>
            </a:r>
          </a:p>
        </p:txBody>
      </p:sp>
      <p:sp>
        <p:nvSpPr>
          <p:cNvPr id="8" name="Content Placeholder 7"/>
          <p:cNvSpPr>
            <a:spLocks noGrp="1"/>
          </p:cNvSpPr>
          <p:nvPr>
            <p:ph idx="1"/>
          </p:nvPr>
        </p:nvSpPr>
        <p:spPr/>
        <p:txBody>
          <a:bodyPr/>
          <a:lstStyle/>
          <a:p>
            <a:pPr marL="0" indent="0">
              <a:buNone/>
            </a:pPr>
            <a:endParaRPr lang="en-US" altLang="en-US" sz="4400" dirty="0"/>
          </a:p>
          <a:p>
            <a:pPr marL="0" indent="0">
              <a:buNone/>
            </a:pPr>
            <a:r>
              <a:rPr lang="en-US" altLang="en-US" sz="4400" dirty="0"/>
              <a:t>                </a:t>
            </a:r>
            <a:r>
              <a:rPr lang="en-US" altLang="en-US" sz="5400" dirty="0"/>
              <a:t>Questions?</a:t>
            </a:r>
          </a:p>
          <a:p>
            <a:pPr marL="0" indent="0">
              <a:buNone/>
            </a:pPr>
            <a:endParaRPr lang="en-US" dirty="0"/>
          </a:p>
        </p:txBody>
      </p:sp>
    </p:spTree>
    <p:extLst>
      <p:ext uri="{BB962C8B-B14F-4D97-AF65-F5344CB8AC3E}">
        <p14:creationId xmlns:p14="http://schemas.microsoft.com/office/powerpoint/2010/main" val="33138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Training Instructions</a:t>
            </a:r>
          </a:p>
        </p:txBody>
      </p:sp>
      <p:sp>
        <p:nvSpPr>
          <p:cNvPr id="2" name="Content Placeholder 1">
            <a:extLst>
              <a:ext uri="{FF2B5EF4-FFF2-40B4-BE49-F238E27FC236}">
                <a16:creationId xmlns:a16="http://schemas.microsoft.com/office/drawing/2014/main" id="{3F50C9BB-73F5-4964-805F-CF601D85144B}"/>
              </a:ext>
            </a:extLst>
          </p:cNvPr>
          <p:cNvSpPr>
            <a:spLocks noGrp="1"/>
          </p:cNvSpPr>
          <p:nvPr>
            <p:ph idx="1"/>
          </p:nvPr>
        </p:nvSpPr>
        <p:spPr>
          <a:xfrm>
            <a:off x="296748" y="1295400"/>
            <a:ext cx="8462962" cy="4926106"/>
          </a:xfrm>
        </p:spPr>
        <p:txBody>
          <a:bodyPr/>
          <a:lstStyle/>
          <a:p>
            <a:pPr>
              <a:spcBef>
                <a:spcPts val="0"/>
              </a:spcBef>
            </a:pPr>
            <a:r>
              <a:rPr lang="en-US" dirty="0">
                <a:ea typeface="Calibri" panose="020F0502020204030204" pitchFamily="34" charset="0"/>
                <a:cs typeface="Times New Roman" panose="02020603050405020304" pitchFamily="18" charset="0"/>
              </a:rPr>
              <a:t>This is a biannually 30-minute training sessions</a:t>
            </a:r>
          </a:p>
          <a:p>
            <a:pPr>
              <a:spcBef>
                <a:spcPts val="0"/>
              </a:spcBef>
            </a:pPr>
            <a:r>
              <a:rPr lang="en-US" dirty="0">
                <a:effectLst/>
                <a:ea typeface="Calibri" panose="020F0502020204030204" pitchFamily="34" charset="0"/>
                <a:cs typeface="Times New Roman" panose="02020603050405020304" pitchFamily="18" charset="0"/>
              </a:rPr>
              <a:t>Our training is Instructor – led</a:t>
            </a:r>
          </a:p>
          <a:p>
            <a:pPr>
              <a:spcBef>
                <a:spcPts val="0"/>
              </a:spcBef>
            </a:pPr>
            <a:r>
              <a:rPr lang="en-US" dirty="0">
                <a:effectLst/>
                <a:ea typeface="Calibri" panose="020F0502020204030204" pitchFamily="34" charset="0"/>
                <a:cs typeface="Times New Roman" panose="02020603050405020304" pitchFamily="18" charset="0"/>
              </a:rPr>
              <a:t>Training is for Texas </a:t>
            </a:r>
            <a:r>
              <a:rPr lang="en-US" dirty="0">
                <a:ea typeface="Calibri" panose="020F0502020204030204" pitchFamily="34" charset="0"/>
                <a:cs typeface="Times New Roman" panose="02020603050405020304" pitchFamily="18" charset="0"/>
              </a:rPr>
              <a:t>Medicaid Providers, FMSAs, </a:t>
            </a:r>
            <a:r>
              <a:rPr lang="en-US">
                <a:ea typeface="Calibri" panose="020F0502020204030204" pitchFamily="34" charset="0"/>
                <a:cs typeface="Times New Roman" panose="02020603050405020304" pitchFamily="18" charset="0"/>
              </a:rPr>
              <a:t>and CDS </a:t>
            </a:r>
            <a:r>
              <a:rPr lang="en-US" dirty="0">
                <a:ea typeface="Calibri" panose="020F0502020204030204" pitchFamily="34" charset="0"/>
                <a:cs typeface="Times New Roman" panose="02020603050405020304" pitchFamily="18" charset="0"/>
              </a:rPr>
              <a:t>Employers and all have the option to attend. The usage score is a part of their EVV Compliance.</a:t>
            </a:r>
            <a:endParaRPr lang="en-US" dirty="0">
              <a:effectLst/>
              <a:ea typeface="Calibri" panose="020F0502020204030204" pitchFamily="34" charset="0"/>
              <a:cs typeface="Times New Roman" panose="02020603050405020304" pitchFamily="18" charset="0"/>
            </a:endParaRPr>
          </a:p>
          <a:p>
            <a:pPr>
              <a:spcBef>
                <a:spcPts val="0"/>
              </a:spcBef>
            </a:pPr>
            <a:r>
              <a:rPr lang="en-US" dirty="0">
                <a:effectLst/>
                <a:ea typeface="Calibri" panose="020F0502020204030204" pitchFamily="34" charset="0"/>
                <a:cs typeface="Times New Roman" panose="02020603050405020304" pitchFamily="18" charset="0"/>
              </a:rPr>
              <a:t>We reference the links to the VMUR forms and where they are located on our website to educate.</a:t>
            </a:r>
          </a:p>
          <a:p>
            <a:pPr>
              <a:spcBef>
                <a:spcPts val="0"/>
              </a:spcBef>
            </a:pPr>
            <a:r>
              <a:rPr lang="en-US" dirty="0">
                <a:effectLst/>
                <a:ea typeface="Calibri" panose="020F0502020204030204" pitchFamily="34" charset="0"/>
                <a:cs typeface="Times New Roman" panose="02020603050405020304" pitchFamily="18" charset="0"/>
              </a:rPr>
              <a:t>Registration is required via Teams </a:t>
            </a:r>
            <a:r>
              <a:rPr lang="en-US" dirty="0">
                <a:ea typeface="Calibri" panose="020F0502020204030204" pitchFamily="34" charset="0"/>
                <a:cs typeface="Times New Roman" panose="02020603050405020304" pitchFamily="18" charset="0"/>
              </a:rPr>
              <a:t>Meeting to attend the training and will</a:t>
            </a:r>
            <a:r>
              <a:rPr lang="en-US" dirty="0">
                <a:effectLst/>
                <a:ea typeface="Calibri" panose="020F0502020204030204" pitchFamily="34" charset="0"/>
                <a:cs typeface="Times New Roman" panose="02020603050405020304" pitchFamily="18" charset="0"/>
              </a:rPr>
              <a:t> track training completion for attendees.</a:t>
            </a:r>
          </a:p>
          <a:p>
            <a:pPr>
              <a:spcBef>
                <a:spcPts val="0"/>
              </a:spcBef>
            </a:pPr>
            <a:r>
              <a:rPr lang="en-US" dirty="0">
                <a:effectLst/>
                <a:ea typeface="Calibri" panose="020F0502020204030204" pitchFamily="34" charset="0"/>
                <a:cs typeface="Times New Roman" panose="02020603050405020304" pitchFamily="18" charset="0"/>
              </a:rPr>
              <a:t>Currently no assessment is included in the training.</a:t>
            </a:r>
            <a:endParaRPr lang="en-US" dirty="0">
              <a:solidFill>
                <a:srgbClr val="FF0000"/>
              </a:solidFill>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4F95FEC-23C1-4DB7-B6BD-1D63DA0D10BE}"/>
              </a:ext>
            </a:extLst>
          </p:cNvPr>
          <p:cNvSpPr>
            <a:spLocks noGrp="1"/>
          </p:cNvSpPr>
          <p:nvPr>
            <p:ph type="sldNum" sz="quarter" idx="10"/>
          </p:nvPr>
        </p:nvSpPr>
        <p:spPr/>
        <p:txBody>
          <a:bodyPr/>
          <a:lstStyle/>
          <a:p>
            <a:pPr>
              <a:defRPr/>
            </a:pPr>
            <a:fld id="{A40828B8-DECC-429E-9D39-5ACA0EC8FE99}" type="slidenum">
              <a:rPr lang="en-US" smtClean="0"/>
              <a:pPr>
                <a:defRPr/>
              </a:pPr>
              <a:t>2</a:t>
            </a:fld>
            <a:endParaRPr lang="en-US" dirty="0"/>
          </a:p>
        </p:txBody>
      </p:sp>
    </p:spTree>
    <p:extLst>
      <p:ext uri="{BB962C8B-B14F-4D97-AF65-F5344CB8AC3E}">
        <p14:creationId xmlns:p14="http://schemas.microsoft.com/office/powerpoint/2010/main" val="242353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Training</a:t>
            </a:r>
          </a:p>
        </p:txBody>
      </p:sp>
      <p:sp>
        <p:nvSpPr>
          <p:cNvPr id="2" name="Content Placeholder 1">
            <a:extLst>
              <a:ext uri="{FF2B5EF4-FFF2-40B4-BE49-F238E27FC236}">
                <a16:creationId xmlns:a16="http://schemas.microsoft.com/office/drawing/2014/main" id="{3F50C9BB-73F5-4964-805F-CF601D85144B}"/>
              </a:ext>
            </a:extLst>
          </p:cNvPr>
          <p:cNvSpPr>
            <a:spLocks noGrp="1"/>
          </p:cNvSpPr>
          <p:nvPr>
            <p:ph idx="1"/>
          </p:nvPr>
        </p:nvSpPr>
        <p:spPr>
          <a:xfrm>
            <a:off x="309448" y="1371600"/>
            <a:ext cx="8462962" cy="5230906"/>
          </a:xfrm>
        </p:spPr>
        <p:txBody>
          <a:bodyPr/>
          <a:lstStyle/>
          <a:p>
            <a:r>
              <a:rPr lang="en-US" dirty="0"/>
              <a:t>Key Terms and Definitions</a:t>
            </a:r>
            <a:endParaRPr lang="en-US" dirty="0">
              <a:solidFill>
                <a:srgbClr val="0084AB"/>
              </a:solidFill>
              <a:hlinkClick r:id="rId2">
                <a:extLst>
                  <a:ext uri="{A12FA001-AC4F-418D-AE19-62706E023703}">
                    <ahyp:hlinkClr xmlns:ahyp="http://schemas.microsoft.com/office/drawing/2018/hyperlinkcolor" val="tx"/>
                  </a:ext>
                </a:extLst>
              </a:hlinkClick>
            </a:endParaRPr>
          </a:p>
          <a:p>
            <a:r>
              <a:rPr lang="en-US" dirty="0">
                <a:solidFill>
                  <a:srgbClr val="0033CC"/>
                </a:solidFill>
                <a:hlinkClick r:id="rId2">
                  <a:extLst>
                    <a:ext uri="{A12FA001-AC4F-418D-AE19-62706E023703}">
                      <ahyp:hlinkClr xmlns:ahyp="http://schemas.microsoft.com/office/drawing/2018/hyperlinkcolor" val="tx"/>
                    </a:ext>
                  </a:extLst>
                </a:hlinkClick>
              </a:rPr>
              <a:t>EVV Policy Handbook </a:t>
            </a:r>
            <a:r>
              <a:rPr lang="en-US" dirty="0">
                <a:solidFill>
                  <a:srgbClr val="0033CC"/>
                </a:solidFill>
              </a:rPr>
              <a:t>– </a:t>
            </a:r>
            <a:r>
              <a:rPr lang="en-US" dirty="0">
                <a:solidFill>
                  <a:srgbClr val="0033CC"/>
                </a:solidFill>
                <a:hlinkClick r:id="rId3">
                  <a:extLst>
                    <a:ext uri="{A12FA001-AC4F-418D-AE19-62706E023703}">
                      <ahyp:hlinkClr xmlns:ahyp="http://schemas.microsoft.com/office/drawing/2018/hyperlinkcolor" val="tx"/>
                    </a:ext>
                  </a:extLst>
                </a:hlinkClick>
              </a:rPr>
              <a:t>Section 11000</a:t>
            </a:r>
            <a:r>
              <a:rPr lang="en-US" dirty="0">
                <a:solidFill>
                  <a:srgbClr val="0033CC"/>
                </a:solidFill>
              </a:rPr>
              <a:t> </a:t>
            </a:r>
            <a:r>
              <a:rPr lang="en-US" dirty="0"/>
              <a:t>Usage</a:t>
            </a:r>
          </a:p>
          <a:p>
            <a:r>
              <a:rPr lang="en-US" dirty="0"/>
              <a:t>Visit Transactions</a:t>
            </a:r>
          </a:p>
          <a:p>
            <a:r>
              <a:rPr lang="en-US" dirty="0"/>
              <a:t>EVV Compliance Job Aids on Usage</a:t>
            </a:r>
          </a:p>
          <a:p>
            <a:pPr lvl="1"/>
            <a:r>
              <a:rPr lang="en-US" b="0" i="0" u="none" strike="noStrike" dirty="0">
                <a:solidFill>
                  <a:srgbClr val="0033CC"/>
                </a:solidFill>
                <a:effectLst/>
                <a:latin typeface="Source Sans Pro Web"/>
                <a:hlinkClick r:id="rId4">
                  <a:extLst>
                    <a:ext uri="{A12FA001-AC4F-418D-AE19-62706E023703}">
                      <ahyp:hlinkClr xmlns:ahyp="http://schemas.microsoft.com/office/drawing/2018/hyperlinkcolor" val="tx"/>
                    </a:ext>
                  </a:extLst>
                </a:hlinkClick>
              </a:rPr>
              <a:t>EVV Compliance Job Aid for Program Providers and Financial Management Services Agencies (FMSAs) (PDF)</a:t>
            </a:r>
            <a:endParaRPr lang="en-US" b="0" i="0" u="none" strike="noStrike" dirty="0">
              <a:solidFill>
                <a:srgbClr val="0033CC"/>
              </a:solidFill>
              <a:effectLst/>
              <a:latin typeface="Source Sans Pro Web"/>
            </a:endParaRPr>
          </a:p>
          <a:p>
            <a:pPr lvl="1"/>
            <a:r>
              <a:rPr lang="en-US" b="0" i="0" u="none" strike="noStrike" dirty="0">
                <a:solidFill>
                  <a:srgbClr val="0033CC"/>
                </a:solidFill>
                <a:effectLst/>
                <a:latin typeface="Source Sans Pro Web"/>
                <a:hlinkClick r:id="rId5">
                  <a:extLst>
                    <a:ext uri="{A12FA001-AC4F-418D-AE19-62706E023703}">
                      <ahyp:hlinkClr xmlns:ahyp="http://schemas.microsoft.com/office/drawing/2018/hyperlinkcolor" val="tx"/>
                    </a:ext>
                  </a:extLst>
                </a:hlinkClick>
              </a:rPr>
              <a:t>EVV Compliance Job Aid for </a:t>
            </a:r>
            <a:r>
              <a:rPr lang="en-US" dirty="0">
                <a:solidFill>
                  <a:srgbClr val="0033CC"/>
                </a:solidFill>
                <a:latin typeface="Source Sans Pro Web"/>
                <a:hlinkClick r:id="rId5">
                  <a:extLst>
                    <a:ext uri="{A12FA001-AC4F-418D-AE19-62706E023703}">
                      <ahyp:hlinkClr xmlns:ahyp="http://schemas.microsoft.com/office/drawing/2018/hyperlinkcolor" val="tx"/>
                    </a:ext>
                  </a:extLst>
                </a:hlinkClick>
              </a:rPr>
              <a:t>Consumer Directed Services (</a:t>
            </a:r>
            <a:r>
              <a:rPr lang="en-US" b="0" i="0" u="none" strike="noStrike" dirty="0">
                <a:solidFill>
                  <a:srgbClr val="0033CC"/>
                </a:solidFill>
                <a:effectLst/>
                <a:latin typeface="Source Sans Pro Web"/>
                <a:hlinkClick r:id="rId5">
                  <a:extLst>
                    <a:ext uri="{A12FA001-AC4F-418D-AE19-62706E023703}">
                      <ahyp:hlinkClr xmlns:ahyp="http://schemas.microsoft.com/office/drawing/2018/hyperlinkcolor" val="tx"/>
                    </a:ext>
                  </a:extLst>
                </a:hlinkClick>
              </a:rPr>
              <a:t>CDS) Employers (PDF)</a:t>
            </a:r>
            <a:endParaRPr lang="en-US" dirty="0">
              <a:solidFill>
                <a:srgbClr val="0033CC"/>
              </a:solidFill>
            </a:endParaRPr>
          </a:p>
          <a:p>
            <a:r>
              <a:rPr lang="en-US" dirty="0">
                <a:solidFill>
                  <a:srgbClr val="0033CC"/>
                </a:solidFill>
                <a:hlinkClick r:id="rId6">
                  <a:extLst>
                    <a:ext uri="{A12FA001-AC4F-418D-AE19-62706E023703}">
                      <ahyp:hlinkClr xmlns:ahyp="http://schemas.microsoft.com/office/drawing/2018/hyperlinkcolor" val="tx"/>
                    </a:ext>
                  </a:extLst>
                </a:hlinkClick>
              </a:rPr>
              <a:t>BCBSTX EVV Website and Resources</a:t>
            </a:r>
            <a:endParaRPr lang="en-US" dirty="0">
              <a:solidFill>
                <a:srgbClr val="0033CC"/>
              </a:solidFill>
            </a:endParaRPr>
          </a:p>
          <a:p>
            <a:r>
              <a:rPr lang="en-US" dirty="0">
                <a:solidFill>
                  <a:srgbClr val="0033CC"/>
                </a:solidFill>
                <a:hlinkClick r:id="rId7">
                  <a:extLst>
                    <a:ext uri="{A12FA001-AC4F-418D-AE19-62706E023703}">
                      <ahyp:hlinkClr xmlns:ahyp="http://schemas.microsoft.com/office/drawing/2018/hyperlinkcolor" val="tx"/>
                    </a:ext>
                  </a:extLst>
                </a:hlinkClick>
              </a:rPr>
              <a:t>Form 1718 - EVV </a:t>
            </a:r>
            <a:r>
              <a:rPr lang="en-US" dirty="0" err="1">
                <a:solidFill>
                  <a:srgbClr val="0033CC"/>
                </a:solidFill>
                <a:hlinkClick r:id="rId7">
                  <a:extLst>
                    <a:ext uri="{A12FA001-AC4F-418D-AE19-62706E023703}">
                      <ahyp:hlinkClr xmlns:ahyp="http://schemas.microsoft.com/office/drawing/2018/hyperlinkcolor" val="tx"/>
                    </a:ext>
                  </a:extLst>
                </a:hlinkClick>
              </a:rPr>
              <a:t>Responsiblities</a:t>
            </a:r>
            <a:r>
              <a:rPr lang="en-US" dirty="0">
                <a:solidFill>
                  <a:srgbClr val="0033CC"/>
                </a:solidFill>
                <a:hlinkClick r:id="rId7">
                  <a:extLst>
                    <a:ext uri="{A12FA001-AC4F-418D-AE19-62706E023703}">
                      <ahyp:hlinkClr xmlns:ahyp="http://schemas.microsoft.com/office/drawing/2018/hyperlinkcolor" val="tx"/>
                    </a:ext>
                  </a:extLst>
                </a:hlinkClick>
              </a:rPr>
              <a:t> and Additional Information </a:t>
            </a:r>
            <a:endParaRPr lang="en-US" dirty="0">
              <a:solidFill>
                <a:srgbClr val="0033CC"/>
              </a:solidFill>
            </a:endParaRPr>
          </a:p>
          <a:p>
            <a:r>
              <a:rPr lang="en-US" dirty="0"/>
              <a:t>BCBSTX EVV Contact Information</a:t>
            </a:r>
          </a:p>
        </p:txBody>
      </p:sp>
      <p:sp>
        <p:nvSpPr>
          <p:cNvPr id="4" name="Slide Number Placeholder 3">
            <a:extLst>
              <a:ext uri="{FF2B5EF4-FFF2-40B4-BE49-F238E27FC236}">
                <a16:creationId xmlns:a16="http://schemas.microsoft.com/office/drawing/2014/main" id="{64F95FEC-23C1-4DB7-B6BD-1D63DA0D10BE}"/>
              </a:ext>
            </a:extLst>
          </p:cNvPr>
          <p:cNvSpPr>
            <a:spLocks noGrp="1"/>
          </p:cNvSpPr>
          <p:nvPr>
            <p:ph type="sldNum" sz="quarter" idx="10"/>
          </p:nvPr>
        </p:nvSpPr>
        <p:spPr/>
        <p:txBody>
          <a:bodyPr/>
          <a:lstStyle/>
          <a:p>
            <a:pPr>
              <a:defRPr/>
            </a:pPr>
            <a:fld id="{A40828B8-DECC-429E-9D39-5ACA0EC8FE99}" type="slidenum">
              <a:rPr lang="en-US" smtClean="0"/>
              <a:pPr>
                <a:defRPr/>
              </a:pPr>
              <a:t>3</a:t>
            </a:fld>
            <a:endParaRPr lang="en-US" dirty="0"/>
          </a:p>
        </p:txBody>
      </p:sp>
    </p:spTree>
    <p:extLst>
      <p:ext uri="{BB962C8B-B14F-4D97-AF65-F5344CB8AC3E}">
        <p14:creationId xmlns:p14="http://schemas.microsoft.com/office/powerpoint/2010/main" val="16391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5136-37DB-413C-924E-ECEFFFC2FF15}"/>
              </a:ext>
            </a:extLst>
          </p:cNvPr>
          <p:cNvSpPr>
            <a:spLocks noGrp="1"/>
          </p:cNvSpPr>
          <p:nvPr>
            <p:ph type="title"/>
          </p:nvPr>
        </p:nvSpPr>
        <p:spPr/>
        <p:txBody>
          <a:bodyPr/>
          <a:lstStyle/>
          <a:p>
            <a:r>
              <a:rPr lang="en-US" dirty="0"/>
              <a:t>Key Terms and Definitions</a:t>
            </a:r>
          </a:p>
        </p:txBody>
      </p:sp>
      <p:graphicFrame>
        <p:nvGraphicFramePr>
          <p:cNvPr id="5" name="Table 5">
            <a:extLst>
              <a:ext uri="{FF2B5EF4-FFF2-40B4-BE49-F238E27FC236}">
                <a16:creationId xmlns:a16="http://schemas.microsoft.com/office/drawing/2014/main" id="{FFF28951-C314-4FE0-B516-C34A82BC7D21}"/>
              </a:ext>
            </a:extLst>
          </p:cNvPr>
          <p:cNvGraphicFramePr>
            <a:graphicFrameLocks noGrp="1"/>
          </p:cNvGraphicFramePr>
          <p:nvPr>
            <p:ph idx="1"/>
            <p:extLst>
              <p:ext uri="{D42A27DB-BD31-4B8C-83A1-F6EECF244321}">
                <p14:modId xmlns:p14="http://schemas.microsoft.com/office/powerpoint/2010/main" val="3626223321"/>
              </p:ext>
            </p:extLst>
          </p:nvPr>
        </p:nvGraphicFramePr>
        <p:xfrm>
          <a:off x="0" y="915288"/>
          <a:ext cx="8915400" cy="5791200"/>
        </p:xfrm>
        <a:graphic>
          <a:graphicData uri="http://schemas.openxmlformats.org/drawingml/2006/table">
            <a:tbl>
              <a:tblPr firstRow="1" bandRow="1">
                <a:tableStyleId>{5C22544A-7EE6-4342-B048-85BDC9FD1C3A}</a:tableStyleId>
              </a:tblPr>
              <a:tblGrid>
                <a:gridCol w="2635653">
                  <a:extLst>
                    <a:ext uri="{9D8B030D-6E8A-4147-A177-3AD203B41FA5}">
                      <a16:colId xmlns:a16="http://schemas.microsoft.com/office/drawing/2014/main" val="1044287062"/>
                    </a:ext>
                  </a:extLst>
                </a:gridCol>
                <a:gridCol w="6279747">
                  <a:extLst>
                    <a:ext uri="{9D8B030D-6E8A-4147-A177-3AD203B41FA5}">
                      <a16:colId xmlns:a16="http://schemas.microsoft.com/office/drawing/2014/main" val="19740747"/>
                    </a:ext>
                  </a:extLst>
                </a:gridCol>
              </a:tblGrid>
              <a:tr h="356456">
                <a:tc>
                  <a:txBody>
                    <a:bodyPr/>
                    <a:lstStyle/>
                    <a:p>
                      <a:r>
                        <a:rPr lang="en-US" dirty="0"/>
                        <a:t>Key Term</a:t>
                      </a:r>
                    </a:p>
                  </a:txBody>
                  <a:tcPr/>
                </a:tc>
                <a:tc>
                  <a:txBody>
                    <a:bodyPr/>
                    <a:lstStyle/>
                    <a:p>
                      <a:r>
                        <a:rPr lang="en-US" dirty="0"/>
                        <a:t>Definition</a:t>
                      </a:r>
                    </a:p>
                  </a:txBody>
                  <a:tcPr/>
                </a:tc>
                <a:extLst>
                  <a:ext uri="{0D108BD9-81ED-4DB2-BD59-A6C34878D82A}">
                    <a16:rowId xmlns:a16="http://schemas.microsoft.com/office/drawing/2014/main" val="3031067295"/>
                  </a:ext>
                </a:extLst>
              </a:tr>
              <a:tr h="504980">
                <a:tc>
                  <a:txBody>
                    <a:bodyPr/>
                    <a:lstStyle/>
                    <a:p>
                      <a:r>
                        <a:rPr lang="en-US" sz="1400" b="1" i="0" kern="1200" dirty="0">
                          <a:solidFill>
                            <a:schemeClr val="dk1"/>
                          </a:solidFill>
                          <a:effectLst/>
                          <a:latin typeface="+mn-lt"/>
                          <a:ea typeface="+mn-ea"/>
                          <a:cs typeface="+mn-cs"/>
                        </a:rPr>
                        <a:t>Electronic Visit Verification (EVV)</a:t>
                      </a:r>
                      <a:endParaRPr lang="en-US" sz="1400" dirty="0"/>
                    </a:p>
                  </a:txBody>
                  <a:tcPr/>
                </a:tc>
                <a:tc>
                  <a:txBody>
                    <a:bodyPr/>
                    <a:lstStyle/>
                    <a:p>
                      <a:r>
                        <a:rPr lang="en-US" sz="1400" b="0" i="0" kern="1200" dirty="0">
                          <a:solidFill>
                            <a:schemeClr val="dk1"/>
                          </a:solidFill>
                          <a:effectLst/>
                          <a:latin typeface="+mn-lt"/>
                          <a:ea typeface="+mn-ea"/>
                          <a:cs typeface="+mn-cs"/>
                        </a:rPr>
                        <a:t>means the documentation and verification of service delivery through an EVV system</a:t>
                      </a:r>
                      <a:endParaRPr lang="en-US" sz="1400" dirty="0"/>
                    </a:p>
                  </a:txBody>
                  <a:tcPr/>
                </a:tc>
                <a:extLst>
                  <a:ext uri="{0D108BD9-81ED-4DB2-BD59-A6C34878D82A}">
                    <a16:rowId xmlns:a16="http://schemas.microsoft.com/office/drawing/2014/main" val="2025550050"/>
                  </a:ext>
                </a:extLst>
              </a:tr>
              <a:tr h="1128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21st Century Cures Act</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21st Century Cures Act is a federal law enacted by the U.S. Congress in December 2016. This law requires all states to use EVV for Medicaid personal care services (PCS) and home health care services (HHCS) requiring an in-home visit that are provided under a State plan or under a waiver of the plan</a:t>
                      </a:r>
                    </a:p>
                  </a:txBody>
                  <a:tcPr/>
                </a:tc>
                <a:extLst>
                  <a:ext uri="{0D108BD9-81ED-4DB2-BD59-A6C34878D82A}">
                    <a16:rowId xmlns:a16="http://schemas.microsoft.com/office/drawing/2014/main" val="1128325641"/>
                  </a:ext>
                </a:extLst>
              </a:tr>
              <a:tr h="920846">
                <a:tc>
                  <a:txBody>
                    <a:bodyPr/>
                    <a:lstStyle/>
                    <a:p>
                      <a:r>
                        <a:rPr lang="en-US" sz="1400" b="1" i="0" kern="1200" dirty="0">
                          <a:solidFill>
                            <a:schemeClr val="dk1"/>
                          </a:solidFill>
                          <a:effectLst/>
                          <a:latin typeface="+mn-lt"/>
                          <a:ea typeface="+mn-ea"/>
                          <a:cs typeface="+mn-cs"/>
                        </a:rPr>
                        <a:t>EVV Compliance Reviews</a:t>
                      </a:r>
                      <a:endParaRPr lang="en-US" sz="1400" dirty="0"/>
                    </a:p>
                  </a:txBody>
                  <a:tcPr/>
                </a:tc>
                <a:tc>
                  <a:txBody>
                    <a:bodyPr/>
                    <a:lstStyle/>
                    <a:p>
                      <a:r>
                        <a:rPr lang="en-US" sz="1400" b="0" i="0" kern="1200" dirty="0">
                          <a:solidFill>
                            <a:schemeClr val="dk1"/>
                          </a:solidFill>
                          <a:effectLst/>
                          <a:latin typeface="+mn-lt"/>
                          <a:ea typeface="+mn-ea"/>
                          <a:cs typeface="+mn-cs"/>
                        </a:rPr>
                        <a:t>means a set of standards established by Texas HHSC and MCOs to review on a regular basis to ensure program providers, Financial Management Services Agencies (FMSAs) and Consumer Directed Services (CDS) employers adhere to EVV requirements</a:t>
                      </a:r>
                      <a:endParaRPr lang="en-US" sz="1400" dirty="0"/>
                    </a:p>
                  </a:txBody>
                  <a:tcPr/>
                </a:tc>
                <a:extLst>
                  <a:ext uri="{0D108BD9-81ED-4DB2-BD59-A6C34878D82A}">
                    <a16:rowId xmlns:a16="http://schemas.microsoft.com/office/drawing/2014/main" val="2279851280"/>
                  </a:ext>
                </a:extLst>
              </a:tr>
              <a:tr h="504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EVV Policy Handbook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 Texas Health and Human Services Commission (HHSC) handbook that provides EVV standards and policy requirements</a:t>
                      </a:r>
                    </a:p>
                  </a:txBody>
                  <a:tcPr/>
                </a:tc>
                <a:extLst>
                  <a:ext uri="{0D108BD9-81ED-4DB2-BD59-A6C34878D82A}">
                    <a16:rowId xmlns:a16="http://schemas.microsoft.com/office/drawing/2014/main" val="109472426"/>
                  </a:ext>
                </a:extLst>
              </a:tr>
              <a:tr h="712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EVV Claims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Program Provider or FMSA must only submit claims for reimbursement once all the visits for the claim line items have been completed and accepted by the EVV Aggregator.  </a:t>
                      </a:r>
                    </a:p>
                  </a:txBody>
                  <a:tcPr/>
                </a:tc>
                <a:extLst>
                  <a:ext uri="{0D108BD9-81ED-4DB2-BD59-A6C34878D82A}">
                    <a16:rowId xmlns:a16="http://schemas.microsoft.com/office/drawing/2014/main" val="2564117820"/>
                  </a:ext>
                </a:extLst>
              </a:tr>
              <a:tr h="504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Manual EVV Visits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visits that were manually entered into the EVV Vendor System to correct missing clock in or clock out time for the CDS Employee</a:t>
                      </a:r>
                    </a:p>
                  </a:txBody>
                  <a:tcPr/>
                </a:tc>
                <a:extLst>
                  <a:ext uri="{0D108BD9-81ED-4DB2-BD59-A6C34878D82A}">
                    <a16:rowId xmlns:a16="http://schemas.microsoft.com/office/drawing/2014/main" val="798060912"/>
                  </a:ext>
                </a:extLst>
              </a:tr>
              <a:tr h="504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Rejected EVV Visits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EVV Visits transactions not accepted by the EVV Aggregator and may require Visit Maintenance</a:t>
                      </a:r>
                    </a:p>
                  </a:txBody>
                  <a:tcPr/>
                </a:tc>
                <a:extLst>
                  <a:ext uri="{0D108BD9-81ED-4DB2-BD59-A6C34878D82A}">
                    <a16:rowId xmlns:a16="http://schemas.microsoft.com/office/drawing/2014/main" val="2891365339"/>
                  </a:ext>
                </a:extLst>
              </a:tr>
              <a:tr h="5049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Visit Maintenance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 process that allows edits to certain data elements in an EVV visit transaction within an EVV system</a:t>
                      </a:r>
                    </a:p>
                  </a:txBody>
                  <a:tcPr/>
                </a:tc>
                <a:extLst>
                  <a:ext uri="{0D108BD9-81ED-4DB2-BD59-A6C34878D82A}">
                    <a16:rowId xmlns:a16="http://schemas.microsoft.com/office/drawing/2014/main" val="3884442282"/>
                  </a:ext>
                </a:extLst>
              </a:tr>
            </a:tbl>
          </a:graphicData>
        </a:graphic>
      </p:graphicFrame>
      <p:sp>
        <p:nvSpPr>
          <p:cNvPr id="4" name="Slide Number Placeholder 3">
            <a:extLst>
              <a:ext uri="{FF2B5EF4-FFF2-40B4-BE49-F238E27FC236}">
                <a16:creationId xmlns:a16="http://schemas.microsoft.com/office/drawing/2014/main" id="{864B33F0-ED6D-4BD3-96B9-D1C5894DA785}"/>
              </a:ext>
            </a:extLst>
          </p:cNvPr>
          <p:cNvSpPr>
            <a:spLocks noGrp="1"/>
          </p:cNvSpPr>
          <p:nvPr>
            <p:ph type="sldNum" sz="quarter" idx="10"/>
          </p:nvPr>
        </p:nvSpPr>
        <p:spPr/>
        <p:txBody>
          <a:bodyPr/>
          <a:lstStyle/>
          <a:p>
            <a:pPr>
              <a:defRPr/>
            </a:pPr>
            <a:fld id="{A40828B8-DECC-429E-9D39-5ACA0EC8FE99}" type="slidenum">
              <a:rPr lang="en-US" smtClean="0"/>
              <a:pPr>
                <a:defRPr/>
              </a:pPr>
              <a:t>4</a:t>
            </a:fld>
            <a:endParaRPr lang="en-US" dirty="0"/>
          </a:p>
        </p:txBody>
      </p:sp>
    </p:spTree>
    <p:extLst>
      <p:ext uri="{BB962C8B-B14F-4D97-AF65-F5344CB8AC3E}">
        <p14:creationId xmlns:p14="http://schemas.microsoft.com/office/powerpoint/2010/main" val="81265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3BF4-5638-4CC1-BDE6-CC86210289EA}"/>
              </a:ext>
            </a:extLst>
          </p:cNvPr>
          <p:cNvSpPr>
            <a:spLocks noGrp="1"/>
          </p:cNvSpPr>
          <p:nvPr>
            <p:ph type="title"/>
          </p:nvPr>
        </p:nvSpPr>
        <p:spPr/>
        <p:txBody>
          <a:bodyPr/>
          <a:lstStyle/>
          <a:p>
            <a:r>
              <a:rPr lang="en-US" dirty="0"/>
              <a:t>Usage Score – Section 11000</a:t>
            </a:r>
          </a:p>
        </p:txBody>
      </p:sp>
      <p:sp>
        <p:nvSpPr>
          <p:cNvPr id="3" name="Content Placeholder 2">
            <a:extLst>
              <a:ext uri="{FF2B5EF4-FFF2-40B4-BE49-F238E27FC236}">
                <a16:creationId xmlns:a16="http://schemas.microsoft.com/office/drawing/2014/main" id="{4A8C388E-2364-4038-A99D-E21292BB6688}"/>
              </a:ext>
            </a:extLst>
          </p:cNvPr>
          <p:cNvSpPr>
            <a:spLocks noGrp="1"/>
          </p:cNvSpPr>
          <p:nvPr>
            <p:ph idx="1"/>
          </p:nvPr>
        </p:nvSpPr>
        <p:spPr>
          <a:xfrm>
            <a:off x="76200" y="1525545"/>
            <a:ext cx="8462962" cy="5230906"/>
          </a:xfrm>
        </p:spPr>
        <p:txBody>
          <a:bodyPr/>
          <a:lstStyle/>
          <a:p>
            <a:r>
              <a:rPr lang="en-US" sz="1800" b="1" dirty="0"/>
              <a:t>Section 11000 of the EVV Policy Handbook is the section that covers EVV Usage</a:t>
            </a:r>
          </a:p>
          <a:p>
            <a:pPr lvl="1"/>
            <a:r>
              <a:rPr lang="en-US" sz="1800" b="1" dirty="0"/>
              <a:t>11010 EVV Usage Score</a:t>
            </a:r>
          </a:p>
          <a:p>
            <a:pPr marL="341313" lvl="1" indent="0">
              <a:buNone/>
            </a:pPr>
            <a:r>
              <a:rPr lang="en-US" dirty="0"/>
              <a:t>EVV Usage Score Measures Manually Entered EVV visit transaction and Rejected EVV visit transactions</a:t>
            </a:r>
          </a:p>
          <a:p>
            <a:pPr marL="341313" lvl="1" indent="0">
              <a:buNone/>
            </a:pPr>
            <a:endParaRPr lang="en-US" dirty="0"/>
          </a:p>
          <a:p>
            <a:pPr marL="341313" lvl="1" indent="0">
              <a:buNone/>
            </a:pPr>
            <a:endParaRPr lang="en-US" dirty="0"/>
          </a:p>
          <a:p>
            <a:pPr marL="341313" lvl="1" indent="0">
              <a:buNone/>
            </a:pPr>
            <a:endParaRPr lang="en-US" dirty="0"/>
          </a:p>
          <a:p>
            <a:pPr marL="341313" lvl="1" indent="0">
              <a:buNone/>
            </a:pPr>
            <a:endParaRPr lang="en-US" dirty="0"/>
          </a:p>
          <a:p>
            <a:pPr marL="341313" lvl="1" indent="0">
              <a:buNone/>
            </a:pPr>
            <a:endParaRPr lang="en-US" dirty="0"/>
          </a:p>
          <a:p>
            <a:pPr marL="341313" lvl="1" indent="0">
              <a:buNone/>
            </a:pPr>
            <a:endParaRPr lang="en-US" dirty="0"/>
          </a:p>
          <a:p>
            <a:pPr marL="341313" lvl="1" indent="0">
              <a:buNone/>
            </a:pPr>
            <a:endParaRPr lang="en-US" dirty="0"/>
          </a:p>
          <a:p>
            <a:pPr marL="341313" lvl="1" indent="0">
              <a:buNone/>
            </a:pPr>
            <a:endParaRPr lang="en-US" dirty="0"/>
          </a:p>
          <a:p>
            <a:pPr marL="341313" lvl="1" indent="0">
              <a:buNone/>
            </a:pPr>
            <a:r>
              <a:rPr lang="en-US" dirty="0"/>
              <a:t>Program Providers and FMSAs – must achieve and maintain a minimum EVV Usage Score of 80%, each state fiscal year quarter.</a:t>
            </a:r>
          </a:p>
          <a:p>
            <a:pPr marL="341313" lvl="1" indent="0">
              <a:buNone/>
            </a:pPr>
            <a:endParaRPr lang="en-US" dirty="0"/>
          </a:p>
        </p:txBody>
      </p:sp>
      <p:sp>
        <p:nvSpPr>
          <p:cNvPr id="4" name="Slide Number Placeholder 3">
            <a:extLst>
              <a:ext uri="{FF2B5EF4-FFF2-40B4-BE49-F238E27FC236}">
                <a16:creationId xmlns:a16="http://schemas.microsoft.com/office/drawing/2014/main" id="{23FE9FE8-28B1-4239-905F-8674656A837A}"/>
              </a:ext>
            </a:extLst>
          </p:cNvPr>
          <p:cNvSpPr>
            <a:spLocks noGrp="1"/>
          </p:cNvSpPr>
          <p:nvPr>
            <p:ph type="sldNum" sz="quarter" idx="10"/>
          </p:nvPr>
        </p:nvSpPr>
        <p:spPr/>
        <p:txBody>
          <a:bodyPr/>
          <a:lstStyle/>
          <a:p>
            <a:pPr>
              <a:defRPr/>
            </a:pPr>
            <a:fld id="{A40828B8-DECC-429E-9D39-5ACA0EC8FE99}" type="slidenum">
              <a:rPr lang="en-US" smtClean="0"/>
              <a:pPr>
                <a:defRPr/>
              </a:pPr>
              <a:t>5</a:t>
            </a:fld>
            <a:endParaRPr lang="en-US" dirty="0"/>
          </a:p>
        </p:txBody>
      </p:sp>
      <p:pic>
        <p:nvPicPr>
          <p:cNvPr id="1026" name="Picture 2">
            <a:extLst>
              <a:ext uri="{FF2B5EF4-FFF2-40B4-BE49-F238E27FC236}">
                <a16:creationId xmlns:a16="http://schemas.microsoft.com/office/drawing/2014/main" id="{F80BA338-56A7-4013-A9E3-B88BE3136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61" y="3275055"/>
            <a:ext cx="3657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D9A3FEA-BAFE-48C4-8C85-93B162880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398" y="3275055"/>
            <a:ext cx="36576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1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51AC-EE91-4221-A11B-2C62E392DF34}"/>
              </a:ext>
            </a:extLst>
          </p:cNvPr>
          <p:cNvSpPr>
            <a:spLocks noGrp="1"/>
          </p:cNvSpPr>
          <p:nvPr>
            <p:ph type="title"/>
          </p:nvPr>
        </p:nvSpPr>
        <p:spPr/>
        <p:txBody>
          <a:bodyPr/>
          <a:lstStyle/>
          <a:p>
            <a:r>
              <a:rPr lang="en-US" dirty="0"/>
              <a:t>Usage Score – Cont.</a:t>
            </a:r>
          </a:p>
        </p:txBody>
      </p:sp>
      <p:sp>
        <p:nvSpPr>
          <p:cNvPr id="3" name="Content Placeholder 2">
            <a:extLst>
              <a:ext uri="{FF2B5EF4-FFF2-40B4-BE49-F238E27FC236}">
                <a16:creationId xmlns:a16="http://schemas.microsoft.com/office/drawing/2014/main" id="{66390EC7-95D8-4718-A966-DC5776C231D1}"/>
              </a:ext>
            </a:extLst>
          </p:cNvPr>
          <p:cNvSpPr>
            <a:spLocks noGrp="1"/>
          </p:cNvSpPr>
          <p:nvPr>
            <p:ph idx="1"/>
          </p:nvPr>
        </p:nvSpPr>
        <p:spPr>
          <a:xfrm>
            <a:off x="228600" y="1488282"/>
            <a:ext cx="8462962" cy="5230906"/>
          </a:xfrm>
        </p:spPr>
        <p:txBody>
          <a:bodyPr/>
          <a:lstStyle/>
          <a:p>
            <a:r>
              <a:rPr lang="en-US" dirty="0"/>
              <a:t>CDS Employers must achieve and maintain a minimum EVV Usage Score of 80%, each fiscal year quarter.  CDS employer EVV Usage Score requirement is based on service delivery dates.  CDS Employers are currently on a Grace Period for FY2022.  </a:t>
            </a:r>
          </a:p>
          <a:p>
            <a:endParaRPr lang="en-US" dirty="0"/>
          </a:p>
        </p:txBody>
      </p:sp>
      <p:sp>
        <p:nvSpPr>
          <p:cNvPr id="4" name="Slide Number Placeholder 3">
            <a:extLst>
              <a:ext uri="{FF2B5EF4-FFF2-40B4-BE49-F238E27FC236}">
                <a16:creationId xmlns:a16="http://schemas.microsoft.com/office/drawing/2014/main" id="{73678BF4-265A-4027-9734-F3D2217CE498}"/>
              </a:ext>
            </a:extLst>
          </p:cNvPr>
          <p:cNvSpPr>
            <a:spLocks noGrp="1"/>
          </p:cNvSpPr>
          <p:nvPr>
            <p:ph type="sldNum" sz="quarter" idx="10"/>
          </p:nvPr>
        </p:nvSpPr>
        <p:spPr/>
        <p:txBody>
          <a:bodyPr/>
          <a:lstStyle/>
          <a:p>
            <a:pPr>
              <a:defRPr/>
            </a:pPr>
            <a:fld id="{A40828B8-DECC-429E-9D39-5ACA0EC8FE99}" type="slidenum">
              <a:rPr lang="en-US" smtClean="0"/>
              <a:pPr>
                <a:defRPr/>
              </a:pPr>
              <a:t>6</a:t>
            </a:fld>
            <a:endParaRPr lang="en-US" dirty="0"/>
          </a:p>
        </p:txBody>
      </p:sp>
      <p:pic>
        <p:nvPicPr>
          <p:cNvPr id="2050" name="Picture 2">
            <a:extLst>
              <a:ext uri="{FF2B5EF4-FFF2-40B4-BE49-F238E27FC236}">
                <a16:creationId xmlns:a16="http://schemas.microsoft.com/office/drawing/2014/main" id="{F0CB5671-09E0-4A38-B0EF-693290088F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20040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62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A10B-652A-46F0-8CAB-2691B98AE835}"/>
              </a:ext>
            </a:extLst>
          </p:cNvPr>
          <p:cNvSpPr>
            <a:spLocks noGrp="1"/>
          </p:cNvSpPr>
          <p:nvPr>
            <p:ph type="title"/>
          </p:nvPr>
        </p:nvSpPr>
        <p:spPr/>
        <p:txBody>
          <a:bodyPr/>
          <a:lstStyle/>
          <a:p>
            <a:r>
              <a:rPr lang="en-US" dirty="0"/>
              <a:t>Visit Transactions</a:t>
            </a:r>
          </a:p>
        </p:txBody>
      </p:sp>
      <p:sp>
        <p:nvSpPr>
          <p:cNvPr id="3" name="Content Placeholder 2">
            <a:extLst>
              <a:ext uri="{FF2B5EF4-FFF2-40B4-BE49-F238E27FC236}">
                <a16:creationId xmlns:a16="http://schemas.microsoft.com/office/drawing/2014/main" id="{0EDB95C8-36CB-4987-AA2E-29DF3D969042}"/>
              </a:ext>
            </a:extLst>
          </p:cNvPr>
          <p:cNvSpPr>
            <a:spLocks noGrp="1"/>
          </p:cNvSpPr>
          <p:nvPr>
            <p:ph idx="1"/>
          </p:nvPr>
        </p:nvSpPr>
        <p:spPr>
          <a:xfrm>
            <a:off x="309448" y="1432789"/>
            <a:ext cx="8462962" cy="5230906"/>
          </a:xfrm>
        </p:spPr>
        <p:txBody>
          <a:bodyPr/>
          <a:lstStyle/>
          <a:p>
            <a:r>
              <a:rPr lang="en-US" dirty="0"/>
              <a:t>EVV Policy Section 11020 Manually Entered EVV Visit Transactions</a:t>
            </a:r>
          </a:p>
          <a:p>
            <a:pPr lvl="1"/>
            <a:r>
              <a:rPr lang="en-US" dirty="0"/>
              <a:t>Program Providers and CDS Employers must ensure an HHSC approved method is used to clock in and clock out of the EVV system.  When a service provider or CDS Employee does not use an HHSC approved method the visit must be manually entered into the EVV System.</a:t>
            </a:r>
          </a:p>
          <a:p>
            <a:r>
              <a:rPr lang="en-US" dirty="0"/>
              <a:t>EVV Policy Section 11030 Rejected EVV Visit Transactions</a:t>
            </a:r>
          </a:p>
          <a:p>
            <a:pPr lvl="1"/>
            <a:r>
              <a:rPr lang="en-US" dirty="0"/>
              <a:t>When an EVV visit, transaction is sent to the EVV Aggregator and does not pass all the EVV visit transactions validations, the EVV visit transaction is rejected and sent back to the EVV system to notify the Program Provider, FMSA, or CDS Employer that visit maintenance is required.  Each rejected EVV visit transactions counts against the EVV usage score for the Program Providers or FMSA.</a:t>
            </a:r>
          </a:p>
          <a:p>
            <a:r>
              <a:rPr lang="en-US" dirty="0"/>
              <a:t>EVV Policy Section 11040 EVV Usage Reviews</a:t>
            </a:r>
          </a:p>
          <a:p>
            <a:pPr lvl="1"/>
            <a:r>
              <a:rPr lang="en-US" dirty="0"/>
              <a:t>Gives the MCO’s the review information they must follow, including the schedule and reports used to do the reviews.</a:t>
            </a:r>
          </a:p>
          <a:p>
            <a:r>
              <a:rPr lang="en-US" dirty="0"/>
              <a:t>EVV Policy Section 11050 Compliance</a:t>
            </a:r>
          </a:p>
          <a:p>
            <a:pPr lvl="1"/>
            <a:r>
              <a:rPr lang="en-US" dirty="0"/>
              <a:t>Gives the MCO’s what actions must be taken if Program Providers, FMSAs, and CDS Employers are not in compliance.</a:t>
            </a:r>
          </a:p>
        </p:txBody>
      </p:sp>
      <p:sp>
        <p:nvSpPr>
          <p:cNvPr id="4" name="Slide Number Placeholder 3">
            <a:extLst>
              <a:ext uri="{FF2B5EF4-FFF2-40B4-BE49-F238E27FC236}">
                <a16:creationId xmlns:a16="http://schemas.microsoft.com/office/drawing/2014/main" id="{E41ED9B6-3E8C-4C3F-BB4A-D6ED8992AF4D}"/>
              </a:ext>
            </a:extLst>
          </p:cNvPr>
          <p:cNvSpPr>
            <a:spLocks noGrp="1"/>
          </p:cNvSpPr>
          <p:nvPr>
            <p:ph type="sldNum" sz="quarter" idx="10"/>
          </p:nvPr>
        </p:nvSpPr>
        <p:spPr/>
        <p:txBody>
          <a:bodyPr/>
          <a:lstStyle/>
          <a:p>
            <a:pPr>
              <a:defRPr/>
            </a:pPr>
            <a:fld id="{A40828B8-DECC-429E-9D39-5ACA0EC8FE99}" type="slidenum">
              <a:rPr lang="en-US" smtClean="0"/>
              <a:pPr>
                <a:defRPr/>
              </a:pPr>
              <a:t>7</a:t>
            </a:fld>
            <a:endParaRPr lang="en-US" dirty="0"/>
          </a:p>
        </p:txBody>
      </p:sp>
    </p:spTree>
    <p:extLst>
      <p:ext uri="{BB962C8B-B14F-4D97-AF65-F5344CB8AC3E}">
        <p14:creationId xmlns:p14="http://schemas.microsoft.com/office/powerpoint/2010/main" val="392551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6149-C50A-44D9-9ED4-0B7F3AB749B3}"/>
              </a:ext>
            </a:extLst>
          </p:cNvPr>
          <p:cNvSpPr>
            <a:spLocks noGrp="1"/>
          </p:cNvSpPr>
          <p:nvPr>
            <p:ph type="title"/>
          </p:nvPr>
        </p:nvSpPr>
        <p:spPr/>
        <p:txBody>
          <a:bodyPr/>
          <a:lstStyle/>
          <a:p>
            <a:r>
              <a:rPr lang="en-US" dirty="0"/>
              <a:t>EVV Rejection Visit Table</a:t>
            </a:r>
          </a:p>
        </p:txBody>
      </p:sp>
      <p:graphicFrame>
        <p:nvGraphicFramePr>
          <p:cNvPr id="5" name="Content Placeholder 4">
            <a:extLst>
              <a:ext uri="{FF2B5EF4-FFF2-40B4-BE49-F238E27FC236}">
                <a16:creationId xmlns:a16="http://schemas.microsoft.com/office/drawing/2014/main" id="{8DBFDAA1-2CCA-4C53-8D61-0D6A572EB4BF}"/>
              </a:ext>
            </a:extLst>
          </p:cNvPr>
          <p:cNvGraphicFramePr>
            <a:graphicFrameLocks noGrp="1"/>
          </p:cNvGraphicFramePr>
          <p:nvPr>
            <p:ph idx="1"/>
            <p:extLst>
              <p:ext uri="{D42A27DB-BD31-4B8C-83A1-F6EECF244321}">
                <p14:modId xmlns:p14="http://schemas.microsoft.com/office/powerpoint/2010/main" val="2769989829"/>
              </p:ext>
            </p:extLst>
          </p:nvPr>
        </p:nvGraphicFramePr>
        <p:xfrm>
          <a:off x="990600" y="1143000"/>
          <a:ext cx="5605257" cy="5232403"/>
        </p:xfrm>
        <a:graphic>
          <a:graphicData uri="http://schemas.openxmlformats.org/drawingml/2006/table">
            <a:tbl>
              <a:tblPr/>
              <a:tblGrid>
                <a:gridCol w="1868419">
                  <a:extLst>
                    <a:ext uri="{9D8B030D-6E8A-4147-A177-3AD203B41FA5}">
                      <a16:colId xmlns:a16="http://schemas.microsoft.com/office/drawing/2014/main" val="2095585992"/>
                    </a:ext>
                  </a:extLst>
                </a:gridCol>
                <a:gridCol w="1868419">
                  <a:extLst>
                    <a:ext uri="{9D8B030D-6E8A-4147-A177-3AD203B41FA5}">
                      <a16:colId xmlns:a16="http://schemas.microsoft.com/office/drawing/2014/main" val="2191265689"/>
                    </a:ext>
                  </a:extLst>
                </a:gridCol>
                <a:gridCol w="1868419">
                  <a:extLst>
                    <a:ext uri="{9D8B030D-6E8A-4147-A177-3AD203B41FA5}">
                      <a16:colId xmlns:a16="http://schemas.microsoft.com/office/drawing/2014/main" val="852551203"/>
                    </a:ext>
                  </a:extLst>
                </a:gridCol>
              </a:tblGrid>
              <a:tr h="190269">
                <a:tc>
                  <a:txBody>
                    <a:bodyPr/>
                    <a:lstStyle/>
                    <a:p>
                      <a:pPr algn="l" fontAlgn="ctr"/>
                      <a:r>
                        <a:rPr lang="en-US" sz="900" dirty="0">
                          <a:effectLst/>
                        </a:rPr>
                        <a:t>Edit Number</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DFE1E2"/>
                    </a:solidFill>
                  </a:tcPr>
                </a:tc>
                <a:tc>
                  <a:txBody>
                    <a:bodyPr/>
                    <a:lstStyle/>
                    <a:p>
                      <a:pPr algn="l" fontAlgn="ctr"/>
                      <a:r>
                        <a:rPr lang="en-US" sz="900" dirty="0">
                          <a:effectLst/>
                        </a:rPr>
                        <a:t>Data Elements (as applicable)</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DFE1E2"/>
                    </a:solidFill>
                  </a:tcPr>
                </a:tc>
                <a:tc>
                  <a:txBody>
                    <a:bodyPr/>
                    <a:lstStyle/>
                    <a:p>
                      <a:pPr algn="l" fontAlgn="ctr"/>
                      <a:r>
                        <a:rPr lang="en-US" sz="900" dirty="0">
                          <a:effectLst/>
                        </a:rPr>
                        <a:t>EVV Visit Rejection Reason</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DFE1E2"/>
                    </a:solidFill>
                  </a:tcPr>
                </a:tc>
                <a:extLst>
                  <a:ext uri="{0D108BD9-81ED-4DB2-BD59-A6C34878D82A}">
                    <a16:rowId xmlns:a16="http://schemas.microsoft.com/office/drawing/2014/main" val="2993324701"/>
                  </a:ext>
                </a:extLst>
              </a:tr>
              <a:tr h="332971">
                <a:tc>
                  <a:txBody>
                    <a:bodyPr/>
                    <a:lstStyle/>
                    <a:p>
                      <a:pPr algn="l" fontAlgn="ctr"/>
                      <a:r>
                        <a:rPr lang="en-US" sz="900" dirty="0">
                          <a:effectLst/>
                        </a:rPr>
                        <a:t>Ex0002C</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National Provider Identifier (NPI)</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Provider NPI cannot be validated as active for the visit date.</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extLst>
                  <a:ext uri="{0D108BD9-81ED-4DB2-BD59-A6C34878D82A}">
                    <a16:rowId xmlns:a16="http://schemas.microsoft.com/office/drawing/2014/main" val="2679422704"/>
                  </a:ext>
                </a:extLst>
              </a:tr>
              <a:tr h="332971">
                <a:tc>
                  <a:txBody>
                    <a:bodyPr/>
                    <a:lstStyle/>
                    <a:p>
                      <a:pPr algn="l" fontAlgn="ctr"/>
                      <a:r>
                        <a:rPr lang="en-US" sz="900" dirty="0">
                          <a:effectLst/>
                        </a:rPr>
                        <a:t>Ex0003C1</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Atypical Provider Identifiers (API)</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Provider API cannot be validated as active for the visit date.</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extLst>
                  <a:ext uri="{0D108BD9-81ED-4DB2-BD59-A6C34878D82A}">
                    <a16:rowId xmlns:a16="http://schemas.microsoft.com/office/drawing/2014/main" val="1298217659"/>
                  </a:ext>
                </a:extLst>
              </a:tr>
              <a:tr h="475673">
                <a:tc>
                  <a:txBody>
                    <a:bodyPr/>
                    <a:lstStyle/>
                    <a:p>
                      <a:pPr algn="l" fontAlgn="ctr"/>
                      <a:r>
                        <a:rPr lang="en-US" sz="900" dirty="0">
                          <a:effectLst/>
                        </a:rPr>
                        <a:t>Ex00031C</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Payer</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The Member's Payer on the EVV visit does not match our records for this Member.</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extLst>
                  <a:ext uri="{0D108BD9-81ED-4DB2-BD59-A6C34878D82A}">
                    <a16:rowId xmlns:a16="http://schemas.microsoft.com/office/drawing/2014/main" val="1670387822"/>
                  </a:ext>
                </a:extLst>
              </a:tr>
              <a:tr h="475673">
                <a:tc>
                  <a:txBody>
                    <a:bodyPr/>
                    <a:lstStyle/>
                    <a:p>
                      <a:pPr algn="l" fontAlgn="ctr"/>
                      <a:r>
                        <a:rPr lang="en-US" sz="900" dirty="0">
                          <a:effectLst/>
                        </a:rPr>
                        <a:t>Ex00034C1</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Member Medicaid ID</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The member Medicaid ID on the EVV visit is not found in our records.</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extLst>
                  <a:ext uri="{0D108BD9-81ED-4DB2-BD59-A6C34878D82A}">
                    <a16:rowId xmlns:a16="http://schemas.microsoft.com/office/drawing/2014/main" val="1879642075"/>
                  </a:ext>
                </a:extLst>
              </a:tr>
              <a:tr h="618375">
                <a:tc>
                  <a:txBody>
                    <a:bodyPr/>
                    <a:lstStyle/>
                    <a:p>
                      <a:pPr algn="l" fontAlgn="ctr"/>
                      <a:r>
                        <a:rPr lang="en-US" sz="900" dirty="0">
                          <a:effectLst/>
                        </a:rPr>
                        <a:t>Ex00034C2</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Member Medicaid ID (no active eligibility)</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The member Medicaid ID on the EVV visit does not have active Medicaid eligibility for the visit date.</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extLst>
                  <a:ext uri="{0D108BD9-81ED-4DB2-BD59-A6C34878D82A}">
                    <a16:rowId xmlns:a16="http://schemas.microsoft.com/office/drawing/2014/main" val="3457229701"/>
                  </a:ext>
                </a:extLst>
              </a:tr>
              <a:tr h="618375">
                <a:tc>
                  <a:txBody>
                    <a:bodyPr/>
                    <a:lstStyle/>
                    <a:p>
                      <a:pPr algn="l" fontAlgn="ctr"/>
                      <a:r>
                        <a:rPr lang="en-US" sz="900" dirty="0">
                          <a:effectLst/>
                        </a:rPr>
                        <a:t>Ex00043C</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MCO Member Service Delivery Area (SDA)</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The MCO member SDA on the EVV visit does not match the Plan Code associated with the member's payer.</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extLst>
                  <a:ext uri="{0D108BD9-81ED-4DB2-BD59-A6C34878D82A}">
                    <a16:rowId xmlns:a16="http://schemas.microsoft.com/office/drawing/2014/main" val="3577025998"/>
                  </a:ext>
                </a:extLst>
              </a:tr>
              <a:tr h="475673">
                <a:tc>
                  <a:txBody>
                    <a:bodyPr/>
                    <a:lstStyle/>
                    <a:p>
                      <a:pPr algn="l" fontAlgn="ctr"/>
                      <a:r>
                        <a:rPr lang="en-US" sz="900" dirty="0">
                          <a:effectLst/>
                        </a:rPr>
                        <a:t>Ex00057C1</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Service Group and Service Code combination</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The service group and service code combination on the EVV visit are not eligible for EVV.</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extLst>
                  <a:ext uri="{0D108BD9-81ED-4DB2-BD59-A6C34878D82A}">
                    <a16:rowId xmlns:a16="http://schemas.microsoft.com/office/drawing/2014/main" val="3513420044"/>
                  </a:ext>
                </a:extLst>
              </a:tr>
              <a:tr h="618375">
                <a:tc>
                  <a:txBody>
                    <a:bodyPr/>
                    <a:lstStyle/>
                    <a:p>
                      <a:pPr algn="l" fontAlgn="ctr"/>
                      <a:r>
                        <a:rPr lang="en-US" sz="900" dirty="0">
                          <a:effectLst/>
                        </a:rPr>
                        <a:t>Ex00057C2</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Service Group not valid for Provider Number</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The service group and Service Code combination on the EVV visit are not valid for the Provider number on the visit.</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extLst>
                  <a:ext uri="{0D108BD9-81ED-4DB2-BD59-A6C34878D82A}">
                    <a16:rowId xmlns:a16="http://schemas.microsoft.com/office/drawing/2014/main" val="751066831"/>
                  </a:ext>
                </a:extLst>
              </a:tr>
              <a:tr h="618375">
                <a:tc>
                  <a:txBody>
                    <a:bodyPr/>
                    <a:lstStyle/>
                    <a:p>
                      <a:pPr algn="l" fontAlgn="ctr"/>
                      <a:r>
                        <a:rPr lang="en-US" sz="900" dirty="0">
                          <a:effectLst/>
                        </a:rPr>
                        <a:t>Ex00057C3</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Member not authorized for Service Group/Service Code combination</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tc>
                  <a:txBody>
                    <a:bodyPr/>
                    <a:lstStyle/>
                    <a:p>
                      <a:pPr algn="l" fontAlgn="ctr"/>
                      <a:r>
                        <a:rPr lang="en-US" sz="900" dirty="0">
                          <a:effectLst/>
                        </a:rPr>
                        <a:t>The member on the EVV visit is not authorized for this service group/service code on this visit date in our records.</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FFFFF"/>
                    </a:solidFill>
                  </a:tcPr>
                </a:tc>
                <a:extLst>
                  <a:ext uri="{0D108BD9-81ED-4DB2-BD59-A6C34878D82A}">
                    <a16:rowId xmlns:a16="http://schemas.microsoft.com/office/drawing/2014/main" val="427102163"/>
                  </a:ext>
                </a:extLst>
              </a:tr>
              <a:tr h="475673">
                <a:tc>
                  <a:txBody>
                    <a:bodyPr/>
                    <a:lstStyle/>
                    <a:p>
                      <a:pPr algn="l" fontAlgn="ctr"/>
                      <a:r>
                        <a:rPr lang="en-US" sz="900" dirty="0">
                          <a:effectLst/>
                        </a:rPr>
                        <a:t>Ex00059C</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HCPCS and Modifier combination not eligible for EVV</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tc>
                  <a:txBody>
                    <a:bodyPr/>
                    <a:lstStyle/>
                    <a:p>
                      <a:pPr algn="l" fontAlgn="ctr"/>
                      <a:r>
                        <a:rPr lang="en-US" sz="900" dirty="0">
                          <a:effectLst/>
                        </a:rPr>
                        <a:t>The HCPCS Code and EVV Modifier combination on the EVV visit is not eligible for EVV.</a:t>
                      </a:r>
                    </a:p>
                  </a:txBody>
                  <a:tcPr marL="47567" marR="47567" marT="23784" marB="23784" anchor="ctr">
                    <a:lnL w="9525" cap="flat" cmpd="sng" algn="ctr">
                      <a:solidFill>
                        <a:srgbClr val="A9AEB1"/>
                      </a:solidFill>
                      <a:prstDash val="solid"/>
                      <a:round/>
                      <a:headEnd type="none" w="med" len="med"/>
                      <a:tailEnd type="none" w="med" len="med"/>
                    </a:lnL>
                    <a:lnR w="9525" cap="flat" cmpd="sng" algn="ctr">
                      <a:solidFill>
                        <a:srgbClr val="A9AEB1"/>
                      </a:solidFill>
                      <a:prstDash val="solid"/>
                      <a:round/>
                      <a:headEnd type="none" w="med" len="med"/>
                      <a:tailEnd type="none" w="med" len="med"/>
                    </a:lnR>
                    <a:lnT w="9525" cap="flat" cmpd="sng" algn="ctr">
                      <a:solidFill>
                        <a:srgbClr val="A9AEB1"/>
                      </a:solidFill>
                      <a:prstDash val="solid"/>
                      <a:round/>
                      <a:headEnd type="none" w="med" len="med"/>
                      <a:tailEnd type="none" w="med" len="med"/>
                    </a:lnT>
                    <a:lnB w="9525" cap="flat" cmpd="sng" algn="ctr">
                      <a:solidFill>
                        <a:srgbClr val="A9AEB1"/>
                      </a:solidFill>
                      <a:prstDash val="solid"/>
                      <a:round/>
                      <a:headEnd type="none" w="med" len="med"/>
                      <a:tailEnd type="none" w="med" len="med"/>
                    </a:lnB>
                    <a:solidFill>
                      <a:srgbClr val="F0F0F0"/>
                    </a:solidFill>
                  </a:tcPr>
                </a:tc>
                <a:extLst>
                  <a:ext uri="{0D108BD9-81ED-4DB2-BD59-A6C34878D82A}">
                    <a16:rowId xmlns:a16="http://schemas.microsoft.com/office/drawing/2014/main" val="1321521797"/>
                  </a:ext>
                </a:extLst>
              </a:tr>
            </a:tbl>
          </a:graphicData>
        </a:graphic>
      </p:graphicFrame>
      <p:sp>
        <p:nvSpPr>
          <p:cNvPr id="4" name="Slide Number Placeholder 3">
            <a:extLst>
              <a:ext uri="{FF2B5EF4-FFF2-40B4-BE49-F238E27FC236}">
                <a16:creationId xmlns:a16="http://schemas.microsoft.com/office/drawing/2014/main" id="{D55AC5D8-9184-49F5-9AFE-2F12E23B4CF7}"/>
              </a:ext>
            </a:extLst>
          </p:cNvPr>
          <p:cNvSpPr>
            <a:spLocks noGrp="1"/>
          </p:cNvSpPr>
          <p:nvPr>
            <p:ph type="sldNum" sz="quarter" idx="10"/>
          </p:nvPr>
        </p:nvSpPr>
        <p:spPr/>
        <p:txBody>
          <a:bodyPr/>
          <a:lstStyle/>
          <a:p>
            <a:pPr>
              <a:defRPr/>
            </a:pPr>
            <a:fld id="{A40828B8-DECC-429E-9D39-5ACA0EC8FE99}" type="slidenum">
              <a:rPr lang="en-US" smtClean="0"/>
              <a:pPr>
                <a:defRPr/>
              </a:pPr>
              <a:t>8</a:t>
            </a:fld>
            <a:endParaRPr lang="en-US" dirty="0"/>
          </a:p>
        </p:txBody>
      </p:sp>
    </p:spTree>
    <p:extLst>
      <p:ext uri="{BB962C8B-B14F-4D97-AF65-F5344CB8AC3E}">
        <p14:creationId xmlns:p14="http://schemas.microsoft.com/office/powerpoint/2010/main" val="411812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A61C-CF21-4CB0-8C0C-14127A20C69A}"/>
              </a:ext>
            </a:extLst>
          </p:cNvPr>
          <p:cNvSpPr>
            <a:spLocks noGrp="1"/>
          </p:cNvSpPr>
          <p:nvPr>
            <p:ph type="title"/>
          </p:nvPr>
        </p:nvSpPr>
        <p:spPr/>
        <p:txBody>
          <a:bodyPr/>
          <a:lstStyle/>
          <a:p>
            <a:r>
              <a:rPr lang="en-US" dirty="0"/>
              <a:t>BCBSTX EVV Website</a:t>
            </a:r>
          </a:p>
        </p:txBody>
      </p:sp>
      <p:sp>
        <p:nvSpPr>
          <p:cNvPr id="3" name="Content Placeholder 2">
            <a:extLst>
              <a:ext uri="{FF2B5EF4-FFF2-40B4-BE49-F238E27FC236}">
                <a16:creationId xmlns:a16="http://schemas.microsoft.com/office/drawing/2014/main" id="{9F86F296-DE64-478C-BC04-2244F19DDDBA}"/>
              </a:ext>
            </a:extLst>
          </p:cNvPr>
          <p:cNvSpPr>
            <a:spLocks noGrp="1"/>
          </p:cNvSpPr>
          <p:nvPr>
            <p:ph idx="1"/>
          </p:nvPr>
        </p:nvSpPr>
        <p:spPr>
          <a:xfrm>
            <a:off x="361420" y="1552728"/>
            <a:ext cx="8462962" cy="5230906"/>
          </a:xfrm>
        </p:spPr>
        <p:txBody>
          <a:bodyPr/>
          <a:lstStyle/>
          <a:p>
            <a:r>
              <a:rPr lang="en-US" sz="1800" dirty="0">
                <a:solidFill>
                  <a:srgbClr val="0033CC"/>
                </a:solidFill>
                <a:hlinkClick r:id="rId2">
                  <a:extLst>
                    <a:ext uri="{A12FA001-AC4F-418D-AE19-62706E023703}">
                      <ahyp:hlinkClr xmlns:ahyp="http://schemas.microsoft.com/office/drawing/2018/hyperlinkcolor" val="tx"/>
                    </a:ext>
                  </a:extLst>
                </a:hlinkClick>
              </a:rPr>
              <a:t>BCBSTX EVV Webpage</a:t>
            </a:r>
            <a:r>
              <a:rPr lang="en-US" sz="1800" dirty="0">
                <a:solidFill>
                  <a:srgbClr val="0033CC"/>
                </a:solidFill>
              </a:rPr>
              <a:t> - </a:t>
            </a:r>
            <a:r>
              <a:rPr lang="en-US" sz="1800" dirty="0">
                <a:solidFill>
                  <a:srgbClr val="0033CC"/>
                </a:solidFill>
                <a:hlinkClick r:id="rId3">
                  <a:extLst>
                    <a:ext uri="{A12FA001-AC4F-418D-AE19-62706E023703}">
                      <ahyp:hlinkClr xmlns:ahyp="http://schemas.microsoft.com/office/drawing/2018/hyperlinkcolor" val="tx"/>
                    </a:ext>
                  </a:extLst>
                </a:hlinkClick>
              </a:rPr>
              <a:t>www.bcbstx.com/provider/medicaid/education-and-reference/evv</a:t>
            </a:r>
            <a:endParaRPr lang="en-US" sz="1800" dirty="0">
              <a:solidFill>
                <a:srgbClr val="0033CC"/>
              </a:solidFill>
            </a:endParaRPr>
          </a:p>
          <a:p>
            <a:r>
              <a:rPr lang="en-US" sz="1800" dirty="0"/>
              <a:t>Four Resource Sections – Policies, Training, Notices, and Archives</a:t>
            </a:r>
          </a:p>
          <a:p>
            <a:r>
              <a:rPr lang="en-US" sz="1800" dirty="0"/>
              <a:t>Overview of EVV Visit Maintenance Unlock Request (VMUR) </a:t>
            </a:r>
            <a:r>
              <a:rPr lang="en-US" sz="1600" dirty="0"/>
              <a:t>forms (located on our </a:t>
            </a:r>
            <a:r>
              <a:rPr lang="en-US" sz="1600" dirty="0">
                <a:solidFill>
                  <a:srgbClr val="0033CC"/>
                </a:solidFill>
                <a:hlinkClick r:id="rId4">
                  <a:extLst>
                    <a:ext uri="{A12FA001-AC4F-418D-AE19-62706E023703}">
                      <ahyp:hlinkClr xmlns:ahyp="http://schemas.microsoft.com/office/drawing/2018/hyperlinkcolor" val="tx"/>
                    </a:ext>
                  </a:extLst>
                </a:hlinkClick>
              </a:rPr>
              <a:t>EVV webpage</a:t>
            </a:r>
            <a:r>
              <a:rPr lang="en-US" sz="1600" dirty="0"/>
              <a:t>)</a:t>
            </a:r>
          </a:p>
          <a:p>
            <a:pPr lvl="1"/>
            <a:r>
              <a:rPr lang="en-US" sz="1800" b="0" i="0" dirty="0">
                <a:solidFill>
                  <a:srgbClr val="000000"/>
                </a:solidFill>
                <a:effectLst/>
                <a:latin typeface="arial" panose="020B0604020202020204" pitchFamily="34" charset="0"/>
              </a:rPr>
              <a:t>Programs Providers and FMSA </a:t>
            </a:r>
            <a:endParaRPr lang="en-US" sz="1800" b="0" i="0" u="none" strike="noStrike" dirty="0">
              <a:solidFill>
                <a:srgbClr val="0033CC"/>
              </a:solidFill>
              <a:effectLst/>
              <a:latin typeface="arial" panose="020B0604020202020204" pitchFamily="34" charset="0"/>
            </a:endParaRPr>
          </a:p>
          <a:p>
            <a:pPr lvl="1"/>
            <a:r>
              <a:rPr lang="en-US" sz="1800" b="0" i="0" dirty="0">
                <a:solidFill>
                  <a:srgbClr val="000000"/>
                </a:solidFill>
                <a:effectLst/>
                <a:latin typeface="arial" panose="020B0604020202020204" pitchFamily="34" charset="0"/>
              </a:rPr>
              <a:t>CDS Employers </a:t>
            </a:r>
            <a:endParaRPr lang="en-US" sz="1800" b="0" i="0" u="none" strike="noStrike" dirty="0">
              <a:solidFill>
                <a:srgbClr val="0033CC"/>
              </a:solidFill>
              <a:effectLst/>
              <a:latin typeface="arial" panose="020B0604020202020204" pitchFamily="34" charset="0"/>
            </a:endParaRPr>
          </a:p>
          <a:p>
            <a:r>
              <a:rPr lang="en-US" sz="1800" dirty="0">
                <a:latin typeface="arial" panose="020B0604020202020204" pitchFamily="34" charset="0"/>
              </a:rPr>
              <a:t>TMHP EVV Contact Information &amp; </a:t>
            </a:r>
            <a:r>
              <a:rPr lang="en-US" sz="1800" dirty="0">
                <a:solidFill>
                  <a:srgbClr val="0033CC"/>
                </a:solidFill>
                <a:latin typeface="arial" panose="020B0604020202020204" pitchFamily="34" charset="0"/>
                <a:hlinkClick r:id="rId5">
                  <a:extLst>
                    <a:ext uri="{A12FA001-AC4F-418D-AE19-62706E023703}">
                      <ahyp:hlinkClr xmlns:ahyp="http://schemas.microsoft.com/office/drawing/2018/hyperlinkcolor" val="tx"/>
                    </a:ext>
                  </a:extLst>
                </a:hlinkClick>
              </a:rPr>
              <a:t>TMHP Learning Management System (LMS)</a:t>
            </a:r>
            <a:endParaRPr lang="en-US" sz="1800" dirty="0">
              <a:solidFill>
                <a:srgbClr val="0033CC"/>
              </a:solidFill>
              <a:latin typeface="arial" panose="020B0604020202020204" pitchFamily="34" charset="0"/>
            </a:endParaRPr>
          </a:p>
          <a:p>
            <a:r>
              <a:rPr lang="en-US" sz="1800" dirty="0">
                <a:solidFill>
                  <a:srgbClr val="0033CC"/>
                </a:solidFill>
                <a:latin typeface="arial" panose="020B0604020202020204" pitchFamily="34" charset="0"/>
                <a:hlinkClick r:id="rId6">
                  <a:extLst>
                    <a:ext uri="{A12FA001-AC4F-418D-AE19-62706E023703}">
                      <ahyp:hlinkClr xmlns:ahyp="http://schemas.microsoft.com/office/drawing/2018/hyperlinkcolor" val="tx"/>
                    </a:ext>
                  </a:extLst>
                </a:hlinkClick>
              </a:rPr>
              <a:t>HHS Learning Portal</a:t>
            </a:r>
            <a:endParaRPr lang="en-US" sz="1800" dirty="0">
              <a:solidFill>
                <a:srgbClr val="0033CC"/>
              </a:solidFill>
              <a:latin typeface="arial" panose="020B0604020202020204" pitchFamily="34" charset="0"/>
            </a:endParaRPr>
          </a:p>
          <a:p>
            <a:endParaRPr lang="en-US" sz="1800" dirty="0">
              <a:latin typeface="arial" panose="020B0604020202020204" pitchFamily="34" charset="0"/>
            </a:endParaRPr>
          </a:p>
          <a:p>
            <a:pPr marL="0" indent="0">
              <a:buNone/>
            </a:pPr>
            <a:endParaRPr lang="en-US" sz="1800" dirty="0">
              <a:latin typeface="arial" panose="020B0604020202020204" pitchFamily="34" charset="0"/>
            </a:endParaRPr>
          </a:p>
          <a:p>
            <a:endParaRPr lang="en-US" dirty="0">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6686969-8F58-4E90-86AE-0601B2256CE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0828B8-DECC-429E-9D39-5ACA0EC8FE99}" type="slidenum">
              <a:rPr kumimoji="0" lang="en-US" sz="7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29531168"/>
      </p:ext>
    </p:extLst>
  </p:cSld>
  <p:clrMapOvr>
    <a:masterClrMapping/>
  </p:clrMapOvr>
</p:sld>
</file>

<file path=ppt/theme/theme1.xml><?xml version="1.0" encoding="utf-8"?>
<a:theme xmlns:a="http://schemas.openxmlformats.org/drawingml/2006/main" name="8_Default Design">
  <a:themeElements>
    <a:clrScheme name="2016 Enterprise Presentations Global Theme">
      <a:dk1>
        <a:srgbClr val="1E1E1E"/>
      </a:dk1>
      <a:lt1>
        <a:srgbClr val="FFFFFF"/>
      </a:lt1>
      <a:dk2>
        <a:srgbClr val="B4C2CC"/>
      </a:dk2>
      <a:lt2>
        <a:srgbClr val="0080C7"/>
      </a:lt2>
      <a:accent1>
        <a:srgbClr val="004F77"/>
      </a:accent1>
      <a:accent2>
        <a:srgbClr val="3289AE"/>
      </a:accent2>
      <a:accent3>
        <a:srgbClr val="63CCDC"/>
      </a:accent3>
      <a:accent4>
        <a:srgbClr val="F47D48"/>
      </a:accent4>
      <a:accent5>
        <a:srgbClr val="BFD696"/>
      </a:accent5>
      <a:accent6>
        <a:srgbClr val="FCDCA4"/>
      </a:accent6>
      <a:hlink>
        <a:srgbClr val="0084AB"/>
      </a:hlink>
      <a:folHlink>
        <a:srgbClr val="98ABBA"/>
      </a:folHlink>
    </a:clrScheme>
    <a:fontScheme name="8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9FC3DF"/>
        </a:accent1>
        <a:accent2>
          <a:srgbClr val="7E7A00"/>
        </a:accent2>
        <a:accent3>
          <a:srgbClr val="FFFFFF"/>
        </a:accent3>
        <a:accent4>
          <a:srgbClr val="000000"/>
        </a:accent4>
        <a:accent5>
          <a:srgbClr val="CDDEEC"/>
        </a:accent5>
        <a:accent6>
          <a:srgbClr val="726E00"/>
        </a:accent6>
        <a:hlink>
          <a:srgbClr val="002878"/>
        </a:hlink>
        <a:folHlink>
          <a:srgbClr val="005A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14860</TotalTime>
  <Words>1132</Words>
  <Application>Microsoft Office PowerPoint</Application>
  <PresentationFormat>On-screen Show (4:3)</PresentationFormat>
  <Paragraphs>126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vt:lpstr>
      <vt:lpstr>Arial Black</vt:lpstr>
      <vt:lpstr>Calibri</vt:lpstr>
      <vt:lpstr>Source Sans Pro Web</vt:lpstr>
      <vt:lpstr>8_Default Design</vt:lpstr>
      <vt:lpstr>PowerPoint Presentation</vt:lpstr>
      <vt:lpstr>Training Instructions</vt:lpstr>
      <vt:lpstr>Overview of Training</vt:lpstr>
      <vt:lpstr>Key Terms and Definitions</vt:lpstr>
      <vt:lpstr>Usage Score – Section 11000</vt:lpstr>
      <vt:lpstr>Usage Score – Cont.</vt:lpstr>
      <vt:lpstr>Visit Transactions</vt:lpstr>
      <vt:lpstr>EVV Rejection Visit Table</vt:lpstr>
      <vt:lpstr>BCBSTX EVV Website</vt:lpstr>
      <vt:lpstr>BCBSTX EVV Contact Information</vt:lpstr>
      <vt:lpstr>Conclusion</vt:lpstr>
    </vt:vector>
  </TitlesOfParts>
  <Company>Health Care Service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Operating Model</dc:title>
  <dc:creator>Katie Mee</dc:creator>
  <cp:lastModifiedBy>Veronica Perry</cp:lastModifiedBy>
  <cp:revision>259</cp:revision>
  <cp:lastPrinted>2015-11-04T18:53:47Z</cp:lastPrinted>
  <dcterms:created xsi:type="dcterms:W3CDTF">2015-07-22T15:12:13Z</dcterms:created>
  <dcterms:modified xsi:type="dcterms:W3CDTF">2022-08-29T14:07:27Z</dcterms:modified>
</cp:coreProperties>
</file>