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3"/>
  </p:notesMasterIdLst>
  <p:sldIdLst>
    <p:sldId id="287" r:id="rId2"/>
    <p:sldId id="302" r:id="rId3"/>
    <p:sldId id="284" r:id="rId4"/>
    <p:sldId id="288" r:id="rId5"/>
    <p:sldId id="290" r:id="rId6"/>
    <p:sldId id="299" r:id="rId7"/>
    <p:sldId id="297" r:id="rId8"/>
    <p:sldId id="300" r:id="rId9"/>
    <p:sldId id="295" r:id="rId10"/>
    <p:sldId id="296" r:id="rId11"/>
    <p:sldId id="26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032">
          <p15:clr>
            <a:srgbClr val="A4A3A4"/>
          </p15:clr>
        </p15:guide>
        <p15:guide id="3" orient="horz" pos="2160">
          <p15:clr>
            <a:srgbClr val="A4A3A4"/>
          </p15:clr>
        </p15:guide>
        <p15:guide id="4" pos="288">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a Charles" initials="MC" lastIdx="2" clrIdx="0">
    <p:extLst>
      <p:ext uri="{19B8F6BF-5375-455C-9EA6-DF929625EA0E}">
        <p15:presenceInfo xmlns:p15="http://schemas.microsoft.com/office/powerpoint/2012/main" userId="S::Marianna_Charles@bcbstx.com::70ea16b0-15f1-46ef-9767-264743f6ce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5587"/>
    <a:srgbClr val="98C65A"/>
    <a:srgbClr val="DFF3F9"/>
    <a:srgbClr val="B5E9F9"/>
    <a:srgbClr val="BBE6F3"/>
    <a:srgbClr val="F88F1C"/>
    <a:srgbClr val="FCCB96"/>
    <a:srgbClr val="FDD9B1"/>
    <a:srgbClr val="94D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6" autoAdjust="0"/>
    <p:restoredTop sz="92895" autoAdjust="0"/>
  </p:normalViewPr>
  <p:slideViewPr>
    <p:cSldViewPr>
      <p:cViewPr varScale="1">
        <p:scale>
          <a:sx n="108" d="100"/>
          <a:sy n="108" d="100"/>
        </p:scale>
        <p:origin x="114" y="108"/>
      </p:cViewPr>
      <p:guideLst>
        <p:guide orient="horz" pos="288"/>
        <p:guide orient="horz" pos="4032"/>
        <p:guide orient="horz" pos="2160"/>
        <p:guide pos="28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5196"/>
    </p:cViewPr>
  </p:sorterViewPr>
  <p:notesViewPr>
    <p:cSldViewPr>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50C378-AAEF-4DA0-AB80-42EC6A732253}" type="datetimeFigureOut">
              <a:rPr lang="en-US" smtClean="0"/>
              <a:t>8/29/2022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0F3EB4-AEE2-46E3-AFCD-F8E09A520187}" type="slidenum">
              <a:rPr lang="en-US" smtClean="0"/>
              <a:t>‹#›</a:t>
            </a:fld>
            <a:endParaRPr lang="en-US"/>
          </a:p>
        </p:txBody>
      </p:sp>
    </p:spTree>
    <p:extLst>
      <p:ext uri="{BB962C8B-B14F-4D97-AF65-F5344CB8AC3E}">
        <p14:creationId xmlns:p14="http://schemas.microsoft.com/office/powerpoint/2010/main" val="42912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5" name="TextBox 4"/>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0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a:p>
        </p:txBody>
      </p:sp>
    </p:spTree>
    <p:extLst>
      <p:ext uri="{BB962C8B-B14F-4D97-AF65-F5344CB8AC3E}">
        <p14:creationId xmlns:p14="http://schemas.microsoft.com/office/powerpoint/2010/main" val="312830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a:p>
        </p:txBody>
      </p:sp>
    </p:spTree>
    <p:extLst>
      <p:ext uri="{BB962C8B-B14F-4D97-AF65-F5344CB8AC3E}">
        <p14:creationId xmlns:p14="http://schemas.microsoft.com/office/powerpoint/2010/main" val="386815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65836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914400"/>
            <a:ext cx="8462962" cy="5441218"/>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a:p>
        </p:txBody>
      </p:sp>
    </p:spTree>
    <p:extLst>
      <p:ext uri="{BB962C8B-B14F-4D97-AF65-F5344CB8AC3E}">
        <p14:creationId xmlns:p14="http://schemas.microsoft.com/office/powerpoint/2010/main" val="19072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8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5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1A64-B14A-4401-B489-25C7F1E4344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5F77B99-6FC0-4ABF-A241-0ADFC28E2D82}"/>
              </a:ext>
            </a:extLst>
          </p:cNvPr>
          <p:cNvSpPr>
            <a:spLocks noGrp="1"/>
          </p:cNvSpPr>
          <p:nvPr>
            <p:ph type="sldNum" sz="quarter" idx="10"/>
          </p:nvPr>
        </p:nvSpPr>
        <p:spPr/>
        <p:txBody>
          <a:body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70186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8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4593945"/>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5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2438400"/>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3635655"/>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5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sldNum" sz="quarter" idx="4"/>
          </p:nvPr>
        </p:nvSpPr>
        <p:spPr bwMode="auto">
          <a:xfrm>
            <a:off x="8391410" y="6700138"/>
            <a:ext cx="762000" cy="153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00" b="0">
                <a:solidFill>
                  <a:schemeClr val="bg1"/>
                </a:solidFill>
              </a:defRPr>
            </a:lvl1p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
        <p:nvSpPr>
          <p:cNvPr id="1027" name="Rectangle 3"/>
          <p:cNvSpPr>
            <a:spLocks noGrp="1" noChangeArrowheads="1"/>
          </p:cNvSpPr>
          <p:nvPr>
            <p:ph type="title"/>
          </p:nvPr>
        </p:nvSpPr>
        <p:spPr bwMode="auto">
          <a:xfrm>
            <a:off x="361420" y="29909"/>
            <a:ext cx="852293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dirty="0"/>
              <a:t>Header</a:t>
            </a:r>
          </a:p>
        </p:txBody>
      </p:sp>
      <p:sp>
        <p:nvSpPr>
          <p:cNvPr id="1028" name="Rectangle 4"/>
          <p:cNvSpPr>
            <a:spLocks noGrp="1" noChangeArrowheads="1"/>
          </p:cNvSpPr>
          <p:nvPr>
            <p:ph type="body" idx="1"/>
          </p:nvPr>
        </p:nvSpPr>
        <p:spPr bwMode="auto">
          <a:xfrm>
            <a:off x="395286" y="1143000"/>
            <a:ext cx="8496829" cy="55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Box 4"/>
          <p:cNvSpPr txBox="1"/>
          <p:nvPr/>
        </p:nvSpPr>
        <p:spPr>
          <a:xfrm>
            <a:off x="9296400" y="6692823"/>
            <a:ext cx="747636" cy="153888"/>
          </a:xfrm>
          <a:prstGeom prst="rect">
            <a:avLst/>
          </a:prstGeom>
          <a:noFill/>
        </p:spPr>
        <p:txBody>
          <a:bodyPr wrap="square" lIns="0" rIns="0" rtlCol="0" anchor="b">
            <a:spAutoFit/>
          </a:bodyPr>
          <a:lstStyle/>
          <a:p>
            <a:pPr algn="l" fontAlgn="base">
              <a:spcBef>
                <a:spcPct val="0"/>
              </a:spcBef>
              <a:spcAft>
                <a:spcPct val="0"/>
              </a:spcAft>
            </a:pPr>
            <a:r>
              <a:rPr lang="en-US" sz="400" dirty="0">
                <a:solidFill>
                  <a:schemeClr val="bg1">
                    <a:lumMod val="50000"/>
                  </a:schemeClr>
                </a:solidFill>
              </a:rPr>
              <a:t>101663.0716</a:t>
            </a:r>
          </a:p>
        </p:txBody>
      </p:sp>
    </p:spTree>
    <p:extLst>
      <p:ext uri="{BB962C8B-B14F-4D97-AF65-F5344CB8AC3E}">
        <p14:creationId xmlns:p14="http://schemas.microsoft.com/office/powerpoint/2010/main" val="3827595730"/>
      </p:ext>
    </p:extLst>
  </p:cSld>
  <p:clrMap bg1="lt1" tx1="dk1" bg2="lt2" tx2="dk2" accent1="accent1" accent2="accent2" accent3="accent3" accent4="accent4" accent5="accent5" accent6="accent6" hlink="hlink" folHlink="folHlink"/>
  <p:sldLayoutIdLst>
    <p:sldLayoutId id="2147483699" r:id="rId1"/>
    <p:sldLayoutId id="2147483712" r:id="rId2"/>
    <p:sldLayoutId id="2147483713" r:id="rId3"/>
    <p:sldLayoutId id="2147483714" r:id="rId4"/>
    <p:sldLayoutId id="2147483721" r:id="rId5"/>
    <p:sldLayoutId id="2147483715" r:id="rId6"/>
    <p:sldLayoutId id="2147483716" r:id="rId7"/>
    <p:sldLayoutId id="2147483717" r:id="rId8"/>
    <p:sldLayoutId id="2147483718" r:id="rId9"/>
    <p:sldLayoutId id="2147483690" r:id="rId10"/>
    <p:sldLayoutId id="2147483719" r:id="rId11"/>
    <p:sldLayoutId id="2147483720" r:id="rId12"/>
  </p:sldLayoutIdLst>
  <p:hf hdr="0" dt="0"/>
  <p:txStyles>
    <p:titleStyle>
      <a:lvl1pPr algn="l" rtl="0" eaLnBrk="0" fontAlgn="base" hangingPunct="0">
        <a:spcBef>
          <a:spcPct val="0"/>
        </a:spcBef>
        <a:spcAft>
          <a:spcPct val="0"/>
        </a:spcAft>
        <a:defRPr sz="2600" b="0" cap="none" baseline="0">
          <a:solidFill>
            <a:schemeClr val="bg1"/>
          </a:solidFill>
          <a:latin typeface="+mn-lt"/>
          <a:ea typeface="+mj-ea"/>
          <a:cs typeface="+mj-cs"/>
        </a:defRPr>
      </a:lvl1pPr>
      <a:lvl2pPr algn="l" rtl="0" eaLnBrk="0" fontAlgn="base" hangingPunct="0">
        <a:spcBef>
          <a:spcPct val="0"/>
        </a:spcBef>
        <a:spcAft>
          <a:spcPct val="0"/>
        </a:spcAft>
        <a:defRPr sz="3200">
          <a:solidFill>
            <a:schemeClr val="bg1"/>
          </a:solidFill>
          <a:latin typeface="Arial Black" pitchFamily="34" charset="0"/>
        </a:defRPr>
      </a:lvl2pPr>
      <a:lvl3pPr algn="l" rtl="0" eaLnBrk="0" fontAlgn="base" hangingPunct="0">
        <a:spcBef>
          <a:spcPct val="0"/>
        </a:spcBef>
        <a:spcAft>
          <a:spcPct val="0"/>
        </a:spcAft>
        <a:defRPr sz="3200">
          <a:solidFill>
            <a:schemeClr val="bg1"/>
          </a:solidFill>
          <a:latin typeface="Arial Black" pitchFamily="34" charset="0"/>
        </a:defRPr>
      </a:lvl3pPr>
      <a:lvl4pPr algn="l" rtl="0" eaLnBrk="0" fontAlgn="base" hangingPunct="0">
        <a:spcBef>
          <a:spcPct val="0"/>
        </a:spcBef>
        <a:spcAft>
          <a:spcPct val="0"/>
        </a:spcAft>
        <a:defRPr sz="3200">
          <a:solidFill>
            <a:schemeClr val="bg1"/>
          </a:solidFill>
          <a:latin typeface="Arial Black" pitchFamily="34" charset="0"/>
        </a:defRPr>
      </a:lvl4pPr>
      <a:lvl5pPr algn="l" rtl="0" eaLnBrk="0" fontAlgn="base" hangingPunct="0">
        <a:spcBef>
          <a:spcPct val="0"/>
        </a:spcBef>
        <a:spcAft>
          <a:spcPct val="0"/>
        </a:spcAft>
        <a:defRPr sz="3200">
          <a:solidFill>
            <a:schemeClr val="bg1"/>
          </a:solidFill>
          <a:latin typeface="Arial Black" pitchFamily="34" charset="0"/>
        </a:defRPr>
      </a:lvl5pPr>
      <a:lvl6pPr marL="457200" algn="l" rtl="0" fontAlgn="base">
        <a:spcBef>
          <a:spcPct val="0"/>
        </a:spcBef>
        <a:spcAft>
          <a:spcPct val="0"/>
        </a:spcAft>
        <a:defRPr sz="3200">
          <a:solidFill>
            <a:schemeClr val="bg1"/>
          </a:solidFill>
          <a:latin typeface="Arial Black" pitchFamily="34" charset="0"/>
        </a:defRPr>
      </a:lvl6pPr>
      <a:lvl7pPr marL="914400" algn="l" rtl="0" fontAlgn="base">
        <a:spcBef>
          <a:spcPct val="0"/>
        </a:spcBef>
        <a:spcAft>
          <a:spcPct val="0"/>
        </a:spcAft>
        <a:defRPr sz="3200">
          <a:solidFill>
            <a:schemeClr val="bg1"/>
          </a:solidFill>
          <a:latin typeface="Arial Black" pitchFamily="34" charset="0"/>
        </a:defRPr>
      </a:lvl7pPr>
      <a:lvl8pPr marL="1371600" algn="l" rtl="0" fontAlgn="base">
        <a:spcBef>
          <a:spcPct val="0"/>
        </a:spcBef>
        <a:spcAft>
          <a:spcPct val="0"/>
        </a:spcAft>
        <a:defRPr sz="3200">
          <a:solidFill>
            <a:schemeClr val="bg1"/>
          </a:solidFill>
          <a:latin typeface="Arial Black" pitchFamily="34" charset="0"/>
        </a:defRPr>
      </a:lvl8pPr>
      <a:lvl9pPr marL="1828800" algn="l" rtl="0" fontAlgn="base">
        <a:spcBef>
          <a:spcPct val="0"/>
        </a:spcBef>
        <a:spcAft>
          <a:spcPct val="0"/>
        </a:spcAft>
        <a:defRPr sz="3200">
          <a:solidFill>
            <a:schemeClr val="bg1"/>
          </a:solidFill>
          <a:latin typeface="Arial Black" pitchFamily="34" charset="0"/>
        </a:defRPr>
      </a:lvl9pPr>
    </p:titleStyle>
    <p:bodyStyle>
      <a:lvl1pPr marL="285750" indent="-285750" algn="l" rtl="0" eaLnBrk="0" fontAlgn="base" hangingPunct="0">
        <a:spcBef>
          <a:spcPct val="60000"/>
        </a:spcBef>
        <a:spcAft>
          <a:spcPts val="0"/>
        </a:spcAft>
        <a:buClr>
          <a:schemeClr val="bg2"/>
        </a:buClr>
        <a:buSzPct val="115000"/>
        <a:buChar char="•"/>
        <a:defRPr sz="2000">
          <a:solidFill>
            <a:schemeClr val="tx1"/>
          </a:solidFill>
          <a:latin typeface="+mn-lt"/>
          <a:ea typeface="+mn-ea"/>
          <a:cs typeface="+mn-cs"/>
        </a:defRPr>
      </a:lvl1pPr>
      <a:lvl2pPr marL="569913" indent="-228600" algn="l" rtl="0" eaLnBrk="0" fontAlgn="base" hangingPunct="0">
        <a:spcBef>
          <a:spcPct val="25000"/>
        </a:spcBef>
        <a:spcAft>
          <a:spcPts val="0"/>
        </a:spcAft>
        <a:buFont typeface="Arial" panose="020B0604020202020204" pitchFamily="34" charset="0"/>
        <a:buChar char="•"/>
        <a:defRPr sz="1600">
          <a:solidFill>
            <a:schemeClr val="tx1"/>
          </a:solidFill>
          <a:latin typeface="+mn-lt"/>
        </a:defRPr>
      </a:lvl2pPr>
      <a:lvl3pPr marL="796925" indent="-168275" algn="l" rtl="0" eaLnBrk="0" fontAlgn="base" hangingPunct="0">
        <a:spcBef>
          <a:spcPct val="20000"/>
        </a:spcBef>
        <a:spcAft>
          <a:spcPct val="0"/>
        </a:spcAft>
        <a:buClr>
          <a:schemeClr val="bg2">
            <a:lumMod val="50000"/>
          </a:schemeClr>
        </a:buClr>
        <a:buChar char="•"/>
        <a:defRPr sz="1400">
          <a:solidFill>
            <a:schemeClr val="tx1"/>
          </a:solidFill>
          <a:latin typeface="+mn-lt"/>
        </a:defRPr>
      </a:lvl3pPr>
      <a:lvl4pPr marL="1031875" indent="-171450" algn="l" rtl="0" eaLnBrk="0" fontAlgn="base" hangingPunct="0">
        <a:spcBef>
          <a:spcPct val="20000"/>
        </a:spcBef>
        <a:spcAft>
          <a:spcPct val="0"/>
        </a:spcAft>
        <a:buClr>
          <a:schemeClr val="bg2">
            <a:lumMod val="65000"/>
          </a:schemeClr>
        </a:buClr>
        <a:buFont typeface="Arial" panose="020B0604020202020204" pitchFamily="34" charset="0"/>
        <a:buChar char="•"/>
        <a:defRPr sz="12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bcbstx.com/starkids/member-resources/complaints-and-appeals.html"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tmhp.com/sites/default/files/file-library/evv/EVV-visit-transaction-rejection-guide.pdf" TargetMode="External"/><Relationship Id="rId2" Type="http://schemas.openxmlformats.org/officeDocument/2006/relationships/hyperlink" Target="https://www.hhs.texas.gov/handbooks/electronic-visit-verification-policy-handbook" TargetMode="External"/><Relationship Id="rId1" Type="http://schemas.openxmlformats.org/officeDocument/2006/relationships/slideLayout" Target="../slideLayouts/slideLayout11.xml"/><Relationship Id="rId4" Type="http://schemas.openxmlformats.org/officeDocument/2006/relationships/hyperlink" Target="https://www.bcbstx.com/provider/medicaid/education-and-reference/ev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bcbstx.com/provider/medicaid/education-and-reference/evv" TargetMode="External"/><Relationship Id="rId2" Type="http://schemas.openxmlformats.org/officeDocument/2006/relationships/hyperlink" Target="https://www.bcbstx.com/provider/medicaid/evv.html" TargetMode="External"/><Relationship Id="rId1" Type="http://schemas.openxmlformats.org/officeDocument/2006/relationships/slideLayout" Target="../slideLayouts/slideLayout11.xml"/><Relationship Id="rId6" Type="http://schemas.openxmlformats.org/officeDocument/2006/relationships/hyperlink" Target="https://learningportal.hhs.texas.gov/" TargetMode="External"/><Relationship Id="rId5" Type="http://schemas.openxmlformats.org/officeDocument/2006/relationships/hyperlink" Target="https://tmhp.exceedlms.com/student/collection/521629-evv-training" TargetMode="External"/><Relationship Id="rId4" Type="http://schemas.openxmlformats.org/officeDocument/2006/relationships/hyperlink" Target="https://www.bcbstx.com/provider/medicaid/education-and-reference/ev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3D1AA6-BEC9-42DF-AB99-F561B158090C}"/>
              </a:ext>
            </a:extLst>
          </p:cNvPr>
          <p:cNvSpPr>
            <a:spLocks noGrp="1"/>
          </p:cNvSpPr>
          <p:nvPr>
            <p:ph type="body" sz="quarter" idx="10"/>
          </p:nvPr>
        </p:nvSpPr>
        <p:spPr>
          <a:xfrm>
            <a:off x="381000" y="5181599"/>
            <a:ext cx="6117944" cy="1574549"/>
          </a:xfrm>
        </p:spPr>
        <p:txBody>
          <a:bodyPr/>
          <a:lstStyle/>
          <a:p>
            <a:pPr>
              <a:lnSpc>
                <a:spcPct val="100000"/>
              </a:lnSpc>
              <a:spcBef>
                <a:spcPts val="0"/>
              </a:spcBef>
              <a:spcAft>
                <a:spcPts val="1200"/>
              </a:spcAft>
            </a:pPr>
            <a:endParaRPr lang="en-US" sz="2800" b="1" dirty="0"/>
          </a:p>
          <a:p>
            <a:pPr>
              <a:lnSpc>
                <a:spcPct val="100000"/>
              </a:lnSpc>
              <a:spcBef>
                <a:spcPts val="0"/>
              </a:spcBef>
              <a:spcAft>
                <a:spcPts val="1200"/>
              </a:spcAft>
            </a:pPr>
            <a:endParaRPr lang="en-US" sz="2800" b="1" dirty="0"/>
          </a:p>
          <a:p>
            <a:pPr>
              <a:lnSpc>
                <a:spcPct val="100000"/>
              </a:lnSpc>
              <a:spcBef>
                <a:spcPts val="0"/>
              </a:spcBef>
              <a:spcAft>
                <a:spcPts val="1200"/>
              </a:spcAft>
            </a:pPr>
            <a:r>
              <a:rPr lang="en-US" sz="2800" b="1" dirty="0"/>
              <a:t>Electronic Visit Verification (EVV)         Claim Rejections</a:t>
            </a:r>
          </a:p>
          <a:p>
            <a:pPr>
              <a:lnSpc>
                <a:spcPct val="100000"/>
              </a:lnSpc>
              <a:spcBef>
                <a:spcPts val="0"/>
              </a:spcBef>
              <a:spcAft>
                <a:spcPts val="1200"/>
              </a:spcAft>
            </a:pPr>
            <a:r>
              <a:rPr lang="en-US" sz="900" b="0" i="0" dirty="0">
                <a:solidFill>
                  <a:srgbClr val="000000"/>
                </a:solidFill>
                <a:effectLst/>
                <a:latin typeface="Arial" panose="020B0604020202020204" pitchFamily="34" charset="0"/>
              </a:rPr>
              <a:t>SKSCP-0930-0522</a:t>
            </a:r>
            <a:endParaRPr lang="en-US" sz="900" b="1" dirty="0"/>
          </a:p>
          <a:p>
            <a:pPr>
              <a:lnSpc>
                <a:spcPct val="100000"/>
              </a:lnSpc>
              <a:spcBef>
                <a:spcPts val="0"/>
              </a:spcBef>
              <a:spcAft>
                <a:spcPts val="1200"/>
              </a:spcAft>
            </a:pPr>
            <a:r>
              <a:rPr lang="en-US" sz="2000" b="1" dirty="0"/>
              <a:t>	</a:t>
            </a:r>
          </a:p>
        </p:txBody>
      </p:sp>
      <p:pic>
        <p:nvPicPr>
          <p:cNvPr id="11" name="Picture 10">
            <a:extLst>
              <a:ext uri="{FF2B5EF4-FFF2-40B4-BE49-F238E27FC236}">
                <a16:creationId xmlns:a16="http://schemas.microsoft.com/office/drawing/2014/main" id="{F0CB1766-9564-4BE7-89BF-04830E8A20C6}"/>
              </a:ext>
            </a:extLst>
          </p:cNvPr>
          <p:cNvPicPr>
            <a:picLocks noChangeAspect="1"/>
          </p:cNvPicPr>
          <p:nvPr/>
        </p:nvPicPr>
        <p:blipFill>
          <a:blip r:embed="rId2"/>
          <a:stretch>
            <a:fillRect/>
          </a:stretch>
        </p:blipFill>
        <p:spPr>
          <a:xfrm>
            <a:off x="6858000" y="4419600"/>
            <a:ext cx="1303820" cy="2336549"/>
          </a:xfrm>
          <a:prstGeom prst="rect">
            <a:avLst/>
          </a:prstGeom>
        </p:spPr>
      </p:pic>
    </p:spTree>
    <p:extLst>
      <p:ext uri="{BB962C8B-B14F-4D97-AF65-F5344CB8AC3E}">
        <p14:creationId xmlns:p14="http://schemas.microsoft.com/office/powerpoint/2010/main" val="378588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AE-6DEC-45A7-BEC2-49C5898BCDBB}"/>
              </a:ext>
            </a:extLst>
          </p:cNvPr>
          <p:cNvSpPr>
            <a:spLocks noGrp="1"/>
          </p:cNvSpPr>
          <p:nvPr>
            <p:ph type="title"/>
          </p:nvPr>
        </p:nvSpPr>
        <p:spPr/>
        <p:txBody>
          <a:bodyPr/>
          <a:lstStyle/>
          <a:p>
            <a:r>
              <a:rPr lang="en-US" dirty="0"/>
              <a:t>BCBSTX EVV Contact Information</a:t>
            </a:r>
          </a:p>
        </p:txBody>
      </p:sp>
      <p:sp>
        <p:nvSpPr>
          <p:cNvPr id="3" name="Content Placeholder 2">
            <a:extLst>
              <a:ext uri="{FF2B5EF4-FFF2-40B4-BE49-F238E27FC236}">
                <a16:creationId xmlns:a16="http://schemas.microsoft.com/office/drawing/2014/main" id="{54B7822F-4463-451B-B2F3-5F0E40EB0C05}"/>
              </a:ext>
            </a:extLst>
          </p:cNvPr>
          <p:cNvSpPr>
            <a:spLocks noGrp="1"/>
          </p:cNvSpPr>
          <p:nvPr>
            <p:ph idx="1"/>
          </p:nvPr>
        </p:nvSpPr>
        <p:spPr/>
        <p:txBody>
          <a:bodyPr/>
          <a:lstStyle/>
          <a:p>
            <a:r>
              <a:rPr lang="en-US" b="0" i="0" u="none" strike="noStrike" dirty="0">
                <a:solidFill>
                  <a:srgbClr val="0033CC"/>
                </a:solidFill>
                <a:effectLst/>
                <a:latin typeface="arial" panose="020B0604020202020204" pitchFamily="34" charset="0"/>
                <a:hlinkClick r:id="rId2">
                  <a:extLst>
                    <a:ext uri="{A12FA001-AC4F-418D-AE19-62706E023703}">
                      <ahyp:hlinkClr xmlns:ahyp="http://schemas.microsoft.com/office/drawing/2018/hyperlinkcolor" val="tx"/>
                    </a:ext>
                  </a:extLst>
                </a:hlinkClick>
              </a:rPr>
              <a:t>BCBSTX_EVV_Questions@bcbstx.com</a:t>
            </a:r>
            <a:endParaRPr lang="en-US" b="0" i="0" u="none" strike="noStrike" dirty="0">
              <a:solidFill>
                <a:srgbClr val="0033CC"/>
              </a:solidFill>
              <a:effectLst/>
              <a:latin typeface="arial" panose="020B0604020202020204" pitchFamily="34" charset="0"/>
            </a:endParaRPr>
          </a:p>
          <a:p>
            <a:r>
              <a:rPr lang="en-US" b="0" i="0" dirty="0">
                <a:solidFill>
                  <a:srgbClr val="000000"/>
                </a:solidFill>
                <a:effectLst/>
                <a:latin typeface="arial" panose="020B0604020202020204" pitchFamily="34" charset="0"/>
              </a:rPr>
              <a:t>Provider Customer Service at </a:t>
            </a:r>
            <a:r>
              <a:rPr lang="en-US" b="1" i="0" dirty="0">
                <a:solidFill>
                  <a:srgbClr val="000000"/>
                </a:solidFill>
                <a:effectLst/>
                <a:latin typeface="arial" panose="020B0604020202020204" pitchFamily="34" charset="0"/>
              </a:rPr>
              <a:t>1-877-784-6802</a:t>
            </a:r>
            <a:endParaRPr lang="en-US" dirty="0">
              <a:solidFill>
                <a:srgbClr val="0033CC"/>
              </a:solidFill>
              <a:latin typeface="arial" panose="020B0604020202020204" pitchFamily="34" charset="0"/>
            </a:endParaRPr>
          </a:p>
          <a:p>
            <a:r>
              <a:rPr lang="en-US" b="0" i="0" dirty="0">
                <a:solidFill>
                  <a:srgbClr val="000000"/>
                </a:solidFill>
                <a:effectLst/>
                <a:latin typeface="arial" panose="020B0604020202020204" pitchFamily="34" charset="0"/>
              </a:rPr>
              <a:t>For Service Coordination needs, call </a:t>
            </a:r>
            <a:r>
              <a:rPr lang="en-US" b="1" i="0" dirty="0">
                <a:solidFill>
                  <a:srgbClr val="000000"/>
                </a:solidFill>
                <a:effectLst/>
                <a:latin typeface="arial" panose="020B0604020202020204" pitchFamily="34" charset="0"/>
              </a:rPr>
              <a:t>1-877-301-4394</a:t>
            </a:r>
            <a:r>
              <a:rPr lang="en-US" b="0" i="0" dirty="0">
                <a:solidFill>
                  <a:srgbClr val="000000"/>
                </a:solidFill>
                <a:effectLst/>
                <a:latin typeface="arial" panose="020B0604020202020204" pitchFamily="34" charset="0"/>
              </a:rPr>
              <a:t> (TTY </a:t>
            </a:r>
            <a:r>
              <a:rPr lang="en-US" b="1" i="0" dirty="0">
                <a:solidFill>
                  <a:srgbClr val="000000"/>
                </a:solidFill>
                <a:effectLst/>
                <a:latin typeface="arial" panose="020B0604020202020204" pitchFamily="34" charset="0"/>
              </a:rPr>
              <a:t>7-1-1</a:t>
            </a:r>
            <a:r>
              <a:rPr lang="en-US" b="0" i="0" dirty="0">
                <a:solidFill>
                  <a:srgbClr val="000000"/>
                </a:solidFill>
                <a:effectLst/>
                <a:latin typeface="arial" panose="020B0604020202020204" pitchFamily="34" charset="0"/>
              </a:rPr>
              <a:t>)</a:t>
            </a:r>
          </a:p>
          <a:p>
            <a:r>
              <a:rPr lang="en-US" b="0" i="0" dirty="0">
                <a:solidFill>
                  <a:srgbClr val="000000"/>
                </a:solidFill>
                <a:effectLst/>
                <a:latin typeface="arial" panose="020B0604020202020204" pitchFamily="34" charset="0"/>
              </a:rPr>
              <a:t>Information on how to submit a </a:t>
            </a:r>
            <a:r>
              <a:rPr lang="en-US" b="0" i="0" u="sng" dirty="0">
                <a:solidFill>
                  <a:srgbClr val="0033CC"/>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Complaint or Appeal</a:t>
            </a:r>
            <a:endParaRPr lang="en-US" u="sng" dirty="0">
              <a:solidFill>
                <a:srgbClr val="0033CC"/>
              </a:solidFill>
              <a:latin typeface="arial" panose="020B0604020202020204" pitchFamily="34" charset="0"/>
            </a:endParaRPr>
          </a:p>
          <a:p>
            <a:r>
              <a:rPr lang="en-US" b="0" i="0" u="sng" dirty="0">
                <a:solidFill>
                  <a:srgbClr val="0033CC"/>
                </a:solidFill>
                <a:effectLst/>
                <a:latin typeface="arial" panose="020B0604020202020204" pitchFamily="34" charset="0"/>
                <a:hlinkClick r:id="rId4">
                  <a:extLst>
                    <a:ext uri="{A12FA001-AC4F-418D-AE19-62706E023703}">
                      <ahyp:hlinkClr xmlns:ahyp="http://schemas.microsoft.com/office/drawing/2018/hyperlinkcolor" val="tx"/>
                    </a:ext>
                  </a:extLst>
                </a:hlinkClick>
              </a:rPr>
              <a:t>Sign Up for GovDelivery</a:t>
            </a:r>
            <a:r>
              <a:rPr lang="en-US" b="0" i="0" dirty="0">
                <a:solidFill>
                  <a:srgbClr val="0033CC"/>
                </a:solidFill>
                <a:effectLst/>
                <a:latin typeface="arial" panose="020B0604020202020204" pitchFamily="34" charset="0"/>
              </a:rPr>
              <a:t> – </a:t>
            </a:r>
            <a:r>
              <a:rPr lang="en-US" b="0" i="0" dirty="0">
                <a:effectLst/>
                <a:latin typeface="arial" panose="020B0604020202020204" pitchFamily="34" charset="0"/>
              </a:rPr>
              <a:t>Ensures you will have the most current news and alerts related to EVV</a:t>
            </a:r>
          </a:p>
          <a:p>
            <a:endParaRPr lang="en-US" dirty="0"/>
          </a:p>
        </p:txBody>
      </p:sp>
      <p:sp>
        <p:nvSpPr>
          <p:cNvPr id="4" name="Slide Number Placeholder 3">
            <a:extLst>
              <a:ext uri="{FF2B5EF4-FFF2-40B4-BE49-F238E27FC236}">
                <a16:creationId xmlns:a16="http://schemas.microsoft.com/office/drawing/2014/main" id="{35821087-D8EA-476A-AA12-06C7837A29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828B8-DECC-429E-9D39-5ACA0EC8FE99}"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8639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182CE-C0A0-481B-99C9-71CA799D16DA}"/>
              </a:ext>
            </a:extLst>
          </p:cNvPr>
          <p:cNvSpPr>
            <a:spLocks noGrp="1"/>
          </p:cNvSpPr>
          <p:nvPr>
            <p:ph type="sldNum" sz="quarter" idx="10"/>
          </p:nvPr>
        </p:nvSpPr>
        <p:spPr/>
        <p:txBody>
          <a:bodyPr/>
          <a:lstStyle/>
          <a:p>
            <a:pPr>
              <a:defRPr/>
            </a:pPr>
            <a:fld id="{A40828B8-DECC-429E-9D39-5ACA0EC8FE99}" type="slidenum">
              <a:rPr lang="en-US" smtClean="0"/>
              <a:pPr>
                <a:defRPr/>
              </a:pPr>
              <a:t>11</a:t>
            </a:fld>
            <a:endParaRPr lang="en-US"/>
          </a:p>
        </p:txBody>
      </p:sp>
      <p:pic>
        <p:nvPicPr>
          <p:cNvPr id="5" name="Picture 4">
            <a:extLst>
              <a:ext uri="{FF2B5EF4-FFF2-40B4-BE49-F238E27FC236}">
                <a16:creationId xmlns:a16="http://schemas.microsoft.com/office/drawing/2014/main" id="{AEAD0A95-EDAB-44B2-889E-DB0AF04A1CE4}"/>
              </a:ext>
            </a:extLst>
          </p:cNvPr>
          <p:cNvPicPr>
            <a:picLocks noChangeAspect="1"/>
          </p:cNvPicPr>
          <p:nvPr/>
        </p:nvPicPr>
        <p:blipFill rotWithShape="1">
          <a:blip r:embed="rId2">
            <a:extLst>
              <a:ext uri="{28A0092B-C50C-407E-A947-70E740481C1C}">
                <a14:useLocalDpi xmlns:a14="http://schemas.microsoft.com/office/drawing/2010/main" val="0"/>
              </a:ext>
            </a:extLst>
          </a:blip>
          <a:srcRect l="9180" t="16830" r="2077"/>
          <a:stretch/>
        </p:blipFill>
        <p:spPr>
          <a:xfrm>
            <a:off x="5955002" y="4759446"/>
            <a:ext cx="2817408" cy="177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2B54AE4F-7F0A-4E09-B34E-58BC7C37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415" y="3859239"/>
            <a:ext cx="1809221" cy="271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C14D7791-EDC7-4E6D-B52E-85709C77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92" y="4721938"/>
            <a:ext cx="2758440" cy="1805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5"/>
          <p:cNvSpPr>
            <a:spLocks noGrp="1"/>
          </p:cNvSpPr>
          <p:nvPr>
            <p:ph type="title"/>
          </p:nvPr>
        </p:nvSpPr>
        <p:spPr/>
        <p:txBody>
          <a:bodyPr/>
          <a:lstStyle/>
          <a:p>
            <a:r>
              <a:rPr lang="en-US" dirty="0"/>
              <a:t>Conclusion</a:t>
            </a:r>
          </a:p>
        </p:txBody>
      </p:sp>
      <p:sp>
        <p:nvSpPr>
          <p:cNvPr id="8" name="Content Placeholder 7"/>
          <p:cNvSpPr>
            <a:spLocks noGrp="1"/>
          </p:cNvSpPr>
          <p:nvPr>
            <p:ph idx="1"/>
          </p:nvPr>
        </p:nvSpPr>
        <p:spPr/>
        <p:txBody>
          <a:bodyPr/>
          <a:lstStyle/>
          <a:p>
            <a:pPr marL="0" indent="0">
              <a:buNone/>
            </a:pPr>
            <a:endParaRPr lang="en-US" altLang="en-US" sz="4400" dirty="0"/>
          </a:p>
          <a:p>
            <a:pPr marL="0" indent="0">
              <a:buNone/>
            </a:pPr>
            <a:r>
              <a:rPr lang="en-US" altLang="en-US" sz="4400" dirty="0"/>
              <a:t>                </a:t>
            </a:r>
            <a:r>
              <a:rPr lang="en-US" altLang="en-US" sz="5400" dirty="0"/>
              <a:t>Questions?</a:t>
            </a:r>
          </a:p>
          <a:p>
            <a:pPr marL="0" indent="0">
              <a:buNone/>
            </a:pPr>
            <a:endParaRPr lang="en-US" dirty="0"/>
          </a:p>
        </p:txBody>
      </p:sp>
    </p:spTree>
    <p:extLst>
      <p:ext uri="{BB962C8B-B14F-4D97-AF65-F5344CB8AC3E}">
        <p14:creationId xmlns:p14="http://schemas.microsoft.com/office/powerpoint/2010/main" val="33138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 Instructions</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a:xfrm>
            <a:off x="296748" y="1295400"/>
            <a:ext cx="8462962" cy="4926106"/>
          </a:xfrm>
        </p:spPr>
        <p:txBody>
          <a:bodyPr/>
          <a:lstStyle/>
          <a:p>
            <a:pPr>
              <a:spcBef>
                <a:spcPts val="0"/>
              </a:spcBef>
            </a:pPr>
            <a:r>
              <a:rPr lang="en-US" dirty="0">
                <a:ea typeface="Calibri" panose="020F0502020204030204" pitchFamily="34" charset="0"/>
                <a:cs typeface="Times New Roman" panose="02020603050405020304" pitchFamily="18" charset="0"/>
              </a:rPr>
              <a:t>This is a biannually 30-minute training sessions</a:t>
            </a:r>
          </a:p>
          <a:p>
            <a:pPr>
              <a:spcBef>
                <a:spcPts val="0"/>
              </a:spcBef>
            </a:pPr>
            <a:r>
              <a:rPr lang="en-US" dirty="0">
                <a:effectLst/>
                <a:ea typeface="Calibri" panose="020F0502020204030204" pitchFamily="34" charset="0"/>
                <a:cs typeface="Times New Roman" panose="02020603050405020304" pitchFamily="18" charset="0"/>
              </a:rPr>
              <a:t>Our training is Instructor – led</a:t>
            </a:r>
          </a:p>
          <a:p>
            <a:pPr>
              <a:spcBef>
                <a:spcPts val="0"/>
              </a:spcBef>
            </a:pPr>
            <a:r>
              <a:rPr lang="en-US" dirty="0">
                <a:effectLst/>
                <a:ea typeface="Calibri" panose="020F0502020204030204" pitchFamily="34" charset="0"/>
                <a:cs typeface="Times New Roman" panose="02020603050405020304" pitchFamily="18" charset="0"/>
              </a:rPr>
              <a:t>Registration is required </a:t>
            </a:r>
            <a:r>
              <a:rPr lang="en-US" dirty="0">
                <a:ea typeface="Calibri" panose="020F0502020204030204" pitchFamily="34" charset="0"/>
                <a:cs typeface="Times New Roman" panose="02020603050405020304" pitchFamily="18" charset="0"/>
              </a:rPr>
              <a:t>to attend the training and will</a:t>
            </a:r>
            <a:r>
              <a:rPr lang="en-US" dirty="0">
                <a:effectLst/>
                <a:ea typeface="Calibri" panose="020F0502020204030204" pitchFamily="34" charset="0"/>
                <a:cs typeface="Times New Roman" panose="02020603050405020304" pitchFamily="18" charset="0"/>
              </a:rPr>
              <a:t> track training completion for attendees.</a:t>
            </a:r>
          </a:p>
          <a:p>
            <a:pPr>
              <a:spcBef>
                <a:spcPts val="0"/>
              </a:spcBef>
            </a:pPr>
            <a:r>
              <a:rPr lang="en-US" dirty="0">
                <a:effectLst/>
                <a:ea typeface="Calibri" panose="020F0502020204030204" pitchFamily="34" charset="0"/>
                <a:cs typeface="Times New Roman" panose="02020603050405020304" pitchFamily="18" charset="0"/>
              </a:rPr>
              <a:t>Currently no assessment is included in the training.</a:t>
            </a:r>
            <a:endParaRPr lang="en-US" dirty="0">
              <a:solidFill>
                <a:srgbClr val="FF0000"/>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2</a:t>
            </a:fld>
            <a:endParaRPr lang="en-US" dirty="0"/>
          </a:p>
        </p:txBody>
      </p:sp>
    </p:spTree>
    <p:extLst>
      <p:ext uri="{BB962C8B-B14F-4D97-AF65-F5344CB8AC3E}">
        <p14:creationId xmlns:p14="http://schemas.microsoft.com/office/powerpoint/2010/main" val="200929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Training</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a:xfrm>
            <a:off x="309448" y="1371600"/>
            <a:ext cx="8462962" cy="5230906"/>
          </a:xfrm>
        </p:spPr>
        <p:txBody>
          <a:bodyPr/>
          <a:lstStyle/>
          <a:p>
            <a:r>
              <a:rPr lang="en-US" dirty="0">
                <a:solidFill>
                  <a:srgbClr val="0033CC"/>
                </a:solidFill>
                <a:hlinkClick r:id="rId2">
                  <a:extLst>
                    <a:ext uri="{A12FA001-AC4F-418D-AE19-62706E023703}">
                      <ahyp:hlinkClr xmlns:ahyp="http://schemas.microsoft.com/office/drawing/2018/hyperlinkcolor" val="tx"/>
                    </a:ext>
                  </a:extLst>
                </a:hlinkClick>
              </a:rPr>
              <a:t>EVV Policy Handbook </a:t>
            </a:r>
            <a:r>
              <a:rPr lang="en-US" dirty="0"/>
              <a:t>– Section 11030 Rejected EVV Visit Transactions</a:t>
            </a:r>
          </a:p>
          <a:p>
            <a:r>
              <a:rPr lang="en-US" dirty="0"/>
              <a:t>Key Terms and Definitions</a:t>
            </a:r>
          </a:p>
          <a:p>
            <a:r>
              <a:rPr lang="en-US" dirty="0"/>
              <a:t>Rejection Reasons and How to Fix them</a:t>
            </a:r>
          </a:p>
          <a:p>
            <a:r>
              <a:rPr lang="en-US" dirty="0">
                <a:solidFill>
                  <a:srgbClr val="0033CC"/>
                </a:solidFill>
                <a:hlinkClick r:id="rId3">
                  <a:extLst>
                    <a:ext uri="{A12FA001-AC4F-418D-AE19-62706E023703}">
                      <ahyp:hlinkClr xmlns:ahyp="http://schemas.microsoft.com/office/drawing/2018/hyperlinkcolor" val="tx"/>
                    </a:ext>
                  </a:extLst>
                </a:hlinkClick>
              </a:rPr>
              <a:t>TMHP EVV Visit Transaction Rejection Guide</a:t>
            </a:r>
            <a:endParaRPr lang="en-US" dirty="0">
              <a:solidFill>
                <a:srgbClr val="0033CC"/>
              </a:solidFill>
              <a:hlinkClick r:id="rId4">
                <a:extLst>
                  <a:ext uri="{A12FA001-AC4F-418D-AE19-62706E023703}">
                    <ahyp:hlinkClr xmlns:ahyp="http://schemas.microsoft.com/office/drawing/2018/hyperlinkcolor" val="tx"/>
                  </a:ext>
                </a:extLst>
              </a:hlinkClick>
            </a:endParaRPr>
          </a:p>
          <a:p>
            <a:r>
              <a:rPr lang="en-US" dirty="0">
                <a:solidFill>
                  <a:srgbClr val="0033CC"/>
                </a:solidFill>
                <a:hlinkClick r:id="rId4">
                  <a:extLst>
                    <a:ext uri="{A12FA001-AC4F-418D-AE19-62706E023703}">
                      <ahyp:hlinkClr xmlns:ahyp="http://schemas.microsoft.com/office/drawing/2018/hyperlinkcolor" val="tx"/>
                    </a:ext>
                  </a:extLst>
                </a:hlinkClick>
              </a:rPr>
              <a:t>BCBSTX EVV Website and Resources</a:t>
            </a:r>
            <a:endParaRPr lang="en-US" dirty="0">
              <a:solidFill>
                <a:srgbClr val="0033CC"/>
              </a:solidFill>
            </a:endParaRPr>
          </a:p>
          <a:p>
            <a:r>
              <a:rPr lang="en-US" dirty="0"/>
              <a:t>BCBSTX EVV Contact Information</a:t>
            </a:r>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3</a:t>
            </a:fld>
            <a:endParaRPr lang="en-US"/>
          </a:p>
        </p:txBody>
      </p:sp>
    </p:spTree>
    <p:extLst>
      <p:ext uri="{BB962C8B-B14F-4D97-AF65-F5344CB8AC3E}">
        <p14:creationId xmlns:p14="http://schemas.microsoft.com/office/powerpoint/2010/main" val="242353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5136-37DB-413C-924E-ECEFFFC2FF15}"/>
              </a:ext>
            </a:extLst>
          </p:cNvPr>
          <p:cNvSpPr>
            <a:spLocks noGrp="1"/>
          </p:cNvSpPr>
          <p:nvPr>
            <p:ph type="title"/>
          </p:nvPr>
        </p:nvSpPr>
        <p:spPr/>
        <p:txBody>
          <a:bodyPr/>
          <a:lstStyle/>
          <a:p>
            <a:r>
              <a:rPr lang="en-US" dirty="0"/>
              <a:t>Key Terms and Definitions</a:t>
            </a:r>
          </a:p>
        </p:txBody>
      </p:sp>
      <p:graphicFrame>
        <p:nvGraphicFramePr>
          <p:cNvPr id="5" name="Table 5">
            <a:extLst>
              <a:ext uri="{FF2B5EF4-FFF2-40B4-BE49-F238E27FC236}">
                <a16:creationId xmlns:a16="http://schemas.microsoft.com/office/drawing/2014/main" id="{FFF28951-C314-4FE0-B516-C34A82BC7D21}"/>
              </a:ext>
            </a:extLst>
          </p:cNvPr>
          <p:cNvGraphicFramePr>
            <a:graphicFrameLocks noGrp="1"/>
          </p:cNvGraphicFramePr>
          <p:nvPr>
            <p:ph idx="1"/>
            <p:extLst>
              <p:ext uri="{D42A27DB-BD31-4B8C-83A1-F6EECF244321}">
                <p14:modId xmlns:p14="http://schemas.microsoft.com/office/powerpoint/2010/main" val="429095607"/>
              </p:ext>
            </p:extLst>
          </p:nvPr>
        </p:nvGraphicFramePr>
        <p:xfrm>
          <a:off x="228600" y="923231"/>
          <a:ext cx="8619031" cy="5795041"/>
        </p:xfrm>
        <a:graphic>
          <a:graphicData uri="http://schemas.openxmlformats.org/drawingml/2006/table">
            <a:tbl>
              <a:tblPr firstRow="1" bandRow="1">
                <a:tableStyleId>{5C22544A-7EE6-4342-B048-85BDC9FD1C3A}</a:tableStyleId>
              </a:tblPr>
              <a:tblGrid>
                <a:gridCol w="2548038">
                  <a:extLst>
                    <a:ext uri="{9D8B030D-6E8A-4147-A177-3AD203B41FA5}">
                      <a16:colId xmlns:a16="http://schemas.microsoft.com/office/drawing/2014/main" val="1044287062"/>
                    </a:ext>
                  </a:extLst>
                </a:gridCol>
                <a:gridCol w="6070993">
                  <a:extLst>
                    <a:ext uri="{9D8B030D-6E8A-4147-A177-3AD203B41FA5}">
                      <a16:colId xmlns:a16="http://schemas.microsoft.com/office/drawing/2014/main" val="19740747"/>
                    </a:ext>
                  </a:extLst>
                </a:gridCol>
              </a:tblGrid>
              <a:tr h="369601">
                <a:tc>
                  <a:txBody>
                    <a:bodyPr/>
                    <a:lstStyle/>
                    <a:p>
                      <a:r>
                        <a:rPr lang="en-US" dirty="0"/>
                        <a:t>Key Term</a:t>
                      </a:r>
                    </a:p>
                  </a:txBody>
                  <a:tcPr/>
                </a:tc>
                <a:tc>
                  <a:txBody>
                    <a:bodyPr/>
                    <a:lstStyle/>
                    <a:p>
                      <a:r>
                        <a:rPr lang="en-US" dirty="0"/>
                        <a:t>Definition</a:t>
                      </a:r>
                    </a:p>
                  </a:txBody>
                  <a:tcPr/>
                </a:tc>
                <a:extLst>
                  <a:ext uri="{0D108BD9-81ED-4DB2-BD59-A6C34878D82A}">
                    <a16:rowId xmlns:a16="http://schemas.microsoft.com/office/drawing/2014/main" val="3031067295"/>
                  </a:ext>
                </a:extLst>
              </a:tr>
              <a:tr h="516428">
                <a:tc>
                  <a:txBody>
                    <a:bodyPr/>
                    <a:lstStyle/>
                    <a:p>
                      <a:r>
                        <a:rPr lang="en-US" sz="1400" b="1" i="0" kern="1200" dirty="0">
                          <a:solidFill>
                            <a:schemeClr val="dk1"/>
                          </a:solidFill>
                          <a:effectLst/>
                          <a:latin typeface="+mn-lt"/>
                          <a:ea typeface="+mn-ea"/>
                          <a:cs typeface="+mn-cs"/>
                        </a:rPr>
                        <a:t>Electronic Visit Verification (EVV)</a:t>
                      </a:r>
                      <a:endParaRPr lang="en-US" sz="1400" dirty="0"/>
                    </a:p>
                  </a:txBody>
                  <a:tcPr/>
                </a:tc>
                <a:tc>
                  <a:txBody>
                    <a:bodyPr/>
                    <a:lstStyle/>
                    <a:p>
                      <a:r>
                        <a:rPr lang="en-US" sz="1400" b="0" i="0" kern="1200" dirty="0">
                          <a:solidFill>
                            <a:schemeClr val="dk1"/>
                          </a:solidFill>
                          <a:effectLst/>
                          <a:latin typeface="+mn-lt"/>
                          <a:ea typeface="+mn-ea"/>
                          <a:cs typeface="+mn-cs"/>
                        </a:rPr>
                        <a:t>the documentation and verification of service delivery through an EVV system</a:t>
                      </a:r>
                      <a:endParaRPr lang="en-US" sz="1400" dirty="0"/>
                    </a:p>
                  </a:txBody>
                  <a:tcPr/>
                </a:tc>
                <a:extLst>
                  <a:ext uri="{0D108BD9-81ED-4DB2-BD59-A6C34878D82A}">
                    <a16:rowId xmlns:a16="http://schemas.microsoft.com/office/drawing/2014/main" val="2025550050"/>
                  </a:ext>
                </a:extLst>
              </a:tr>
              <a:tr h="1154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21st Century Cures Act</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21st Century Cures Act is a federal law enacted by the U.S. Congress in December 2016. This law requires all states to use EVV for Medicaid personal care services (PCS) and home health care services (HHCS) requiring an in-home visit that are provided under a State plan or under a waiver of the plan.</a:t>
                      </a:r>
                    </a:p>
                  </a:txBody>
                  <a:tcPr/>
                </a:tc>
                <a:extLst>
                  <a:ext uri="{0D108BD9-81ED-4DB2-BD59-A6C34878D82A}">
                    <a16:rowId xmlns:a16="http://schemas.microsoft.com/office/drawing/2014/main" val="1128325641"/>
                  </a:ext>
                </a:extLst>
              </a:tr>
              <a:tr h="941722">
                <a:tc>
                  <a:txBody>
                    <a:bodyPr/>
                    <a:lstStyle/>
                    <a:p>
                      <a:r>
                        <a:rPr lang="en-US" sz="1400" b="1" i="0" kern="1200" dirty="0">
                          <a:solidFill>
                            <a:schemeClr val="dk1"/>
                          </a:solidFill>
                          <a:effectLst/>
                          <a:latin typeface="+mn-lt"/>
                          <a:ea typeface="+mn-ea"/>
                          <a:cs typeface="+mn-cs"/>
                        </a:rPr>
                        <a:t>EVV Compliance Reviews</a:t>
                      </a:r>
                      <a:endParaRPr lang="en-US" sz="1400" dirty="0"/>
                    </a:p>
                  </a:txBody>
                  <a:tcPr/>
                </a:tc>
                <a:tc>
                  <a:txBody>
                    <a:bodyPr/>
                    <a:lstStyle/>
                    <a:p>
                      <a:r>
                        <a:rPr lang="en-US" sz="1400" b="0" i="0" kern="1200" dirty="0">
                          <a:solidFill>
                            <a:schemeClr val="dk1"/>
                          </a:solidFill>
                          <a:effectLst/>
                          <a:latin typeface="+mn-lt"/>
                          <a:ea typeface="+mn-ea"/>
                          <a:cs typeface="+mn-cs"/>
                        </a:rPr>
                        <a:t>a set of standards established by Texas HHSC and MCOs to review on a regular basis to ensure program providers, Financial Management Services Agencies (FMSA) and Consumer Directed Services (CDS) employers adhere to EVV requirements</a:t>
                      </a:r>
                      <a:endParaRPr lang="en-US" sz="1400" dirty="0"/>
                    </a:p>
                  </a:txBody>
                  <a:tcPr/>
                </a:tc>
                <a:extLst>
                  <a:ext uri="{0D108BD9-81ED-4DB2-BD59-A6C34878D82A}">
                    <a16:rowId xmlns:a16="http://schemas.microsoft.com/office/drawing/2014/main" val="2279851280"/>
                  </a:ext>
                </a:extLst>
              </a:tr>
              <a:tr h="516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Policy Handbook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Texas Health and Human Services Commission (HHSC) handbook that provides EVV standards and policy requirements.</a:t>
                      </a:r>
                    </a:p>
                  </a:txBody>
                  <a:tcPr/>
                </a:tc>
                <a:extLst>
                  <a:ext uri="{0D108BD9-81ED-4DB2-BD59-A6C34878D82A}">
                    <a16:rowId xmlns:a16="http://schemas.microsoft.com/office/drawing/2014/main" val="109472426"/>
                  </a:ext>
                </a:extLst>
              </a:tr>
              <a:tr h="729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Claims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Program Provider or FMSA must only submit claims for reimbursement once all the visits for the claim line items have been completed and accepted by the EVV Aggregator.  </a:t>
                      </a:r>
                    </a:p>
                  </a:txBody>
                  <a:tcPr/>
                </a:tc>
                <a:extLst>
                  <a:ext uri="{0D108BD9-81ED-4DB2-BD59-A6C34878D82A}">
                    <a16:rowId xmlns:a16="http://schemas.microsoft.com/office/drawing/2014/main" val="2564117820"/>
                  </a:ext>
                </a:extLst>
              </a:tr>
              <a:tr h="516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Manual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visits that were manually entered into the EVV Vendor System to correct missing clock in or clock out time for the CDS Employee</a:t>
                      </a:r>
                    </a:p>
                  </a:txBody>
                  <a:tcPr/>
                </a:tc>
                <a:extLst>
                  <a:ext uri="{0D108BD9-81ED-4DB2-BD59-A6C34878D82A}">
                    <a16:rowId xmlns:a16="http://schemas.microsoft.com/office/drawing/2014/main" val="798060912"/>
                  </a:ext>
                </a:extLst>
              </a:tr>
              <a:tr h="516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Rejected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visits transactions not accepted by the EVV Aggregator and may require Visit Maintenance</a:t>
                      </a:r>
                    </a:p>
                  </a:txBody>
                  <a:tcPr/>
                </a:tc>
                <a:extLst>
                  <a:ext uri="{0D108BD9-81ED-4DB2-BD59-A6C34878D82A}">
                    <a16:rowId xmlns:a16="http://schemas.microsoft.com/office/drawing/2014/main" val="2891365339"/>
                  </a:ext>
                </a:extLst>
              </a:tr>
              <a:tr h="516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Visit Maintenance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process that allows edits to certain data elements in an EVV visit transaction within an EVV system</a:t>
                      </a:r>
                    </a:p>
                  </a:txBody>
                  <a:tcPr/>
                </a:tc>
                <a:extLst>
                  <a:ext uri="{0D108BD9-81ED-4DB2-BD59-A6C34878D82A}">
                    <a16:rowId xmlns:a16="http://schemas.microsoft.com/office/drawing/2014/main" val="3884442282"/>
                  </a:ext>
                </a:extLst>
              </a:tr>
            </a:tbl>
          </a:graphicData>
        </a:graphic>
      </p:graphicFrame>
      <p:sp>
        <p:nvSpPr>
          <p:cNvPr id="4" name="Slide Number Placeholder 3">
            <a:extLst>
              <a:ext uri="{FF2B5EF4-FFF2-40B4-BE49-F238E27FC236}">
                <a16:creationId xmlns:a16="http://schemas.microsoft.com/office/drawing/2014/main" id="{864B33F0-ED6D-4BD3-96B9-D1C5894DA785}"/>
              </a:ext>
            </a:extLst>
          </p:cNvPr>
          <p:cNvSpPr>
            <a:spLocks noGrp="1"/>
          </p:cNvSpPr>
          <p:nvPr>
            <p:ph type="sldNum" sz="quarter" idx="10"/>
          </p:nvPr>
        </p:nvSpPr>
        <p:spPr/>
        <p:txBody>
          <a:bodyPr/>
          <a:lstStyle/>
          <a:p>
            <a:pPr>
              <a:defRPr/>
            </a:pPr>
            <a:fld id="{A40828B8-DECC-429E-9D39-5ACA0EC8FE99}" type="slidenum">
              <a:rPr lang="en-US" smtClean="0"/>
              <a:pPr>
                <a:defRPr/>
              </a:pPr>
              <a:t>4</a:t>
            </a:fld>
            <a:endParaRPr lang="en-US"/>
          </a:p>
        </p:txBody>
      </p:sp>
    </p:spTree>
    <p:extLst>
      <p:ext uri="{BB962C8B-B14F-4D97-AF65-F5344CB8AC3E}">
        <p14:creationId xmlns:p14="http://schemas.microsoft.com/office/powerpoint/2010/main" val="81265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3BF4-5638-4CC1-BDE6-CC86210289EA}"/>
              </a:ext>
            </a:extLst>
          </p:cNvPr>
          <p:cNvSpPr>
            <a:spLocks noGrp="1"/>
          </p:cNvSpPr>
          <p:nvPr>
            <p:ph type="title"/>
          </p:nvPr>
        </p:nvSpPr>
        <p:spPr/>
        <p:txBody>
          <a:bodyPr/>
          <a:lstStyle/>
          <a:p>
            <a:r>
              <a:rPr lang="en-US" dirty="0"/>
              <a:t>Rejected EVV Visits – Section 11030</a:t>
            </a:r>
          </a:p>
        </p:txBody>
      </p:sp>
      <p:sp>
        <p:nvSpPr>
          <p:cNvPr id="3" name="Content Placeholder 2">
            <a:extLst>
              <a:ext uri="{FF2B5EF4-FFF2-40B4-BE49-F238E27FC236}">
                <a16:creationId xmlns:a16="http://schemas.microsoft.com/office/drawing/2014/main" id="{4A8C388E-2364-4038-A99D-E21292BB6688}"/>
              </a:ext>
            </a:extLst>
          </p:cNvPr>
          <p:cNvSpPr>
            <a:spLocks noGrp="1"/>
          </p:cNvSpPr>
          <p:nvPr>
            <p:ph idx="1"/>
          </p:nvPr>
        </p:nvSpPr>
        <p:spPr>
          <a:xfrm>
            <a:off x="336456" y="1459586"/>
            <a:ext cx="8462962" cy="5230906"/>
          </a:xfrm>
        </p:spPr>
        <p:txBody>
          <a:bodyPr/>
          <a:lstStyle/>
          <a:p>
            <a:pPr algn="l"/>
            <a:r>
              <a:rPr lang="en-US" sz="2000" b="0" i="0" dirty="0">
                <a:solidFill>
                  <a:srgbClr val="1B1B1B"/>
                </a:solidFill>
                <a:effectLst/>
                <a:latin typeface="Source Sans Pro Web"/>
              </a:rPr>
              <a:t>When an EVV visit transaction is sent to the EVV Aggregator and does not pass all EVV visit transaction validations, the EVV visit transaction is rejected and is sent back to the EVV system to notify the program provider, FMSA, or CDS employer that visit maintenance is required.</a:t>
            </a:r>
          </a:p>
          <a:p>
            <a:pPr algn="l"/>
            <a:r>
              <a:rPr lang="en-US" sz="2000" b="0" i="0" dirty="0">
                <a:solidFill>
                  <a:srgbClr val="1B1B1B"/>
                </a:solidFill>
                <a:effectLst/>
                <a:latin typeface="Source Sans Pro Web"/>
              </a:rPr>
              <a:t>Rejected EVV visit transactions identified as program provider or FMSA errors count against the EVV Usage Score for the state fiscal year quarter even after being accepted by the EVV Aggregator. </a:t>
            </a:r>
          </a:p>
          <a:p>
            <a:r>
              <a:rPr lang="en-US" sz="2200" dirty="0"/>
              <a:t>Utilize the Rejection Visit Table to know why the visit was rejected and how to fix the EVV visit transaction.</a:t>
            </a:r>
          </a:p>
          <a:p>
            <a:pPr marL="341313" lvl="1" indent="0">
              <a:buNone/>
            </a:pPr>
            <a:endParaRPr lang="en-US" dirty="0"/>
          </a:p>
        </p:txBody>
      </p:sp>
      <p:sp>
        <p:nvSpPr>
          <p:cNvPr id="4" name="Slide Number Placeholder 3">
            <a:extLst>
              <a:ext uri="{FF2B5EF4-FFF2-40B4-BE49-F238E27FC236}">
                <a16:creationId xmlns:a16="http://schemas.microsoft.com/office/drawing/2014/main" id="{23FE9FE8-28B1-4239-905F-8674656A837A}"/>
              </a:ext>
            </a:extLst>
          </p:cNvPr>
          <p:cNvSpPr>
            <a:spLocks noGrp="1"/>
          </p:cNvSpPr>
          <p:nvPr>
            <p:ph type="sldNum" sz="quarter" idx="10"/>
          </p:nvPr>
        </p:nvSpPr>
        <p:spPr/>
        <p:txBody>
          <a:bodyPr/>
          <a:lstStyle/>
          <a:p>
            <a:pPr>
              <a:defRPr/>
            </a:pPr>
            <a:fld id="{A40828B8-DECC-429E-9D39-5ACA0EC8FE99}" type="slidenum">
              <a:rPr lang="en-US" smtClean="0"/>
              <a:pPr>
                <a:defRPr/>
              </a:pPr>
              <a:t>5</a:t>
            </a:fld>
            <a:endParaRPr lang="en-US"/>
          </a:p>
        </p:txBody>
      </p:sp>
    </p:spTree>
    <p:extLst>
      <p:ext uri="{BB962C8B-B14F-4D97-AF65-F5344CB8AC3E}">
        <p14:creationId xmlns:p14="http://schemas.microsoft.com/office/powerpoint/2010/main" val="258441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6149-C50A-44D9-9ED4-0B7F3AB749B3}"/>
              </a:ext>
            </a:extLst>
          </p:cNvPr>
          <p:cNvSpPr>
            <a:spLocks noGrp="1"/>
          </p:cNvSpPr>
          <p:nvPr>
            <p:ph type="title"/>
          </p:nvPr>
        </p:nvSpPr>
        <p:spPr/>
        <p:txBody>
          <a:bodyPr/>
          <a:lstStyle/>
          <a:p>
            <a:r>
              <a:rPr lang="en-US" dirty="0"/>
              <a:t>EVV Rejection Visit Table</a:t>
            </a:r>
          </a:p>
        </p:txBody>
      </p:sp>
      <p:graphicFrame>
        <p:nvGraphicFramePr>
          <p:cNvPr id="5" name="Content Placeholder 4">
            <a:extLst>
              <a:ext uri="{FF2B5EF4-FFF2-40B4-BE49-F238E27FC236}">
                <a16:creationId xmlns:a16="http://schemas.microsoft.com/office/drawing/2014/main" id="{8DBFDAA1-2CCA-4C53-8D61-0D6A572EB4BF}"/>
              </a:ext>
            </a:extLst>
          </p:cNvPr>
          <p:cNvGraphicFramePr>
            <a:graphicFrameLocks noGrp="1"/>
          </p:cNvGraphicFramePr>
          <p:nvPr>
            <p:ph idx="1"/>
            <p:extLst>
              <p:ext uri="{D42A27DB-BD31-4B8C-83A1-F6EECF244321}">
                <p14:modId xmlns:p14="http://schemas.microsoft.com/office/powerpoint/2010/main" val="3569746164"/>
              </p:ext>
            </p:extLst>
          </p:nvPr>
        </p:nvGraphicFramePr>
        <p:xfrm>
          <a:off x="990600" y="1143000"/>
          <a:ext cx="5605257" cy="5232403"/>
        </p:xfrm>
        <a:graphic>
          <a:graphicData uri="http://schemas.openxmlformats.org/drawingml/2006/table">
            <a:tbl>
              <a:tblPr/>
              <a:tblGrid>
                <a:gridCol w="1868419">
                  <a:extLst>
                    <a:ext uri="{9D8B030D-6E8A-4147-A177-3AD203B41FA5}">
                      <a16:colId xmlns:a16="http://schemas.microsoft.com/office/drawing/2014/main" val="2095585992"/>
                    </a:ext>
                  </a:extLst>
                </a:gridCol>
                <a:gridCol w="1868419">
                  <a:extLst>
                    <a:ext uri="{9D8B030D-6E8A-4147-A177-3AD203B41FA5}">
                      <a16:colId xmlns:a16="http://schemas.microsoft.com/office/drawing/2014/main" val="2191265689"/>
                    </a:ext>
                  </a:extLst>
                </a:gridCol>
                <a:gridCol w="1868419">
                  <a:extLst>
                    <a:ext uri="{9D8B030D-6E8A-4147-A177-3AD203B41FA5}">
                      <a16:colId xmlns:a16="http://schemas.microsoft.com/office/drawing/2014/main" val="852551203"/>
                    </a:ext>
                  </a:extLst>
                </a:gridCol>
              </a:tblGrid>
              <a:tr h="190269">
                <a:tc>
                  <a:txBody>
                    <a:bodyPr/>
                    <a:lstStyle/>
                    <a:p>
                      <a:pPr algn="l" fontAlgn="ctr"/>
                      <a:r>
                        <a:rPr lang="en-US" sz="900">
                          <a:effectLst/>
                        </a:rPr>
                        <a:t>Edit Number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DFE1E2"/>
                    </a:solidFill>
                  </a:tcPr>
                </a:tc>
                <a:tc>
                  <a:txBody>
                    <a:bodyPr/>
                    <a:lstStyle/>
                    <a:p>
                      <a:pPr algn="l" fontAlgn="ctr"/>
                      <a:r>
                        <a:rPr lang="en-US" sz="900">
                          <a:effectLst/>
                        </a:rPr>
                        <a:t>Data Elements (as applicable)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DFE1E2"/>
                    </a:solidFill>
                  </a:tcPr>
                </a:tc>
                <a:tc>
                  <a:txBody>
                    <a:bodyPr/>
                    <a:lstStyle/>
                    <a:p>
                      <a:pPr algn="l" fontAlgn="ctr"/>
                      <a:r>
                        <a:rPr lang="en-US" sz="900">
                          <a:effectLst/>
                        </a:rPr>
                        <a:t>EVV Visit Rejection Reason</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DFE1E2"/>
                    </a:solidFill>
                  </a:tcPr>
                </a:tc>
                <a:extLst>
                  <a:ext uri="{0D108BD9-81ED-4DB2-BD59-A6C34878D82A}">
                    <a16:rowId xmlns:a16="http://schemas.microsoft.com/office/drawing/2014/main" val="2993324701"/>
                  </a:ext>
                </a:extLst>
              </a:tr>
              <a:tr h="332971">
                <a:tc>
                  <a:txBody>
                    <a:bodyPr/>
                    <a:lstStyle/>
                    <a:p>
                      <a:pPr algn="l" fontAlgn="ctr"/>
                      <a:r>
                        <a:rPr lang="en-US" sz="900">
                          <a:effectLst/>
                        </a:rPr>
                        <a:t>Ex0002C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National Provider Identifiers (NPI)</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Provider NPI cannot be validated as active for the visit date.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2679422704"/>
                  </a:ext>
                </a:extLst>
              </a:tr>
              <a:tr h="332971">
                <a:tc>
                  <a:txBody>
                    <a:bodyPr/>
                    <a:lstStyle/>
                    <a:p>
                      <a:pPr algn="l" fontAlgn="ctr"/>
                      <a:r>
                        <a:rPr lang="en-US" sz="900">
                          <a:effectLst/>
                        </a:rPr>
                        <a:t>Ex0003C1</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Atypical Provider Identifiers (API)</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a:effectLst/>
                        </a:rPr>
                        <a:t>Provider API cannot be validated as active for the visit date.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1298217659"/>
                  </a:ext>
                </a:extLst>
              </a:tr>
              <a:tr h="475673">
                <a:tc>
                  <a:txBody>
                    <a:bodyPr/>
                    <a:lstStyle/>
                    <a:p>
                      <a:pPr algn="l" fontAlgn="ctr"/>
                      <a:r>
                        <a:rPr lang="en-US" sz="900">
                          <a:effectLst/>
                        </a:rPr>
                        <a:t>Ex00031C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Payer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The member’s payer on the EVV visit does not match our records for this member.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1670387822"/>
                  </a:ext>
                </a:extLst>
              </a:tr>
              <a:tr h="475673">
                <a:tc>
                  <a:txBody>
                    <a:bodyPr/>
                    <a:lstStyle/>
                    <a:p>
                      <a:pPr algn="l" fontAlgn="ctr"/>
                      <a:r>
                        <a:rPr lang="en-US" sz="900">
                          <a:effectLst/>
                        </a:rPr>
                        <a:t>Ex00034C1</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a:effectLst/>
                        </a:rPr>
                        <a:t>Member Medicaid ID</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a:effectLst/>
                        </a:rPr>
                        <a:t>The member Medicaid ID on the EVV visit is not found in our records.</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1879642075"/>
                  </a:ext>
                </a:extLst>
              </a:tr>
              <a:tr h="618375">
                <a:tc>
                  <a:txBody>
                    <a:bodyPr/>
                    <a:lstStyle/>
                    <a:p>
                      <a:pPr algn="l" fontAlgn="ctr"/>
                      <a:r>
                        <a:rPr lang="en-US" sz="900">
                          <a:effectLst/>
                        </a:rPr>
                        <a:t>Ex00034C2</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Member Medicaid ID (no active eligibility)</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The member Medicaid ID on the EVV visit does not have active Medicaid eligibility for the visit date.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3457229701"/>
                  </a:ext>
                </a:extLst>
              </a:tr>
              <a:tr h="618375">
                <a:tc>
                  <a:txBody>
                    <a:bodyPr/>
                    <a:lstStyle/>
                    <a:p>
                      <a:pPr algn="l" fontAlgn="ctr"/>
                      <a:r>
                        <a:rPr lang="en-US" sz="900">
                          <a:effectLst/>
                        </a:rPr>
                        <a:t>Ex00043C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a:effectLst/>
                        </a:rPr>
                        <a:t>MCO Member Service Delivery Area (SDA)</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a:effectLst/>
                        </a:rPr>
                        <a:t>The MCO member SDA on the EVV visit does not match the Plan Code associated with the member's payer.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3577025998"/>
                  </a:ext>
                </a:extLst>
              </a:tr>
              <a:tr h="475673">
                <a:tc>
                  <a:txBody>
                    <a:bodyPr/>
                    <a:lstStyle/>
                    <a:p>
                      <a:pPr algn="l" fontAlgn="ctr"/>
                      <a:r>
                        <a:rPr lang="en-US" sz="900">
                          <a:effectLst/>
                        </a:rPr>
                        <a:t>Ex00057C1</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Service Group and Service Code combination</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The service group and service code combination on the EVV visit are not eligible for EVV.</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3513420044"/>
                  </a:ext>
                </a:extLst>
              </a:tr>
              <a:tr h="618375">
                <a:tc>
                  <a:txBody>
                    <a:bodyPr/>
                    <a:lstStyle/>
                    <a:p>
                      <a:pPr algn="l" fontAlgn="ctr"/>
                      <a:r>
                        <a:rPr lang="en-US" sz="900">
                          <a:effectLst/>
                        </a:rPr>
                        <a:t>Ex00057C2</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a:effectLst/>
                        </a:rPr>
                        <a:t>Service Group not valid for Provider Number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The service group and service code combination on the EVV visit are not valid for the Provider number on the visit.</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751066831"/>
                  </a:ext>
                </a:extLst>
              </a:tr>
              <a:tr h="618375">
                <a:tc>
                  <a:txBody>
                    <a:bodyPr/>
                    <a:lstStyle/>
                    <a:p>
                      <a:pPr algn="l" fontAlgn="ctr"/>
                      <a:r>
                        <a:rPr lang="en-US" sz="900">
                          <a:effectLst/>
                        </a:rPr>
                        <a:t>Ex00057C3</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Member not authorized for Service Group/Service Code combination</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a:effectLst/>
                        </a:rPr>
                        <a:t>The member on the EVV visit is not authorized for this service group/service code on this visit date in our records.</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427102163"/>
                  </a:ext>
                </a:extLst>
              </a:tr>
              <a:tr h="475673">
                <a:tc>
                  <a:txBody>
                    <a:bodyPr/>
                    <a:lstStyle/>
                    <a:p>
                      <a:pPr algn="l" fontAlgn="ctr"/>
                      <a:r>
                        <a:rPr lang="en-US" sz="900">
                          <a:effectLst/>
                        </a:rPr>
                        <a:t>Ex00059C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a:effectLst/>
                        </a:rPr>
                        <a:t>HCPCS and Modifier combination not eligible for EVV</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The HCPCS Code and EVV Modifier combination on the EVV visit is not eligible for EVV.</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1321521797"/>
                  </a:ext>
                </a:extLst>
              </a:tr>
            </a:tbl>
          </a:graphicData>
        </a:graphic>
      </p:graphicFrame>
      <p:sp>
        <p:nvSpPr>
          <p:cNvPr id="4" name="Slide Number Placeholder 3">
            <a:extLst>
              <a:ext uri="{FF2B5EF4-FFF2-40B4-BE49-F238E27FC236}">
                <a16:creationId xmlns:a16="http://schemas.microsoft.com/office/drawing/2014/main" id="{D55AC5D8-9184-49F5-9AFE-2F12E23B4CF7}"/>
              </a:ext>
            </a:extLst>
          </p:cNvPr>
          <p:cNvSpPr>
            <a:spLocks noGrp="1"/>
          </p:cNvSpPr>
          <p:nvPr>
            <p:ph type="sldNum" sz="quarter" idx="10"/>
          </p:nvPr>
        </p:nvSpPr>
        <p:spPr/>
        <p:txBody>
          <a:bodyPr/>
          <a:lstStyle/>
          <a:p>
            <a:pPr>
              <a:defRPr/>
            </a:pPr>
            <a:fld id="{A40828B8-DECC-429E-9D39-5ACA0EC8FE99}" type="slidenum">
              <a:rPr lang="en-US" smtClean="0"/>
              <a:pPr>
                <a:defRPr/>
              </a:pPr>
              <a:t>6</a:t>
            </a:fld>
            <a:endParaRPr lang="en-US"/>
          </a:p>
        </p:txBody>
      </p:sp>
    </p:spTree>
    <p:extLst>
      <p:ext uri="{BB962C8B-B14F-4D97-AF65-F5344CB8AC3E}">
        <p14:creationId xmlns:p14="http://schemas.microsoft.com/office/powerpoint/2010/main" val="411812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0E42-893A-4F32-B792-4F9750797412}"/>
              </a:ext>
            </a:extLst>
          </p:cNvPr>
          <p:cNvSpPr>
            <a:spLocks noGrp="1"/>
          </p:cNvSpPr>
          <p:nvPr>
            <p:ph type="title"/>
          </p:nvPr>
        </p:nvSpPr>
        <p:spPr/>
        <p:txBody>
          <a:bodyPr/>
          <a:lstStyle/>
          <a:p>
            <a:r>
              <a:rPr lang="en-US" dirty="0"/>
              <a:t>TMHP EVV Visit Rejection Guide</a:t>
            </a:r>
          </a:p>
        </p:txBody>
      </p:sp>
      <p:sp>
        <p:nvSpPr>
          <p:cNvPr id="3" name="Content Placeholder 2">
            <a:extLst>
              <a:ext uri="{FF2B5EF4-FFF2-40B4-BE49-F238E27FC236}">
                <a16:creationId xmlns:a16="http://schemas.microsoft.com/office/drawing/2014/main" id="{1FCA4C0E-D852-45A6-B66D-EB7F8819F9D7}"/>
              </a:ext>
            </a:extLst>
          </p:cNvPr>
          <p:cNvSpPr>
            <a:spLocks noGrp="1"/>
          </p:cNvSpPr>
          <p:nvPr>
            <p:ph idx="1"/>
          </p:nvPr>
        </p:nvSpPr>
        <p:spPr>
          <a:xfrm>
            <a:off x="152400" y="1469232"/>
            <a:ext cx="8462962" cy="5230906"/>
          </a:xfrm>
        </p:spPr>
        <p:txBody>
          <a:bodyPr/>
          <a:lstStyle/>
          <a:p>
            <a:r>
              <a:rPr lang="en-US" sz="1800" dirty="0"/>
              <a:t>The guide is to assist Program Providers and FMSAs with identifying and taking the necessary steps to correct an EVV Visit Transaction Rejection.</a:t>
            </a:r>
            <a:endParaRPr lang="en-US" sz="1800" b="0" i="0" u="none" strike="noStrike" baseline="0" dirty="0">
              <a:solidFill>
                <a:srgbClr val="000000"/>
              </a:solidFill>
            </a:endParaRPr>
          </a:p>
          <a:p>
            <a:r>
              <a:rPr lang="en-US" sz="1800" b="0" i="0" u="none" strike="noStrike" baseline="0" dirty="0">
                <a:solidFill>
                  <a:srgbClr val="000000"/>
                </a:solidFill>
              </a:rPr>
              <a:t> If necessary, complete visit maintenance on the rejected EVV visit transaction:</a:t>
            </a:r>
          </a:p>
          <a:p>
            <a:pPr lvl="1"/>
            <a:r>
              <a:rPr lang="en-US" b="0" i="0" u="none" strike="noStrike" baseline="0" dirty="0">
                <a:solidFill>
                  <a:srgbClr val="000000"/>
                </a:solidFill>
              </a:rPr>
              <a:t>Visits within the standard visit maintenance timeframe – Complete visit maintenance in the EVV system </a:t>
            </a:r>
          </a:p>
          <a:p>
            <a:pPr lvl="1"/>
            <a:r>
              <a:rPr lang="en-US" b="0" i="0" u="none" strike="noStrike" baseline="0" dirty="0">
                <a:solidFill>
                  <a:srgbClr val="000000"/>
                </a:solidFill>
              </a:rPr>
              <a:t>Visits beyond the standard visit maintenance timeframe – Submit an EVV Visit Maintenance Unlock Request to the appropriate payer for approval </a:t>
            </a:r>
          </a:p>
          <a:p>
            <a:r>
              <a:rPr lang="en-US" sz="1800" b="0" i="0" u="none" strike="noStrike" baseline="0" dirty="0">
                <a:solidFill>
                  <a:srgbClr val="000000"/>
                </a:solidFill>
              </a:rPr>
              <a:t>After making the necessary corrections to the rejected EVV visit transaction, program providers and FMSAs must follow the appropriate process for their EVV system to have the EVV visit transaction reexported to the EVV Aggregator. </a:t>
            </a:r>
          </a:p>
          <a:p>
            <a:r>
              <a:rPr lang="en-US" sz="1800" b="0" i="0" u="none" strike="noStrike" baseline="0" dirty="0">
                <a:solidFill>
                  <a:srgbClr val="000000"/>
                </a:solidFill>
              </a:rPr>
              <a:t>Program providers and FMSAs can view the EVV visit transaction rejection code(s) associated with a rejected EVV visit transaction in the EVV system and in the EVV Portal. </a:t>
            </a:r>
            <a:endParaRPr lang="en-US" sz="1800" dirty="0"/>
          </a:p>
        </p:txBody>
      </p:sp>
      <p:sp>
        <p:nvSpPr>
          <p:cNvPr id="4" name="Slide Number Placeholder 3">
            <a:extLst>
              <a:ext uri="{FF2B5EF4-FFF2-40B4-BE49-F238E27FC236}">
                <a16:creationId xmlns:a16="http://schemas.microsoft.com/office/drawing/2014/main" id="{5B128041-58E8-49E7-88D6-7DEF84929951}"/>
              </a:ext>
            </a:extLst>
          </p:cNvPr>
          <p:cNvSpPr>
            <a:spLocks noGrp="1"/>
          </p:cNvSpPr>
          <p:nvPr>
            <p:ph type="sldNum" sz="quarter" idx="10"/>
          </p:nvPr>
        </p:nvSpPr>
        <p:spPr/>
        <p:txBody>
          <a:bodyPr/>
          <a:lstStyle/>
          <a:p>
            <a:pPr>
              <a:defRPr/>
            </a:pPr>
            <a:fld id="{A40828B8-DECC-429E-9D39-5ACA0EC8FE99}" type="slidenum">
              <a:rPr lang="en-US" smtClean="0"/>
              <a:pPr>
                <a:defRPr/>
              </a:pPr>
              <a:t>7</a:t>
            </a:fld>
            <a:endParaRPr lang="en-US"/>
          </a:p>
        </p:txBody>
      </p:sp>
    </p:spTree>
    <p:extLst>
      <p:ext uri="{BB962C8B-B14F-4D97-AF65-F5344CB8AC3E}">
        <p14:creationId xmlns:p14="http://schemas.microsoft.com/office/powerpoint/2010/main" val="24688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C12D-116C-46ED-BD75-AA3FDB543F77}"/>
              </a:ext>
            </a:extLst>
          </p:cNvPr>
          <p:cNvSpPr>
            <a:spLocks noGrp="1"/>
          </p:cNvSpPr>
          <p:nvPr>
            <p:ph type="title"/>
          </p:nvPr>
        </p:nvSpPr>
        <p:spPr>
          <a:xfrm>
            <a:off x="228600" y="78614"/>
            <a:ext cx="7663330" cy="841248"/>
          </a:xfrm>
        </p:spPr>
        <p:txBody>
          <a:bodyPr/>
          <a:lstStyle/>
          <a:p>
            <a:r>
              <a:rPr lang="en-US" sz="2200" dirty="0"/>
              <a:t>TMHP EVV Visit Rejection Guide - Examples</a:t>
            </a:r>
          </a:p>
        </p:txBody>
      </p:sp>
      <p:pic>
        <p:nvPicPr>
          <p:cNvPr id="6" name="Content Placeholder 5">
            <a:extLst>
              <a:ext uri="{FF2B5EF4-FFF2-40B4-BE49-F238E27FC236}">
                <a16:creationId xmlns:a16="http://schemas.microsoft.com/office/drawing/2014/main" id="{71C2FAED-17A0-4A4D-BDCE-FFE546A623B7}"/>
              </a:ext>
            </a:extLst>
          </p:cNvPr>
          <p:cNvPicPr>
            <a:picLocks noGrp="1" noChangeAspect="1"/>
          </p:cNvPicPr>
          <p:nvPr>
            <p:ph idx="1"/>
          </p:nvPr>
        </p:nvPicPr>
        <p:blipFill>
          <a:blip r:embed="rId2"/>
          <a:stretch>
            <a:fillRect/>
          </a:stretch>
        </p:blipFill>
        <p:spPr>
          <a:xfrm>
            <a:off x="468810" y="1600200"/>
            <a:ext cx="8209328" cy="4419600"/>
          </a:xfrm>
        </p:spPr>
      </p:pic>
      <p:sp>
        <p:nvSpPr>
          <p:cNvPr id="4" name="Slide Number Placeholder 3">
            <a:extLst>
              <a:ext uri="{FF2B5EF4-FFF2-40B4-BE49-F238E27FC236}">
                <a16:creationId xmlns:a16="http://schemas.microsoft.com/office/drawing/2014/main" id="{A1B42E86-FC92-4479-9B34-EAE88CB71812}"/>
              </a:ext>
            </a:extLst>
          </p:cNvPr>
          <p:cNvSpPr>
            <a:spLocks noGrp="1"/>
          </p:cNvSpPr>
          <p:nvPr>
            <p:ph type="sldNum" sz="quarter" idx="10"/>
          </p:nvPr>
        </p:nvSpPr>
        <p:spPr/>
        <p:txBody>
          <a:bodyPr/>
          <a:lstStyle/>
          <a:p>
            <a:pPr>
              <a:defRPr/>
            </a:pPr>
            <a:fld id="{A40828B8-DECC-429E-9D39-5ACA0EC8FE99}" type="slidenum">
              <a:rPr lang="en-US" smtClean="0"/>
              <a:pPr>
                <a:defRPr/>
              </a:pPr>
              <a:t>8</a:t>
            </a:fld>
            <a:endParaRPr lang="en-US"/>
          </a:p>
        </p:txBody>
      </p:sp>
    </p:spTree>
    <p:extLst>
      <p:ext uri="{BB962C8B-B14F-4D97-AF65-F5344CB8AC3E}">
        <p14:creationId xmlns:p14="http://schemas.microsoft.com/office/powerpoint/2010/main" val="270196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61C-CF21-4CB0-8C0C-14127A20C69A}"/>
              </a:ext>
            </a:extLst>
          </p:cNvPr>
          <p:cNvSpPr>
            <a:spLocks noGrp="1"/>
          </p:cNvSpPr>
          <p:nvPr>
            <p:ph type="title"/>
          </p:nvPr>
        </p:nvSpPr>
        <p:spPr/>
        <p:txBody>
          <a:bodyPr/>
          <a:lstStyle/>
          <a:p>
            <a:r>
              <a:rPr lang="en-US" dirty="0"/>
              <a:t>BCBSTX EVV Website</a:t>
            </a:r>
          </a:p>
        </p:txBody>
      </p:sp>
      <p:sp>
        <p:nvSpPr>
          <p:cNvPr id="3" name="Content Placeholder 2">
            <a:extLst>
              <a:ext uri="{FF2B5EF4-FFF2-40B4-BE49-F238E27FC236}">
                <a16:creationId xmlns:a16="http://schemas.microsoft.com/office/drawing/2014/main" id="{9F86F296-DE64-478C-BC04-2244F19DDDBA}"/>
              </a:ext>
            </a:extLst>
          </p:cNvPr>
          <p:cNvSpPr>
            <a:spLocks noGrp="1"/>
          </p:cNvSpPr>
          <p:nvPr>
            <p:ph idx="1"/>
          </p:nvPr>
        </p:nvSpPr>
        <p:spPr>
          <a:xfrm>
            <a:off x="375707" y="1752600"/>
            <a:ext cx="8462962" cy="5230906"/>
          </a:xfrm>
        </p:spPr>
        <p:txBody>
          <a:bodyPr/>
          <a:lstStyle/>
          <a:p>
            <a:r>
              <a:rPr lang="en-US" sz="1800" dirty="0">
                <a:solidFill>
                  <a:srgbClr val="0033CC"/>
                </a:solidFill>
                <a:hlinkClick r:id="rId2">
                  <a:extLst>
                    <a:ext uri="{A12FA001-AC4F-418D-AE19-62706E023703}">
                      <ahyp:hlinkClr xmlns:ahyp="http://schemas.microsoft.com/office/drawing/2018/hyperlinkcolor" val="tx"/>
                    </a:ext>
                  </a:extLst>
                </a:hlinkClick>
              </a:rPr>
              <a:t>BCBSTX EVV Webpage</a:t>
            </a:r>
            <a:r>
              <a:rPr lang="en-US" sz="1800" dirty="0">
                <a:solidFill>
                  <a:srgbClr val="0033CC"/>
                </a:solidFill>
              </a:rPr>
              <a:t> - </a:t>
            </a:r>
            <a:r>
              <a:rPr lang="en-US" sz="1800" dirty="0">
                <a:solidFill>
                  <a:srgbClr val="0033CC"/>
                </a:solidFill>
                <a:hlinkClick r:id="rId3">
                  <a:extLst>
                    <a:ext uri="{A12FA001-AC4F-418D-AE19-62706E023703}">
                      <ahyp:hlinkClr xmlns:ahyp="http://schemas.microsoft.com/office/drawing/2018/hyperlinkcolor" val="tx"/>
                    </a:ext>
                  </a:extLst>
                </a:hlinkClick>
              </a:rPr>
              <a:t>www.bcbstx.com/provider/medicaid/education-and-reference/evv</a:t>
            </a:r>
            <a:endParaRPr lang="en-US" sz="1800" dirty="0">
              <a:solidFill>
                <a:srgbClr val="0033CC"/>
              </a:solidFill>
            </a:endParaRPr>
          </a:p>
          <a:p>
            <a:r>
              <a:rPr lang="en-US" sz="1800" dirty="0"/>
              <a:t>Four Resource Sections – Policies, Training, Notices, and Archives</a:t>
            </a:r>
          </a:p>
          <a:p>
            <a:r>
              <a:rPr lang="en-US" sz="1800" dirty="0"/>
              <a:t>EVV Visit Maintenance Unlock Request forms (located on our </a:t>
            </a:r>
            <a:r>
              <a:rPr lang="en-US" sz="1800" dirty="0">
                <a:solidFill>
                  <a:srgbClr val="0033CC"/>
                </a:solidFill>
                <a:hlinkClick r:id="rId4">
                  <a:extLst>
                    <a:ext uri="{A12FA001-AC4F-418D-AE19-62706E023703}">
                      <ahyp:hlinkClr xmlns:ahyp="http://schemas.microsoft.com/office/drawing/2018/hyperlinkcolor" val="tx"/>
                    </a:ext>
                  </a:extLst>
                </a:hlinkClick>
              </a:rPr>
              <a:t>EVV webpage</a:t>
            </a:r>
            <a:r>
              <a:rPr lang="en-US" sz="1800" dirty="0"/>
              <a:t>)</a:t>
            </a:r>
          </a:p>
          <a:p>
            <a:pPr lvl="1"/>
            <a:r>
              <a:rPr lang="en-US" sz="1800" b="0" i="0" dirty="0">
                <a:solidFill>
                  <a:srgbClr val="000000"/>
                </a:solidFill>
                <a:effectLst/>
                <a:latin typeface="arial" panose="020B0604020202020204" pitchFamily="34" charset="0"/>
              </a:rPr>
              <a:t>Programs Providers and FMSA </a:t>
            </a:r>
            <a:endParaRPr lang="en-US" sz="1800" b="0" i="0" u="none" strike="noStrike" dirty="0">
              <a:solidFill>
                <a:srgbClr val="0033CC"/>
              </a:solidFill>
              <a:effectLst/>
              <a:latin typeface="arial" panose="020B0604020202020204" pitchFamily="34" charset="0"/>
            </a:endParaRPr>
          </a:p>
          <a:p>
            <a:pPr lvl="1"/>
            <a:r>
              <a:rPr lang="en-US" sz="1800" b="0" i="0" dirty="0">
                <a:solidFill>
                  <a:srgbClr val="000000"/>
                </a:solidFill>
                <a:effectLst/>
                <a:latin typeface="arial" panose="020B0604020202020204" pitchFamily="34" charset="0"/>
              </a:rPr>
              <a:t>CDS Employers </a:t>
            </a:r>
            <a:endParaRPr lang="en-US" sz="1800" b="0" i="0" u="none" strike="noStrike" dirty="0">
              <a:solidFill>
                <a:srgbClr val="0033CC"/>
              </a:solidFill>
              <a:effectLst/>
              <a:latin typeface="arial" panose="020B0604020202020204" pitchFamily="34" charset="0"/>
            </a:endParaRPr>
          </a:p>
          <a:p>
            <a:r>
              <a:rPr lang="en-US" sz="1800" dirty="0">
                <a:latin typeface="arial" panose="020B0604020202020204" pitchFamily="34" charset="0"/>
              </a:rPr>
              <a:t>TMHP EVV Contact Information &amp; </a:t>
            </a:r>
            <a:r>
              <a:rPr lang="en-US" sz="1800" dirty="0">
                <a:solidFill>
                  <a:srgbClr val="0033CC"/>
                </a:solidFill>
                <a:latin typeface="arial" panose="020B0604020202020204" pitchFamily="34" charset="0"/>
                <a:hlinkClick r:id="rId5">
                  <a:extLst>
                    <a:ext uri="{A12FA001-AC4F-418D-AE19-62706E023703}">
                      <ahyp:hlinkClr xmlns:ahyp="http://schemas.microsoft.com/office/drawing/2018/hyperlinkcolor" val="tx"/>
                    </a:ext>
                  </a:extLst>
                </a:hlinkClick>
              </a:rPr>
              <a:t>TMHP Learning Management System (LMS)</a:t>
            </a:r>
            <a:endParaRPr lang="en-US" sz="1800" dirty="0">
              <a:solidFill>
                <a:srgbClr val="0033CC"/>
              </a:solidFill>
              <a:latin typeface="arial" panose="020B0604020202020204" pitchFamily="34" charset="0"/>
            </a:endParaRPr>
          </a:p>
          <a:p>
            <a:r>
              <a:rPr lang="en-US" sz="1800" dirty="0">
                <a:solidFill>
                  <a:srgbClr val="0033CC"/>
                </a:solidFill>
                <a:latin typeface="arial" panose="020B0604020202020204" pitchFamily="34" charset="0"/>
                <a:hlinkClick r:id="rId6">
                  <a:extLst>
                    <a:ext uri="{A12FA001-AC4F-418D-AE19-62706E023703}">
                      <ahyp:hlinkClr xmlns:ahyp="http://schemas.microsoft.com/office/drawing/2018/hyperlinkcolor" val="tx"/>
                    </a:ext>
                  </a:extLst>
                </a:hlinkClick>
              </a:rPr>
              <a:t>HHS Learning Portal</a:t>
            </a:r>
            <a:endParaRPr lang="en-US" sz="1800" dirty="0">
              <a:solidFill>
                <a:srgbClr val="0033CC"/>
              </a:solidFill>
              <a:latin typeface="arial" panose="020B0604020202020204" pitchFamily="34" charset="0"/>
            </a:endParaRPr>
          </a:p>
          <a:p>
            <a:endParaRPr lang="en-US" sz="1800" dirty="0">
              <a:latin typeface="arial" panose="020B0604020202020204" pitchFamily="34" charset="0"/>
            </a:endParaRPr>
          </a:p>
          <a:p>
            <a:pPr marL="0" indent="0">
              <a:buNone/>
            </a:pPr>
            <a:endParaRPr lang="en-US" sz="1800" dirty="0">
              <a:latin typeface="arial" panose="020B0604020202020204" pitchFamily="34" charset="0"/>
            </a:endParaRPr>
          </a:p>
          <a:p>
            <a:endParaRPr lang="en-US" dirty="0">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6686969-8F58-4E90-86AE-0601B2256CE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828B8-DECC-429E-9D39-5ACA0EC8FE99}"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9531168"/>
      </p:ext>
    </p:extLst>
  </p:cSld>
  <p:clrMapOvr>
    <a:masterClrMapping/>
  </p:clrMapOvr>
</p:sld>
</file>

<file path=ppt/theme/theme1.xml><?xml version="1.0" encoding="utf-8"?>
<a:theme xmlns:a="http://schemas.openxmlformats.org/drawingml/2006/main" name="8_Default Design">
  <a:themeElements>
    <a:clrScheme name="2016 Enterprise Presentations Global Theme">
      <a:dk1>
        <a:srgbClr val="1E1E1E"/>
      </a:dk1>
      <a:lt1>
        <a:srgbClr val="FFFFFF"/>
      </a:lt1>
      <a:dk2>
        <a:srgbClr val="B4C2CC"/>
      </a:dk2>
      <a:lt2>
        <a:srgbClr val="0080C7"/>
      </a:lt2>
      <a:accent1>
        <a:srgbClr val="004F77"/>
      </a:accent1>
      <a:accent2>
        <a:srgbClr val="3289AE"/>
      </a:accent2>
      <a:accent3>
        <a:srgbClr val="63CCDC"/>
      </a:accent3>
      <a:accent4>
        <a:srgbClr val="F47D48"/>
      </a:accent4>
      <a:accent5>
        <a:srgbClr val="BFD696"/>
      </a:accent5>
      <a:accent6>
        <a:srgbClr val="FCDCA4"/>
      </a:accent6>
      <a:hlink>
        <a:srgbClr val="0084AB"/>
      </a:hlink>
      <a:folHlink>
        <a:srgbClr val="98ABBA"/>
      </a:folHlink>
    </a:clrScheme>
    <a:fontScheme name="8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9FC3DF"/>
        </a:accent1>
        <a:accent2>
          <a:srgbClr val="7E7A00"/>
        </a:accent2>
        <a:accent3>
          <a:srgbClr val="FFFFFF"/>
        </a:accent3>
        <a:accent4>
          <a:srgbClr val="000000"/>
        </a:accent4>
        <a:accent5>
          <a:srgbClr val="CDDEEC"/>
        </a:accent5>
        <a:accent6>
          <a:srgbClr val="726E00"/>
        </a:accent6>
        <a:hlink>
          <a:srgbClr val="002878"/>
        </a:hlink>
        <a:folHlink>
          <a:srgbClr val="005A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15710</TotalTime>
  <Words>1005</Words>
  <Application>Microsoft Office PowerPoint</Application>
  <PresentationFormat>On-screen Show (4:3)</PresentationFormat>
  <Paragraphs>111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vt:lpstr>
      <vt:lpstr>Arial Black</vt:lpstr>
      <vt:lpstr>Calibri</vt:lpstr>
      <vt:lpstr>Source Sans Pro Web</vt:lpstr>
      <vt:lpstr>8_Default Design</vt:lpstr>
      <vt:lpstr>PowerPoint Presentation</vt:lpstr>
      <vt:lpstr>Training Instructions</vt:lpstr>
      <vt:lpstr>Overview of Training</vt:lpstr>
      <vt:lpstr>Key Terms and Definitions</vt:lpstr>
      <vt:lpstr>Rejected EVV Visits – Section 11030</vt:lpstr>
      <vt:lpstr>EVV Rejection Visit Table</vt:lpstr>
      <vt:lpstr>TMHP EVV Visit Rejection Guide</vt:lpstr>
      <vt:lpstr>TMHP EVV Visit Rejection Guide - Examples</vt:lpstr>
      <vt:lpstr>BCBSTX EVV Website</vt:lpstr>
      <vt:lpstr>BCBSTX EVV Contact Information</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Operating Model</dc:title>
  <dc:creator>Katie Mee</dc:creator>
  <cp:lastModifiedBy>Veronica Perry</cp:lastModifiedBy>
  <cp:revision>248</cp:revision>
  <cp:lastPrinted>2015-11-04T18:53:47Z</cp:lastPrinted>
  <dcterms:created xsi:type="dcterms:W3CDTF">2015-07-22T15:12:13Z</dcterms:created>
  <dcterms:modified xsi:type="dcterms:W3CDTF">2022-08-29T14:08:38Z</dcterms:modified>
</cp:coreProperties>
</file>