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3" r:id="rId6"/>
    <p:sldMasterId id="2147484129" r:id="rId7"/>
    <p:sldMasterId id="2147484154" r:id="rId8"/>
    <p:sldMasterId id="2147483660" r:id="rId9"/>
  </p:sldMasterIdLst>
  <p:notesMasterIdLst>
    <p:notesMasterId r:id="rId44"/>
  </p:notesMasterIdLst>
  <p:sldIdLst>
    <p:sldId id="4159" r:id="rId10"/>
    <p:sldId id="2147472751" r:id="rId11"/>
    <p:sldId id="3994" r:id="rId12"/>
    <p:sldId id="4120" r:id="rId13"/>
    <p:sldId id="2147472766" r:id="rId14"/>
    <p:sldId id="3983" r:id="rId15"/>
    <p:sldId id="2147476269" r:id="rId16"/>
    <p:sldId id="2147476294" r:id="rId17"/>
    <p:sldId id="838840028" r:id="rId18"/>
    <p:sldId id="2147476282" r:id="rId19"/>
    <p:sldId id="2147476280" r:id="rId20"/>
    <p:sldId id="2147476281" r:id="rId21"/>
    <p:sldId id="838840024" r:id="rId22"/>
    <p:sldId id="2147472746" r:id="rId23"/>
    <p:sldId id="4202" r:id="rId24"/>
    <p:sldId id="4172" r:id="rId25"/>
    <p:sldId id="2147476204" r:id="rId26"/>
    <p:sldId id="4111" r:id="rId27"/>
    <p:sldId id="4056" r:id="rId28"/>
    <p:sldId id="2147472762" r:id="rId29"/>
    <p:sldId id="4173" r:id="rId30"/>
    <p:sldId id="4074" r:id="rId31"/>
    <p:sldId id="4134" r:id="rId32"/>
    <p:sldId id="4011" r:id="rId33"/>
    <p:sldId id="4131" r:id="rId34"/>
    <p:sldId id="4133" r:id="rId35"/>
    <p:sldId id="2147476278" r:id="rId36"/>
    <p:sldId id="2147473446" r:id="rId37"/>
    <p:sldId id="2147476300" r:id="rId38"/>
    <p:sldId id="2147476301" r:id="rId39"/>
    <p:sldId id="4017" r:id="rId40"/>
    <p:sldId id="2147473450" r:id="rId41"/>
    <p:sldId id="2147476302" r:id="rId42"/>
    <p:sldId id="83883997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CC2966C7-9AFA-4F63-B31C-10AF7A66A8E2}">
          <p14:sldIdLst>
            <p14:sldId id="4159"/>
            <p14:sldId id="2147472751"/>
          </p14:sldIdLst>
        </p14:section>
        <p14:section name="Medicare Basics" id="{7CB309FA-0E86-42F1-A60F-08944AA4AC6E}">
          <p14:sldIdLst>
            <p14:sldId id="3994"/>
            <p14:sldId id="4120"/>
            <p14:sldId id="2147472766"/>
          </p14:sldIdLst>
        </p14:section>
        <p14:section name="Plan Details" id="{4B22AB04-5F83-4B35-8115-CC6853F59A3C}">
          <p14:sldIdLst>
            <p14:sldId id="3983"/>
            <p14:sldId id="2147476269"/>
            <p14:sldId id="2147476294"/>
            <p14:sldId id="838840028"/>
            <p14:sldId id="2147476282"/>
            <p14:sldId id="2147476280"/>
            <p14:sldId id="2147476281"/>
          </p14:sldIdLst>
        </p14:section>
        <p14:section name="Plan In Action" id="{1F731B69-344A-4BFB-88B4-FFBFA86EFC4B}">
          <p14:sldIdLst>
            <p14:sldId id="838840024"/>
            <p14:sldId id="2147472746"/>
            <p14:sldId id="4202"/>
            <p14:sldId id="4172"/>
            <p14:sldId id="2147476204"/>
            <p14:sldId id="4111"/>
          </p14:sldIdLst>
        </p14:section>
        <p14:section name="Health and Wellness Benefits" id="{6B86EE78-B8F8-4D20-B56C-7F9A8E98B8D7}">
          <p14:sldIdLst>
            <p14:sldId id="4056"/>
            <p14:sldId id="2147472762"/>
            <p14:sldId id="4173"/>
            <p14:sldId id="4074"/>
            <p14:sldId id="4134"/>
            <p14:sldId id="4011"/>
            <p14:sldId id="4131"/>
            <p14:sldId id="4133"/>
            <p14:sldId id="2147476278"/>
            <p14:sldId id="2147473446"/>
            <p14:sldId id="2147476300"/>
            <p14:sldId id="2147476301"/>
            <p14:sldId id="4017"/>
            <p14:sldId id="2147473450"/>
            <p14:sldId id="2147476302"/>
            <p14:sldId id="838839978"/>
          </p14:sldIdLst>
        </p14:section>
      </p14:sectionLst>
    </p:ext>
    <p:ext uri="{EFAFB233-063F-42B5-8137-9DF3F51BA10A}">
      <p15:sldGuideLst xmlns:p15="http://schemas.microsoft.com/office/powerpoint/2012/main">
        <p15:guide id="1" orient="horz" pos="1104" userDrawn="1">
          <p15:clr>
            <a:srgbClr val="A4A3A4"/>
          </p15:clr>
        </p15:guide>
        <p15:guide id="2" pos="520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572806-4502-6C38-8ECF-4B65736375DC}" name="BCBS" initials="BCBS" userId="BCBS" providerId="None"/>
  <p188:author id="{8CF13838-A373-4A32-DC78-E5F8F6B5717F}" name="Angelina Apodaca" initials="AA" userId="S::Angelina_Apodaca@bcbsnm.com::f75254d4-b364-4612-846b-2cccd9c1e0dc" providerId="AD"/>
  <p188:author id="{9FF8AE48-777A-458E-58A6-5FC3D35FCBE5}" name="Palacios, Jessica" initials="JP" userId="S::JPalacios@tamus.edu::f646d589-9ef0-454d-9977-e889be3004f7" providerId="AD"/>
  <p188:author id="{2B98C3F3-F01D-DC20-E32E-9C36535C357B}" name="Alexis Pope" initials="AP" userId="S::Alexis_N_Pope@bcbsil.com::1d539f86-52a2-4c15-b79e-1d4380f88c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eronica Vasquez" initials="VV" lastIdx="6" clrIdx="0"/>
  <p:cmAuthor id="2" name="Nathan Andrews" initials="NA" lastIdx="5" clrIdx="1"/>
  <p:cmAuthor id="3" name="Megan Storjohann" initials="MS"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C7"/>
    <a:srgbClr val="FFFFFF"/>
    <a:srgbClr val="990033"/>
    <a:srgbClr val="FF0066"/>
    <a:srgbClr val="5CA7DA"/>
    <a:srgbClr val="D9D9D9"/>
    <a:srgbClr val="1A439D"/>
    <a:srgbClr val="D6F2F6"/>
    <a:srgbClr val="33CCCC"/>
    <a:srgbClr val="F2A0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68" autoAdjust="0"/>
  </p:normalViewPr>
  <p:slideViewPr>
    <p:cSldViewPr snapToGrid="0">
      <p:cViewPr varScale="1">
        <p:scale>
          <a:sx n="53" d="100"/>
          <a:sy n="53" d="100"/>
        </p:scale>
        <p:origin x="1084" y="48"/>
      </p:cViewPr>
      <p:guideLst>
        <p:guide orient="horz" pos="1104"/>
        <p:guide pos="52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0AF92-4A12-4C42-8C30-15715EB03D3D}" type="datetimeFigureOut">
              <a:rPr lang="en-US" smtClean="0"/>
              <a:t>6/26/2025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3E790-1AF0-4525-955E-7FA26D431517}" type="slidenum">
              <a:rPr lang="en-US" smtClean="0"/>
              <a:t>‹#›</a:t>
            </a:fld>
            <a:endParaRPr lang="en-US"/>
          </a:p>
        </p:txBody>
      </p:sp>
    </p:spTree>
    <p:extLst>
      <p:ext uri="{BB962C8B-B14F-4D97-AF65-F5344CB8AC3E}">
        <p14:creationId xmlns:p14="http://schemas.microsoft.com/office/powerpoint/2010/main" val="20688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D50030-D427-4D2C-AB9A-8FAAB784D6E3}" type="slidenum">
              <a:rPr kumimoji="0" lang="en-US" sz="9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9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1969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7874F-5D4C-449C-9D43-2E1D3FB43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537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362C3A-72AC-4E24-AC16-E9A553795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971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7874F-5D4C-449C-9D43-2E1D3FB43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342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3E790-1AF0-4525-955E-7FA26D431517}" type="slidenum">
              <a:rPr lang="en-US" smtClean="0"/>
              <a:t>17</a:t>
            </a:fld>
            <a:endParaRPr lang="en-US"/>
          </a:p>
        </p:txBody>
      </p:sp>
    </p:spTree>
    <p:extLst>
      <p:ext uri="{BB962C8B-B14F-4D97-AF65-F5344CB8AC3E}">
        <p14:creationId xmlns:p14="http://schemas.microsoft.com/office/powerpoint/2010/main" val="3619803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3E790-1AF0-4525-955E-7FA26D431517}" type="slidenum">
              <a:rPr lang="en-US" smtClean="0"/>
              <a:t>18</a:t>
            </a:fld>
            <a:endParaRPr lang="en-US"/>
          </a:p>
        </p:txBody>
      </p:sp>
    </p:spTree>
    <p:extLst>
      <p:ext uri="{BB962C8B-B14F-4D97-AF65-F5344CB8AC3E}">
        <p14:creationId xmlns:p14="http://schemas.microsoft.com/office/powerpoint/2010/main" val="4021682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7874F-5D4C-449C-9D43-2E1D3FB43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389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None/>
            </a:pPr>
            <a:endParaRPr lang="en-US" sz="1600" b="0" kern="0" dirty="0">
              <a:latin typeface="Univers 45 Light" pitchFamily="34" charset="0"/>
            </a:endParaRPr>
          </a:p>
        </p:txBody>
      </p:sp>
      <p:sp>
        <p:nvSpPr>
          <p:cNvPr id="4" name="Slide Number Placeholder 3"/>
          <p:cNvSpPr>
            <a:spLocks noGrp="1"/>
          </p:cNvSpPr>
          <p:nvPr>
            <p:ph type="sldNum" sz="quarter" idx="10"/>
          </p:nvPr>
        </p:nvSpPr>
        <p:spPr/>
        <p:txBody>
          <a:bodyPr/>
          <a:lstStyle/>
          <a:p>
            <a:fld id="{36D61DED-4963-46DF-A237-5C6B2E4A9E08}" type="slidenum">
              <a:rPr lang="en-US" smtClean="0"/>
              <a:pPr/>
              <a:t>20</a:t>
            </a:fld>
            <a:endParaRPr lang="en-US"/>
          </a:p>
        </p:txBody>
      </p:sp>
    </p:spTree>
    <p:extLst>
      <p:ext uri="{BB962C8B-B14F-4D97-AF65-F5344CB8AC3E}">
        <p14:creationId xmlns:p14="http://schemas.microsoft.com/office/powerpoint/2010/main" val="155867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61DED-4963-46DF-A237-5C6B2E4A9E08}" type="slidenum">
              <a:rPr lang="en-US" smtClean="0"/>
              <a:pPr/>
              <a:t>29</a:t>
            </a:fld>
            <a:endParaRPr lang="en-US" dirty="0"/>
          </a:p>
        </p:txBody>
      </p:sp>
    </p:spTree>
    <p:extLst>
      <p:ext uri="{BB962C8B-B14F-4D97-AF65-F5344CB8AC3E}">
        <p14:creationId xmlns:p14="http://schemas.microsoft.com/office/powerpoint/2010/main" val="2760590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7874F-5D4C-449C-9D43-2E1D3FB43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389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8932C-6483-466C-A6D1-4F9760274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87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3E790-1AF0-4525-955E-7FA26D431517}" type="slidenum">
              <a:rPr lang="en-US" smtClean="0"/>
              <a:t>2</a:t>
            </a:fld>
            <a:endParaRPr lang="en-US"/>
          </a:p>
        </p:txBody>
      </p:sp>
    </p:spTree>
    <p:extLst>
      <p:ext uri="{BB962C8B-B14F-4D97-AF65-F5344CB8AC3E}">
        <p14:creationId xmlns:p14="http://schemas.microsoft.com/office/powerpoint/2010/main" val="799349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8932C-6483-466C-A6D1-4F9760274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067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[State-specific content]</a:t>
            </a:r>
          </a:p>
          <a:p>
            <a:endParaRPr lang="en-US" dirty="0"/>
          </a:p>
        </p:txBody>
      </p:sp>
    </p:spTree>
    <p:extLst>
      <p:ext uri="{BB962C8B-B14F-4D97-AF65-F5344CB8AC3E}">
        <p14:creationId xmlns:p14="http://schemas.microsoft.com/office/powerpoint/2010/main" val="289275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[State-specific content]</a:t>
            </a:r>
          </a:p>
          <a:p>
            <a:endParaRPr lang="en-US" dirty="0"/>
          </a:p>
        </p:txBody>
      </p:sp>
    </p:spTree>
    <p:extLst>
      <p:ext uri="{BB962C8B-B14F-4D97-AF65-F5344CB8AC3E}">
        <p14:creationId xmlns:p14="http://schemas.microsoft.com/office/powerpoint/2010/main" val="2651301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7874F-5D4C-449C-9D43-2E1D3FB43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537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D61DED-4963-46DF-A237-5C6B2E4A9E08}" type="slidenum">
              <a:rPr lang="en-US" smtClean="0"/>
              <a:pPr/>
              <a:t>4</a:t>
            </a:fld>
            <a:endParaRPr lang="en-US"/>
          </a:p>
        </p:txBody>
      </p:sp>
    </p:spTree>
    <p:extLst>
      <p:ext uri="{BB962C8B-B14F-4D97-AF65-F5344CB8AC3E}">
        <p14:creationId xmlns:p14="http://schemas.microsoft.com/office/powerpoint/2010/main" val="99175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None/>
            </a:pPr>
            <a:endParaRPr lang="en-US" sz="1600" b="0" kern="0">
              <a:latin typeface="Univers 45 Light"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61DED-4963-46DF-A237-5C6B2E4A9E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459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7874F-5D4C-449C-9D43-2E1D3FB43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664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D61DED-4963-46DF-A237-5C6B2E4A9E08}" type="slidenum">
              <a:rPr lang="en-US" smtClean="0"/>
              <a:pPr/>
              <a:t>7</a:t>
            </a:fld>
            <a:endParaRPr lang="en-US"/>
          </a:p>
        </p:txBody>
      </p:sp>
    </p:spTree>
    <p:extLst>
      <p:ext uri="{BB962C8B-B14F-4D97-AF65-F5344CB8AC3E}">
        <p14:creationId xmlns:p14="http://schemas.microsoft.com/office/powerpoint/2010/main" val="3950031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D61DED-4963-46DF-A237-5C6B2E4A9E08}" type="slidenum">
              <a:rPr lang="en-US" smtClean="0"/>
              <a:pPr/>
              <a:t>8</a:t>
            </a:fld>
            <a:endParaRPr lang="en-US"/>
          </a:p>
        </p:txBody>
      </p:sp>
    </p:spTree>
    <p:extLst>
      <p:ext uri="{BB962C8B-B14F-4D97-AF65-F5344CB8AC3E}">
        <p14:creationId xmlns:p14="http://schemas.microsoft.com/office/powerpoint/2010/main" val="3795373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3E790-1AF0-4525-955E-7FA26D431517}" type="slidenum">
              <a:rPr lang="en-US" smtClean="0"/>
              <a:t>10</a:t>
            </a:fld>
            <a:endParaRPr lang="en-US"/>
          </a:p>
        </p:txBody>
      </p:sp>
    </p:spTree>
    <p:extLst>
      <p:ext uri="{BB962C8B-B14F-4D97-AF65-F5344CB8AC3E}">
        <p14:creationId xmlns:p14="http://schemas.microsoft.com/office/powerpoint/2010/main" val="3086019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 Sunset Riders">
    <p:spTree>
      <p:nvGrpSpPr>
        <p:cNvPr id="1" name=""/>
        <p:cNvGrpSpPr/>
        <p:nvPr/>
      </p:nvGrpSpPr>
      <p:grpSpPr>
        <a:xfrm>
          <a:off x="0" y="0"/>
          <a:ext cx="0" cy="0"/>
          <a:chOff x="0" y="0"/>
          <a:chExt cx="0" cy="0"/>
        </a:xfrm>
      </p:grpSpPr>
      <p:pic>
        <p:nvPicPr>
          <p:cNvPr id="5" name="Picture 4" descr="A person and person holding hands and standing next to a motorcycle&#10;&#10;Description automatically generated">
            <a:extLst>
              <a:ext uri="{FF2B5EF4-FFF2-40B4-BE49-F238E27FC236}">
                <a16:creationId xmlns:a16="http://schemas.microsoft.com/office/drawing/2014/main" id="{97A34525-1F36-1F59-E3AB-B513A03C8B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91" b="13427"/>
          <a:stretch/>
        </p:blipFill>
        <p:spPr>
          <a:xfrm>
            <a:off x="0" y="0"/>
            <a:ext cx="12207240" cy="6867144"/>
          </a:xfrm>
          <a:prstGeom prst="rect">
            <a:avLst/>
          </a:prstGeom>
        </p:spPr>
      </p:pic>
      <p:sp>
        <p:nvSpPr>
          <p:cNvPr id="7" name="Footnote"/>
          <p:cNvSpPr>
            <a:spLocks noGrp="1"/>
          </p:cNvSpPr>
          <p:nvPr>
            <p:ph type="body" sz="quarter" idx="13"/>
          </p:nvPr>
        </p:nvSpPr>
        <p:spPr>
          <a:xfrm>
            <a:off x="457200" y="6363934"/>
            <a:ext cx="11277600" cy="312420"/>
          </a:xfrm>
        </p:spPr>
        <p:txBody>
          <a:bodyPr anchor="ctr"/>
          <a:lstStyle>
            <a:lvl1pPr marL="0" indent="0">
              <a:spcBef>
                <a:spcPts val="0"/>
              </a:spcBef>
              <a:spcAft>
                <a:spcPts val="300"/>
              </a:spcAft>
              <a:buFontTx/>
              <a:buNone/>
              <a:defRPr sz="800">
                <a:solidFill>
                  <a:schemeClr val="bg1"/>
                </a:solidFill>
              </a:defRPr>
            </a:lvl1pPr>
          </a:lstStyle>
          <a:p>
            <a:pPr lvl="0"/>
            <a:r>
              <a:rPr lang="en-US"/>
              <a:t>Edit Master text styles</a:t>
            </a:r>
          </a:p>
        </p:txBody>
      </p:sp>
      <p:sp>
        <p:nvSpPr>
          <p:cNvPr id="3" name="Content Placeholder 2"/>
          <p:cNvSpPr>
            <a:spLocks noGrp="1"/>
          </p:cNvSpPr>
          <p:nvPr>
            <p:ph idx="1"/>
          </p:nvPr>
        </p:nvSpPr>
        <p:spPr>
          <a:xfrm>
            <a:off x="457200" y="4526280"/>
            <a:ext cx="5676900" cy="548149"/>
          </a:xfrm>
        </p:spPr>
        <p:txBody>
          <a:bodyPr/>
          <a:lstStyle>
            <a:lvl1pPr marL="0" indent="0">
              <a:lnSpc>
                <a:spcPct val="114000"/>
              </a:lnSpc>
              <a:buNone/>
              <a:defRPr sz="2000" b="1">
                <a:solidFill>
                  <a:schemeClr val="accent1"/>
                </a:solidFill>
              </a:defRPr>
            </a:lvl1pPr>
            <a:lvl2pPr marL="288925" indent="0">
              <a:lnSpc>
                <a:spcPct val="114000"/>
              </a:lnSpc>
              <a:buNone/>
              <a:defRPr/>
            </a:lvl2pPr>
          </a:lstStyle>
          <a:p>
            <a:pPr lvl="0"/>
            <a:r>
              <a:rPr lang="en-US"/>
              <a:t>Edit Master text styles</a:t>
            </a:r>
          </a:p>
        </p:txBody>
      </p:sp>
      <p:sp>
        <p:nvSpPr>
          <p:cNvPr id="2" name="Title 1"/>
          <p:cNvSpPr>
            <a:spLocks noGrp="1"/>
          </p:cNvSpPr>
          <p:nvPr>
            <p:ph type="title"/>
          </p:nvPr>
        </p:nvSpPr>
        <p:spPr>
          <a:xfrm>
            <a:off x="457200" y="2743200"/>
            <a:ext cx="5676900" cy="876300"/>
          </a:xfrm>
        </p:spPr>
        <p:txBody>
          <a:bodyPr/>
          <a:lstStyle>
            <a:lvl1pPr>
              <a:defRPr sz="3200">
                <a:solidFill>
                  <a:schemeClr val="accent1"/>
                </a:solidFill>
              </a:defRPr>
            </a:lvl1pPr>
          </a:lstStyle>
          <a:p>
            <a:r>
              <a:rPr lang="en-US"/>
              <a:t>Click to edit Master title style</a:t>
            </a:r>
          </a:p>
        </p:txBody>
      </p:sp>
      <p:sp>
        <p:nvSpPr>
          <p:cNvPr id="9" name="Footer Placeholder 4" hidden="1">
            <a:extLst>
              <a:ext uri="{FF2B5EF4-FFF2-40B4-BE49-F238E27FC236}">
                <a16:creationId xmlns:a16="http://schemas.microsoft.com/office/drawing/2014/main" id="{7E89803B-84ED-4BDD-8AFC-1E82939BF7C8}"/>
              </a:ext>
            </a:extLst>
          </p:cNvPr>
          <p:cNvSpPr>
            <a:spLocks noGrp="1"/>
          </p:cNvSpPr>
          <p:nvPr>
            <p:ph type="ftr" sz="quarter" idx="3"/>
          </p:nvPr>
        </p:nvSpPr>
        <p:spPr>
          <a:xfrm>
            <a:off x="4165600" y="6556248"/>
            <a:ext cx="3860800" cy="301752"/>
          </a:xfrm>
          <a:prstGeom prst="rect">
            <a:avLst/>
          </a:prstGeom>
        </p:spPr>
        <p:txBody>
          <a:bodyPr vert="horz" lIns="91440" tIns="45720" rIns="91440" bIns="45720" rtlCol="0" anchor="ctr"/>
          <a:lstStyle>
            <a:lvl1pPr>
              <a:defRPr lang="en-US" sz="800" spc="150" baseline="0" smtClean="0">
                <a:solidFill>
                  <a:schemeClr val="bg1">
                    <a:lumMod val="8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1200" cap="none" spc="150" normalizeH="0" baseline="0" noProof="0">
              <a:ln>
                <a:noFill/>
              </a:ln>
              <a:solidFill>
                <a:srgbClr val="FFFFFF">
                  <a:lumMod val="85000"/>
                </a:srgbClr>
              </a:solidFill>
              <a:effectLst/>
              <a:uLnTx/>
              <a:uFillTx/>
              <a:latin typeface="Arial" charset="0"/>
              <a:ea typeface="+mn-ea"/>
              <a:cs typeface="+mn-cs"/>
            </a:endParaRPr>
          </a:p>
        </p:txBody>
      </p:sp>
    </p:spTree>
    <p:extLst>
      <p:ext uri="{BB962C8B-B14F-4D97-AF65-F5344CB8AC3E}">
        <p14:creationId xmlns:p14="http://schemas.microsoft.com/office/powerpoint/2010/main" val="368646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A_Title and Content">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457200" y="1803400"/>
            <a:ext cx="10972800" cy="4657725"/>
          </a:xfrm>
          <a:prstGeom prst="rect">
            <a:avLst/>
          </a:prstGeom>
        </p:spPr>
        <p:txBody>
          <a:bodyPr lIns="0" tIns="0"/>
          <a:lstStyle>
            <a:lvl1pPr>
              <a:spcBef>
                <a:spcPts val="1200"/>
              </a:spcBef>
              <a:spcAft>
                <a:spcPts val="0"/>
              </a:spcAft>
              <a:defRPr sz="1800"/>
            </a:lvl1pPr>
            <a:lvl2pPr>
              <a:spcBef>
                <a:spcPts val="600"/>
              </a:spcBef>
              <a:spcAft>
                <a:spcPts val="0"/>
              </a:spcAft>
              <a:defRPr sz="1600"/>
            </a:lvl2pPr>
            <a:lvl3pPr marL="682608" indent="-168270">
              <a:spcBef>
                <a:spcPts val="600"/>
              </a:spcBef>
              <a:spcAft>
                <a:spcPts val="300"/>
              </a:spcAft>
              <a:defRPr sz="1400"/>
            </a:lvl3pPr>
            <a:lvl4pPr marL="914377" indent="-231769">
              <a:spcBef>
                <a:spcPts val="300"/>
              </a:spcBef>
              <a:spcAft>
                <a:spcPts val="0"/>
              </a:spcAft>
              <a:defRPr sz="1400"/>
            </a:lvl4pPr>
            <a:lvl5pPr marL="1146146" indent="-231769">
              <a:spcBef>
                <a:spcPts val="300"/>
              </a:spcBef>
              <a:spcAft>
                <a:spcPts val="0"/>
              </a:spcAft>
              <a:buFont typeface="Arial" pitchFamily="34" charset="0"/>
              <a:buChar char="&gt;"/>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itle 6"/>
          <p:cNvSpPr>
            <a:spLocks noGrp="1"/>
          </p:cNvSpPr>
          <p:nvPr>
            <p:ph type="title"/>
          </p:nvPr>
        </p:nvSpPr>
        <p:spPr>
          <a:xfrm>
            <a:off x="457200" y="411479"/>
            <a:ext cx="10972800" cy="886968"/>
          </a:xfrm>
          <a:prstGeom prst="rect">
            <a:avLst/>
          </a:prstGeom>
        </p:spPr>
        <p:txBody>
          <a:bodyPr lIns="0" tIns="0"/>
          <a:lstStyle>
            <a:lvl1pPr>
              <a:lnSpc>
                <a:spcPct val="100000"/>
              </a:lnSpc>
              <a:defRPr sz="2800" b="1">
                <a:latin typeface="+mn-lt"/>
              </a:defRPr>
            </a:lvl1pPr>
          </a:lstStyle>
          <a:p>
            <a:r>
              <a:rPr lang="en-US"/>
              <a:t>Click to edit Master title style</a:t>
            </a:r>
          </a:p>
        </p:txBody>
      </p:sp>
      <p:sp>
        <p:nvSpPr>
          <p:cNvPr id="4" name="Bottom banner - navy blue">
            <a:extLst>
              <a:ext uri="{FF2B5EF4-FFF2-40B4-BE49-F238E27FC236}">
                <a16:creationId xmlns:a16="http://schemas.microsoft.com/office/drawing/2014/main" id="{61E35070-E4EA-47BC-9890-9D3F17C5AC87}"/>
              </a:ext>
            </a:extLst>
          </p:cNvPr>
          <p:cNvSpPr/>
          <p:nvPr/>
        </p:nvSpPr>
        <p:spPr>
          <a:xfrm>
            <a:off x="11734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mn-lt"/>
              <a:ea typeface="+mn-ea"/>
              <a:cs typeface="+mn-cs"/>
            </a:endParaRPr>
          </a:p>
        </p:txBody>
      </p:sp>
      <p:sp>
        <p:nvSpPr>
          <p:cNvPr id="5" name="Slide Number Placeholder 5">
            <a:extLst>
              <a:ext uri="{FF2B5EF4-FFF2-40B4-BE49-F238E27FC236}">
                <a16:creationId xmlns:a16="http://schemas.microsoft.com/office/drawing/2014/main" id="{0F7760FC-269B-4B17-AB11-FB7C65BA3573}"/>
              </a:ext>
            </a:extLst>
          </p:cNvPr>
          <p:cNvSpPr>
            <a:spLocks noGrp="1"/>
          </p:cNvSpPr>
          <p:nvPr>
            <p:ph type="sldNum" sz="quarter" idx="12"/>
          </p:nvPr>
        </p:nvSpPr>
        <p:spPr>
          <a:xfrm>
            <a:off x="11734800" y="6553200"/>
            <a:ext cx="457200" cy="304800"/>
          </a:xfrm>
        </p:spPr>
        <p:txBody>
          <a:bodyPr/>
          <a:lstStyle>
            <a:lvl1pPr>
              <a:defRPr sz="800" b="0">
                <a:latin typeface="+mn-lt"/>
              </a:defRPr>
            </a:lvl1p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a:t>
            </a:fld>
            <a:endParaRPr lang="en-US">
              <a:solidFill>
                <a:srgbClr val="FFFFFF">
                  <a:lumMod val="85000"/>
                </a:srgbClr>
              </a:solidFill>
            </a:endParaRPr>
          </a:p>
        </p:txBody>
      </p:sp>
    </p:spTree>
    <p:extLst>
      <p:ext uri="{BB962C8B-B14F-4D97-AF65-F5344CB8AC3E}">
        <p14:creationId xmlns:p14="http://schemas.microsoft.com/office/powerpoint/2010/main" val="1394555991"/>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orient="horz" pos="852">
          <p15:clr>
            <a:srgbClr val="FBAE40"/>
          </p15:clr>
        </p15:guide>
        <p15:guide id="4" orient="horz" pos="5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A_Title">
    <p:spTree>
      <p:nvGrpSpPr>
        <p:cNvPr id="1" name=""/>
        <p:cNvGrpSpPr/>
        <p:nvPr/>
      </p:nvGrpSpPr>
      <p:grpSpPr>
        <a:xfrm>
          <a:off x="0" y="0"/>
          <a:ext cx="0" cy="0"/>
          <a:chOff x="0" y="0"/>
          <a:chExt cx="0" cy="0"/>
        </a:xfrm>
      </p:grpSpPr>
      <p:sp>
        <p:nvSpPr>
          <p:cNvPr id="10" name="Title 6"/>
          <p:cNvSpPr>
            <a:spLocks noGrp="1"/>
          </p:cNvSpPr>
          <p:nvPr>
            <p:ph type="title"/>
          </p:nvPr>
        </p:nvSpPr>
        <p:spPr>
          <a:xfrm>
            <a:off x="457200" y="411480"/>
            <a:ext cx="10972800" cy="595312"/>
          </a:xfrm>
          <a:prstGeom prst="rect">
            <a:avLst/>
          </a:prstGeom>
        </p:spPr>
        <p:txBody>
          <a:bodyPr lIns="0" tIns="0"/>
          <a:lstStyle>
            <a:lvl1pPr>
              <a:lnSpc>
                <a:spcPct val="100000"/>
              </a:lnSpc>
              <a:defRPr sz="2800" b="1">
                <a:latin typeface="+mj-lt"/>
              </a:defRPr>
            </a:lvl1pPr>
          </a:lstStyle>
          <a:p>
            <a:r>
              <a:rPr lang="en-US"/>
              <a:t>Click to edit Master title style</a:t>
            </a:r>
          </a:p>
        </p:txBody>
      </p:sp>
      <p:sp>
        <p:nvSpPr>
          <p:cNvPr id="3" name="Bottom banner - navy blue">
            <a:extLst>
              <a:ext uri="{FF2B5EF4-FFF2-40B4-BE49-F238E27FC236}">
                <a16:creationId xmlns:a16="http://schemas.microsoft.com/office/drawing/2014/main" id="{732E7FAB-B8E1-4744-A1C7-051402BDBD7A}"/>
              </a:ext>
            </a:extLst>
          </p:cNvPr>
          <p:cNvSpPr/>
          <p:nvPr/>
        </p:nvSpPr>
        <p:spPr>
          <a:xfrm>
            <a:off x="11734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D9D9D9"/>
              </a:solidFill>
              <a:effectLst/>
              <a:uLnTx/>
              <a:uFillTx/>
              <a:latin typeface="+mn-lt"/>
              <a:ea typeface="+mn-ea"/>
              <a:cs typeface="+mn-cs"/>
            </a:endParaRPr>
          </a:p>
        </p:txBody>
      </p:sp>
      <p:sp>
        <p:nvSpPr>
          <p:cNvPr id="4" name="Slide Number Placeholder 5">
            <a:extLst>
              <a:ext uri="{FF2B5EF4-FFF2-40B4-BE49-F238E27FC236}">
                <a16:creationId xmlns:a16="http://schemas.microsoft.com/office/drawing/2014/main" id="{63978574-CD5E-4031-94BD-62D358C62C20}"/>
              </a:ext>
            </a:extLst>
          </p:cNvPr>
          <p:cNvSpPr>
            <a:spLocks noGrp="1"/>
          </p:cNvSpPr>
          <p:nvPr>
            <p:ph type="sldNum" sz="quarter" idx="12"/>
          </p:nvPr>
        </p:nvSpPr>
        <p:spPr>
          <a:xfrm>
            <a:off x="11734800" y="6553200"/>
            <a:ext cx="457200" cy="304800"/>
          </a:xfrm>
        </p:spPr>
        <p:txBody>
          <a:bodyPr/>
          <a:lstStyle>
            <a:lvl1pPr>
              <a:defRPr sz="800" b="0">
                <a:solidFill>
                  <a:srgbClr val="D9D9D9"/>
                </a:solidFill>
                <a:latin typeface="+mn-lt"/>
              </a:defRPr>
            </a:lvl1pPr>
          </a:lstStyle>
          <a:p>
            <a:pPr fontAlgn="base">
              <a:spcBef>
                <a:spcPct val="0"/>
              </a:spcBef>
              <a:spcAft>
                <a:spcPct val="0"/>
              </a:spcAft>
              <a:defRPr/>
            </a:pPr>
            <a:fld id="{2D55A223-BDE3-4662-BD05-6BDBDD27824A}"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97974202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88">
          <p15:clr>
            <a:srgbClr val="FBAE40"/>
          </p15:clr>
        </p15:guide>
        <p15:guide id="4" orient="horz" pos="8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 bullet">
    <p:spTree>
      <p:nvGrpSpPr>
        <p:cNvPr id="1" name=""/>
        <p:cNvGrpSpPr/>
        <p:nvPr/>
      </p:nvGrpSpPr>
      <p:grpSpPr>
        <a:xfrm>
          <a:off x="0" y="0"/>
          <a:ext cx="0" cy="0"/>
          <a:chOff x="0" y="0"/>
          <a:chExt cx="0" cy="0"/>
        </a:xfrm>
      </p:grpSpPr>
      <p:sp>
        <p:nvSpPr>
          <p:cNvPr id="8" name="Bottom banner - navy blue"/>
          <p:cNvSpPr/>
          <p:nvPr/>
        </p:nvSpPr>
        <p:spPr>
          <a:xfrm>
            <a:off x="11734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a:xfrm>
            <a:off x="11734800" y="6553200"/>
            <a:ext cx="4572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1" i="0" u="none" strike="noStrike" kern="1200" cap="none" spc="0" normalizeH="0" baseline="0" noProof="0" smtClean="0">
                <a:ln>
                  <a:noFill/>
                </a:ln>
                <a:solidFill>
                  <a:srgbClr val="FFFFFF">
                    <a:lumMod val="85000"/>
                  </a:srgb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800" b="1" i="0" u="none" strike="noStrike" kern="1200" cap="none" spc="0" normalizeH="0" baseline="0" noProof="0">
              <a:ln>
                <a:noFill/>
              </a:ln>
              <a:solidFill>
                <a:srgbClr val="FFFFFF">
                  <a:lumMod val="85000"/>
                </a:srgbClr>
              </a:solidFill>
              <a:effectLst/>
              <a:uLnTx/>
              <a:uFillTx/>
              <a:latin typeface="Arial" charset="0"/>
              <a:ea typeface="+mn-ea"/>
              <a:cs typeface="+mn-cs"/>
            </a:endParaRPr>
          </a:p>
        </p:txBody>
      </p:sp>
      <p:sp>
        <p:nvSpPr>
          <p:cNvPr id="7" name="Footnote"/>
          <p:cNvSpPr>
            <a:spLocks noGrp="1"/>
          </p:cNvSpPr>
          <p:nvPr>
            <p:ph type="body" sz="quarter" idx="13"/>
          </p:nvPr>
        </p:nvSpPr>
        <p:spPr>
          <a:xfrm>
            <a:off x="457200" y="6172200"/>
            <a:ext cx="11277600" cy="312420"/>
          </a:xfrm>
        </p:spPr>
        <p:txBody>
          <a:bodyPr anchor="ctr"/>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11277600" cy="4876800"/>
          </a:xfrm>
        </p:spPr>
        <p:txBody>
          <a:bodyPr/>
          <a:lstStyle>
            <a:lvl1pPr>
              <a:lnSpc>
                <a:spcPct val="114000"/>
              </a:lnSpc>
              <a:defRPr sz="2200"/>
            </a:lvl1pPr>
            <a:lvl2pPr>
              <a:lnSpc>
                <a:spcPct val="114000"/>
              </a:lnSpc>
              <a:defRPr/>
            </a:lvl2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450208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GMRS Basic Content">
    <p:spTree>
      <p:nvGrpSpPr>
        <p:cNvPr id="1" name=""/>
        <p:cNvGrpSpPr/>
        <p:nvPr/>
      </p:nvGrpSpPr>
      <p:grpSpPr>
        <a:xfrm>
          <a:off x="0" y="0"/>
          <a:ext cx="0" cy="0"/>
          <a:chOff x="0" y="0"/>
          <a:chExt cx="0" cy="0"/>
        </a:xfrm>
      </p:grpSpPr>
      <p:sp>
        <p:nvSpPr>
          <p:cNvPr id="8" name="Bottom banner - navy blue"/>
          <p:cNvSpPr/>
          <p:nvPr/>
        </p:nvSpPr>
        <p:spPr>
          <a:xfrm>
            <a:off x="11734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a:xfrm>
            <a:off x="11585448" y="6553200"/>
            <a:ext cx="612648" cy="304800"/>
          </a:xfrm>
        </p:spPr>
        <p:txBody>
          <a:bodyPr/>
          <a:lstStyle>
            <a:lvl1pPr>
              <a:defRPr>
                <a:solidFill>
                  <a:srgbClr val="D9D9D9"/>
                </a:solidFill>
              </a:defRPr>
            </a:lvl1pPr>
          </a:lstStyle>
          <a:p>
            <a:pPr fontAlgn="base">
              <a:spcBef>
                <a:spcPct val="0"/>
              </a:spcBef>
              <a:spcAft>
                <a:spcPct val="0"/>
              </a:spcAft>
              <a:defRPr/>
            </a:pPr>
            <a:fld id="{2D55A223-BDE3-4662-BD05-6BDBDD27824A}" type="slidenum">
              <a:rPr lang="en-US" smtClean="0"/>
              <a:pPr fontAlgn="base">
                <a:spcBef>
                  <a:spcPct val="0"/>
                </a:spcBef>
                <a:spcAft>
                  <a:spcPct val="0"/>
                </a:spcAft>
                <a:defRPr/>
              </a:pPr>
              <a:t>‹#›</a:t>
            </a:fld>
            <a:endParaRPr lang="en-US"/>
          </a:p>
        </p:txBody>
      </p:sp>
      <p:sp>
        <p:nvSpPr>
          <p:cNvPr id="7" name="Footnote"/>
          <p:cNvSpPr>
            <a:spLocks noGrp="1"/>
          </p:cNvSpPr>
          <p:nvPr>
            <p:ph type="body" sz="quarter" idx="13"/>
          </p:nvPr>
        </p:nvSpPr>
        <p:spPr>
          <a:xfrm>
            <a:off x="457200" y="6172200"/>
            <a:ext cx="11277600" cy="312420"/>
          </a:xfrm>
        </p:spPr>
        <p:txBody>
          <a:bodyPr anchor="ctr"/>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11277600" cy="4876800"/>
          </a:xfrm>
        </p:spPr>
        <p:txBody>
          <a:bodyPr/>
          <a:lstStyle>
            <a:lvl1pPr>
              <a:lnSpc>
                <a:spcPct val="114000"/>
              </a:lnSpc>
              <a:defRPr sz="2200"/>
            </a:lvl1pPr>
            <a:lvl2pPr>
              <a:lnSpc>
                <a:spcPct val="114000"/>
              </a:lnSpc>
              <a:defRPr/>
            </a:lvl2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lnSpc>
                <a:spcPct val="100000"/>
              </a:lnSpc>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355562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GMRS Bold - Navy Block">
    <p:spTree>
      <p:nvGrpSpPr>
        <p:cNvPr id="1" name=""/>
        <p:cNvGrpSpPr/>
        <p:nvPr/>
      </p:nvGrpSpPr>
      <p:grpSpPr>
        <a:xfrm>
          <a:off x="0" y="0"/>
          <a:ext cx="0" cy="0"/>
          <a:chOff x="0" y="0"/>
          <a:chExt cx="0" cy="0"/>
        </a:xfrm>
      </p:grpSpPr>
      <p:sp>
        <p:nvSpPr>
          <p:cNvPr id="11" name="Navy edge"/>
          <p:cNvSpPr/>
          <p:nvPr/>
        </p:nvSpPr>
        <p:spPr>
          <a:xfrm>
            <a:off x="7874599" y="0"/>
            <a:ext cx="431740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a:xfrm>
            <a:off x="11731752" y="6553200"/>
            <a:ext cx="457200" cy="304800"/>
          </a:xfrm>
        </p:spPr>
        <p:txBody>
          <a:bodyPr/>
          <a:lstStyle>
            <a:lvl1pPr>
              <a:defRPr>
                <a:solidFill>
                  <a:srgbClr val="D9D9D9"/>
                </a:solidFill>
              </a:defRPr>
            </a:lvl1pPr>
          </a:lstStyle>
          <a:p>
            <a:pPr fontAlgn="base">
              <a:spcBef>
                <a:spcPct val="0"/>
              </a:spcBef>
              <a:spcAft>
                <a:spcPct val="0"/>
              </a:spcAft>
              <a:defRPr/>
            </a:pPr>
            <a:fld id="{2D55A223-BDE3-4662-BD05-6BDBDD27824A}" type="slidenum">
              <a:rPr lang="en-US" smtClean="0"/>
              <a:pPr fontAlgn="base">
                <a:spcBef>
                  <a:spcPct val="0"/>
                </a:spcBef>
                <a:spcAft>
                  <a:spcPct val="0"/>
                </a:spcAft>
                <a:defRPr/>
              </a:pPr>
              <a:t>‹#›</a:t>
            </a:fld>
            <a:endParaRPr lang="en-US"/>
          </a:p>
        </p:txBody>
      </p:sp>
      <p:sp>
        <p:nvSpPr>
          <p:cNvPr id="7" name="Footnote"/>
          <p:cNvSpPr>
            <a:spLocks noGrp="1"/>
          </p:cNvSpPr>
          <p:nvPr>
            <p:ph type="body" sz="quarter" idx="13"/>
          </p:nvPr>
        </p:nvSpPr>
        <p:spPr>
          <a:xfrm>
            <a:off x="457200" y="6172200"/>
            <a:ext cx="7086600" cy="312420"/>
          </a:xfrm>
        </p:spPr>
        <p:txBody>
          <a:bodyPr anchor="ctr"/>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8337176" y="457200"/>
            <a:ext cx="3397624" cy="5715000"/>
          </a:xfrm>
        </p:spPr>
        <p:txBody>
          <a:bodyPr lIns="91440"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7086600"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2" y="411480"/>
            <a:ext cx="7086600" cy="883920"/>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1481777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Group Medicare Retiree Solutions">
    <p:spTree>
      <p:nvGrpSpPr>
        <p:cNvPr id="1" name=""/>
        <p:cNvGrpSpPr/>
        <p:nvPr/>
      </p:nvGrpSpPr>
      <p:grpSpPr>
        <a:xfrm>
          <a:off x="0" y="0"/>
          <a:ext cx="0" cy="0"/>
          <a:chOff x="0" y="0"/>
          <a:chExt cx="0" cy="0"/>
        </a:xfrm>
      </p:grpSpPr>
      <p:sp>
        <p:nvSpPr>
          <p:cNvPr id="2" name="Holder 2"/>
          <p:cNvSpPr>
            <a:spLocks noGrp="1"/>
          </p:cNvSpPr>
          <p:nvPr>
            <p:ph type="ctrTitle"/>
          </p:nvPr>
        </p:nvSpPr>
        <p:spPr>
          <a:xfrm>
            <a:off x="593512" y="338200"/>
            <a:ext cx="11004973" cy="461665"/>
          </a:xfrm>
          <a:prstGeom prst="rect">
            <a:avLst/>
          </a:prstGeom>
        </p:spPr>
        <p:txBody>
          <a:bodyPr wrap="square" lIns="0" tIns="0" rIns="0" bIns="0">
            <a:spAutoFit/>
          </a:bodyPr>
          <a:lstStyle>
            <a:lvl1pPr>
              <a:defRPr sz="3000" b="1" i="0">
                <a:solidFill>
                  <a:schemeClr val="accent1"/>
                </a:solidFill>
              </a:defRPr>
            </a:lvl1pPr>
          </a:lstStyle>
          <a:p>
            <a:endParaRPr/>
          </a:p>
        </p:txBody>
      </p:sp>
      <p:sp>
        <p:nvSpPr>
          <p:cNvPr id="6" name="Holder 6"/>
          <p:cNvSpPr>
            <a:spLocks noGrp="1"/>
          </p:cNvSpPr>
          <p:nvPr>
            <p:ph type="sldNum" sz="quarter" idx="7"/>
          </p:nvPr>
        </p:nvSpPr>
        <p:spPr/>
        <p:txBody>
          <a:bodyPr lIns="0" tIns="0" rIns="0" bIns="0"/>
          <a:lstStyle>
            <a:lvl1pPr algn="ctr">
              <a:defRPr sz="800" b="0" i="0">
                <a:solidFill>
                  <a:schemeClr val="bg1">
                    <a:lumMod val="85000"/>
                  </a:schemeClr>
                </a:solidFill>
                <a:latin typeface="Arial"/>
                <a:cs typeface="Arial"/>
              </a:defRPr>
            </a:lvl1pPr>
          </a:lstStyle>
          <a:p>
            <a:pPr marL="25400">
              <a:spcBef>
                <a:spcPts val="25"/>
              </a:spcBef>
              <a:defRPr/>
            </a:pPr>
            <a:fld id="{81D60167-4931-47E6-BA6A-407CBD079E47}" type="slidenum">
              <a:rPr lang="en-US" spc="-5" smtClean="0"/>
              <a:pPr marL="25400">
                <a:spcBef>
                  <a:spcPts val="25"/>
                </a:spcBef>
                <a:defRPr/>
              </a:pPr>
              <a:t>‹#›</a:t>
            </a:fld>
            <a:endParaRPr lang="en-US" spc="-5"/>
          </a:p>
        </p:txBody>
      </p:sp>
    </p:spTree>
    <p:extLst>
      <p:ext uri="{BB962C8B-B14F-4D97-AF65-F5344CB8AC3E}">
        <p14:creationId xmlns:p14="http://schemas.microsoft.com/office/powerpoint/2010/main" val="1197142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A_Agenda">
    <p:spTree>
      <p:nvGrpSpPr>
        <p:cNvPr id="1" name=""/>
        <p:cNvGrpSpPr/>
        <p:nvPr/>
      </p:nvGrpSpPr>
      <p:grpSpPr>
        <a:xfrm>
          <a:off x="0" y="0"/>
          <a:ext cx="0" cy="0"/>
          <a:chOff x="0" y="0"/>
          <a:chExt cx="0" cy="0"/>
        </a:xfrm>
      </p:grpSpPr>
      <p:sp>
        <p:nvSpPr>
          <p:cNvPr id="11" name="Title 1"/>
          <p:cNvSpPr>
            <a:spLocks noGrp="1"/>
          </p:cNvSpPr>
          <p:nvPr>
            <p:ph type="title"/>
          </p:nvPr>
        </p:nvSpPr>
        <p:spPr>
          <a:xfrm flipH="1">
            <a:off x="786661" y="2713433"/>
            <a:ext cx="2541480" cy="1231107"/>
          </a:xfrm>
          <a:prstGeom prst="rect">
            <a:avLst/>
          </a:prstGeom>
        </p:spPr>
        <p:txBody>
          <a:bodyPr wrap="square" lIns="0" tIns="0" rIns="0" bIns="0" anchor="ctr" anchorCtr="0">
            <a:spAutoFit/>
          </a:bodyPr>
          <a:lstStyle>
            <a:lvl1pPr algn="l" defTabSz="914377" rtl="0" eaLnBrk="1" latinLnBrk="0" hangingPunct="1">
              <a:lnSpc>
                <a:spcPct val="100000"/>
              </a:lnSpc>
              <a:spcBef>
                <a:spcPct val="0"/>
              </a:spcBef>
              <a:buNone/>
              <a:defRPr lang="en-US" sz="2667" b="0" kern="1200" dirty="0">
                <a:solidFill>
                  <a:srgbClr val="0F4A77"/>
                </a:solidFill>
                <a:latin typeface="Arial Black" pitchFamily="34" charset="0"/>
                <a:ea typeface="+mj-ea"/>
                <a:cs typeface="Arial" pitchFamily="34" charset="0"/>
              </a:defRPr>
            </a:lvl1pPr>
          </a:lstStyle>
          <a:p>
            <a:r>
              <a:rPr lang="en-US"/>
              <a:t>Click to edit Master title style</a:t>
            </a:r>
          </a:p>
        </p:txBody>
      </p:sp>
      <p:sp>
        <p:nvSpPr>
          <p:cNvPr id="6" name="Right Arrow 5"/>
          <p:cNvSpPr/>
          <p:nvPr/>
        </p:nvSpPr>
        <p:spPr>
          <a:xfrm>
            <a:off x="3348722" y="2014539"/>
            <a:ext cx="1219200" cy="2585596"/>
          </a:xfrm>
          <a:prstGeom prst="rightArrow">
            <a:avLst>
              <a:gd name="adj1" fmla="val 0"/>
              <a:gd name="adj2" fmla="val 0"/>
            </a:avLst>
          </a:prstGeom>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7" name="Content Placeholder 8"/>
          <p:cNvSpPr>
            <a:spLocks noGrp="1"/>
          </p:cNvSpPr>
          <p:nvPr>
            <p:ph sz="quarter" idx="11"/>
          </p:nvPr>
        </p:nvSpPr>
        <p:spPr>
          <a:xfrm>
            <a:off x="4935879" y="2365381"/>
            <a:ext cx="6823500" cy="1838849"/>
          </a:xfrm>
          <a:prstGeom prst="rect">
            <a:avLst/>
          </a:prstGeom>
        </p:spPr>
        <p:txBody>
          <a:bodyPr lIns="0" tIns="0" anchor="ctr" anchorCtr="0"/>
          <a:lstStyle>
            <a:lvl1pPr>
              <a:spcBef>
                <a:spcPts val="1800"/>
              </a:spcBef>
              <a:spcAft>
                <a:spcPts val="0"/>
              </a:spcAft>
              <a:defRPr sz="1800"/>
            </a:lvl1pPr>
            <a:lvl2pPr marL="461951" indent="-233357">
              <a:spcBef>
                <a:spcPts val="600"/>
              </a:spcBef>
              <a:spcAft>
                <a:spcPts val="0"/>
              </a:spcAft>
              <a:defRPr sz="1600"/>
            </a:lvl2pPr>
            <a:lvl3pPr marL="682608" indent="-220657">
              <a:spcBef>
                <a:spcPts val="600"/>
              </a:spcBef>
              <a:spcAft>
                <a:spcPts val="300"/>
              </a:spcAft>
              <a:defRPr sz="1400"/>
            </a:lvl3pPr>
            <a:lvl4pPr marL="914377" indent="-231769">
              <a:spcBef>
                <a:spcPts val="300"/>
              </a:spcBef>
              <a:spcAft>
                <a:spcPts val="0"/>
              </a:spcAft>
              <a:defRPr sz="1400"/>
            </a:lvl4pPr>
            <a:lvl5pPr marL="1146146" indent="-231769">
              <a:spcBef>
                <a:spcPts val="300"/>
              </a:spcBef>
              <a:spcAft>
                <a:spcPts val="0"/>
              </a:spcAft>
              <a:buFont typeface="Arial" pitchFamily="34" charset="0"/>
              <a:buChar char="&gt;"/>
              <a:defRPr sz="1200"/>
            </a:lvl5pPr>
          </a:lstStyle>
          <a:p>
            <a:pPr lvl="0"/>
            <a:r>
              <a:rPr lang="en-US"/>
              <a:t>Edit Master text styles</a:t>
            </a:r>
          </a:p>
          <a:p>
            <a:pPr lvl="1"/>
            <a:r>
              <a:rPr lang="en-US"/>
              <a:t>Second level</a:t>
            </a:r>
          </a:p>
          <a:p>
            <a:pPr lvl="2"/>
            <a:r>
              <a:rPr lang="en-US"/>
              <a:t>Third level</a:t>
            </a:r>
          </a:p>
        </p:txBody>
      </p:sp>
      <p:sp>
        <p:nvSpPr>
          <p:cNvPr id="5" name="Slide Number Placeholder 8">
            <a:extLst>
              <a:ext uri="{FF2B5EF4-FFF2-40B4-BE49-F238E27FC236}">
                <a16:creationId xmlns:a16="http://schemas.microsoft.com/office/drawing/2014/main" id="{467B7BC9-2500-4FFB-BC9E-C409E5FBC207}"/>
              </a:ext>
            </a:extLst>
          </p:cNvPr>
          <p:cNvSpPr>
            <a:spLocks noGrp="1"/>
          </p:cNvSpPr>
          <p:nvPr>
            <p:ph type="sldNum" sz="quarter" idx="12"/>
          </p:nvPr>
        </p:nvSpPr>
        <p:spPr>
          <a:xfrm>
            <a:off x="11731752" y="6553200"/>
            <a:ext cx="457200" cy="304800"/>
          </a:xfrm>
        </p:spPr>
        <p:txBody>
          <a:bodyPr/>
          <a:lstStyle>
            <a:lvl1pPr>
              <a:defRPr b="0"/>
            </a:lvl1pPr>
          </a:lstStyle>
          <a:p>
            <a:pPr fontAlgn="base">
              <a:spcBef>
                <a:spcPct val="0"/>
              </a:spcBef>
              <a:spcAft>
                <a:spcPct val="0"/>
              </a:spcAft>
              <a:defRPr/>
            </a:pPr>
            <a:fld id="{2D55A223-BDE3-4662-BD05-6BDBDD27824A}"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898751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A_Title and Content">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457200" y="1803400"/>
            <a:ext cx="10972800" cy="4657725"/>
          </a:xfrm>
          <a:prstGeom prst="rect">
            <a:avLst/>
          </a:prstGeom>
        </p:spPr>
        <p:txBody>
          <a:bodyPr lIns="0" tIns="0"/>
          <a:lstStyle>
            <a:lvl1pPr>
              <a:spcBef>
                <a:spcPts val="1200"/>
              </a:spcBef>
              <a:spcAft>
                <a:spcPts val="0"/>
              </a:spcAft>
              <a:defRPr sz="1800"/>
            </a:lvl1pPr>
            <a:lvl2pPr>
              <a:spcBef>
                <a:spcPts val="600"/>
              </a:spcBef>
              <a:spcAft>
                <a:spcPts val="0"/>
              </a:spcAft>
              <a:defRPr sz="1600"/>
            </a:lvl2pPr>
            <a:lvl3pPr marL="682608" indent="-168270">
              <a:spcBef>
                <a:spcPts val="600"/>
              </a:spcBef>
              <a:spcAft>
                <a:spcPts val="300"/>
              </a:spcAft>
              <a:defRPr sz="1400"/>
            </a:lvl3pPr>
            <a:lvl4pPr marL="914377" indent="-231769">
              <a:spcBef>
                <a:spcPts val="300"/>
              </a:spcBef>
              <a:spcAft>
                <a:spcPts val="0"/>
              </a:spcAft>
              <a:defRPr sz="1400"/>
            </a:lvl4pPr>
            <a:lvl5pPr marL="1146146" indent="-231769">
              <a:spcBef>
                <a:spcPts val="300"/>
              </a:spcBef>
              <a:spcAft>
                <a:spcPts val="0"/>
              </a:spcAft>
              <a:buFont typeface="Arial" pitchFamily="34" charset="0"/>
              <a:buChar char="&gt;"/>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itle 6"/>
          <p:cNvSpPr>
            <a:spLocks noGrp="1"/>
          </p:cNvSpPr>
          <p:nvPr>
            <p:ph type="title"/>
          </p:nvPr>
        </p:nvSpPr>
        <p:spPr>
          <a:xfrm>
            <a:off x="457200" y="411480"/>
            <a:ext cx="10972800" cy="577289"/>
          </a:xfrm>
          <a:prstGeom prst="rect">
            <a:avLst/>
          </a:prstGeom>
        </p:spPr>
        <p:txBody>
          <a:bodyPr lIns="0" tIns="0"/>
          <a:lstStyle>
            <a:lvl1pPr>
              <a:lnSpc>
                <a:spcPct val="100000"/>
              </a:lnSpc>
              <a:defRPr sz="3000" b="1">
                <a:latin typeface="+mn-lt"/>
              </a:defRPr>
            </a:lvl1pPr>
          </a:lstStyle>
          <a:p>
            <a:r>
              <a:rPr lang="en-US"/>
              <a:t>Click to edit Master title style</a:t>
            </a:r>
          </a:p>
        </p:txBody>
      </p:sp>
      <p:sp>
        <p:nvSpPr>
          <p:cNvPr id="4" name="Bottom banner - navy blue">
            <a:extLst>
              <a:ext uri="{FF2B5EF4-FFF2-40B4-BE49-F238E27FC236}">
                <a16:creationId xmlns:a16="http://schemas.microsoft.com/office/drawing/2014/main" id="{61E35070-E4EA-47BC-9890-9D3F17C5AC87}"/>
              </a:ext>
            </a:extLst>
          </p:cNvPr>
          <p:cNvSpPr/>
          <p:nvPr/>
        </p:nvSpPr>
        <p:spPr>
          <a:xfrm>
            <a:off x="11734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mn-lt"/>
              <a:ea typeface="+mn-ea"/>
              <a:cs typeface="+mn-cs"/>
            </a:endParaRPr>
          </a:p>
        </p:txBody>
      </p:sp>
      <p:sp>
        <p:nvSpPr>
          <p:cNvPr id="5" name="Slide Number Placeholder 5">
            <a:extLst>
              <a:ext uri="{FF2B5EF4-FFF2-40B4-BE49-F238E27FC236}">
                <a16:creationId xmlns:a16="http://schemas.microsoft.com/office/drawing/2014/main" id="{0F7760FC-269B-4B17-AB11-FB7C65BA3573}"/>
              </a:ext>
            </a:extLst>
          </p:cNvPr>
          <p:cNvSpPr>
            <a:spLocks noGrp="1"/>
          </p:cNvSpPr>
          <p:nvPr>
            <p:ph type="sldNum" sz="quarter" idx="12"/>
          </p:nvPr>
        </p:nvSpPr>
        <p:spPr>
          <a:xfrm>
            <a:off x="11734800" y="6553200"/>
            <a:ext cx="457200" cy="304800"/>
          </a:xfrm>
        </p:spPr>
        <p:txBody>
          <a:bodyPr/>
          <a:lstStyle>
            <a:lvl1pPr>
              <a:defRPr sz="800" b="0">
                <a:latin typeface="+mn-lt"/>
              </a:defRPr>
            </a:lvl1p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a:t>
            </a:fld>
            <a:endParaRPr lang="en-US">
              <a:solidFill>
                <a:srgbClr val="FFFFFF">
                  <a:lumMod val="85000"/>
                </a:srgbClr>
              </a:solidFill>
            </a:endParaRPr>
          </a:p>
        </p:txBody>
      </p:sp>
    </p:spTree>
    <p:extLst>
      <p:ext uri="{BB962C8B-B14F-4D97-AF65-F5344CB8AC3E}">
        <p14:creationId xmlns:p14="http://schemas.microsoft.com/office/powerpoint/2010/main" val="1394555991"/>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orient="horz" pos="852">
          <p15:clr>
            <a:srgbClr val="FBAE40"/>
          </p15:clr>
        </p15:guide>
        <p15:guide id="4" orient="horz" pos="5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A_Title">
    <p:spTree>
      <p:nvGrpSpPr>
        <p:cNvPr id="1" name=""/>
        <p:cNvGrpSpPr/>
        <p:nvPr/>
      </p:nvGrpSpPr>
      <p:grpSpPr>
        <a:xfrm>
          <a:off x="0" y="0"/>
          <a:ext cx="0" cy="0"/>
          <a:chOff x="0" y="0"/>
          <a:chExt cx="0" cy="0"/>
        </a:xfrm>
      </p:grpSpPr>
      <p:sp>
        <p:nvSpPr>
          <p:cNvPr id="10" name="Title 6"/>
          <p:cNvSpPr>
            <a:spLocks noGrp="1"/>
          </p:cNvSpPr>
          <p:nvPr>
            <p:ph type="title"/>
          </p:nvPr>
        </p:nvSpPr>
        <p:spPr>
          <a:xfrm>
            <a:off x="457200" y="411480"/>
            <a:ext cx="10972800" cy="595312"/>
          </a:xfrm>
          <a:prstGeom prst="rect">
            <a:avLst/>
          </a:prstGeom>
        </p:spPr>
        <p:txBody>
          <a:bodyPr lIns="0" tIns="0"/>
          <a:lstStyle>
            <a:lvl1pPr>
              <a:lnSpc>
                <a:spcPct val="100000"/>
              </a:lnSpc>
              <a:defRPr sz="3000" b="1">
                <a:latin typeface="+mj-lt"/>
              </a:defRPr>
            </a:lvl1pPr>
          </a:lstStyle>
          <a:p>
            <a:r>
              <a:rPr lang="en-US"/>
              <a:t>Click to edit Master title style</a:t>
            </a:r>
          </a:p>
        </p:txBody>
      </p:sp>
      <p:sp>
        <p:nvSpPr>
          <p:cNvPr id="3" name="Bottom banner - navy blue">
            <a:extLst>
              <a:ext uri="{FF2B5EF4-FFF2-40B4-BE49-F238E27FC236}">
                <a16:creationId xmlns:a16="http://schemas.microsoft.com/office/drawing/2014/main" id="{732E7FAB-B8E1-4744-A1C7-051402BDBD7A}"/>
              </a:ext>
            </a:extLst>
          </p:cNvPr>
          <p:cNvSpPr/>
          <p:nvPr/>
        </p:nvSpPr>
        <p:spPr>
          <a:xfrm>
            <a:off x="11734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mn-lt"/>
              <a:ea typeface="+mn-ea"/>
              <a:cs typeface="+mn-cs"/>
            </a:endParaRPr>
          </a:p>
        </p:txBody>
      </p:sp>
      <p:sp>
        <p:nvSpPr>
          <p:cNvPr id="4" name="Slide Number Placeholder 5">
            <a:extLst>
              <a:ext uri="{FF2B5EF4-FFF2-40B4-BE49-F238E27FC236}">
                <a16:creationId xmlns:a16="http://schemas.microsoft.com/office/drawing/2014/main" id="{63978574-CD5E-4031-94BD-62D358C62C20}"/>
              </a:ext>
            </a:extLst>
          </p:cNvPr>
          <p:cNvSpPr>
            <a:spLocks noGrp="1"/>
          </p:cNvSpPr>
          <p:nvPr>
            <p:ph type="sldNum" sz="quarter" idx="12"/>
          </p:nvPr>
        </p:nvSpPr>
        <p:spPr>
          <a:xfrm>
            <a:off x="11734800" y="6553200"/>
            <a:ext cx="457200" cy="304800"/>
          </a:xfrm>
        </p:spPr>
        <p:txBody>
          <a:bodyPr/>
          <a:lstStyle>
            <a:lvl1pPr>
              <a:defRPr sz="800" b="0">
                <a:latin typeface="+mn-lt"/>
              </a:defRPr>
            </a:lvl1p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a:t>
            </a:fld>
            <a:endParaRPr lang="en-US">
              <a:solidFill>
                <a:srgbClr val="FFFFFF">
                  <a:lumMod val="85000"/>
                </a:srgbClr>
              </a:solidFill>
            </a:endParaRPr>
          </a:p>
        </p:txBody>
      </p:sp>
    </p:spTree>
    <p:extLst>
      <p:ext uri="{BB962C8B-B14F-4D97-AF65-F5344CB8AC3E}">
        <p14:creationId xmlns:p14="http://schemas.microsoft.com/office/powerpoint/2010/main" val="297974202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88">
          <p15:clr>
            <a:srgbClr val="FBAE40"/>
          </p15:clr>
        </p15:guide>
        <p15:guide id="4" orient="horz" pos="8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and Content - bullet">
    <p:spTree>
      <p:nvGrpSpPr>
        <p:cNvPr id="1" name=""/>
        <p:cNvGrpSpPr/>
        <p:nvPr/>
      </p:nvGrpSpPr>
      <p:grpSpPr>
        <a:xfrm>
          <a:off x="0" y="0"/>
          <a:ext cx="0" cy="0"/>
          <a:chOff x="0" y="0"/>
          <a:chExt cx="0" cy="0"/>
        </a:xfrm>
      </p:grpSpPr>
      <p:sp>
        <p:nvSpPr>
          <p:cNvPr id="8" name="Bottom banner - navy blue"/>
          <p:cNvSpPr/>
          <p:nvPr/>
        </p:nvSpPr>
        <p:spPr>
          <a:xfrm>
            <a:off x="11734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a:xfrm>
            <a:off x="11734800" y="6553200"/>
            <a:ext cx="4572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1" i="0" u="none" strike="noStrike" kern="1200" cap="none" spc="0" normalizeH="0" baseline="0" noProof="0" smtClean="0">
                <a:ln>
                  <a:noFill/>
                </a:ln>
                <a:solidFill>
                  <a:srgbClr val="FFFFFF">
                    <a:lumMod val="85000"/>
                  </a:srgb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800" b="1" i="0" u="none" strike="noStrike" kern="1200" cap="none" spc="0" normalizeH="0" baseline="0" noProof="0">
              <a:ln>
                <a:noFill/>
              </a:ln>
              <a:solidFill>
                <a:srgbClr val="FFFFFF">
                  <a:lumMod val="85000"/>
                </a:srgbClr>
              </a:solidFill>
              <a:effectLst/>
              <a:uLnTx/>
              <a:uFillTx/>
              <a:latin typeface="Arial" charset="0"/>
              <a:ea typeface="+mn-ea"/>
              <a:cs typeface="+mn-cs"/>
            </a:endParaRPr>
          </a:p>
        </p:txBody>
      </p:sp>
      <p:sp>
        <p:nvSpPr>
          <p:cNvPr id="7" name="Footnote"/>
          <p:cNvSpPr>
            <a:spLocks noGrp="1"/>
          </p:cNvSpPr>
          <p:nvPr>
            <p:ph type="body" sz="quarter" idx="13"/>
          </p:nvPr>
        </p:nvSpPr>
        <p:spPr>
          <a:xfrm>
            <a:off x="457200" y="6172200"/>
            <a:ext cx="11277600" cy="312420"/>
          </a:xfrm>
        </p:spPr>
        <p:txBody>
          <a:bodyPr anchor="ctr"/>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11277600" cy="4876800"/>
          </a:xfrm>
        </p:spPr>
        <p:txBody>
          <a:bodyPr/>
          <a:lstStyle>
            <a:lvl1pPr>
              <a:lnSpc>
                <a:spcPct val="114000"/>
              </a:lnSpc>
              <a:defRPr sz="2200"/>
            </a:lvl1pPr>
            <a:lvl2pPr>
              <a:lnSpc>
                <a:spcPct val="114000"/>
              </a:lnSpc>
              <a:defRPr/>
            </a:lvl2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45020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 Beachcombers">
    <p:spTree>
      <p:nvGrpSpPr>
        <p:cNvPr id="1" name=""/>
        <p:cNvGrpSpPr/>
        <p:nvPr/>
      </p:nvGrpSpPr>
      <p:grpSpPr>
        <a:xfrm>
          <a:off x="0" y="0"/>
          <a:ext cx="0" cy="0"/>
          <a:chOff x="0" y="0"/>
          <a:chExt cx="0" cy="0"/>
        </a:xfrm>
      </p:grpSpPr>
      <p:pic>
        <p:nvPicPr>
          <p:cNvPr id="5" name="Picture 4" descr="A person and person holding hands on a beach&#10;&#10;Description automatically generated">
            <a:extLst>
              <a:ext uri="{FF2B5EF4-FFF2-40B4-BE49-F238E27FC236}">
                <a16:creationId xmlns:a16="http://schemas.microsoft.com/office/drawing/2014/main" id="{5E480CD9-A74D-AC46-0B49-33499C514B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618"/>
          <a:stretch/>
        </p:blipFill>
        <p:spPr>
          <a:xfrm>
            <a:off x="0" y="0"/>
            <a:ext cx="12207240" cy="6867144"/>
          </a:xfrm>
          <a:prstGeom prst="rect">
            <a:avLst/>
          </a:prstGeom>
        </p:spPr>
      </p:pic>
      <p:sp>
        <p:nvSpPr>
          <p:cNvPr id="7" name="Footnote"/>
          <p:cNvSpPr>
            <a:spLocks noGrp="1"/>
          </p:cNvSpPr>
          <p:nvPr>
            <p:ph type="body" sz="quarter" idx="13"/>
          </p:nvPr>
        </p:nvSpPr>
        <p:spPr>
          <a:xfrm>
            <a:off x="457200" y="6363934"/>
            <a:ext cx="11277600" cy="312420"/>
          </a:xfrm>
        </p:spPr>
        <p:txBody>
          <a:bodyPr anchor="ctr"/>
          <a:lstStyle>
            <a:lvl1pPr marL="0" indent="0">
              <a:spcBef>
                <a:spcPts val="0"/>
              </a:spcBef>
              <a:spcAft>
                <a:spcPts val="300"/>
              </a:spcAft>
              <a:buFontTx/>
              <a:buNone/>
              <a:defRPr sz="800">
                <a:solidFill>
                  <a:schemeClr val="bg1"/>
                </a:solidFill>
              </a:defRPr>
            </a:lvl1pPr>
          </a:lstStyle>
          <a:p>
            <a:pPr lvl="0"/>
            <a:r>
              <a:rPr lang="en-US"/>
              <a:t>Edit Master text styles</a:t>
            </a:r>
          </a:p>
        </p:txBody>
      </p:sp>
      <p:sp>
        <p:nvSpPr>
          <p:cNvPr id="3" name="Content Placeholder 2"/>
          <p:cNvSpPr>
            <a:spLocks noGrp="1"/>
          </p:cNvSpPr>
          <p:nvPr>
            <p:ph idx="1"/>
          </p:nvPr>
        </p:nvSpPr>
        <p:spPr>
          <a:xfrm>
            <a:off x="457200" y="4526280"/>
            <a:ext cx="5676900" cy="548149"/>
          </a:xfrm>
        </p:spPr>
        <p:txBody>
          <a:bodyPr/>
          <a:lstStyle>
            <a:lvl1pPr marL="0" indent="0">
              <a:lnSpc>
                <a:spcPct val="114000"/>
              </a:lnSpc>
              <a:buNone/>
              <a:defRPr sz="2000" b="1">
                <a:solidFill>
                  <a:schemeClr val="accent1"/>
                </a:solidFill>
              </a:defRPr>
            </a:lvl1pPr>
            <a:lvl2pPr marL="288925" indent="0">
              <a:lnSpc>
                <a:spcPct val="114000"/>
              </a:lnSpc>
              <a:buNone/>
              <a:defRPr/>
            </a:lvl2pPr>
          </a:lstStyle>
          <a:p>
            <a:pPr lvl="0"/>
            <a:r>
              <a:rPr lang="en-US"/>
              <a:t>Edit Master text styles</a:t>
            </a:r>
          </a:p>
        </p:txBody>
      </p:sp>
      <p:sp>
        <p:nvSpPr>
          <p:cNvPr id="2" name="Title 1"/>
          <p:cNvSpPr>
            <a:spLocks noGrp="1"/>
          </p:cNvSpPr>
          <p:nvPr>
            <p:ph type="title"/>
          </p:nvPr>
        </p:nvSpPr>
        <p:spPr>
          <a:xfrm>
            <a:off x="457200" y="3108960"/>
            <a:ext cx="5676900" cy="876300"/>
          </a:xfrm>
        </p:spPr>
        <p:txBody>
          <a:bodyPr/>
          <a:lstStyle>
            <a:lvl1pPr>
              <a:defRPr sz="3200">
                <a:solidFill>
                  <a:schemeClr val="accent1"/>
                </a:solidFill>
              </a:defRPr>
            </a:lvl1pPr>
          </a:lstStyle>
          <a:p>
            <a:r>
              <a:rPr lang="en-US"/>
              <a:t>Click to edit Master title style</a:t>
            </a:r>
          </a:p>
        </p:txBody>
      </p:sp>
      <p:sp>
        <p:nvSpPr>
          <p:cNvPr id="9" name="Footer Placeholder 4" hidden="1">
            <a:extLst>
              <a:ext uri="{FF2B5EF4-FFF2-40B4-BE49-F238E27FC236}">
                <a16:creationId xmlns:a16="http://schemas.microsoft.com/office/drawing/2014/main" id="{7E89803B-84ED-4BDD-8AFC-1E82939BF7C8}"/>
              </a:ext>
            </a:extLst>
          </p:cNvPr>
          <p:cNvSpPr>
            <a:spLocks noGrp="1"/>
          </p:cNvSpPr>
          <p:nvPr>
            <p:ph type="ftr" sz="quarter" idx="3"/>
          </p:nvPr>
        </p:nvSpPr>
        <p:spPr>
          <a:xfrm>
            <a:off x="4165600" y="6556248"/>
            <a:ext cx="3860800" cy="301752"/>
          </a:xfrm>
          <a:prstGeom prst="rect">
            <a:avLst/>
          </a:prstGeom>
        </p:spPr>
        <p:txBody>
          <a:bodyPr vert="horz" lIns="91440" tIns="45720" rIns="91440" bIns="45720" rtlCol="0" anchor="ctr"/>
          <a:lstStyle>
            <a:lvl1pPr>
              <a:defRPr lang="en-US" sz="800" spc="150" baseline="0" smtClean="0">
                <a:solidFill>
                  <a:schemeClr val="bg1">
                    <a:lumMod val="8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1200" cap="none" spc="150" normalizeH="0" baseline="0" noProof="0">
              <a:ln>
                <a:noFill/>
              </a:ln>
              <a:solidFill>
                <a:srgbClr val="FFFFFF">
                  <a:lumMod val="85000"/>
                </a:srgbClr>
              </a:solidFill>
              <a:effectLst/>
              <a:uLnTx/>
              <a:uFillTx/>
              <a:latin typeface="Arial" charset="0"/>
              <a:ea typeface="+mn-ea"/>
              <a:cs typeface="+mn-cs"/>
            </a:endParaRPr>
          </a:p>
        </p:txBody>
      </p:sp>
    </p:spTree>
    <p:extLst>
      <p:ext uri="{BB962C8B-B14F-4D97-AF65-F5344CB8AC3E}">
        <p14:creationId xmlns:p14="http://schemas.microsoft.com/office/powerpoint/2010/main" val="1043829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lue Edge Only">
    <p:spTree>
      <p:nvGrpSpPr>
        <p:cNvPr id="1" name=""/>
        <p:cNvGrpSpPr/>
        <p:nvPr/>
      </p:nvGrpSpPr>
      <p:grpSpPr>
        <a:xfrm>
          <a:off x="0" y="0"/>
          <a:ext cx="0" cy="0"/>
          <a:chOff x="0" y="0"/>
          <a:chExt cx="0" cy="0"/>
        </a:xfrm>
      </p:grpSpPr>
      <p:pic>
        <p:nvPicPr>
          <p:cNvPr id="87" name="Graphic 10" descr="Graphic 10"/>
          <p:cNvPicPr>
            <a:picLocks noChangeAspect="1"/>
          </p:cNvPicPr>
          <p:nvPr/>
        </p:nvPicPr>
        <p:blipFill>
          <a:blip r:embed="rId2"/>
          <a:stretch>
            <a:fillRect/>
          </a:stretch>
        </p:blipFill>
        <p:spPr>
          <a:xfrm>
            <a:off x="9106396" y="-8551"/>
            <a:ext cx="3085604" cy="6866553"/>
          </a:xfrm>
          <a:prstGeom prst="rect">
            <a:avLst/>
          </a:prstGeom>
          <a:ln w="12700">
            <a:miter lim="400000"/>
          </a:ln>
        </p:spPr>
      </p:pic>
      <p:sp>
        <p:nvSpPr>
          <p:cNvPr id="10" name="Slide Number">
            <a:extLst>
              <a:ext uri="{FF2B5EF4-FFF2-40B4-BE49-F238E27FC236}">
                <a16:creationId xmlns:a16="http://schemas.microsoft.com/office/drawing/2014/main" id="{435E7784-185B-4AFD-B050-A84CE43D84BC}"/>
              </a:ext>
            </a:extLst>
          </p:cNvPr>
          <p:cNvSpPr txBox="1">
            <a:spLocks noGrp="1"/>
          </p:cNvSpPr>
          <p:nvPr>
            <p:ph type="sldNum" sz="quarter" idx="2"/>
          </p:nvPr>
        </p:nvSpPr>
        <p:spPr>
          <a:xfrm>
            <a:off x="8845136" y="6611112"/>
            <a:ext cx="263850" cy="261606"/>
          </a:xfrm>
          <a:prstGeom prst="rect">
            <a:avLst/>
          </a:prstGeom>
        </p:spPr>
        <p:txBody>
          <a:bodyPr/>
          <a:lstStyle>
            <a:lvl1pPr>
              <a:defRPr sz="1100">
                <a:solidFill>
                  <a:srgbClr val="979797"/>
                </a:solidFill>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274536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86E32-2EC9-403C-B683-DD74BAE92686}" type="datetimeFigureOut">
              <a:rPr lang="en-US" smtClean="0"/>
              <a:t>6/26/2025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B1FA4-C7A3-401D-849A-B5321E973A5A}" type="slidenum">
              <a:rPr lang="en-US" smtClean="0"/>
              <a:t>‹#›</a:t>
            </a:fld>
            <a:endParaRPr lang="en-US"/>
          </a:p>
        </p:txBody>
      </p:sp>
    </p:spTree>
    <p:extLst>
      <p:ext uri="{BB962C8B-B14F-4D97-AF65-F5344CB8AC3E}">
        <p14:creationId xmlns:p14="http://schemas.microsoft.com/office/powerpoint/2010/main" val="30514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 Girlfriends">
    <p:spTree>
      <p:nvGrpSpPr>
        <p:cNvPr id="1" name=""/>
        <p:cNvGrpSpPr/>
        <p:nvPr/>
      </p:nvGrpSpPr>
      <p:grpSpPr>
        <a:xfrm>
          <a:off x="0" y="0"/>
          <a:ext cx="0" cy="0"/>
          <a:chOff x="0" y="0"/>
          <a:chExt cx="0" cy="0"/>
        </a:xfrm>
      </p:grpSpPr>
      <p:pic>
        <p:nvPicPr>
          <p:cNvPr id="5" name="Picture 4" descr="A group of women laughing&#10;&#10;Description automatically generated">
            <a:extLst>
              <a:ext uri="{FF2B5EF4-FFF2-40B4-BE49-F238E27FC236}">
                <a16:creationId xmlns:a16="http://schemas.microsoft.com/office/drawing/2014/main" id="{BCD857C0-D5F3-0D0C-20F3-5987819007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604"/>
          <a:stretch/>
        </p:blipFill>
        <p:spPr>
          <a:xfrm>
            <a:off x="0" y="0"/>
            <a:ext cx="12207240" cy="6868290"/>
          </a:xfrm>
          <a:prstGeom prst="rect">
            <a:avLst/>
          </a:prstGeom>
        </p:spPr>
      </p:pic>
      <p:sp>
        <p:nvSpPr>
          <p:cNvPr id="7" name="Footnote"/>
          <p:cNvSpPr>
            <a:spLocks noGrp="1"/>
          </p:cNvSpPr>
          <p:nvPr>
            <p:ph type="body" sz="quarter" idx="13"/>
          </p:nvPr>
        </p:nvSpPr>
        <p:spPr>
          <a:xfrm>
            <a:off x="457200" y="6363934"/>
            <a:ext cx="11277600" cy="312420"/>
          </a:xfrm>
        </p:spPr>
        <p:txBody>
          <a:bodyPr anchor="ctr"/>
          <a:lstStyle>
            <a:lvl1pPr marL="0" indent="0">
              <a:spcBef>
                <a:spcPts val="0"/>
              </a:spcBef>
              <a:spcAft>
                <a:spcPts val="300"/>
              </a:spcAft>
              <a:buFontTx/>
              <a:buNone/>
              <a:defRPr sz="800">
                <a:solidFill>
                  <a:schemeClr val="bg1"/>
                </a:solidFill>
              </a:defRPr>
            </a:lvl1pPr>
          </a:lstStyle>
          <a:p>
            <a:pPr lvl="0"/>
            <a:r>
              <a:rPr lang="en-US"/>
              <a:t>Edit Master text styles</a:t>
            </a:r>
          </a:p>
        </p:txBody>
      </p:sp>
      <p:sp>
        <p:nvSpPr>
          <p:cNvPr id="3" name="Content Placeholder 2"/>
          <p:cNvSpPr>
            <a:spLocks noGrp="1"/>
          </p:cNvSpPr>
          <p:nvPr>
            <p:ph idx="1"/>
          </p:nvPr>
        </p:nvSpPr>
        <p:spPr>
          <a:xfrm>
            <a:off x="457200" y="4526280"/>
            <a:ext cx="5676900" cy="548149"/>
          </a:xfrm>
        </p:spPr>
        <p:txBody>
          <a:bodyPr/>
          <a:lstStyle>
            <a:lvl1pPr marL="0" indent="0">
              <a:lnSpc>
                <a:spcPct val="114000"/>
              </a:lnSpc>
              <a:buNone/>
              <a:defRPr sz="2000" b="1">
                <a:solidFill>
                  <a:schemeClr val="accent1"/>
                </a:solidFill>
              </a:defRPr>
            </a:lvl1pPr>
            <a:lvl2pPr marL="288925" indent="0">
              <a:lnSpc>
                <a:spcPct val="114000"/>
              </a:lnSpc>
              <a:buNone/>
              <a:defRPr/>
            </a:lvl2pPr>
          </a:lstStyle>
          <a:p>
            <a:pPr lvl="0"/>
            <a:r>
              <a:rPr lang="en-US"/>
              <a:t>Edit Master text styles</a:t>
            </a:r>
          </a:p>
        </p:txBody>
      </p:sp>
      <p:sp>
        <p:nvSpPr>
          <p:cNvPr id="2" name="Title 1"/>
          <p:cNvSpPr>
            <a:spLocks noGrp="1"/>
          </p:cNvSpPr>
          <p:nvPr>
            <p:ph type="title"/>
          </p:nvPr>
        </p:nvSpPr>
        <p:spPr>
          <a:xfrm>
            <a:off x="457200" y="3108960"/>
            <a:ext cx="5676900" cy="876300"/>
          </a:xfrm>
        </p:spPr>
        <p:txBody>
          <a:bodyPr/>
          <a:lstStyle>
            <a:lvl1pPr>
              <a:defRPr sz="3200">
                <a:solidFill>
                  <a:schemeClr val="accent1"/>
                </a:solidFill>
              </a:defRPr>
            </a:lvl1pPr>
          </a:lstStyle>
          <a:p>
            <a:r>
              <a:rPr lang="en-US"/>
              <a:t>Click to edit Master title style</a:t>
            </a:r>
          </a:p>
        </p:txBody>
      </p:sp>
      <p:sp>
        <p:nvSpPr>
          <p:cNvPr id="9" name="Footer Placeholder 4" hidden="1">
            <a:extLst>
              <a:ext uri="{FF2B5EF4-FFF2-40B4-BE49-F238E27FC236}">
                <a16:creationId xmlns:a16="http://schemas.microsoft.com/office/drawing/2014/main" id="{7E89803B-84ED-4BDD-8AFC-1E82939BF7C8}"/>
              </a:ext>
            </a:extLst>
          </p:cNvPr>
          <p:cNvSpPr>
            <a:spLocks noGrp="1"/>
          </p:cNvSpPr>
          <p:nvPr>
            <p:ph type="ftr" sz="quarter" idx="3"/>
          </p:nvPr>
        </p:nvSpPr>
        <p:spPr>
          <a:xfrm>
            <a:off x="4165600" y="6556248"/>
            <a:ext cx="3860800" cy="301752"/>
          </a:xfrm>
          <a:prstGeom prst="rect">
            <a:avLst/>
          </a:prstGeom>
        </p:spPr>
        <p:txBody>
          <a:bodyPr vert="horz" lIns="91440" tIns="45720" rIns="91440" bIns="45720" rtlCol="0" anchor="ctr"/>
          <a:lstStyle>
            <a:lvl1pPr>
              <a:defRPr lang="en-US" sz="800" spc="150" baseline="0" smtClean="0">
                <a:solidFill>
                  <a:schemeClr val="bg1">
                    <a:lumMod val="8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1200" cap="none" spc="150" normalizeH="0" baseline="0" noProof="0">
              <a:ln>
                <a:noFill/>
              </a:ln>
              <a:solidFill>
                <a:srgbClr val="FFFFFF">
                  <a:lumMod val="85000"/>
                </a:srgbClr>
              </a:solidFill>
              <a:effectLst/>
              <a:uLnTx/>
              <a:uFillTx/>
              <a:latin typeface="Arial" charset="0"/>
              <a:ea typeface="+mn-ea"/>
              <a:cs typeface="+mn-cs"/>
            </a:endParaRPr>
          </a:p>
        </p:txBody>
      </p:sp>
    </p:spTree>
    <p:extLst>
      <p:ext uri="{BB962C8B-B14F-4D97-AF65-F5344CB8AC3E}">
        <p14:creationId xmlns:p14="http://schemas.microsoft.com/office/powerpoint/2010/main" val="215745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 Crew">
    <p:spTree>
      <p:nvGrpSpPr>
        <p:cNvPr id="1" name=""/>
        <p:cNvGrpSpPr/>
        <p:nvPr/>
      </p:nvGrpSpPr>
      <p:grpSpPr>
        <a:xfrm>
          <a:off x="0" y="0"/>
          <a:ext cx="0" cy="0"/>
          <a:chOff x="0" y="0"/>
          <a:chExt cx="0" cy="0"/>
        </a:xfrm>
      </p:grpSpPr>
      <p:pic>
        <p:nvPicPr>
          <p:cNvPr id="5" name="Picture 4" descr="A group of people looking at a helmet&#10;&#10;Description automatically generated">
            <a:extLst>
              <a:ext uri="{FF2B5EF4-FFF2-40B4-BE49-F238E27FC236}">
                <a16:creationId xmlns:a16="http://schemas.microsoft.com/office/drawing/2014/main" id="{A4E82D00-F518-C421-C738-090432391E9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618"/>
          <a:stretch/>
        </p:blipFill>
        <p:spPr>
          <a:xfrm>
            <a:off x="0" y="0"/>
            <a:ext cx="12207240" cy="6867144"/>
          </a:xfrm>
          <a:prstGeom prst="rect">
            <a:avLst/>
          </a:prstGeom>
        </p:spPr>
      </p:pic>
      <p:sp>
        <p:nvSpPr>
          <p:cNvPr id="7" name="Footnote"/>
          <p:cNvSpPr>
            <a:spLocks noGrp="1"/>
          </p:cNvSpPr>
          <p:nvPr>
            <p:ph type="body" sz="quarter" idx="13"/>
          </p:nvPr>
        </p:nvSpPr>
        <p:spPr>
          <a:xfrm>
            <a:off x="457200" y="6363934"/>
            <a:ext cx="11277600" cy="312420"/>
          </a:xfrm>
        </p:spPr>
        <p:txBody>
          <a:bodyPr anchor="ctr"/>
          <a:lstStyle>
            <a:lvl1pPr marL="0" indent="0">
              <a:spcBef>
                <a:spcPts val="0"/>
              </a:spcBef>
              <a:spcAft>
                <a:spcPts val="300"/>
              </a:spcAft>
              <a:buFontTx/>
              <a:buNone/>
              <a:defRPr sz="800">
                <a:solidFill>
                  <a:schemeClr val="bg1"/>
                </a:solidFill>
              </a:defRPr>
            </a:lvl1pPr>
          </a:lstStyle>
          <a:p>
            <a:pPr lvl="0"/>
            <a:r>
              <a:rPr lang="en-US"/>
              <a:t>Edit Master text styles</a:t>
            </a:r>
          </a:p>
        </p:txBody>
      </p:sp>
      <p:sp>
        <p:nvSpPr>
          <p:cNvPr id="3" name="Content Placeholder 2"/>
          <p:cNvSpPr>
            <a:spLocks noGrp="1"/>
          </p:cNvSpPr>
          <p:nvPr>
            <p:ph idx="1"/>
          </p:nvPr>
        </p:nvSpPr>
        <p:spPr>
          <a:xfrm>
            <a:off x="457200" y="4526280"/>
            <a:ext cx="5676900" cy="548149"/>
          </a:xfrm>
        </p:spPr>
        <p:txBody>
          <a:bodyPr/>
          <a:lstStyle>
            <a:lvl1pPr marL="0" indent="0">
              <a:lnSpc>
                <a:spcPct val="114000"/>
              </a:lnSpc>
              <a:buNone/>
              <a:defRPr sz="2000" b="1">
                <a:solidFill>
                  <a:schemeClr val="accent1"/>
                </a:solidFill>
              </a:defRPr>
            </a:lvl1pPr>
            <a:lvl2pPr marL="288925" indent="0">
              <a:lnSpc>
                <a:spcPct val="114000"/>
              </a:lnSpc>
              <a:buNone/>
              <a:defRPr/>
            </a:lvl2pPr>
          </a:lstStyle>
          <a:p>
            <a:pPr lvl="0"/>
            <a:r>
              <a:rPr lang="en-US"/>
              <a:t>Edit Master text styles</a:t>
            </a:r>
          </a:p>
        </p:txBody>
      </p:sp>
      <p:sp>
        <p:nvSpPr>
          <p:cNvPr id="2" name="Title 1"/>
          <p:cNvSpPr>
            <a:spLocks noGrp="1"/>
          </p:cNvSpPr>
          <p:nvPr>
            <p:ph type="title"/>
          </p:nvPr>
        </p:nvSpPr>
        <p:spPr>
          <a:xfrm>
            <a:off x="457200" y="3108960"/>
            <a:ext cx="5676900" cy="876300"/>
          </a:xfrm>
        </p:spPr>
        <p:txBody>
          <a:bodyPr/>
          <a:lstStyle>
            <a:lvl1pPr>
              <a:defRPr sz="3200">
                <a:solidFill>
                  <a:schemeClr val="accent1"/>
                </a:solidFill>
              </a:defRPr>
            </a:lvl1pPr>
          </a:lstStyle>
          <a:p>
            <a:r>
              <a:rPr lang="en-US"/>
              <a:t>Click to edit Master title style</a:t>
            </a:r>
          </a:p>
        </p:txBody>
      </p:sp>
      <p:sp>
        <p:nvSpPr>
          <p:cNvPr id="9" name="Footer Placeholder 4" hidden="1">
            <a:extLst>
              <a:ext uri="{FF2B5EF4-FFF2-40B4-BE49-F238E27FC236}">
                <a16:creationId xmlns:a16="http://schemas.microsoft.com/office/drawing/2014/main" id="{7E89803B-84ED-4BDD-8AFC-1E82939BF7C8}"/>
              </a:ext>
            </a:extLst>
          </p:cNvPr>
          <p:cNvSpPr>
            <a:spLocks noGrp="1"/>
          </p:cNvSpPr>
          <p:nvPr>
            <p:ph type="ftr" sz="quarter" idx="3"/>
          </p:nvPr>
        </p:nvSpPr>
        <p:spPr>
          <a:xfrm>
            <a:off x="4165600" y="6556248"/>
            <a:ext cx="3860800" cy="301752"/>
          </a:xfrm>
          <a:prstGeom prst="rect">
            <a:avLst/>
          </a:prstGeom>
        </p:spPr>
        <p:txBody>
          <a:bodyPr vert="horz" lIns="91440" tIns="45720" rIns="91440" bIns="45720" rtlCol="0" anchor="ctr"/>
          <a:lstStyle>
            <a:lvl1pPr>
              <a:defRPr lang="en-US" sz="800" spc="150" baseline="0" smtClean="0">
                <a:solidFill>
                  <a:schemeClr val="bg1">
                    <a:lumMod val="8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1200" cap="none" spc="150" normalizeH="0" baseline="0" noProof="0">
              <a:ln>
                <a:noFill/>
              </a:ln>
              <a:solidFill>
                <a:srgbClr val="FFFFFF">
                  <a:lumMod val="85000"/>
                </a:srgbClr>
              </a:solidFill>
              <a:effectLst/>
              <a:uLnTx/>
              <a:uFillTx/>
              <a:latin typeface="Arial" charset="0"/>
              <a:ea typeface="+mn-ea"/>
              <a:cs typeface="+mn-cs"/>
            </a:endParaRPr>
          </a:p>
        </p:txBody>
      </p:sp>
    </p:spTree>
    <p:extLst>
      <p:ext uri="{BB962C8B-B14F-4D97-AF65-F5344CB8AC3E}">
        <p14:creationId xmlns:p14="http://schemas.microsoft.com/office/powerpoint/2010/main" val="215954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and Content - bullet">
    <p:spTree>
      <p:nvGrpSpPr>
        <p:cNvPr id="1" name=""/>
        <p:cNvGrpSpPr/>
        <p:nvPr/>
      </p:nvGrpSpPr>
      <p:grpSpPr>
        <a:xfrm>
          <a:off x="0" y="0"/>
          <a:ext cx="0" cy="0"/>
          <a:chOff x="0" y="0"/>
          <a:chExt cx="0" cy="0"/>
        </a:xfrm>
      </p:grpSpPr>
      <p:sp>
        <p:nvSpPr>
          <p:cNvPr id="8" name="Bottom banner - navy blue"/>
          <p:cNvSpPr/>
          <p:nvPr/>
        </p:nvSpPr>
        <p:spPr>
          <a:xfrm>
            <a:off x="11734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a:xfrm>
            <a:off x="11734800" y="6553200"/>
            <a:ext cx="457200" cy="304800"/>
          </a:xfrm>
        </p:spPr>
        <p:txBody>
          <a:bodyPr/>
          <a:lstStyle>
            <a:lvl1pPr>
              <a:defRPr b="0"/>
            </a:lvl1p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a:t>
            </a:fld>
            <a:endParaRPr lang="en-US">
              <a:solidFill>
                <a:srgbClr val="FFFFFF">
                  <a:lumMod val="85000"/>
                </a:srgbClr>
              </a:solidFill>
            </a:endParaRPr>
          </a:p>
        </p:txBody>
      </p:sp>
      <p:sp>
        <p:nvSpPr>
          <p:cNvPr id="7" name="Footnote"/>
          <p:cNvSpPr>
            <a:spLocks noGrp="1"/>
          </p:cNvSpPr>
          <p:nvPr>
            <p:ph type="body" sz="quarter" idx="13"/>
          </p:nvPr>
        </p:nvSpPr>
        <p:spPr>
          <a:xfrm>
            <a:off x="457200" y="6172200"/>
            <a:ext cx="11277600" cy="312420"/>
          </a:xfrm>
        </p:spPr>
        <p:txBody>
          <a:bodyPr anchor="ctr"/>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11277600" cy="4876800"/>
          </a:xfrm>
        </p:spPr>
        <p:txBody>
          <a:bodyPr/>
          <a:lstStyle>
            <a:lvl1pPr>
              <a:lnSpc>
                <a:spcPct val="114000"/>
              </a:lnSpc>
              <a:defRPr sz="2200"/>
            </a:lvl1pPr>
            <a:lvl2pPr>
              <a:lnSpc>
                <a:spcPct val="114000"/>
              </a:lnSpc>
              <a:defRPr/>
            </a:lvl2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4114984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A_Title and Content">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457200" y="1803400"/>
            <a:ext cx="10972800" cy="4657725"/>
          </a:xfrm>
          <a:prstGeom prst="rect">
            <a:avLst/>
          </a:prstGeom>
        </p:spPr>
        <p:txBody>
          <a:bodyPr lIns="0" tIns="0"/>
          <a:lstStyle>
            <a:lvl1pPr>
              <a:spcBef>
                <a:spcPts val="1200"/>
              </a:spcBef>
              <a:spcAft>
                <a:spcPts val="0"/>
              </a:spcAft>
              <a:defRPr sz="1800"/>
            </a:lvl1pPr>
            <a:lvl2pPr>
              <a:spcBef>
                <a:spcPts val="600"/>
              </a:spcBef>
              <a:spcAft>
                <a:spcPts val="0"/>
              </a:spcAft>
              <a:defRPr sz="1600"/>
            </a:lvl2pPr>
            <a:lvl3pPr marL="682608" indent="-168270">
              <a:spcBef>
                <a:spcPts val="600"/>
              </a:spcBef>
              <a:spcAft>
                <a:spcPts val="300"/>
              </a:spcAft>
              <a:defRPr sz="1400"/>
            </a:lvl3pPr>
            <a:lvl4pPr marL="914377" indent="-231769">
              <a:spcBef>
                <a:spcPts val="300"/>
              </a:spcBef>
              <a:spcAft>
                <a:spcPts val="0"/>
              </a:spcAft>
              <a:defRPr sz="1400"/>
            </a:lvl4pPr>
            <a:lvl5pPr marL="1146146" indent="-231769">
              <a:spcBef>
                <a:spcPts val="300"/>
              </a:spcBef>
              <a:spcAft>
                <a:spcPts val="0"/>
              </a:spcAft>
              <a:buFont typeface="Arial" pitchFamily="34" charset="0"/>
              <a:buChar char="&gt;"/>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itle 6"/>
          <p:cNvSpPr>
            <a:spLocks noGrp="1"/>
          </p:cNvSpPr>
          <p:nvPr>
            <p:ph type="title"/>
          </p:nvPr>
        </p:nvSpPr>
        <p:spPr>
          <a:xfrm>
            <a:off x="457200" y="411480"/>
            <a:ext cx="10972800" cy="577289"/>
          </a:xfrm>
          <a:prstGeom prst="rect">
            <a:avLst/>
          </a:prstGeom>
        </p:spPr>
        <p:txBody>
          <a:bodyPr lIns="0" tIns="0"/>
          <a:lstStyle>
            <a:lvl1pPr>
              <a:lnSpc>
                <a:spcPct val="100000"/>
              </a:lnSpc>
              <a:defRPr sz="3000" b="1">
                <a:latin typeface="+mn-lt"/>
              </a:defRPr>
            </a:lvl1pPr>
          </a:lstStyle>
          <a:p>
            <a:r>
              <a:rPr lang="en-US"/>
              <a:t>Click to edit Master title style</a:t>
            </a:r>
          </a:p>
        </p:txBody>
      </p:sp>
      <p:sp>
        <p:nvSpPr>
          <p:cNvPr id="4" name="Bottom banner - navy blue">
            <a:extLst>
              <a:ext uri="{FF2B5EF4-FFF2-40B4-BE49-F238E27FC236}">
                <a16:creationId xmlns:a16="http://schemas.microsoft.com/office/drawing/2014/main" id="{61E35070-E4EA-47BC-9890-9D3F17C5AC87}"/>
              </a:ext>
            </a:extLst>
          </p:cNvPr>
          <p:cNvSpPr/>
          <p:nvPr/>
        </p:nvSpPr>
        <p:spPr>
          <a:xfrm>
            <a:off x="11734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mn-lt"/>
              <a:ea typeface="+mn-ea"/>
              <a:cs typeface="+mn-cs"/>
            </a:endParaRPr>
          </a:p>
        </p:txBody>
      </p:sp>
      <p:sp>
        <p:nvSpPr>
          <p:cNvPr id="5" name="Slide Number Placeholder 5">
            <a:extLst>
              <a:ext uri="{FF2B5EF4-FFF2-40B4-BE49-F238E27FC236}">
                <a16:creationId xmlns:a16="http://schemas.microsoft.com/office/drawing/2014/main" id="{0F7760FC-269B-4B17-AB11-FB7C65BA3573}"/>
              </a:ext>
            </a:extLst>
          </p:cNvPr>
          <p:cNvSpPr>
            <a:spLocks noGrp="1"/>
          </p:cNvSpPr>
          <p:nvPr>
            <p:ph type="sldNum" sz="quarter" idx="12"/>
          </p:nvPr>
        </p:nvSpPr>
        <p:spPr>
          <a:xfrm>
            <a:off x="11734800" y="6553200"/>
            <a:ext cx="457200" cy="304800"/>
          </a:xfrm>
        </p:spPr>
        <p:txBody>
          <a:bodyPr/>
          <a:lstStyle>
            <a:lvl1pPr>
              <a:defRPr sz="800" b="0">
                <a:latin typeface="+mn-lt"/>
              </a:defRPr>
            </a:lvl1p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a:t>
            </a:fld>
            <a:endParaRPr lang="en-US">
              <a:solidFill>
                <a:srgbClr val="FFFFFF">
                  <a:lumMod val="85000"/>
                </a:srgbClr>
              </a:solidFill>
            </a:endParaRPr>
          </a:p>
        </p:txBody>
      </p:sp>
    </p:spTree>
    <p:extLst>
      <p:ext uri="{BB962C8B-B14F-4D97-AF65-F5344CB8AC3E}">
        <p14:creationId xmlns:p14="http://schemas.microsoft.com/office/powerpoint/2010/main" val="695603159"/>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orient="horz" pos="852">
          <p15:clr>
            <a:srgbClr val="FBAE40"/>
          </p15:clr>
        </p15:guide>
        <p15:guide id="4" orient="horz" pos="5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_Title">
    <p:spTree>
      <p:nvGrpSpPr>
        <p:cNvPr id="1" name=""/>
        <p:cNvGrpSpPr/>
        <p:nvPr/>
      </p:nvGrpSpPr>
      <p:grpSpPr>
        <a:xfrm>
          <a:off x="0" y="0"/>
          <a:ext cx="0" cy="0"/>
          <a:chOff x="0" y="0"/>
          <a:chExt cx="0" cy="0"/>
        </a:xfrm>
      </p:grpSpPr>
      <p:sp>
        <p:nvSpPr>
          <p:cNvPr id="10" name="Title 6"/>
          <p:cNvSpPr>
            <a:spLocks noGrp="1"/>
          </p:cNvSpPr>
          <p:nvPr>
            <p:ph type="title"/>
          </p:nvPr>
        </p:nvSpPr>
        <p:spPr>
          <a:xfrm>
            <a:off x="457200" y="411480"/>
            <a:ext cx="10972800" cy="595312"/>
          </a:xfrm>
          <a:prstGeom prst="rect">
            <a:avLst/>
          </a:prstGeom>
        </p:spPr>
        <p:txBody>
          <a:bodyPr lIns="0" tIns="0"/>
          <a:lstStyle>
            <a:lvl1pPr>
              <a:lnSpc>
                <a:spcPct val="100000"/>
              </a:lnSpc>
              <a:defRPr sz="3000" b="1">
                <a:latin typeface="+mj-lt"/>
              </a:defRPr>
            </a:lvl1pPr>
          </a:lstStyle>
          <a:p>
            <a:r>
              <a:rPr lang="en-US"/>
              <a:t>Click to edit Master title style</a:t>
            </a:r>
          </a:p>
        </p:txBody>
      </p:sp>
      <p:sp>
        <p:nvSpPr>
          <p:cNvPr id="3" name="Bottom banner - navy blue">
            <a:extLst>
              <a:ext uri="{FF2B5EF4-FFF2-40B4-BE49-F238E27FC236}">
                <a16:creationId xmlns:a16="http://schemas.microsoft.com/office/drawing/2014/main" id="{732E7FAB-B8E1-4744-A1C7-051402BDBD7A}"/>
              </a:ext>
            </a:extLst>
          </p:cNvPr>
          <p:cNvSpPr/>
          <p:nvPr/>
        </p:nvSpPr>
        <p:spPr>
          <a:xfrm>
            <a:off x="11734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mn-lt"/>
              <a:ea typeface="+mn-ea"/>
              <a:cs typeface="+mn-cs"/>
            </a:endParaRPr>
          </a:p>
        </p:txBody>
      </p:sp>
      <p:sp>
        <p:nvSpPr>
          <p:cNvPr id="4" name="Slide Number Placeholder 5">
            <a:extLst>
              <a:ext uri="{FF2B5EF4-FFF2-40B4-BE49-F238E27FC236}">
                <a16:creationId xmlns:a16="http://schemas.microsoft.com/office/drawing/2014/main" id="{63978574-CD5E-4031-94BD-62D358C62C20}"/>
              </a:ext>
            </a:extLst>
          </p:cNvPr>
          <p:cNvSpPr>
            <a:spLocks noGrp="1"/>
          </p:cNvSpPr>
          <p:nvPr>
            <p:ph type="sldNum" sz="quarter" idx="12"/>
          </p:nvPr>
        </p:nvSpPr>
        <p:spPr>
          <a:xfrm>
            <a:off x="11734800" y="6553200"/>
            <a:ext cx="457200" cy="304800"/>
          </a:xfrm>
        </p:spPr>
        <p:txBody>
          <a:bodyPr/>
          <a:lstStyle>
            <a:lvl1pPr>
              <a:defRPr sz="800" b="0">
                <a:latin typeface="+mn-lt"/>
              </a:defRPr>
            </a:lvl1p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a:t>
            </a:fld>
            <a:endParaRPr lang="en-US">
              <a:solidFill>
                <a:srgbClr val="FFFFFF">
                  <a:lumMod val="85000"/>
                </a:srgbClr>
              </a:solidFill>
            </a:endParaRPr>
          </a:p>
        </p:txBody>
      </p:sp>
    </p:spTree>
    <p:extLst>
      <p:ext uri="{BB962C8B-B14F-4D97-AF65-F5344CB8AC3E}">
        <p14:creationId xmlns:p14="http://schemas.microsoft.com/office/powerpoint/2010/main" val="294882223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88">
          <p15:clr>
            <a:srgbClr val="FBAE40"/>
          </p15:clr>
        </p15:guide>
        <p15:guide id="4" orient="horz" pos="8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GMRS Basic Content">
    <p:spTree>
      <p:nvGrpSpPr>
        <p:cNvPr id="1" name=""/>
        <p:cNvGrpSpPr/>
        <p:nvPr/>
      </p:nvGrpSpPr>
      <p:grpSpPr>
        <a:xfrm>
          <a:off x="0" y="0"/>
          <a:ext cx="0" cy="0"/>
          <a:chOff x="0" y="0"/>
          <a:chExt cx="0" cy="0"/>
        </a:xfrm>
      </p:grpSpPr>
      <p:sp>
        <p:nvSpPr>
          <p:cNvPr id="8" name="Bottom banner - navy blue"/>
          <p:cNvSpPr/>
          <p:nvPr/>
        </p:nvSpPr>
        <p:spPr>
          <a:xfrm>
            <a:off x="11734800" y="6556248"/>
            <a:ext cx="4572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a:xfrm>
            <a:off x="11731752" y="6553200"/>
            <a:ext cx="457200" cy="304800"/>
          </a:xfrm>
        </p:spPr>
        <p:txBody>
          <a:bodyPr/>
          <a:lstStyle>
            <a:lvl1pPr>
              <a:defRPr>
                <a:solidFill>
                  <a:srgbClr val="D9D9D9"/>
                </a:solidFill>
              </a:defRPr>
            </a:lvl1pPr>
          </a:lstStyle>
          <a:p>
            <a:pPr fontAlgn="base">
              <a:spcBef>
                <a:spcPct val="0"/>
              </a:spcBef>
              <a:spcAft>
                <a:spcPct val="0"/>
              </a:spcAft>
              <a:defRPr/>
            </a:pPr>
            <a:fld id="{2D55A223-BDE3-4662-BD05-6BDBDD27824A}" type="slidenum">
              <a:rPr lang="en-US" smtClean="0"/>
              <a:pPr fontAlgn="base">
                <a:spcBef>
                  <a:spcPct val="0"/>
                </a:spcBef>
                <a:spcAft>
                  <a:spcPct val="0"/>
                </a:spcAft>
                <a:defRPr/>
              </a:pPr>
              <a:t>‹#›</a:t>
            </a:fld>
            <a:endParaRPr lang="en-US"/>
          </a:p>
        </p:txBody>
      </p:sp>
      <p:sp>
        <p:nvSpPr>
          <p:cNvPr id="7" name="Footnote"/>
          <p:cNvSpPr>
            <a:spLocks noGrp="1"/>
          </p:cNvSpPr>
          <p:nvPr>
            <p:ph type="body" sz="quarter" idx="13"/>
          </p:nvPr>
        </p:nvSpPr>
        <p:spPr>
          <a:xfrm>
            <a:off x="457200" y="6172200"/>
            <a:ext cx="11277600" cy="312420"/>
          </a:xfrm>
        </p:spPr>
        <p:txBody>
          <a:bodyPr anchor="ctr"/>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11277600" cy="4876800"/>
          </a:xfrm>
        </p:spPr>
        <p:txBody>
          <a:bodyPr/>
          <a:lstStyle>
            <a:lvl1pPr>
              <a:lnSpc>
                <a:spcPct val="114000"/>
              </a:lnSpc>
              <a:defRPr sz="2200"/>
            </a:lvl1pPr>
            <a:lvl2pPr>
              <a:lnSpc>
                <a:spcPct val="114000"/>
              </a:lnSpc>
              <a:defRPr/>
            </a:lvl2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355562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GMRS Bold - Navy Block">
    <p:spTree>
      <p:nvGrpSpPr>
        <p:cNvPr id="1" name=""/>
        <p:cNvGrpSpPr/>
        <p:nvPr/>
      </p:nvGrpSpPr>
      <p:grpSpPr>
        <a:xfrm>
          <a:off x="0" y="0"/>
          <a:ext cx="0" cy="0"/>
          <a:chOff x="0" y="0"/>
          <a:chExt cx="0" cy="0"/>
        </a:xfrm>
      </p:grpSpPr>
      <p:sp>
        <p:nvSpPr>
          <p:cNvPr id="11" name="Navy edge"/>
          <p:cNvSpPr/>
          <p:nvPr/>
        </p:nvSpPr>
        <p:spPr>
          <a:xfrm>
            <a:off x="7874599" y="0"/>
            <a:ext cx="431740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a:xfrm>
            <a:off x="11731752" y="6553200"/>
            <a:ext cx="457200" cy="304800"/>
          </a:xfrm>
        </p:spPr>
        <p:txBody>
          <a:bodyPr/>
          <a:lstStyle>
            <a:lvl1pPr>
              <a:defRPr>
                <a:solidFill>
                  <a:srgbClr val="D9D9D9"/>
                </a:solidFill>
              </a:defRPr>
            </a:lvl1pPr>
          </a:lstStyle>
          <a:p>
            <a:pPr fontAlgn="base">
              <a:spcBef>
                <a:spcPct val="0"/>
              </a:spcBef>
              <a:spcAft>
                <a:spcPct val="0"/>
              </a:spcAft>
              <a:defRPr/>
            </a:pPr>
            <a:fld id="{2D55A223-BDE3-4662-BD05-6BDBDD27824A}" type="slidenum">
              <a:rPr lang="en-US" smtClean="0"/>
              <a:pPr fontAlgn="base">
                <a:spcBef>
                  <a:spcPct val="0"/>
                </a:spcBef>
                <a:spcAft>
                  <a:spcPct val="0"/>
                </a:spcAft>
                <a:defRPr/>
              </a:pPr>
              <a:t>‹#›</a:t>
            </a:fld>
            <a:endParaRPr lang="en-US"/>
          </a:p>
        </p:txBody>
      </p:sp>
      <p:sp>
        <p:nvSpPr>
          <p:cNvPr id="7" name="Footnote"/>
          <p:cNvSpPr>
            <a:spLocks noGrp="1"/>
          </p:cNvSpPr>
          <p:nvPr>
            <p:ph type="body" sz="quarter" idx="13"/>
          </p:nvPr>
        </p:nvSpPr>
        <p:spPr>
          <a:xfrm>
            <a:off x="457200" y="6172200"/>
            <a:ext cx="7086600" cy="312420"/>
          </a:xfrm>
        </p:spPr>
        <p:txBody>
          <a:bodyPr anchor="ctr"/>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8337176" y="457200"/>
            <a:ext cx="3397624" cy="5715000"/>
          </a:xfrm>
        </p:spPr>
        <p:txBody>
          <a:bodyPr lIns="91440"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7086600"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2" y="411480"/>
            <a:ext cx="7086600" cy="883920"/>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148177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pic>
        <p:nvPicPr>
          <p:cNvPr id="8" name="widescreen grid" hidden="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4" name="Bottom banner - primary blue"/>
          <p:cNvSpPr/>
          <p:nvPr/>
        </p:nvSpPr>
        <p:spPr>
          <a:xfrm>
            <a:off x="0" y="6556248"/>
            <a:ext cx="12192000" cy="30175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sz="2000"/>
          </a:p>
        </p:txBody>
      </p:sp>
      <p:sp>
        <p:nvSpPr>
          <p:cNvPr id="3" name="Text Placeholder 2"/>
          <p:cNvSpPr>
            <a:spLocks noGrp="1"/>
          </p:cNvSpPr>
          <p:nvPr>
            <p:ph type="body" idx="1"/>
          </p:nvPr>
        </p:nvSpPr>
        <p:spPr>
          <a:xfrm>
            <a:off x="457200" y="1295400"/>
            <a:ext cx="11277600" cy="4914900"/>
          </a:xfrm>
          <a:prstGeom prst="rect">
            <a:avLst/>
          </a:prstGeom>
        </p:spPr>
        <p:txBody>
          <a:bodyPr vert="horz" wrap="square" lIns="0" tIns="0" rIns="0" bIns="0" rtlCol="0">
            <a:noAutofit/>
          </a:bodyPr>
          <a:lstStyle/>
          <a:p>
            <a:pPr lvl="0"/>
            <a:r>
              <a:rPr lang="en-US"/>
              <a:t>Edit Master text styles</a:t>
            </a:r>
          </a:p>
          <a:p>
            <a:pPr lvl="1"/>
            <a:r>
              <a:rPr lang="en-US"/>
              <a:t>Second level</a:t>
            </a:r>
          </a:p>
        </p:txBody>
      </p:sp>
      <p:sp>
        <p:nvSpPr>
          <p:cNvPr id="2" name="Title Placeholder 1"/>
          <p:cNvSpPr>
            <a:spLocks noGrp="1"/>
          </p:cNvSpPr>
          <p:nvPr>
            <p:ph type="title"/>
          </p:nvPr>
        </p:nvSpPr>
        <p:spPr>
          <a:xfrm>
            <a:off x="457200" y="411480"/>
            <a:ext cx="11277600" cy="876300"/>
          </a:xfrm>
          <a:prstGeom prst="rect">
            <a:avLst/>
          </a:prstGeom>
        </p:spPr>
        <p:txBody>
          <a:bodyPr vert="horz" lIns="0" tIns="0" rIns="0" bIns="0" rtlCol="0" anchor="t" anchorCtr="0">
            <a:noAutofit/>
          </a:bodyPr>
          <a:lstStyle/>
          <a:p>
            <a:r>
              <a:rPr lang="en-US"/>
              <a:t>Click to edit Master title style</a:t>
            </a:r>
          </a:p>
        </p:txBody>
      </p:sp>
      <p:sp>
        <p:nvSpPr>
          <p:cNvPr id="7" name="Bottom banner - teal">
            <a:extLst>
              <a:ext uri="{FF2B5EF4-FFF2-40B4-BE49-F238E27FC236}">
                <a16:creationId xmlns:a16="http://schemas.microsoft.com/office/drawing/2014/main" id="{1EE8BB6C-FBE4-45DA-9172-BDEF55FD186A}"/>
              </a:ext>
            </a:extLst>
          </p:cNvPr>
          <p:cNvSpPr/>
          <p:nvPr/>
        </p:nvSpPr>
        <p:spPr>
          <a:xfrm>
            <a:off x="7449200" y="6556248"/>
            <a:ext cx="4114800" cy="301752"/>
          </a:xfrm>
          <a:prstGeom prst="rect">
            <a:avLst/>
          </a:prstGeom>
          <a:gradFill flip="none" rotWithShape="1">
            <a:gsLst>
              <a:gs pos="0">
                <a:schemeClr val="tx2"/>
              </a:gs>
              <a:gs pos="10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9" name="Bottom banner - navy blue">
            <a:extLst>
              <a:ext uri="{FF2B5EF4-FFF2-40B4-BE49-F238E27FC236}">
                <a16:creationId xmlns:a16="http://schemas.microsoft.com/office/drawing/2014/main" id="{D3241425-D81D-4529-BD51-9BBE907E679D}"/>
              </a:ext>
            </a:extLst>
          </p:cNvPr>
          <p:cNvSpPr/>
          <p:nvPr/>
        </p:nvSpPr>
        <p:spPr>
          <a:xfrm>
            <a:off x="11521380" y="6556248"/>
            <a:ext cx="6858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b="1">
              <a:solidFill>
                <a:schemeClr val="bg1">
                  <a:lumMod val="85000"/>
                </a:schemeClr>
              </a:solidFill>
            </a:endParaRPr>
          </a:p>
        </p:txBody>
      </p:sp>
      <p:sp>
        <p:nvSpPr>
          <p:cNvPr id="6" name="Slide Number Placeholder"/>
          <p:cNvSpPr>
            <a:spLocks noGrp="1"/>
          </p:cNvSpPr>
          <p:nvPr>
            <p:ph type="sldNum" sz="quarter" idx="4"/>
          </p:nvPr>
        </p:nvSpPr>
        <p:spPr>
          <a:xfrm>
            <a:off x="11731752" y="6553200"/>
            <a:ext cx="457200" cy="304800"/>
          </a:xfrm>
          <a:prstGeom prst="rect">
            <a:avLst/>
          </a:prstGeom>
        </p:spPr>
        <p:txBody>
          <a:bodyPr vert="horz" wrap="none" lIns="0" tIns="0" rIns="0" bIns="0" rtlCol="0" anchor="ctr"/>
          <a:lstStyle>
            <a:lvl1pPr algn="ctr">
              <a:defRPr sz="800" b="0">
                <a:solidFill>
                  <a:srgbClr val="D9D9D9"/>
                </a:solidFill>
              </a:defRPr>
            </a:lvl1pPr>
          </a:lstStyle>
          <a:p>
            <a:fld id="{1384FA50-8B36-4B06-A05C-1E58CBA999B5}" type="slidenum">
              <a:rPr lang="en-US" smtClean="0"/>
              <a:pPr/>
              <a:t>‹#›</a:t>
            </a:fld>
            <a:endParaRPr lang="en-US"/>
          </a:p>
        </p:txBody>
      </p:sp>
      <p:sp>
        <p:nvSpPr>
          <p:cNvPr id="5" name="TextBox 4">
            <a:extLst>
              <a:ext uri="{FF2B5EF4-FFF2-40B4-BE49-F238E27FC236}">
                <a16:creationId xmlns:a16="http://schemas.microsoft.com/office/drawing/2014/main" id="{F4026410-80D9-491C-B00D-4344EC6E61A7}"/>
              </a:ext>
            </a:extLst>
          </p:cNvPr>
          <p:cNvSpPr txBox="1"/>
          <p:nvPr/>
        </p:nvSpPr>
        <p:spPr>
          <a:xfrm>
            <a:off x="457199" y="6565391"/>
            <a:ext cx="2926080" cy="301752"/>
          </a:xfrm>
          <a:prstGeom prst="rect">
            <a:avLst/>
          </a:prstGeom>
          <a:noFill/>
        </p:spPr>
        <p:txBody>
          <a:bodyPr wrap="none" lIns="0" tIns="0" rIns="0" bIns="0" rtlCol="0" anchor="ctr"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800" b="1" i="0" u="none" strike="noStrike" kern="1200" cap="none" spc="200" normalizeH="0" baseline="0" noProof="0">
                <a:ln>
                  <a:noFill/>
                </a:ln>
                <a:solidFill>
                  <a:srgbClr val="FFFFFF">
                    <a:lumMod val="85000"/>
                  </a:srgbClr>
                </a:solidFill>
                <a:effectLst/>
                <a:uLnTx/>
                <a:uFillTx/>
                <a:latin typeface="+mn-lt"/>
                <a:ea typeface="+mn-ea"/>
                <a:cs typeface="+mn-cs"/>
              </a:rPr>
              <a:t>GROUP MEDICARE RETIREE SOLUTIONS</a:t>
            </a:r>
          </a:p>
        </p:txBody>
      </p:sp>
    </p:spTree>
    <p:extLst>
      <p:ext uri="{BB962C8B-B14F-4D97-AF65-F5344CB8AC3E}">
        <p14:creationId xmlns:p14="http://schemas.microsoft.com/office/powerpoint/2010/main" val="3501162467"/>
      </p:ext>
    </p:extLst>
  </p:cSld>
  <p:clrMap bg1="lt1" tx1="dk1" bg2="lt2" tx2="dk2" accent1="accent1" accent2="accent2" accent3="accent3" accent4="accent4" accent5="accent5" accent6="accent6" hlink="hlink" folHlink="folHlink"/>
  <p:sldLayoutIdLst>
    <p:sldLayoutId id="2147484198" r:id="rId1"/>
    <p:sldLayoutId id="2147484197" r:id="rId2"/>
    <p:sldLayoutId id="2147484196" r:id="rId3"/>
    <p:sldLayoutId id="2147484199" r:id="rId4"/>
    <p:sldLayoutId id="2147484125" r:id="rId5"/>
    <p:sldLayoutId id="2147484128" r:id="rId6"/>
    <p:sldLayoutId id="2147484164" r:id="rId7"/>
  </p:sldLayoutIdLst>
  <p:hf hdr="0" ftr="0" dt="0"/>
  <p:txStyles>
    <p:titleStyle>
      <a:lvl1pPr algn="l" defTabSz="685800" rtl="0" eaLnBrk="1" latinLnBrk="0" hangingPunct="1">
        <a:lnSpc>
          <a:spcPct val="100000"/>
        </a:lnSpc>
        <a:spcBef>
          <a:spcPct val="0"/>
        </a:spcBef>
        <a:buNone/>
        <a:defRPr sz="2800" b="1" kern="600" baseline="0">
          <a:solidFill>
            <a:schemeClr val="tx2"/>
          </a:solidFill>
          <a:latin typeface="+mj-lt"/>
          <a:ea typeface="+mj-ea"/>
          <a:cs typeface="+mj-cs"/>
        </a:defRPr>
      </a:lvl1pPr>
    </p:titleStyle>
    <p:bodyStyle>
      <a:lvl1pPr marL="288925" indent="-288925" algn="l" defTabSz="685800" rtl="0" eaLnBrk="1" latinLnBrk="0" hangingPunct="1">
        <a:lnSpc>
          <a:spcPct val="114000"/>
        </a:lnSpc>
        <a:spcBef>
          <a:spcPts val="600"/>
        </a:spcBef>
        <a:spcAft>
          <a:spcPts val="600"/>
        </a:spcAft>
        <a:buClr>
          <a:schemeClr val="tx2"/>
        </a:buClr>
        <a:buFont typeface="Arial" panose="020B0604020202020204" pitchFamily="34" charset="0"/>
        <a:buChar char="•"/>
        <a:defRPr sz="2200" kern="600" baseline="0">
          <a:solidFill>
            <a:schemeClr val="tx1"/>
          </a:solidFill>
          <a:latin typeface="+mn-lt"/>
          <a:ea typeface="+mn-ea"/>
          <a:cs typeface="+mn-cs"/>
        </a:defRPr>
      </a:lvl1pPr>
      <a:lvl2pPr marL="517525" indent="-228600" algn="l" defTabSz="685800" rtl="0" eaLnBrk="1" latinLnBrk="0" hangingPunct="1">
        <a:lnSpc>
          <a:spcPct val="114000"/>
        </a:lnSpc>
        <a:spcBef>
          <a:spcPts val="600"/>
        </a:spcBef>
        <a:spcAft>
          <a:spcPts val="600"/>
        </a:spcAft>
        <a:buClr>
          <a:schemeClr val="accent1"/>
        </a:buClr>
        <a:buFont typeface="Arial" panose="020B0604020202020204" pitchFamily="34" charset="0"/>
        <a:buChar char="•"/>
        <a:defRPr sz="1800" kern="6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64">
          <p15:clr>
            <a:srgbClr val="F26B43"/>
          </p15:clr>
        </p15:guide>
        <p15:guide id="4" orient="horz" pos="4128">
          <p15:clr>
            <a:srgbClr val="F26B43"/>
          </p15:clr>
        </p15:guide>
        <p15:guide id="5" orient="horz" pos="4080">
          <p15:clr>
            <a:srgbClr val="F26B43"/>
          </p15:clr>
        </p15:guide>
        <p15:guide id="6" pos="288">
          <p15:clr>
            <a:srgbClr val="F26B43"/>
          </p15:clr>
        </p15:guide>
        <p15:guide id="7" pos="7392">
          <p15:clr>
            <a:srgbClr val="F26B43"/>
          </p15:clr>
        </p15:guide>
        <p15:guide id="9" orient="horz" pos="1008">
          <p15:clr>
            <a:srgbClr val="F26B43"/>
          </p15:clr>
        </p15:guide>
        <p15:guide id="11" orient="horz" pos="816">
          <p15:clr>
            <a:srgbClr val="F26B43"/>
          </p15:clr>
        </p15:guide>
        <p15:guide id="12"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pic>
        <p:nvPicPr>
          <p:cNvPr id="8" name="widescreen grid" hid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4" name="Bottom banner - primary blue"/>
          <p:cNvSpPr/>
          <p:nvPr/>
        </p:nvSpPr>
        <p:spPr>
          <a:xfrm>
            <a:off x="0" y="6556248"/>
            <a:ext cx="12192000" cy="30175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sz="2000"/>
          </a:p>
        </p:txBody>
      </p:sp>
      <p:sp>
        <p:nvSpPr>
          <p:cNvPr id="3" name="Text Placeholder 2"/>
          <p:cNvSpPr>
            <a:spLocks noGrp="1"/>
          </p:cNvSpPr>
          <p:nvPr>
            <p:ph type="body" idx="1"/>
          </p:nvPr>
        </p:nvSpPr>
        <p:spPr>
          <a:xfrm>
            <a:off x="457200" y="1295400"/>
            <a:ext cx="11277600" cy="4914900"/>
          </a:xfrm>
          <a:prstGeom prst="rect">
            <a:avLst/>
          </a:prstGeom>
        </p:spPr>
        <p:txBody>
          <a:bodyPr vert="horz" wrap="square" lIns="0" tIns="0" rIns="0" bIns="0" rtlCol="0">
            <a:noAutofit/>
          </a:bodyPr>
          <a:lstStyle/>
          <a:p>
            <a:pPr lvl="0"/>
            <a:r>
              <a:rPr lang="en-US"/>
              <a:t>Edit Master text styles</a:t>
            </a:r>
          </a:p>
          <a:p>
            <a:pPr lvl="1"/>
            <a:r>
              <a:rPr lang="en-US"/>
              <a:t>Second level</a:t>
            </a:r>
          </a:p>
        </p:txBody>
      </p:sp>
      <p:sp>
        <p:nvSpPr>
          <p:cNvPr id="2" name="Title Placeholder 1"/>
          <p:cNvSpPr>
            <a:spLocks noGrp="1"/>
          </p:cNvSpPr>
          <p:nvPr>
            <p:ph type="title"/>
          </p:nvPr>
        </p:nvSpPr>
        <p:spPr>
          <a:xfrm>
            <a:off x="457200" y="411480"/>
            <a:ext cx="11277600" cy="876300"/>
          </a:xfrm>
          <a:prstGeom prst="rect">
            <a:avLst/>
          </a:prstGeom>
        </p:spPr>
        <p:txBody>
          <a:bodyPr vert="horz" lIns="0" tIns="0" rIns="0" bIns="0" rtlCol="0" anchor="t" anchorCtr="0">
            <a:noAutofit/>
          </a:bodyPr>
          <a:lstStyle/>
          <a:p>
            <a:r>
              <a:rPr lang="en-US"/>
              <a:t>Click to edit Master title style</a:t>
            </a:r>
          </a:p>
        </p:txBody>
      </p:sp>
      <p:sp>
        <p:nvSpPr>
          <p:cNvPr id="7" name="Bottom banner - teal">
            <a:extLst>
              <a:ext uri="{FF2B5EF4-FFF2-40B4-BE49-F238E27FC236}">
                <a16:creationId xmlns:a16="http://schemas.microsoft.com/office/drawing/2014/main" id="{1EE8BB6C-FBE4-45DA-9172-BDEF55FD186A}"/>
              </a:ext>
            </a:extLst>
          </p:cNvPr>
          <p:cNvSpPr/>
          <p:nvPr/>
        </p:nvSpPr>
        <p:spPr>
          <a:xfrm>
            <a:off x="7449200" y="6556248"/>
            <a:ext cx="4114800" cy="301752"/>
          </a:xfrm>
          <a:prstGeom prst="rect">
            <a:avLst/>
          </a:prstGeom>
          <a:gradFill flip="none" rotWithShape="1">
            <a:gsLst>
              <a:gs pos="0">
                <a:schemeClr val="tx2"/>
              </a:gs>
              <a:gs pos="10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9" name="Bottom banner - navy blue">
            <a:extLst>
              <a:ext uri="{FF2B5EF4-FFF2-40B4-BE49-F238E27FC236}">
                <a16:creationId xmlns:a16="http://schemas.microsoft.com/office/drawing/2014/main" id="{D3241425-D81D-4529-BD51-9BBE907E679D}"/>
              </a:ext>
            </a:extLst>
          </p:cNvPr>
          <p:cNvSpPr/>
          <p:nvPr/>
        </p:nvSpPr>
        <p:spPr>
          <a:xfrm>
            <a:off x="11521380" y="6556248"/>
            <a:ext cx="6858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b="1">
              <a:solidFill>
                <a:srgbClr val="D9D9D9"/>
              </a:solidFill>
            </a:endParaRPr>
          </a:p>
        </p:txBody>
      </p:sp>
      <p:sp>
        <p:nvSpPr>
          <p:cNvPr id="6" name="Slide Number Placeholder"/>
          <p:cNvSpPr>
            <a:spLocks noGrp="1"/>
          </p:cNvSpPr>
          <p:nvPr>
            <p:ph type="sldNum" sz="quarter" idx="4"/>
          </p:nvPr>
        </p:nvSpPr>
        <p:spPr>
          <a:xfrm>
            <a:off x="11731752" y="6553200"/>
            <a:ext cx="457200" cy="304800"/>
          </a:xfrm>
          <a:prstGeom prst="rect">
            <a:avLst/>
          </a:prstGeom>
        </p:spPr>
        <p:txBody>
          <a:bodyPr vert="horz" wrap="none" lIns="0" tIns="0" rIns="0" bIns="0" rtlCol="0" anchor="ctr"/>
          <a:lstStyle>
            <a:lvl1pPr algn="ctr">
              <a:defRPr sz="800" b="0">
                <a:solidFill>
                  <a:srgbClr val="D9D9D9"/>
                </a:solidFill>
              </a:defRPr>
            </a:lvl1pPr>
          </a:lstStyle>
          <a:p>
            <a:fld id="{1384FA50-8B36-4B06-A05C-1E58CBA999B5}" type="slidenum">
              <a:rPr lang="en-US" smtClean="0"/>
              <a:pPr/>
              <a:t>‹#›</a:t>
            </a:fld>
            <a:endParaRPr lang="en-US"/>
          </a:p>
        </p:txBody>
      </p:sp>
      <p:sp>
        <p:nvSpPr>
          <p:cNvPr id="5" name="TextBox 4">
            <a:extLst>
              <a:ext uri="{FF2B5EF4-FFF2-40B4-BE49-F238E27FC236}">
                <a16:creationId xmlns:a16="http://schemas.microsoft.com/office/drawing/2014/main" id="{F4026410-80D9-491C-B00D-4344EC6E61A7}"/>
              </a:ext>
            </a:extLst>
          </p:cNvPr>
          <p:cNvSpPr txBox="1"/>
          <p:nvPr/>
        </p:nvSpPr>
        <p:spPr>
          <a:xfrm>
            <a:off x="457199" y="6565392"/>
            <a:ext cx="2926080" cy="301752"/>
          </a:xfrm>
          <a:prstGeom prst="rect">
            <a:avLst/>
          </a:prstGeom>
          <a:noFill/>
        </p:spPr>
        <p:txBody>
          <a:bodyPr wrap="none" lIns="0" tIns="0" rIns="0" bIns="0" rtlCol="0" anchor="ctr" anchorCtr="0">
            <a:noAutofit/>
          </a:bodyPr>
          <a:lstStyle/>
          <a:p>
            <a:pPr>
              <a:spcAft>
                <a:spcPts val="600"/>
              </a:spcAft>
            </a:pPr>
            <a:r>
              <a:rPr lang="en-US" sz="800" b="1" spc="200" baseline="0">
                <a:solidFill>
                  <a:schemeClr val="bg1">
                    <a:lumMod val="85000"/>
                  </a:schemeClr>
                </a:solidFill>
              </a:rPr>
              <a:t>GROUP MEDICARE RETIREE SOLUTIONS</a:t>
            </a:r>
          </a:p>
        </p:txBody>
      </p:sp>
    </p:spTree>
    <p:extLst>
      <p:ext uri="{BB962C8B-B14F-4D97-AF65-F5344CB8AC3E}">
        <p14:creationId xmlns:p14="http://schemas.microsoft.com/office/powerpoint/2010/main" val="2112814707"/>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4" r:id="rId3"/>
    <p:sldLayoutId id="2147484135" r:id="rId4"/>
    <p:sldLayoutId id="2147484136" r:id="rId5"/>
  </p:sldLayoutIdLst>
  <p:hf hdr="0" ftr="0" dt="0"/>
  <p:txStyles>
    <p:titleStyle>
      <a:lvl1pPr algn="l" defTabSz="685800" rtl="0" eaLnBrk="1" latinLnBrk="0" hangingPunct="1">
        <a:lnSpc>
          <a:spcPct val="100000"/>
        </a:lnSpc>
        <a:spcBef>
          <a:spcPct val="0"/>
        </a:spcBef>
        <a:buNone/>
        <a:defRPr sz="2800" b="1" kern="600" baseline="0">
          <a:solidFill>
            <a:schemeClr val="tx2"/>
          </a:solidFill>
          <a:latin typeface="+mj-lt"/>
          <a:ea typeface="+mj-ea"/>
          <a:cs typeface="+mj-cs"/>
        </a:defRPr>
      </a:lvl1pPr>
    </p:titleStyle>
    <p:bodyStyle>
      <a:lvl1pPr marL="288925" indent="-288925" algn="l" defTabSz="685800" rtl="0" eaLnBrk="1" latinLnBrk="0" hangingPunct="1">
        <a:lnSpc>
          <a:spcPct val="114000"/>
        </a:lnSpc>
        <a:spcBef>
          <a:spcPts val="600"/>
        </a:spcBef>
        <a:spcAft>
          <a:spcPts val="600"/>
        </a:spcAft>
        <a:buClr>
          <a:schemeClr val="tx2"/>
        </a:buClr>
        <a:buFont typeface="Arial" panose="020B0604020202020204" pitchFamily="34" charset="0"/>
        <a:buChar char="•"/>
        <a:defRPr sz="2200" kern="600" baseline="0">
          <a:solidFill>
            <a:schemeClr val="tx1"/>
          </a:solidFill>
          <a:latin typeface="+mn-lt"/>
          <a:ea typeface="+mn-ea"/>
          <a:cs typeface="+mn-cs"/>
        </a:defRPr>
      </a:lvl1pPr>
      <a:lvl2pPr marL="517525" indent="-228600" algn="l" defTabSz="685800" rtl="0" eaLnBrk="1" latinLnBrk="0" hangingPunct="1">
        <a:lnSpc>
          <a:spcPct val="114000"/>
        </a:lnSpc>
        <a:spcBef>
          <a:spcPts val="600"/>
        </a:spcBef>
        <a:spcAft>
          <a:spcPts val="600"/>
        </a:spcAft>
        <a:buClr>
          <a:schemeClr val="accent1"/>
        </a:buClr>
        <a:buFont typeface="Arial" panose="020B0604020202020204" pitchFamily="34" charset="0"/>
        <a:buChar char="•"/>
        <a:defRPr sz="1800" kern="6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64">
          <p15:clr>
            <a:srgbClr val="F26B43"/>
          </p15:clr>
        </p15:guide>
        <p15:guide id="4" orient="horz" pos="4128">
          <p15:clr>
            <a:srgbClr val="F26B43"/>
          </p15:clr>
        </p15:guide>
        <p15:guide id="5" orient="horz" pos="4080">
          <p15:clr>
            <a:srgbClr val="F26B43"/>
          </p15:clr>
        </p15:guide>
        <p15:guide id="6" pos="288">
          <p15:clr>
            <a:srgbClr val="F26B43"/>
          </p15:clr>
        </p15:guide>
        <p15:guide id="7" pos="7392">
          <p15:clr>
            <a:srgbClr val="F26B43"/>
          </p15:clr>
        </p15:guide>
        <p15:guide id="9" orient="horz" pos="1008">
          <p15:clr>
            <a:srgbClr val="F26B43"/>
          </p15:clr>
        </p15:guide>
        <p15:guide id="11" orient="horz" pos="816">
          <p15:clr>
            <a:srgbClr val="F26B43"/>
          </p15:clr>
        </p15:guide>
        <p15:guide id="12" orient="horz" pos="2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pic>
        <p:nvPicPr>
          <p:cNvPr id="8" name="widescreen grid" hidden="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4" name="Bottom banner - primary blue"/>
          <p:cNvSpPr/>
          <p:nvPr/>
        </p:nvSpPr>
        <p:spPr>
          <a:xfrm>
            <a:off x="0" y="6556248"/>
            <a:ext cx="12192000" cy="30175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sz="2000"/>
          </a:p>
        </p:txBody>
      </p:sp>
      <p:sp>
        <p:nvSpPr>
          <p:cNvPr id="3" name="Text Placeholder 2"/>
          <p:cNvSpPr>
            <a:spLocks noGrp="1"/>
          </p:cNvSpPr>
          <p:nvPr>
            <p:ph type="body" idx="1"/>
          </p:nvPr>
        </p:nvSpPr>
        <p:spPr>
          <a:xfrm>
            <a:off x="457200" y="1295400"/>
            <a:ext cx="11277600" cy="4914900"/>
          </a:xfrm>
          <a:prstGeom prst="rect">
            <a:avLst/>
          </a:prstGeom>
        </p:spPr>
        <p:txBody>
          <a:bodyPr vert="horz" wrap="square" lIns="0" tIns="0" rIns="0" bIns="0" rtlCol="0">
            <a:noAutofit/>
          </a:bodyPr>
          <a:lstStyle/>
          <a:p>
            <a:pPr lvl="0"/>
            <a:r>
              <a:rPr lang="en-US"/>
              <a:t>Edit Master text styles</a:t>
            </a:r>
          </a:p>
          <a:p>
            <a:pPr lvl="1"/>
            <a:r>
              <a:rPr lang="en-US"/>
              <a:t>Second level</a:t>
            </a:r>
          </a:p>
        </p:txBody>
      </p:sp>
      <p:sp>
        <p:nvSpPr>
          <p:cNvPr id="2" name="Title Placeholder 1"/>
          <p:cNvSpPr>
            <a:spLocks noGrp="1"/>
          </p:cNvSpPr>
          <p:nvPr>
            <p:ph type="title"/>
          </p:nvPr>
        </p:nvSpPr>
        <p:spPr>
          <a:xfrm>
            <a:off x="457200" y="411480"/>
            <a:ext cx="11277600" cy="876300"/>
          </a:xfrm>
          <a:prstGeom prst="rect">
            <a:avLst/>
          </a:prstGeom>
        </p:spPr>
        <p:txBody>
          <a:bodyPr vert="horz" lIns="0" tIns="0" rIns="0" bIns="0" rtlCol="0" anchor="t" anchorCtr="0">
            <a:noAutofit/>
          </a:bodyPr>
          <a:lstStyle/>
          <a:p>
            <a:r>
              <a:rPr lang="en-US"/>
              <a:t>Click to edit Master title style</a:t>
            </a:r>
          </a:p>
        </p:txBody>
      </p:sp>
      <p:sp>
        <p:nvSpPr>
          <p:cNvPr id="7" name="Bottom banner - teal">
            <a:extLst>
              <a:ext uri="{FF2B5EF4-FFF2-40B4-BE49-F238E27FC236}">
                <a16:creationId xmlns:a16="http://schemas.microsoft.com/office/drawing/2014/main" id="{1EE8BB6C-FBE4-45DA-9172-BDEF55FD186A}"/>
              </a:ext>
            </a:extLst>
          </p:cNvPr>
          <p:cNvSpPr/>
          <p:nvPr/>
        </p:nvSpPr>
        <p:spPr>
          <a:xfrm>
            <a:off x="7449200" y="6556248"/>
            <a:ext cx="4114800" cy="301752"/>
          </a:xfrm>
          <a:prstGeom prst="rect">
            <a:avLst/>
          </a:prstGeom>
          <a:gradFill flip="none" rotWithShape="1">
            <a:gsLst>
              <a:gs pos="0">
                <a:schemeClr val="tx2"/>
              </a:gs>
              <a:gs pos="10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a:p>
        </p:txBody>
      </p:sp>
      <p:sp>
        <p:nvSpPr>
          <p:cNvPr id="9" name="Bottom banner - navy blue">
            <a:extLst>
              <a:ext uri="{FF2B5EF4-FFF2-40B4-BE49-F238E27FC236}">
                <a16:creationId xmlns:a16="http://schemas.microsoft.com/office/drawing/2014/main" id="{D3241425-D81D-4529-BD51-9BBE907E679D}"/>
              </a:ext>
            </a:extLst>
          </p:cNvPr>
          <p:cNvSpPr/>
          <p:nvPr/>
        </p:nvSpPr>
        <p:spPr>
          <a:xfrm>
            <a:off x="11521380" y="6556248"/>
            <a:ext cx="685800" cy="3017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b="1">
              <a:solidFill>
                <a:srgbClr val="D9D9D9"/>
              </a:solidFill>
            </a:endParaRPr>
          </a:p>
        </p:txBody>
      </p:sp>
      <p:sp>
        <p:nvSpPr>
          <p:cNvPr id="6" name="Slide Number Placeholder"/>
          <p:cNvSpPr>
            <a:spLocks noGrp="1"/>
          </p:cNvSpPr>
          <p:nvPr>
            <p:ph type="sldNum" sz="quarter" idx="4"/>
          </p:nvPr>
        </p:nvSpPr>
        <p:spPr>
          <a:xfrm>
            <a:off x="11731752" y="6553200"/>
            <a:ext cx="457200" cy="304800"/>
          </a:xfrm>
          <a:prstGeom prst="rect">
            <a:avLst/>
          </a:prstGeom>
        </p:spPr>
        <p:txBody>
          <a:bodyPr vert="horz" wrap="none" lIns="0" tIns="0" rIns="0" bIns="0" rtlCol="0" anchor="ctr"/>
          <a:lstStyle>
            <a:lvl1pPr algn="ctr">
              <a:defRPr sz="800" b="0">
                <a:solidFill>
                  <a:srgbClr val="D9D9D9"/>
                </a:solidFill>
              </a:defRPr>
            </a:lvl1pPr>
          </a:lstStyle>
          <a:p>
            <a:fld id="{1384FA50-8B36-4B06-A05C-1E58CBA999B5}" type="slidenum">
              <a:rPr lang="en-US" smtClean="0"/>
              <a:pPr/>
              <a:t>‹#›</a:t>
            </a:fld>
            <a:endParaRPr lang="en-US"/>
          </a:p>
        </p:txBody>
      </p:sp>
      <p:sp>
        <p:nvSpPr>
          <p:cNvPr id="5" name="TextBox 4">
            <a:extLst>
              <a:ext uri="{FF2B5EF4-FFF2-40B4-BE49-F238E27FC236}">
                <a16:creationId xmlns:a16="http://schemas.microsoft.com/office/drawing/2014/main" id="{F4026410-80D9-491C-B00D-4344EC6E61A7}"/>
              </a:ext>
            </a:extLst>
          </p:cNvPr>
          <p:cNvSpPr txBox="1"/>
          <p:nvPr/>
        </p:nvSpPr>
        <p:spPr>
          <a:xfrm>
            <a:off x="457199" y="6565392"/>
            <a:ext cx="2926080" cy="301752"/>
          </a:xfrm>
          <a:prstGeom prst="rect">
            <a:avLst/>
          </a:prstGeom>
          <a:noFill/>
        </p:spPr>
        <p:txBody>
          <a:bodyPr wrap="none" lIns="0" tIns="0" rIns="0" bIns="0" rtlCol="0" anchor="ctr" anchorCtr="0">
            <a:noAutofit/>
          </a:bodyPr>
          <a:lstStyle/>
          <a:p>
            <a:pPr>
              <a:spcAft>
                <a:spcPts val="600"/>
              </a:spcAft>
            </a:pPr>
            <a:r>
              <a:rPr lang="en-US" sz="800" b="1" spc="200" baseline="0">
                <a:solidFill>
                  <a:schemeClr val="bg1">
                    <a:lumMod val="85000"/>
                  </a:schemeClr>
                </a:solidFill>
              </a:rPr>
              <a:t>GROUP MEDICARE RETIREE SOLUTIONS</a:t>
            </a:r>
          </a:p>
        </p:txBody>
      </p:sp>
    </p:spTree>
    <p:extLst>
      <p:ext uri="{BB962C8B-B14F-4D97-AF65-F5344CB8AC3E}">
        <p14:creationId xmlns:p14="http://schemas.microsoft.com/office/powerpoint/2010/main" val="2112814707"/>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Lst>
  <p:hf hdr="0" ftr="0" dt="0"/>
  <p:txStyles>
    <p:titleStyle>
      <a:lvl1pPr algn="l" defTabSz="685800" rtl="0" eaLnBrk="1" latinLnBrk="0" hangingPunct="1">
        <a:lnSpc>
          <a:spcPct val="100000"/>
        </a:lnSpc>
        <a:spcBef>
          <a:spcPct val="0"/>
        </a:spcBef>
        <a:buNone/>
        <a:defRPr sz="2800" b="1" kern="600" baseline="0">
          <a:solidFill>
            <a:schemeClr val="tx2"/>
          </a:solidFill>
          <a:latin typeface="+mj-lt"/>
          <a:ea typeface="+mj-ea"/>
          <a:cs typeface="+mj-cs"/>
        </a:defRPr>
      </a:lvl1pPr>
    </p:titleStyle>
    <p:bodyStyle>
      <a:lvl1pPr marL="288925" indent="-288925" algn="l" defTabSz="685800" rtl="0" eaLnBrk="1" latinLnBrk="0" hangingPunct="1">
        <a:lnSpc>
          <a:spcPct val="114000"/>
        </a:lnSpc>
        <a:spcBef>
          <a:spcPts val="600"/>
        </a:spcBef>
        <a:spcAft>
          <a:spcPts val="600"/>
        </a:spcAft>
        <a:buClr>
          <a:schemeClr val="tx2"/>
        </a:buClr>
        <a:buFont typeface="Arial" panose="020B0604020202020204" pitchFamily="34" charset="0"/>
        <a:buChar char="•"/>
        <a:defRPr sz="2200" kern="600" baseline="0">
          <a:solidFill>
            <a:schemeClr val="tx1"/>
          </a:solidFill>
          <a:latin typeface="+mn-lt"/>
          <a:ea typeface="+mn-ea"/>
          <a:cs typeface="+mn-cs"/>
        </a:defRPr>
      </a:lvl1pPr>
      <a:lvl2pPr marL="517525" indent="-228600" algn="l" defTabSz="685800" rtl="0" eaLnBrk="1" latinLnBrk="0" hangingPunct="1">
        <a:lnSpc>
          <a:spcPct val="114000"/>
        </a:lnSpc>
        <a:spcBef>
          <a:spcPts val="600"/>
        </a:spcBef>
        <a:spcAft>
          <a:spcPts val="600"/>
        </a:spcAft>
        <a:buClr>
          <a:schemeClr val="accent1"/>
        </a:buClr>
        <a:buFont typeface="Arial" panose="020B0604020202020204" pitchFamily="34" charset="0"/>
        <a:buChar char="•"/>
        <a:defRPr sz="1800" kern="6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64">
          <p15:clr>
            <a:srgbClr val="F26B43"/>
          </p15:clr>
        </p15:guide>
        <p15:guide id="4" orient="horz" pos="4128">
          <p15:clr>
            <a:srgbClr val="F26B43"/>
          </p15:clr>
        </p15:guide>
        <p15:guide id="5" orient="horz" pos="4080">
          <p15:clr>
            <a:srgbClr val="F26B43"/>
          </p15:clr>
        </p15:guide>
        <p15:guide id="6" pos="288">
          <p15:clr>
            <a:srgbClr val="F26B43"/>
          </p15:clr>
        </p15:guide>
        <p15:guide id="7" pos="7392">
          <p15:clr>
            <a:srgbClr val="F26B43"/>
          </p15:clr>
        </p15:guide>
        <p15:guide id="9" orient="horz" pos="1008">
          <p15:clr>
            <a:srgbClr val="F26B43"/>
          </p15:clr>
        </p15:guide>
        <p15:guide id="11" orient="horz" pos="816">
          <p15:clr>
            <a:srgbClr val="F26B43"/>
          </p15:clr>
        </p15:guide>
        <p15:guide id="12" orient="horz" pos="2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3686E32-2EC9-403C-B683-DD74BAE92686}" type="datetimeFigureOut">
              <a:rPr lang="en-US" smtClean="0"/>
              <a:t>6/26/2025</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E8B1FA4-C7A3-401D-849A-B5321E973A5A}" type="slidenum">
              <a:rPr lang="en-US" smtClean="0"/>
              <a:t>‹#›</a:t>
            </a:fld>
            <a:endParaRPr lang="en-US"/>
          </a:p>
        </p:txBody>
      </p:sp>
      <p:sp>
        <p:nvSpPr>
          <p:cNvPr id="7" name="TextBox 6">
            <a:extLst>
              <a:ext uri="{FF2B5EF4-FFF2-40B4-BE49-F238E27FC236}">
                <a16:creationId xmlns:a16="http://schemas.microsoft.com/office/drawing/2014/main" id="{2BF75B52-4E0B-41CB-9E82-F13BF2C22779}"/>
              </a:ext>
            </a:extLst>
          </p:cNvPr>
          <p:cNvSpPr txBox="1"/>
          <p:nvPr userDrawn="1">
            <p:extLst>
              <p:ext uri="{1162E1C5-73C7-4A58-AE30-91384D911F3F}">
                <p184:classification xmlns:p184="http://schemas.microsoft.com/office/powerpoint/2018/4/main" val="ftr"/>
              </p:ext>
            </p:extLst>
          </p:nvPr>
        </p:nvSpPr>
        <p:spPr>
          <a:xfrm>
            <a:off x="0" y="6736080"/>
            <a:ext cx="717550"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cs typeface="Calibri" panose="020F0502020204030204" pitchFamily="34" charset="0"/>
              </a:rPr>
              <a:t>HCSC Non-Public</a:t>
            </a:r>
          </a:p>
        </p:txBody>
      </p:sp>
    </p:spTree>
    <p:extLst>
      <p:ext uri="{BB962C8B-B14F-4D97-AF65-F5344CB8AC3E}">
        <p14:creationId xmlns:p14="http://schemas.microsoft.com/office/powerpoint/2010/main" val="494081585"/>
      </p:ext>
    </p:extLst>
  </p:cSld>
  <p:clrMap bg1="dk1" tx1="lt1" bg2="dk2" tx2="lt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19.png"/><Relationship Id="rId11" Type="http://schemas.openxmlformats.org/officeDocument/2006/relationships/hyperlink" Target="http://www.bcbstx.com/tamus-retiree-medicare" TargetMode="External"/><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www.bluerewardsXX.com" TargetMode="External"/><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hyperlink" Target="http://www.bcbstx.com/tamus-retiree-medicar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ocrportal.hhs.gov/ocr/portal/lobby.jsf"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http://www.bcbsglobalcore.com/"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CBDD60-A1F0-6E00-69C0-5BD6A968747E}"/>
              </a:ext>
            </a:extLst>
          </p:cNvPr>
          <p:cNvSpPr>
            <a:spLocks noGrp="1"/>
          </p:cNvSpPr>
          <p:nvPr>
            <p:ph idx="1"/>
          </p:nvPr>
        </p:nvSpPr>
        <p:spPr>
          <a:xfrm>
            <a:off x="457200" y="4526280"/>
            <a:ext cx="4542818" cy="548149"/>
          </a:xfrm>
        </p:spPr>
        <p:txBody>
          <a:bodyPr/>
          <a:lstStyle/>
          <a:p>
            <a:r>
              <a:rPr lang="en-US" sz="1800" dirty="0"/>
              <a:t>65 Plus Medicare Advantage Plan (PPO)</a:t>
            </a:r>
          </a:p>
        </p:txBody>
      </p:sp>
      <p:sp>
        <p:nvSpPr>
          <p:cNvPr id="8" name="Title 7"/>
          <p:cNvSpPr>
            <a:spLocks noGrp="1"/>
          </p:cNvSpPr>
          <p:nvPr>
            <p:ph type="title"/>
          </p:nvPr>
        </p:nvSpPr>
        <p:spPr/>
        <p:txBody>
          <a:bodyPr>
            <a:noAutofit/>
          </a:bodyPr>
          <a:lstStyle/>
          <a:p>
            <a:r>
              <a:rPr lang="en-US" sz="3200" b="1" dirty="0">
                <a:latin typeface="Arial" panose="020B0604020202020204" pitchFamily="34" charset="0"/>
                <a:cs typeface="Arial" panose="020B0604020202020204" pitchFamily="34" charset="0"/>
              </a:rPr>
              <a:t>Texas A&amp;M University System</a:t>
            </a:r>
          </a:p>
        </p:txBody>
      </p:sp>
      <p:sp>
        <p:nvSpPr>
          <p:cNvPr id="2" name="Slide Number Placeholder 1" hidden="1">
            <a:extLst>
              <a:ext uri="{FF2B5EF4-FFF2-40B4-BE49-F238E27FC236}">
                <a16:creationId xmlns:a16="http://schemas.microsoft.com/office/drawing/2014/main" id="{71F61D3E-72E3-4718-8AE5-6E9BAD453100}"/>
              </a:ext>
            </a:extLst>
          </p:cNvPr>
          <p:cNvSpPr>
            <a:spLocks noGrp="1"/>
          </p:cNvSpPr>
          <p:nvPr>
            <p:ph type="sldNum" sz="quarter" idx="4294967295"/>
          </p:nvPr>
        </p:nvSpPr>
        <p:spPr>
          <a:xfrm>
            <a:off x="11734800" y="6553200"/>
            <a:ext cx="4572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1" i="0" u="none" strike="noStrike" kern="1200" cap="none" spc="0" normalizeH="0" baseline="0" noProof="0" smtClean="0">
                <a:ln>
                  <a:noFill/>
                </a:ln>
                <a:solidFill>
                  <a:srgbClr val="FFFFFF">
                    <a:lumMod val="85000"/>
                  </a:srgb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en-US" sz="800" b="1" i="0" u="none" strike="noStrike" kern="1200" cap="none" spc="0" normalizeH="0" baseline="0" noProof="0">
              <a:ln>
                <a:noFill/>
              </a:ln>
              <a:solidFill>
                <a:srgbClr val="FFFFFF">
                  <a:lumMod val="85000"/>
                </a:srgbClr>
              </a:solidFill>
              <a:effectLst/>
              <a:uLnTx/>
              <a:uFillTx/>
              <a:latin typeface="Arial" charset="0"/>
              <a:ea typeface="+mn-ea"/>
              <a:cs typeface="+mn-cs"/>
            </a:endParaRPr>
          </a:p>
        </p:txBody>
      </p:sp>
      <p:sp>
        <p:nvSpPr>
          <p:cNvPr id="10" name="Text Placeholder 11">
            <a:extLst>
              <a:ext uri="{FF2B5EF4-FFF2-40B4-BE49-F238E27FC236}">
                <a16:creationId xmlns:a16="http://schemas.microsoft.com/office/drawing/2014/main" id="{DB1542FF-EAE1-FF87-8F88-CD14F983F4E2}"/>
              </a:ext>
            </a:extLst>
          </p:cNvPr>
          <p:cNvSpPr>
            <a:spLocks noGrp="1"/>
          </p:cNvSpPr>
          <p:nvPr>
            <p:ph type="body" sz="quarter" idx="13"/>
          </p:nvPr>
        </p:nvSpPr>
        <p:spPr>
          <a:xfrm>
            <a:off x="457200" y="6263640"/>
            <a:ext cx="11277600" cy="312420"/>
          </a:xfrm>
        </p:spPr>
        <p:txBody>
          <a:bodyPr/>
          <a:lstStyle/>
          <a:p>
            <a:pPr>
              <a:spcBef>
                <a:spcPct val="50000"/>
              </a:spcBef>
            </a:pPr>
            <a:r>
              <a:rPr lang="en-US" sz="700">
                <a:solidFill>
                  <a:schemeClr val="tx1"/>
                </a:solidFill>
              </a:rPr>
              <a:t>Blue Cross and Blue Shield of Texas, a Division of Health Care Service Corporation, </a:t>
            </a:r>
            <a:br>
              <a:rPr lang="en-US" sz="700">
                <a:solidFill>
                  <a:schemeClr val="tx1"/>
                </a:solidFill>
              </a:rPr>
            </a:br>
            <a:r>
              <a:rPr lang="en-US" sz="700">
                <a:solidFill>
                  <a:schemeClr val="tx1"/>
                </a:solidFill>
              </a:rPr>
              <a:t>a Mutual Legal Reserve Company, an Independent Licensee of the Blue Cross and Blue Shield Association </a:t>
            </a:r>
          </a:p>
        </p:txBody>
      </p:sp>
      <p:sp>
        <p:nvSpPr>
          <p:cNvPr id="11" name="Rectangle 10">
            <a:extLst>
              <a:ext uri="{FF2B5EF4-FFF2-40B4-BE49-F238E27FC236}">
                <a16:creationId xmlns:a16="http://schemas.microsoft.com/office/drawing/2014/main" id="{26EAC00F-50C5-E4E4-C0DF-979D625DB500}"/>
              </a:ext>
            </a:extLst>
          </p:cNvPr>
          <p:cNvSpPr/>
          <p:nvPr/>
        </p:nvSpPr>
        <p:spPr>
          <a:xfrm>
            <a:off x="457200" y="6583680"/>
            <a:ext cx="1201611" cy="201850"/>
          </a:xfrm>
          <a:prstGeom prst="rect">
            <a:avLst/>
          </a:prstGeom>
        </p:spPr>
        <p:txBody>
          <a:bodyPr wrap="none" lIns="0">
            <a:spAutoFit/>
          </a:bodyPr>
          <a:lstStyle/>
          <a:p>
            <a:pPr>
              <a:lnSpc>
                <a:spcPct val="107000"/>
              </a:lnSpc>
              <a:spcAft>
                <a:spcPts val="800"/>
              </a:spcAft>
            </a:pPr>
            <a:r>
              <a:rPr lang="en-US" sz="700">
                <a:latin typeface="Arial" panose="020B0604020202020204" pitchFamily="34" charset="0"/>
                <a:ea typeface="Calibri" panose="020F0502020204030204" pitchFamily="34" charset="0"/>
                <a:cs typeface="Times New Roman" panose="02020603050405020304" pitchFamily="18" charset="0"/>
              </a:rPr>
              <a:t>Y0096_GRPMEMPPT22_M</a:t>
            </a:r>
            <a:endParaRPr lang="en-US" sz="700">
              <a:latin typeface="Calibri" panose="020F0502020204030204" pitchFamily="34" charset="0"/>
              <a:ea typeface="Calibri" panose="020F0502020204030204" pitchFamily="34" charset="0"/>
              <a:cs typeface="Times New Roman" panose="02020603050405020304" pitchFamily="18" charset="0"/>
            </a:endParaRPr>
          </a:p>
        </p:txBody>
      </p:sp>
      <p:pic>
        <p:nvPicPr>
          <p:cNvPr id="6" name="Content Placeholder 11">
            <a:extLst>
              <a:ext uri="{FF2B5EF4-FFF2-40B4-BE49-F238E27FC236}">
                <a16:creationId xmlns:a16="http://schemas.microsoft.com/office/drawing/2014/main" id="{5CD620C5-5767-140C-6FDD-CB752E8F5168}"/>
              </a:ext>
            </a:extLst>
          </p:cNvPr>
          <p:cNvPicPr>
            <a:picLocks noChangeAspect="1"/>
          </p:cNvPicPr>
          <p:nvPr/>
        </p:nvPicPr>
        <p:blipFill>
          <a:blip r:embed="rId3"/>
          <a:stretch>
            <a:fillRect/>
          </a:stretch>
        </p:blipFill>
        <p:spPr>
          <a:xfrm>
            <a:off x="457715" y="527426"/>
            <a:ext cx="3217069" cy="459582"/>
          </a:xfrm>
          <a:prstGeom prst="rect">
            <a:avLst/>
          </a:prstGeom>
        </p:spPr>
      </p:pic>
      <p:pic>
        <p:nvPicPr>
          <p:cNvPr id="2050" name="Picture 2" descr="secondary">
            <a:extLst>
              <a:ext uri="{FF2B5EF4-FFF2-40B4-BE49-F238E27FC236}">
                <a16:creationId xmlns:a16="http://schemas.microsoft.com/office/drawing/2014/main" id="{7C8BA8C4-8DDC-7826-54EF-E7BE84382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6785" y="281940"/>
            <a:ext cx="28575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05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pPr fontAlgn="base">
                <a:spcBef>
                  <a:spcPct val="0"/>
                </a:spcBef>
                <a:spcAft>
                  <a:spcPct val="0"/>
                </a:spcAft>
                <a:defRPr/>
              </a:pPr>
              <a:t>10</a:t>
            </a:fld>
            <a:endParaRPr lang="en-US"/>
          </a:p>
        </p:txBody>
      </p:sp>
      <p:sp>
        <p:nvSpPr>
          <p:cNvPr id="8" name="Content Placeholder 2"/>
          <p:cNvSpPr>
            <a:spLocks noGrp="1"/>
          </p:cNvSpPr>
          <p:nvPr>
            <p:ph idx="1"/>
          </p:nvPr>
        </p:nvSpPr>
        <p:spPr>
          <a:xfrm>
            <a:off x="451377" y="998969"/>
            <a:ext cx="7137199" cy="5447551"/>
          </a:xfrm>
        </p:spPr>
        <p:txBody>
          <a:bodyPr vert="horz" wrap="square" lIns="0" tIns="0" rIns="0" bIns="0" rtlCol="0" anchor="t">
            <a:noAutofit/>
          </a:bodyPr>
          <a:lstStyle/>
          <a:p>
            <a:pPr>
              <a:lnSpc>
                <a:spcPct val="107000"/>
              </a:lnSpc>
              <a:spcBef>
                <a:spcPts val="0"/>
              </a:spcBef>
              <a:spcAft>
                <a:spcPts val="800"/>
              </a:spcAft>
            </a:pPr>
            <a:r>
              <a:rPr lang="en-US" sz="1800" dirty="0">
                <a:effectLst/>
                <a:latin typeface="Arial"/>
                <a:ea typeface="Calibri"/>
                <a:cs typeface="Times New Roman"/>
              </a:rPr>
              <a:t>Your plan includes an </a:t>
            </a:r>
            <a:r>
              <a:rPr lang="en-US" sz="1800" b="1" dirty="0">
                <a:effectLst/>
                <a:latin typeface="Arial"/>
                <a:ea typeface="Calibri"/>
                <a:cs typeface="Times New Roman"/>
              </a:rPr>
              <a:t>In-Home Health </a:t>
            </a:r>
            <a:r>
              <a:rPr lang="en-US" sz="1800" b="1" dirty="0">
                <a:latin typeface="Arial"/>
                <a:ea typeface="Calibri"/>
                <a:cs typeface="Times New Roman"/>
              </a:rPr>
              <a:t>Assessment</a:t>
            </a:r>
            <a:r>
              <a:rPr lang="en-US" sz="1800" b="1" dirty="0">
                <a:effectLst/>
                <a:latin typeface="Arial"/>
                <a:ea typeface="Calibri"/>
                <a:cs typeface="Times New Roman"/>
              </a:rPr>
              <a:t> (IHA) </a:t>
            </a:r>
            <a:r>
              <a:rPr lang="en-US" sz="1800" dirty="0">
                <a:effectLst/>
                <a:latin typeface="Arial"/>
                <a:ea typeface="Calibri"/>
                <a:cs typeface="Times New Roman"/>
              </a:rPr>
              <a:t>by a licensed and credentialed clinician—Certified Nurse Practitioner, Physician Assistant or MD—from our trusted partner</a:t>
            </a:r>
            <a:r>
              <a:rPr lang="en-US" sz="1800" dirty="0">
                <a:latin typeface="Arial"/>
                <a:ea typeface="Calibri"/>
                <a:cs typeface="Times New Roman"/>
              </a:rPr>
              <a:t>s</a:t>
            </a:r>
            <a:r>
              <a:rPr lang="en-US" sz="1800" dirty="0">
                <a:effectLst/>
                <a:latin typeface="Arial"/>
                <a:ea typeface="Calibri"/>
                <a:cs typeface="Times New Roman"/>
              </a:rPr>
              <a:t>, </a:t>
            </a:r>
            <a:r>
              <a:rPr lang="en-US" sz="1800" b="1" dirty="0">
                <a:effectLst/>
                <a:latin typeface="Arial"/>
                <a:ea typeface="Calibri"/>
                <a:cs typeface="Times New Roman"/>
              </a:rPr>
              <a:t>Signify</a:t>
            </a:r>
            <a:r>
              <a:rPr lang="en-US" sz="1800" dirty="0">
                <a:effectLst/>
                <a:latin typeface="Arial"/>
                <a:ea typeface="Calibri"/>
                <a:cs typeface="Times New Roman"/>
              </a:rPr>
              <a:t> or </a:t>
            </a:r>
            <a:r>
              <a:rPr lang="en-US" sz="1800" b="1" dirty="0">
                <a:effectLst/>
                <a:latin typeface="Arial"/>
                <a:ea typeface="Calibri"/>
                <a:cs typeface="Times New Roman"/>
              </a:rPr>
              <a:t>Matrix</a:t>
            </a:r>
            <a:r>
              <a:rPr lang="en-US" sz="1800" dirty="0">
                <a:effectLst/>
                <a:latin typeface="Arial"/>
                <a:ea typeface="Calibri"/>
                <a:cs typeface="Times New Roman"/>
              </a:rPr>
              <a:t>, at no cost to you.</a:t>
            </a:r>
            <a:r>
              <a:rPr lang="en-US" sz="1800" dirty="0">
                <a:latin typeface="Arial"/>
                <a:ea typeface="Calibri"/>
                <a:cs typeface="Times New Roman"/>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b="1" dirty="0">
                <a:solidFill>
                  <a:srgbClr val="000000"/>
                </a:solidFill>
                <a:effectLst/>
                <a:latin typeface="Arial"/>
                <a:ea typeface="Calibri"/>
                <a:cs typeface="Times New Roman"/>
              </a:rPr>
              <a:t>How can you make the most of your </a:t>
            </a:r>
            <a:r>
              <a:rPr lang="en-US" sz="1800" b="1" dirty="0">
                <a:solidFill>
                  <a:srgbClr val="000000"/>
                </a:solidFill>
                <a:latin typeface="Arial"/>
                <a:ea typeface="Calibri"/>
                <a:cs typeface="Times New Roman"/>
              </a:rPr>
              <a:t>45- to</a:t>
            </a:r>
            <a:r>
              <a:rPr lang="en-US" sz="1800" b="1" dirty="0">
                <a:solidFill>
                  <a:srgbClr val="000000"/>
                </a:solidFill>
                <a:effectLst/>
                <a:latin typeface="Arial"/>
                <a:ea typeface="Calibri"/>
                <a:cs typeface="Times New Roman"/>
              </a:rPr>
              <a:t> 60-minute </a:t>
            </a:r>
            <a:r>
              <a:rPr lang="en-US" sz="1800" b="1" dirty="0">
                <a:solidFill>
                  <a:srgbClr val="000000"/>
                </a:solidFill>
                <a:latin typeface="Arial"/>
                <a:ea typeface="Calibri"/>
                <a:cs typeface="Times New Roman"/>
              </a:rPr>
              <a:t>IHA</a:t>
            </a:r>
            <a:r>
              <a:rPr lang="en-US" sz="1800" b="1" dirty="0">
                <a:solidFill>
                  <a:srgbClr val="000000"/>
                </a:solidFill>
                <a:effectLst/>
                <a:latin typeface="Arial"/>
                <a:ea typeface="Calibri"/>
                <a:cs typeface="Times New Roman"/>
              </a:rPr>
              <a:t> or telehealth visit</a:t>
            </a:r>
            <a:r>
              <a:rPr lang="en-US" sz="1800" b="1" dirty="0">
                <a:effectLst/>
                <a:latin typeface="Arial"/>
                <a:ea typeface="Calibri"/>
                <a:cs typeface="Times New Roman"/>
              </a:rPr>
              <a:t>?</a:t>
            </a:r>
          </a:p>
          <a:p>
            <a:pPr marL="285750" marR="0" indent="-285750">
              <a:lnSpc>
                <a:spcPct val="107000"/>
              </a:lnSpc>
              <a:spcBef>
                <a:spcPts val="0"/>
              </a:spcBef>
              <a:spcAft>
                <a:spcPts val="800"/>
              </a:spcAft>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Discuss health concerns and learn more about disease management programs</a:t>
            </a:r>
          </a:p>
          <a:p>
            <a:pPr marL="285750" marR="0" indent="-285750">
              <a:lnSpc>
                <a:spcPct val="107000"/>
              </a:lnSpc>
              <a:spcBef>
                <a:spcPts val="0"/>
              </a:spcBef>
              <a:spcAft>
                <a:spcPts val="800"/>
              </a:spcAft>
              <a:buFont typeface="Wingdings" panose="05000000000000000000" pitchFamily="2" charset="2"/>
              <a:buChar char="§"/>
            </a:pPr>
            <a:r>
              <a:rPr lang="en-US" sz="1800" dirty="0">
                <a:latin typeface="Arial" panose="020B0604020202020204" pitchFamily="34" charset="0"/>
                <a:ea typeface="Calibri" panose="020F0502020204030204" pitchFamily="34" charset="0"/>
                <a:cs typeface="Times New Roman" panose="02020603050405020304" pitchFamily="18" charset="0"/>
              </a:rPr>
              <a:t>Have your h</a:t>
            </a:r>
            <a:r>
              <a:rPr lang="en-US" sz="1800" dirty="0">
                <a:effectLst/>
                <a:latin typeface="Arial" panose="020B0604020202020204" pitchFamily="34" charset="0"/>
                <a:ea typeface="Calibri" panose="020F0502020204030204" pitchFamily="34" charset="0"/>
                <a:cs typeface="Times New Roman" panose="02020603050405020304" pitchFamily="18" charset="0"/>
              </a:rPr>
              <a:t>ome checked for possible safety issues</a:t>
            </a:r>
          </a:p>
          <a:p>
            <a:pPr marL="285750" marR="0" indent="-285750">
              <a:lnSpc>
                <a:spcPct val="107000"/>
              </a:lnSpc>
              <a:spcBef>
                <a:spcPts val="0"/>
              </a:spcBef>
              <a:spcAft>
                <a:spcPts val="800"/>
              </a:spcAft>
              <a:buFont typeface="Wingdings" panose="05000000000000000000" pitchFamily="2" charset="2"/>
              <a:buChar char="§"/>
            </a:pPr>
            <a:r>
              <a:rPr lang="en-US" sz="1800" dirty="0">
                <a:latin typeface="Arial" panose="020B0604020202020204" pitchFamily="34" charset="0"/>
                <a:ea typeface="Calibri" panose="020F0502020204030204" pitchFamily="34" charset="0"/>
                <a:cs typeface="Times New Roman" panose="02020603050405020304" pitchFamily="18" charset="0"/>
              </a:rPr>
              <a:t>Take the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extra time outside of a primary care provider visit to ask questions </a:t>
            </a:r>
            <a:r>
              <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about your physical,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emotional and mental health in the comfort of your home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R="0" algn="ctr">
              <a:lnSpc>
                <a:spcPct val="107000"/>
              </a:lnSpc>
              <a:spcBef>
                <a:spcPts val="0"/>
              </a:spcBef>
              <a:spcAft>
                <a:spcPts val="800"/>
              </a:spcAft>
            </a:pPr>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 receive a 1-page summary of the evaluation. With your permission, a full report of the IHE is shared with your primary care provider (PCP).</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b="1" dirty="0"/>
          </a:p>
        </p:txBody>
      </p:sp>
      <p:sp>
        <p:nvSpPr>
          <p:cNvPr id="2" name="Title 1"/>
          <p:cNvSpPr>
            <a:spLocks noGrp="1"/>
          </p:cNvSpPr>
          <p:nvPr>
            <p:ph type="title"/>
          </p:nvPr>
        </p:nvSpPr>
        <p:spPr>
          <a:xfrm>
            <a:off x="457202" y="411480"/>
            <a:ext cx="6801437" cy="468745"/>
          </a:xfrm>
        </p:spPr>
        <p:txBody>
          <a:bodyPr/>
          <a:lstStyle/>
          <a:p>
            <a:r>
              <a:rPr lang="en-US"/>
              <a:t>In-Home Health Assessment</a:t>
            </a:r>
          </a:p>
        </p:txBody>
      </p:sp>
      <p:sp>
        <p:nvSpPr>
          <p:cNvPr id="5" name="TextBox 4">
            <a:extLst>
              <a:ext uri="{FF2B5EF4-FFF2-40B4-BE49-F238E27FC236}">
                <a16:creationId xmlns:a16="http://schemas.microsoft.com/office/drawing/2014/main" id="{3BE23496-AAA1-D332-D697-F510F0F81F4E}"/>
              </a:ext>
            </a:extLst>
          </p:cNvPr>
          <p:cNvSpPr txBox="1"/>
          <p:nvPr/>
        </p:nvSpPr>
        <p:spPr>
          <a:xfrm>
            <a:off x="7588576" y="1866507"/>
            <a:ext cx="1404594" cy="2026763"/>
          </a:xfrm>
          <a:prstGeom prst="rect">
            <a:avLst/>
          </a:prstGeom>
          <a:noFill/>
        </p:spPr>
        <p:txBody>
          <a:bodyPr wrap="square" lIns="0" tIns="0" rIns="0" bIns="0" rtlCol="0" anchor="t" anchorCtr="0">
            <a:noAutofit/>
          </a:bodyPr>
          <a:lstStyle/>
          <a:p>
            <a:pPr algn="l">
              <a:spcAft>
                <a:spcPts val="600"/>
              </a:spcAft>
            </a:pPr>
            <a:endParaRPr lang="en-US"/>
          </a:p>
        </p:txBody>
      </p:sp>
      <p:pic>
        <p:nvPicPr>
          <p:cNvPr id="10" name="Graphic 9" descr="Suburban scene with solid fill">
            <a:extLst>
              <a:ext uri="{FF2B5EF4-FFF2-40B4-BE49-F238E27FC236}">
                <a16:creationId xmlns:a16="http://schemas.microsoft.com/office/drawing/2014/main" id="{E7E181FE-D737-9A78-E934-D73BE3D052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0063" y="2276573"/>
            <a:ext cx="1611983" cy="1611983"/>
          </a:xfrm>
          <a:prstGeom prst="rect">
            <a:avLst/>
          </a:prstGeom>
        </p:spPr>
      </p:pic>
    </p:spTree>
    <p:extLst>
      <p:ext uri="{BB962C8B-B14F-4D97-AF65-F5344CB8AC3E}">
        <p14:creationId xmlns:p14="http://schemas.microsoft.com/office/powerpoint/2010/main" val="2477373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35FC62-1891-19F1-6DA3-A7994CF2DF33}"/>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0" i="0" u="none" strike="noStrike" kern="1200" cap="none" spc="0" normalizeH="0" baseline="0" noProof="0" smtClean="0">
                <a:ln>
                  <a:noFill/>
                </a:ln>
                <a:solidFill>
                  <a:srgbClr val="D9D9D9"/>
                </a:solidFill>
                <a:effectLst/>
                <a:uLnTx/>
                <a:uFillTx/>
                <a:latin typeface="Arial" panose="020B0604020202020204"/>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en-US" sz="800" b="0" i="0" u="none" strike="noStrike" kern="1200" cap="none" spc="0" normalizeH="0" baseline="0" noProof="0">
              <a:ln>
                <a:noFill/>
              </a:ln>
              <a:solidFill>
                <a:srgbClr val="D9D9D9"/>
              </a:solidFill>
              <a:effectLst/>
              <a:uLnTx/>
              <a:uFillTx/>
              <a:latin typeface="Arial" panose="020B0604020202020204"/>
              <a:ea typeface="+mn-ea"/>
              <a:cs typeface="+mn-cs"/>
            </a:endParaRPr>
          </a:p>
        </p:txBody>
      </p:sp>
      <p:sp>
        <p:nvSpPr>
          <p:cNvPr id="4" name="Content Placeholder 3">
            <a:extLst>
              <a:ext uri="{FF2B5EF4-FFF2-40B4-BE49-F238E27FC236}">
                <a16:creationId xmlns:a16="http://schemas.microsoft.com/office/drawing/2014/main" id="{8780A2A7-B765-AC7E-5983-409638B5EB72}"/>
              </a:ext>
            </a:extLst>
          </p:cNvPr>
          <p:cNvSpPr>
            <a:spLocks noGrp="1"/>
          </p:cNvSpPr>
          <p:nvPr>
            <p:ph idx="1"/>
          </p:nvPr>
        </p:nvSpPr>
        <p:spPr>
          <a:xfrm>
            <a:off x="307847" y="990599"/>
            <a:ext cx="11656471" cy="5333083"/>
          </a:xfrm>
        </p:spPr>
        <p:txBody>
          <a:bodyPr/>
          <a:lstStyle/>
          <a:p>
            <a:pPr lvl="1"/>
            <a:r>
              <a:rPr lang="en-US" dirty="0"/>
              <a:t>Prior Authorization (PA) is used when a contracted provider needs to get approval from the health plan to deliver a service. </a:t>
            </a:r>
          </a:p>
          <a:p>
            <a:pPr lvl="1"/>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goal is to make sure the service is best for the member, medically necessary and safe.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b="1" dirty="0"/>
              <a:t>PAs are not the member’s responsibility. </a:t>
            </a:r>
            <a:r>
              <a:rPr lang="en-US" dirty="0"/>
              <a:t>Contracted Providers are responsible for getting a PA. If they fail to get a PA before providing a service, the plan may not pay the claim, and the provider would have to absorb the cost of the service.</a:t>
            </a:r>
          </a:p>
          <a:p>
            <a:pPr lvl="1"/>
            <a:r>
              <a:rPr lang="en-US" b="1" dirty="0"/>
              <a:t>Members are not required to pay for the service if the provider fails to get a PA.</a:t>
            </a:r>
            <a:endParaRPr lang="en-US" dirty="0"/>
          </a:p>
          <a:p>
            <a:pPr lvl="1"/>
            <a:r>
              <a:rPr lang="en-US" dirty="0"/>
              <a:t>If necessary, we can engage a care coordinator to assist with any additional member support. Call customer service and indicate you’d like a health care coordinator.</a:t>
            </a:r>
          </a:p>
          <a:p>
            <a:pPr marL="288925" lvl="1" indent="0">
              <a:buNone/>
            </a:pPr>
            <a:r>
              <a:rPr lang="en-US" b="1" i="1" dirty="0"/>
              <a:t>Provider Interactions</a:t>
            </a:r>
          </a:p>
          <a:p>
            <a:pPr lvl="1"/>
            <a:r>
              <a:rPr lang="en-US" i="1" dirty="0"/>
              <a:t>Providers can request a PA by calling customer service or via fax.  </a:t>
            </a:r>
          </a:p>
          <a:p>
            <a:pPr lvl="1"/>
            <a:r>
              <a:rPr lang="en-US" i="1" dirty="0"/>
              <a:t>Service delays can occur if a provider doesn’t submit requested documentation and records.</a:t>
            </a:r>
          </a:p>
          <a:p>
            <a:pPr lvl="1"/>
            <a:r>
              <a:rPr lang="en-US" i="1" dirty="0"/>
              <a:t>If services are delayed or denied, providers can request a peer-to-peer review and/or appeal.</a:t>
            </a:r>
          </a:p>
          <a:p>
            <a:pPr lvl="1"/>
            <a:endParaRPr lang="en-US" dirty="0"/>
          </a:p>
        </p:txBody>
      </p:sp>
      <p:sp>
        <p:nvSpPr>
          <p:cNvPr id="5" name="Title 4">
            <a:extLst>
              <a:ext uri="{FF2B5EF4-FFF2-40B4-BE49-F238E27FC236}">
                <a16:creationId xmlns:a16="http://schemas.microsoft.com/office/drawing/2014/main" id="{6068A207-8849-AD72-8D65-303D110B902C}"/>
              </a:ext>
            </a:extLst>
          </p:cNvPr>
          <p:cNvSpPr>
            <a:spLocks noGrp="1"/>
          </p:cNvSpPr>
          <p:nvPr>
            <p:ph type="title"/>
          </p:nvPr>
        </p:nvSpPr>
        <p:spPr>
          <a:xfrm>
            <a:off x="457200" y="411480"/>
            <a:ext cx="11274552" cy="379095"/>
          </a:xfrm>
        </p:spPr>
        <p:txBody>
          <a:bodyPr/>
          <a:lstStyle/>
          <a:p>
            <a:r>
              <a:rPr lang="en-US">
                <a:solidFill>
                  <a:schemeClr val="tx2"/>
                </a:solidFill>
              </a:rPr>
              <a:t>Prior Authorizations</a:t>
            </a:r>
            <a:br>
              <a:rPr lang="en-US"/>
            </a:br>
            <a:br>
              <a:rPr lang="en-US"/>
            </a:br>
            <a:endParaRPr lang="en-US"/>
          </a:p>
        </p:txBody>
      </p:sp>
    </p:spTree>
    <p:extLst>
      <p:ext uri="{BB962C8B-B14F-4D97-AF65-F5344CB8AC3E}">
        <p14:creationId xmlns:p14="http://schemas.microsoft.com/office/powerpoint/2010/main" val="715186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DA25DE-5E00-76A5-4CD3-BFEA7B5F3F81}"/>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0" i="0" u="none" strike="noStrike" kern="1200" cap="none" spc="0" normalizeH="0" baseline="0" noProof="0" smtClean="0">
                <a:ln>
                  <a:noFill/>
                </a:ln>
                <a:solidFill>
                  <a:srgbClr val="D9D9D9"/>
                </a:solidFill>
                <a:effectLst/>
                <a:uLnTx/>
                <a:uFillTx/>
                <a:latin typeface="Arial" panose="020B0604020202020204"/>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en-US" sz="800" b="0" i="0" u="none" strike="noStrike" kern="1200" cap="none" spc="0" normalizeH="0" baseline="0" noProof="0">
              <a:ln>
                <a:noFill/>
              </a:ln>
              <a:solidFill>
                <a:srgbClr val="D9D9D9"/>
              </a:solidFill>
              <a:effectLst/>
              <a:uLnTx/>
              <a:uFillTx/>
              <a:latin typeface="Arial" panose="020B0604020202020204"/>
              <a:ea typeface="+mn-ea"/>
              <a:cs typeface="+mn-cs"/>
            </a:endParaRPr>
          </a:p>
        </p:txBody>
      </p:sp>
      <p:sp>
        <p:nvSpPr>
          <p:cNvPr id="4" name="Content Placeholder 3">
            <a:extLst>
              <a:ext uri="{FF2B5EF4-FFF2-40B4-BE49-F238E27FC236}">
                <a16:creationId xmlns:a16="http://schemas.microsoft.com/office/drawing/2014/main" id="{99CC4AEB-D144-0D5F-7982-817DB4FC3DA1}"/>
              </a:ext>
            </a:extLst>
          </p:cNvPr>
          <p:cNvSpPr>
            <a:spLocks noGrp="1"/>
          </p:cNvSpPr>
          <p:nvPr>
            <p:ph idx="1"/>
          </p:nvPr>
        </p:nvSpPr>
        <p:spPr>
          <a:xfrm>
            <a:off x="457200" y="1394322"/>
            <a:ext cx="11128248" cy="3717504"/>
          </a:xfrm>
        </p:spPr>
        <p:txBody>
          <a:bodyPr numCol="2"/>
          <a:lstStyle/>
          <a:p>
            <a:pPr lvl="1">
              <a:lnSpc>
                <a:spcPct val="100000"/>
              </a:lnSpc>
            </a:pPr>
            <a:r>
              <a:rPr lang="en-US"/>
              <a:t>Advanced Imaging (MRI, MRA, CT scans and PET scans)</a:t>
            </a:r>
          </a:p>
          <a:p>
            <a:pPr lvl="1">
              <a:lnSpc>
                <a:spcPct val="100000"/>
              </a:lnSpc>
            </a:pPr>
            <a:r>
              <a:rPr lang="en-US"/>
              <a:t>Lab Management Solutions – Molecular and Genomic Lab Testing</a:t>
            </a:r>
          </a:p>
          <a:p>
            <a:pPr lvl="1">
              <a:lnSpc>
                <a:spcPct val="100000"/>
              </a:lnSpc>
            </a:pPr>
            <a:r>
              <a:rPr lang="en-US"/>
              <a:t>Musculoskeletal: Pain/Joint/Spine Services – excluding exams, physical therapy and occupational therapy</a:t>
            </a:r>
          </a:p>
          <a:p>
            <a:pPr lvl="1">
              <a:lnSpc>
                <a:spcPct val="100000"/>
              </a:lnSpc>
            </a:pPr>
            <a:r>
              <a:rPr lang="en-US"/>
              <a:t>Inpatient stay that is not the result of an emergency</a:t>
            </a:r>
          </a:p>
          <a:p>
            <a:pPr marL="288925" lvl="1" indent="0">
              <a:lnSpc>
                <a:spcPct val="100000"/>
              </a:lnSpc>
              <a:buNone/>
            </a:pPr>
            <a:endParaRPr lang="en-US"/>
          </a:p>
          <a:p>
            <a:pPr lvl="1">
              <a:lnSpc>
                <a:spcPct val="100000"/>
              </a:lnSpc>
            </a:pPr>
            <a:r>
              <a:rPr lang="en-US"/>
              <a:t>Outpatient Medical Oncology</a:t>
            </a:r>
          </a:p>
          <a:p>
            <a:pPr lvl="1">
              <a:lnSpc>
                <a:spcPct val="100000"/>
              </a:lnSpc>
            </a:pPr>
            <a:r>
              <a:rPr lang="en-US"/>
              <a:t>Outpatient Radiation Therapy</a:t>
            </a:r>
          </a:p>
          <a:p>
            <a:pPr lvl="1">
              <a:lnSpc>
                <a:spcPct val="100000"/>
              </a:lnSpc>
            </a:pPr>
            <a:r>
              <a:rPr lang="en-US"/>
              <a:t>Outpatient Sleep Study</a:t>
            </a:r>
          </a:p>
          <a:p>
            <a:pPr lvl="1">
              <a:lnSpc>
                <a:spcPct val="100000"/>
              </a:lnSpc>
            </a:pPr>
            <a:r>
              <a:rPr lang="en-US"/>
              <a:t>Outpatient Specialty Drugs</a:t>
            </a:r>
          </a:p>
          <a:p>
            <a:pPr lvl="1">
              <a:lnSpc>
                <a:spcPct val="100000"/>
              </a:lnSpc>
            </a:pPr>
            <a:r>
              <a:rPr lang="en-US"/>
              <a:t>Select Durable Medical Equipment</a:t>
            </a:r>
          </a:p>
          <a:p>
            <a:pPr lvl="1">
              <a:lnSpc>
                <a:spcPct val="100000"/>
              </a:lnSpc>
            </a:pPr>
            <a:r>
              <a:rPr lang="en-US"/>
              <a:t>Some procedures that are performed as part of an inpatient stay</a:t>
            </a:r>
          </a:p>
          <a:p>
            <a:pPr marL="288925" lvl="1" indent="0">
              <a:buNone/>
            </a:pPr>
            <a:endParaRPr lang="en-US"/>
          </a:p>
        </p:txBody>
      </p:sp>
      <p:sp>
        <p:nvSpPr>
          <p:cNvPr id="5" name="Title 4">
            <a:extLst>
              <a:ext uri="{FF2B5EF4-FFF2-40B4-BE49-F238E27FC236}">
                <a16:creationId xmlns:a16="http://schemas.microsoft.com/office/drawing/2014/main" id="{A55DFDA6-D9CC-858B-3349-E991BA43EE59}"/>
              </a:ext>
            </a:extLst>
          </p:cNvPr>
          <p:cNvSpPr>
            <a:spLocks noGrp="1"/>
          </p:cNvSpPr>
          <p:nvPr>
            <p:ph type="title"/>
          </p:nvPr>
        </p:nvSpPr>
        <p:spPr>
          <a:xfrm>
            <a:off x="457200" y="411480"/>
            <a:ext cx="11274552" cy="464820"/>
          </a:xfrm>
        </p:spPr>
        <p:txBody>
          <a:bodyPr/>
          <a:lstStyle/>
          <a:p>
            <a:r>
              <a:rPr lang="en-US">
                <a:solidFill>
                  <a:schemeClr val="tx2"/>
                </a:solidFill>
              </a:rPr>
              <a:t>Examples of Services that may require PA before being Approved</a:t>
            </a:r>
          </a:p>
        </p:txBody>
      </p:sp>
      <p:sp>
        <p:nvSpPr>
          <p:cNvPr id="3" name="TextBox 2">
            <a:extLst>
              <a:ext uri="{FF2B5EF4-FFF2-40B4-BE49-F238E27FC236}">
                <a16:creationId xmlns:a16="http://schemas.microsoft.com/office/drawing/2014/main" id="{C8A36810-7870-F5AC-10F3-3EFFBC656DA6}"/>
              </a:ext>
            </a:extLst>
          </p:cNvPr>
          <p:cNvSpPr txBox="1"/>
          <p:nvPr/>
        </p:nvSpPr>
        <p:spPr>
          <a:xfrm>
            <a:off x="1806766" y="5233012"/>
            <a:ext cx="8516039" cy="1213508"/>
          </a:xfrm>
          <a:prstGeom prst="rect">
            <a:avLst/>
          </a:prstGeom>
          <a:noFill/>
        </p:spPr>
        <p:txBody>
          <a:bodyPr wrap="square" lIns="0" tIns="0" rIns="0" bIns="0" rtlCol="0" anchor="t" anchorCtr="0">
            <a:noAutofit/>
          </a:bodyPr>
          <a:lstStyle/>
          <a:p>
            <a:pPr>
              <a:spcAft>
                <a:spcPts val="600"/>
              </a:spcAft>
            </a:pPr>
            <a:r>
              <a:rPr lang="en-US"/>
              <a:t>Note: Services listed above are examples. Quarterly reviews are conducted to determine if any services can be removed from PA list, due to common approvals</a:t>
            </a:r>
          </a:p>
          <a:p>
            <a:pPr algn="l">
              <a:spcAft>
                <a:spcPts val="600"/>
              </a:spcAft>
            </a:pPr>
            <a:endParaRPr lang="en-US"/>
          </a:p>
        </p:txBody>
      </p:sp>
    </p:spTree>
    <p:extLst>
      <p:ext uri="{BB962C8B-B14F-4D97-AF65-F5344CB8AC3E}">
        <p14:creationId xmlns:p14="http://schemas.microsoft.com/office/powerpoint/2010/main" val="126052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72FA5-56B0-406F-9A35-D689210B760C}"/>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1" i="0" u="none" strike="noStrike" kern="1200" cap="none" spc="0" normalizeH="0" baseline="0" noProof="0" smtClean="0">
                <a:ln>
                  <a:noFill/>
                </a:ln>
                <a:solidFill>
                  <a:srgbClr val="FFFFFF">
                    <a:lumMod val="85000"/>
                  </a:srgb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en-US" sz="800" b="1" i="0" u="none" strike="noStrike" kern="1200" cap="none" spc="0" normalizeH="0" baseline="0" noProof="0" dirty="0">
              <a:ln>
                <a:noFill/>
              </a:ln>
              <a:solidFill>
                <a:srgbClr val="FFFFFF">
                  <a:lumMod val="85000"/>
                </a:srgbClr>
              </a:solidFill>
              <a:effectLst/>
              <a:uLnTx/>
              <a:uFillTx/>
              <a:latin typeface="Arial" charset="0"/>
              <a:ea typeface="+mn-ea"/>
              <a:cs typeface="+mn-cs"/>
            </a:endParaRPr>
          </a:p>
        </p:txBody>
      </p:sp>
      <p:sp>
        <p:nvSpPr>
          <p:cNvPr id="3" name="Text Placeholder 2">
            <a:extLst>
              <a:ext uri="{FF2B5EF4-FFF2-40B4-BE49-F238E27FC236}">
                <a16:creationId xmlns:a16="http://schemas.microsoft.com/office/drawing/2014/main" id="{4A507BED-6115-414F-934A-171103211DD7}"/>
              </a:ext>
            </a:extLst>
          </p:cNvPr>
          <p:cNvSpPr>
            <a:spLocks noGrp="1"/>
          </p:cNvSpPr>
          <p:nvPr>
            <p:ph type="body" sz="quarter" idx="13"/>
          </p:nvPr>
        </p:nvSpPr>
        <p:spPr/>
        <p:txBody>
          <a:bodyPr/>
          <a:lstStyle/>
          <a:p>
            <a:endParaRPr lang="en-US" dirty="0"/>
          </a:p>
        </p:txBody>
      </p:sp>
      <p:sp>
        <p:nvSpPr>
          <p:cNvPr id="4" name="Content Placeholder 3">
            <a:extLst>
              <a:ext uri="{FF2B5EF4-FFF2-40B4-BE49-F238E27FC236}">
                <a16:creationId xmlns:a16="http://schemas.microsoft.com/office/drawing/2014/main" id="{A4BF0357-8DAC-4F0C-A476-414C74503D67}"/>
              </a:ext>
            </a:extLst>
          </p:cNvPr>
          <p:cNvSpPr>
            <a:spLocks noGrp="1"/>
          </p:cNvSpPr>
          <p:nvPr>
            <p:ph idx="1"/>
          </p:nvPr>
        </p:nvSpPr>
        <p:spPr/>
        <p:txBody>
          <a:bodyPr/>
          <a:lstStyle/>
          <a:p>
            <a:endParaRPr lang="en-US" dirty="0"/>
          </a:p>
        </p:txBody>
      </p:sp>
      <p:sp>
        <p:nvSpPr>
          <p:cNvPr id="5" name="Title 4">
            <a:extLst>
              <a:ext uri="{FF2B5EF4-FFF2-40B4-BE49-F238E27FC236}">
                <a16:creationId xmlns:a16="http://schemas.microsoft.com/office/drawing/2014/main" id="{D4D98F4F-48BA-40CA-A4FB-CC5D23673202}"/>
              </a:ext>
            </a:extLst>
          </p:cNvPr>
          <p:cNvSpPr>
            <a:spLocks noGrp="1"/>
          </p:cNvSpPr>
          <p:nvPr>
            <p:ph type="title"/>
          </p:nvPr>
        </p:nvSpPr>
        <p:spPr/>
        <p:txBody>
          <a:bodyPr/>
          <a:lstStyle/>
          <a:p>
            <a:endParaRPr lang="en-US" dirty="0"/>
          </a:p>
        </p:txBody>
      </p:sp>
      <p:sp>
        <p:nvSpPr>
          <p:cNvPr id="7" name="Picture space">
            <a:extLst>
              <a:ext uri="{FF2B5EF4-FFF2-40B4-BE49-F238E27FC236}">
                <a16:creationId xmlns:a16="http://schemas.microsoft.com/office/drawing/2014/main" id="{AB8E702A-B52C-4E60-8DD3-D9518105C72E}"/>
              </a:ext>
            </a:extLst>
          </p:cNvPr>
          <p:cNvSpPr/>
          <p:nvPr/>
        </p:nvSpPr>
        <p:spPr>
          <a:xfrm>
            <a:off x="-80388" y="0"/>
            <a:ext cx="12272387" cy="6858000"/>
          </a:xfrm>
          <a:prstGeom prst="rect">
            <a:avLst/>
          </a:prstGeom>
          <a:gradFill flip="none" rotWithShape="1">
            <a:gsLst>
              <a:gs pos="0">
                <a:schemeClr val="tx2"/>
              </a:gs>
              <a:gs pos="100000">
                <a:schemeClr val="accent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B47289B0-6E97-4557-ACA8-C02EEAF15400}"/>
              </a:ext>
            </a:extLst>
          </p:cNvPr>
          <p:cNvSpPr/>
          <p:nvPr/>
        </p:nvSpPr>
        <p:spPr bwMode="auto">
          <a:xfrm>
            <a:off x="1745063" y="2853574"/>
            <a:ext cx="8701873" cy="957943"/>
          </a:xfrm>
          <a:prstGeom prst="rect">
            <a:avLst/>
          </a:prstGeom>
          <a:no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Visiting Your Provider</a:t>
            </a:r>
          </a:p>
        </p:txBody>
      </p:sp>
    </p:spTree>
    <p:extLst>
      <p:ext uri="{BB962C8B-B14F-4D97-AF65-F5344CB8AC3E}">
        <p14:creationId xmlns:p14="http://schemas.microsoft.com/office/powerpoint/2010/main" val="1924080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1A15A-7064-4AC0-9B4A-371DEA1A5C24}"/>
              </a:ext>
            </a:extLst>
          </p:cNvPr>
          <p:cNvSpPr>
            <a:spLocks noGrp="1"/>
          </p:cNvSpPr>
          <p:nvPr>
            <p:ph type="title"/>
          </p:nvPr>
        </p:nvSpPr>
        <p:spPr>
          <a:xfrm>
            <a:off x="457200" y="411479"/>
            <a:ext cx="6942841" cy="886968"/>
          </a:xfrm>
        </p:spPr>
        <p:txBody>
          <a:bodyPr/>
          <a:lstStyle/>
          <a:p>
            <a:r>
              <a:rPr lang="en-US" sz="2800" dirty="0">
                <a:solidFill>
                  <a:schemeClr val="tx2"/>
                </a:solidFill>
                <a:latin typeface="+mj-lt"/>
              </a:rPr>
              <a:t>Open Access Plan</a:t>
            </a:r>
          </a:p>
        </p:txBody>
      </p:sp>
      <p:sp>
        <p:nvSpPr>
          <p:cNvPr id="4" name="Slide Number Placeholder 3">
            <a:extLst>
              <a:ext uri="{FF2B5EF4-FFF2-40B4-BE49-F238E27FC236}">
                <a16:creationId xmlns:a16="http://schemas.microsoft.com/office/drawing/2014/main" id="{41220723-4C3F-4B40-BF76-E62E34687710}"/>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0" i="0" u="none" strike="noStrike" kern="1200" cap="none" spc="0" normalizeH="0" baseline="0" noProof="0" smtClean="0">
                <a:ln>
                  <a:noFill/>
                </a:ln>
                <a:solidFill>
                  <a:srgbClr val="BFBFBF"/>
                </a:solidFill>
                <a:effectLst/>
                <a:uLnTx/>
                <a:uFillTx/>
                <a:latin typeface="Arial" panose="020B0604020202020204"/>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en-US" sz="800" b="0" i="0" u="none" strike="noStrike" kern="1200" cap="none" spc="0" normalizeH="0" baseline="0" noProof="0" dirty="0">
              <a:ln>
                <a:noFill/>
              </a:ln>
              <a:solidFill>
                <a:srgbClr val="BFBFB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4387EC39-AAFB-4A93-BBCF-1C4D7A920DB2}"/>
              </a:ext>
            </a:extLst>
          </p:cNvPr>
          <p:cNvSpPr/>
          <p:nvPr/>
        </p:nvSpPr>
        <p:spPr>
          <a:xfrm>
            <a:off x="8861442" y="1193800"/>
            <a:ext cx="2768600" cy="635000"/>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Make more visual</a:t>
            </a:r>
          </a:p>
        </p:txBody>
      </p:sp>
      <p:pic>
        <p:nvPicPr>
          <p:cNvPr id="8" name="Picture 7" descr="A person sitting on the hood of a car with a dog&#10;&#10;Description automatically generated with medium confidence">
            <a:extLst>
              <a:ext uri="{FF2B5EF4-FFF2-40B4-BE49-F238E27FC236}">
                <a16:creationId xmlns:a16="http://schemas.microsoft.com/office/drawing/2014/main" id="{0529510E-4178-466E-A6ED-61E4A2319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577" y="-1"/>
            <a:ext cx="4603423" cy="6560953"/>
          </a:xfrm>
          <a:prstGeom prst="rect">
            <a:avLst/>
          </a:prstGeom>
        </p:spPr>
      </p:pic>
      <p:sp>
        <p:nvSpPr>
          <p:cNvPr id="12" name="TextBox 11">
            <a:extLst>
              <a:ext uri="{FF2B5EF4-FFF2-40B4-BE49-F238E27FC236}">
                <a16:creationId xmlns:a16="http://schemas.microsoft.com/office/drawing/2014/main" id="{CE34552A-5BC1-4354-AEE0-E892995AFAF3}"/>
              </a:ext>
            </a:extLst>
          </p:cNvPr>
          <p:cNvSpPr txBox="1"/>
          <p:nvPr/>
        </p:nvSpPr>
        <p:spPr>
          <a:xfrm>
            <a:off x="457200" y="1081553"/>
            <a:ext cx="6105524" cy="4548105"/>
          </a:xfrm>
          <a:prstGeom prst="rect">
            <a:avLst/>
          </a:prstGeom>
          <a:solidFill>
            <a:schemeClr val="bg1"/>
          </a:solidFill>
        </p:spPr>
        <p:txBody>
          <a:bodyPr wrap="square" lIns="91440" tIns="45720" rIns="91440" bIns="45720" anchor="t">
            <a:spAutoFit/>
          </a:bodyPr>
          <a:lstStyle/>
          <a:p>
            <a:pPr marL="288925" indent="-288925" defTabSz="685800">
              <a:lnSpc>
                <a:spcPct val="105000"/>
              </a:lnSpc>
              <a:spcBef>
                <a:spcPts val="1600"/>
              </a:spcBef>
              <a:spcAft>
                <a:spcPts val="800"/>
              </a:spcAft>
              <a:buClr>
                <a:srgbClr val="0070C0"/>
              </a:buClr>
              <a:buFont typeface="Arial" panose="020B0604020202020204" pitchFamily="34" charset="0"/>
              <a:buChar char="•"/>
              <a:defRPr/>
            </a:pPr>
            <a:r>
              <a:rPr kumimoji="0" lang="en-US" sz="2000" b="0" i="0" u="none" strike="noStrike" kern="600" cap="none" spc="0" normalizeH="0" baseline="0" noProof="0" dirty="0">
                <a:ln>
                  <a:noFill/>
                </a:ln>
                <a:solidFill>
                  <a:srgbClr val="1E1E1E"/>
                </a:solidFill>
                <a:effectLst/>
                <a:uLnTx/>
                <a:uFillTx/>
                <a:latin typeface="Arial" panose="020B0604020202020204"/>
                <a:ea typeface="+mn-ea"/>
                <a:cs typeface="+mn-cs"/>
              </a:rPr>
              <a:t>Blue Cross Group Medicare Advantage Open Access (PPO) oﬀers members access to care from providers nationwide who accept Medicare</a:t>
            </a:r>
            <a:r>
              <a:rPr lang="en-US" sz="2000" kern="600" dirty="0">
                <a:solidFill>
                  <a:srgbClr val="1E1E1E"/>
                </a:solidFill>
                <a:latin typeface="Arial" panose="020B0604020202020204"/>
              </a:rPr>
              <a:t> and will bill the plan</a:t>
            </a:r>
            <a:r>
              <a:rPr kumimoji="0" lang="en-US" sz="2000" b="0" i="0" u="none" strike="noStrike" kern="600" cap="none" spc="0" normalizeH="0" baseline="0" noProof="0" dirty="0">
                <a:ln>
                  <a:noFill/>
                </a:ln>
                <a:solidFill>
                  <a:srgbClr val="1E1E1E"/>
                </a:solidFill>
                <a:effectLst/>
                <a:uLnTx/>
                <a:uFillTx/>
                <a:latin typeface="Arial" panose="020B0604020202020204"/>
                <a:ea typeface="+mn-ea"/>
                <a:cs typeface="+mn-cs"/>
              </a:rPr>
              <a:t>.</a:t>
            </a:r>
            <a:r>
              <a:rPr lang="en-US" sz="2000" kern="600" dirty="0">
                <a:solidFill>
                  <a:srgbClr val="1E1E1E"/>
                </a:solidFill>
                <a:latin typeface="Arial" panose="020B0604020202020204"/>
              </a:rPr>
              <a:t> </a:t>
            </a:r>
            <a:endParaRPr kumimoji="0" lang="en-US" sz="2000" b="0" i="0" u="none" strike="noStrike" kern="600" cap="none" spc="0" normalizeH="0" baseline="0" noProof="0" dirty="0">
              <a:ln>
                <a:noFill/>
              </a:ln>
              <a:solidFill>
                <a:srgbClr val="1E1E1E"/>
              </a:solidFill>
              <a:effectLst/>
              <a:uLnTx/>
              <a:uFillTx/>
              <a:latin typeface="Arial" panose="020B0604020202020204"/>
              <a:ea typeface="+mn-ea"/>
              <a:cs typeface="+mn-cs"/>
            </a:endParaRPr>
          </a:p>
          <a:p>
            <a:pPr marL="288925" indent="-288925" defTabSz="685800">
              <a:lnSpc>
                <a:spcPct val="105000"/>
              </a:lnSpc>
              <a:spcBef>
                <a:spcPts val="1600"/>
              </a:spcBef>
              <a:spcAft>
                <a:spcPts val="800"/>
              </a:spcAft>
              <a:buClr>
                <a:srgbClr val="0070C0"/>
              </a:buClr>
              <a:buFont typeface="Arial" panose="020B0604020202020204" pitchFamily="34" charset="0"/>
              <a:buChar char="•"/>
              <a:defRPr/>
            </a:pPr>
            <a:r>
              <a:rPr kumimoji="0" lang="en-US" sz="2000" b="0" i="0" u="none" strike="noStrike" kern="600" cap="none" spc="0" normalizeH="0" baseline="0" noProof="0" dirty="0">
                <a:ln>
                  <a:noFill/>
                </a:ln>
                <a:solidFill>
                  <a:srgbClr val="1E1E1E"/>
                </a:solidFill>
                <a:effectLst/>
                <a:uLnTx/>
                <a:uFillTx/>
                <a:latin typeface="Arial" panose="020B0604020202020204"/>
                <a:ea typeface="+mn-ea"/>
                <a:cs typeface="+mn-cs"/>
              </a:rPr>
              <a:t>98% of U.S. physicians accept Medicare, according to the Centers for Medicare &amp; Medicaid Services (CMS).</a:t>
            </a:r>
            <a:r>
              <a:rPr lang="en-US" sz="2000" kern="600" dirty="0">
                <a:solidFill>
                  <a:srgbClr val="1E1E1E"/>
                </a:solidFill>
                <a:latin typeface="Arial" panose="020B0604020202020204"/>
              </a:rPr>
              <a:t> </a:t>
            </a:r>
            <a:endParaRPr lang="en-US" sz="2000" b="0" i="0" u="none" strike="noStrike" kern="600" cap="none" spc="0" normalizeH="0" baseline="0" noProof="0" dirty="0">
              <a:ln>
                <a:noFill/>
              </a:ln>
              <a:solidFill>
                <a:srgbClr val="1E1E1E"/>
              </a:solidFill>
              <a:effectLst/>
              <a:uLnTx/>
              <a:uFillTx/>
              <a:latin typeface="Arial" panose="020B0604020202020204"/>
              <a:cs typeface="Arial"/>
            </a:endParaRPr>
          </a:p>
          <a:p>
            <a:pPr marL="288925" indent="-288925" defTabSz="685800">
              <a:lnSpc>
                <a:spcPct val="105000"/>
              </a:lnSpc>
              <a:spcBef>
                <a:spcPts val="1600"/>
              </a:spcBef>
              <a:spcAft>
                <a:spcPts val="800"/>
              </a:spcAft>
              <a:buClr>
                <a:srgbClr val="0070C0"/>
              </a:buClr>
              <a:buFont typeface="Arial" panose="020B0604020202020204" pitchFamily="34" charset="0"/>
              <a:buChar char="•"/>
              <a:defRPr/>
            </a:pPr>
            <a:r>
              <a:rPr kumimoji="0" lang="en-US" sz="2000" b="0" i="0" u="none" strike="noStrike" kern="600" cap="none" spc="0" normalizeH="0" baseline="0" noProof="0" dirty="0">
                <a:ln>
                  <a:noFill/>
                </a:ln>
                <a:solidFill>
                  <a:srgbClr val="1E1E1E"/>
                </a:solidFill>
                <a:effectLst/>
                <a:uLnTx/>
                <a:uFillTx/>
                <a:latin typeface="Arial" panose="020B0604020202020204"/>
                <a:ea typeface="+mn-ea"/>
                <a:cs typeface="+mn-cs"/>
              </a:rPr>
              <a:t>Coverage levels for members are the same inside and outside their plan service area</a:t>
            </a:r>
            <a:r>
              <a:rPr lang="en-US" sz="2000" kern="600" dirty="0">
                <a:solidFill>
                  <a:srgbClr val="1E1E1E"/>
                </a:solidFill>
                <a:latin typeface="Arial" panose="020B0604020202020204"/>
              </a:rPr>
              <a:t> </a:t>
            </a:r>
            <a:r>
              <a:rPr kumimoji="0" lang="en-US" sz="2000" b="0" i="0" u="none" strike="noStrike" kern="600" cap="none" spc="0" normalizeH="0" baseline="0" noProof="0" dirty="0">
                <a:ln>
                  <a:noFill/>
                </a:ln>
                <a:solidFill>
                  <a:srgbClr val="1E1E1E"/>
                </a:solidFill>
                <a:effectLst/>
                <a:uLnTx/>
                <a:uFillTx/>
                <a:latin typeface="Arial" panose="020B0604020202020204"/>
                <a:ea typeface="+mn-ea"/>
                <a:cs typeface="+mn-cs"/>
              </a:rPr>
              <a:t>for covered benefits.</a:t>
            </a:r>
            <a:r>
              <a:rPr lang="en-US" sz="2000" kern="600" dirty="0">
                <a:solidFill>
                  <a:srgbClr val="1E1E1E"/>
                </a:solidFill>
                <a:latin typeface="Arial" panose="020B0604020202020204"/>
              </a:rPr>
              <a:t> </a:t>
            </a:r>
            <a:endParaRPr lang="en-US" sz="2000" b="0" i="0" u="none" strike="noStrike" kern="600" cap="none" spc="0" normalizeH="0" baseline="0" noProof="0" dirty="0">
              <a:ln>
                <a:noFill/>
              </a:ln>
              <a:solidFill>
                <a:srgbClr val="1E1E1E"/>
              </a:solidFill>
              <a:effectLst/>
              <a:uLnTx/>
              <a:uFillTx/>
              <a:latin typeface="Arial" panose="020B0604020202020204"/>
              <a:cs typeface="Arial"/>
            </a:endParaRPr>
          </a:p>
          <a:p>
            <a:pPr marL="288925" marR="0" lvl="0" indent="-288925" algn="l" defTabSz="685800" rtl="0" eaLnBrk="1" fontAlgn="auto" latinLnBrk="0" hangingPunct="1">
              <a:lnSpc>
                <a:spcPct val="105000"/>
              </a:lnSpc>
              <a:spcBef>
                <a:spcPts val="1600"/>
              </a:spcBef>
              <a:spcAft>
                <a:spcPts val="800"/>
              </a:spcAft>
              <a:buClr>
                <a:srgbClr val="0070C0"/>
              </a:buClr>
              <a:buSzTx/>
              <a:buFont typeface="Arial" panose="020B0604020202020204" pitchFamily="34" charset="0"/>
              <a:buChar char="•"/>
              <a:tabLst/>
              <a:defRPr/>
            </a:pPr>
            <a:r>
              <a:rPr kumimoji="0" lang="en-US" sz="2000" b="0" i="0" u="none" strike="noStrike" kern="600" cap="none" spc="0" normalizeH="0" baseline="0" noProof="0" dirty="0">
                <a:ln>
                  <a:noFill/>
                </a:ln>
                <a:solidFill>
                  <a:srgbClr val="1E1E1E"/>
                </a:solidFill>
                <a:effectLst/>
                <a:uLnTx/>
                <a:uFillTx/>
                <a:latin typeface="Arial" panose="020B0604020202020204"/>
                <a:ea typeface="+mn-ea"/>
                <a:cs typeface="+mn-cs"/>
              </a:rPr>
              <a:t>Referrals are not required for specialist visits.</a:t>
            </a:r>
            <a:endParaRPr lang="en-US" sz="2000" b="0" i="0" u="none" strike="noStrike" kern="600" cap="none" spc="0" normalizeH="0" baseline="0" noProof="0" dirty="0">
              <a:ln>
                <a:noFill/>
              </a:ln>
              <a:solidFill>
                <a:srgbClr val="1E1E1E"/>
              </a:solidFill>
              <a:effectLst/>
              <a:uLnTx/>
              <a:uFillTx/>
              <a:latin typeface="Arial" panose="020B0604020202020204"/>
              <a:cs typeface="Arial"/>
            </a:endParaRPr>
          </a:p>
        </p:txBody>
      </p:sp>
    </p:spTree>
    <p:extLst>
      <p:ext uri="{BB962C8B-B14F-4D97-AF65-F5344CB8AC3E}">
        <p14:creationId xmlns:p14="http://schemas.microsoft.com/office/powerpoint/2010/main" val="2551633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BA9DC3-04FC-4B59-5908-87BFB1A62EE5}"/>
              </a:ext>
            </a:extLst>
          </p:cNvPr>
          <p:cNvPicPr>
            <a:picLocks noChangeAspect="1"/>
          </p:cNvPicPr>
          <p:nvPr/>
        </p:nvPicPr>
        <p:blipFill>
          <a:blip r:embed="rId2"/>
          <a:stretch>
            <a:fillRect/>
          </a:stretch>
        </p:blipFill>
        <p:spPr>
          <a:xfrm>
            <a:off x="3264585" y="2082517"/>
            <a:ext cx="5358029" cy="2998530"/>
          </a:xfrm>
          <a:prstGeom prst="rect">
            <a:avLst/>
          </a:prstGeom>
        </p:spPr>
      </p:pic>
      <p:sp>
        <p:nvSpPr>
          <p:cNvPr id="3" name="Content Placeholder 2"/>
          <p:cNvSpPr>
            <a:spLocks noGrp="1"/>
          </p:cNvSpPr>
          <p:nvPr>
            <p:ph sz="quarter" idx="11"/>
          </p:nvPr>
        </p:nvSpPr>
        <p:spPr>
          <a:xfrm>
            <a:off x="457200" y="1287747"/>
            <a:ext cx="10440186" cy="3793300"/>
          </a:xfrm>
        </p:spPr>
        <p:txBody>
          <a:bodyPr vert="horz" wrap="square" lIns="0" tIns="0" rIns="0" bIns="0" rtlCol="0" anchor="t">
            <a:noAutofit/>
          </a:bodyPr>
          <a:lstStyle/>
          <a:p>
            <a:pPr marL="0" indent="0">
              <a:spcAft>
                <a:spcPts val="800"/>
              </a:spcAft>
              <a:buClr>
                <a:srgbClr val="0070C0"/>
              </a:buClr>
              <a:buNone/>
            </a:pPr>
            <a:r>
              <a:rPr lang="en-US" sz="2000" dirty="0"/>
              <a:t>Present your MAPD ID card at hospitals, your doctor’s office and at the pharmacy.</a:t>
            </a:r>
          </a:p>
          <a:p>
            <a:pPr marL="342900" indent="-342900">
              <a:spcAft>
                <a:spcPts val="800"/>
              </a:spcAft>
              <a:buClr>
                <a:srgbClr val="0070C0"/>
              </a:buClr>
              <a:buFont typeface="+mj-lt"/>
              <a:buAutoNum type="arabicPeriod" startAt="2"/>
            </a:pPr>
            <a:endParaRPr lang="en-US" dirty="0"/>
          </a:p>
          <a:p>
            <a:pPr marL="342900" indent="-342900">
              <a:spcAft>
                <a:spcPts val="800"/>
              </a:spcAft>
              <a:buClr>
                <a:srgbClr val="0070C0"/>
              </a:buClr>
              <a:buFont typeface="+mj-lt"/>
              <a:buAutoNum type="arabicPeriod" startAt="2"/>
            </a:pPr>
            <a:endParaRPr lang="en-US" dirty="0"/>
          </a:p>
          <a:p>
            <a:pPr marL="342900" indent="-342900">
              <a:spcAft>
                <a:spcPts val="800"/>
              </a:spcAft>
              <a:buClr>
                <a:srgbClr val="0070C0"/>
              </a:buClr>
              <a:buFont typeface="+mj-lt"/>
              <a:buAutoNum type="arabicPeriod" startAt="2"/>
            </a:pPr>
            <a:endParaRPr lang="en-US" dirty="0"/>
          </a:p>
          <a:p>
            <a:pPr marL="342900" indent="-342900">
              <a:lnSpc>
                <a:spcPct val="100000"/>
              </a:lnSpc>
              <a:spcBef>
                <a:spcPts val="600"/>
              </a:spcBef>
              <a:spcAft>
                <a:spcPts val="800"/>
              </a:spcAft>
              <a:buClr>
                <a:srgbClr val="0070C0"/>
              </a:buClr>
              <a:buFont typeface="+mj-lt"/>
              <a:buAutoNum type="arabicPeriod" startAt="2"/>
            </a:pPr>
            <a:endParaRPr lang="en-US" dirty="0"/>
          </a:p>
          <a:p>
            <a:pPr marL="342900" indent="-342900">
              <a:lnSpc>
                <a:spcPct val="100000"/>
              </a:lnSpc>
              <a:spcBef>
                <a:spcPts val="600"/>
              </a:spcBef>
              <a:spcAft>
                <a:spcPts val="800"/>
              </a:spcAft>
              <a:buClr>
                <a:srgbClr val="0070C0"/>
              </a:buClr>
              <a:buFont typeface="+mj-lt"/>
              <a:buAutoNum type="arabicPeriod" startAt="2"/>
            </a:pPr>
            <a:endParaRPr lang="en-US" dirty="0"/>
          </a:p>
          <a:p>
            <a:pPr marL="342900" indent="-342900">
              <a:spcAft>
                <a:spcPts val="800"/>
              </a:spcAft>
              <a:buClr>
                <a:srgbClr val="0070C0"/>
              </a:buClr>
              <a:buFont typeface="+mj-lt"/>
              <a:buAutoNum type="arabicPeriod" startAt="2"/>
            </a:pPr>
            <a:endParaRPr lang="en-US" dirty="0"/>
          </a:p>
        </p:txBody>
      </p:sp>
      <p:sp>
        <p:nvSpPr>
          <p:cNvPr id="2" name="Title 1"/>
          <p:cNvSpPr>
            <a:spLocks noGrp="1"/>
          </p:cNvSpPr>
          <p:nvPr>
            <p:ph type="title"/>
          </p:nvPr>
        </p:nvSpPr>
        <p:spPr>
          <a:xfrm>
            <a:off x="457200" y="411479"/>
            <a:ext cx="10972800" cy="443484"/>
          </a:xfrm>
        </p:spPr>
        <p:txBody>
          <a:bodyPr/>
          <a:lstStyle/>
          <a:p>
            <a:r>
              <a:rPr lang="en-US" sz="2800" b="1">
                <a:latin typeface="+mj-lt"/>
              </a:rPr>
              <a:t>Member ID Cards</a:t>
            </a: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15</a:t>
            </a:fld>
            <a:endParaRPr lang="en-US">
              <a:solidFill>
                <a:srgbClr val="FFFFFF">
                  <a:lumMod val="85000"/>
                </a:srgbClr>
              </a:solidFill>
            </a:endParaRPr>
          </a:p>
        </p:txBody>
      </p:sp>
      <p:sp>
        <p:nvSpPr>
          <p:cNvPr id="6" name="Rectangle 5">
            <a:extLst>
              <a:ext uri="{FF2B5EF4-FFF2-40B4-BE49-F238E27FC236}">
                <a16:creationId xmlns:a16="http://schemas.microsoft.com/office/drawing/2014/main" id="{9B880C7E-B974-4584-903F-E0CF6AF8895D}"/>
              </a:ext>
            </a:extLst>
          </p:cNvPr>
          <p:cNvSpPr/>
          <p:nvPr/>
        </p:nvSpPr>
        <p:spPr>
          <a:xfrm>
            <a:off x="4665045" y="5329165"/>
            <a:ext cx="2557110" cy="369332"/>
          </a:xfrm>
          <a:prstGeom prst="rect">
            <a:avLst/>
          </a:prstGeom>
        </p:spPr>
        <p:txBody>
          <a:bodyPr wrap="none">
            <a:spAutoFit/>
          </a:bodyPr>
          <a:lstStyle/>
          <a:p>
            <a:r>
              <a:rPr lang="en-US" dirty="0">
                <a:solidFill>
                  <a:schemeClr val="accent1"/>
                </a:solidFill>
              </a:rPr>
              <a:t>Sample MAPD ID Card</a:t>
            </a:r>
          </a:p>
        </p:txBody>
      </p:sp>
      <p:sp>
        <p:nvSpPr>
          <p:cNvPr id="13" name="Text Box 3">
            <a:extLst>
              <a:ext uri="{FF2B5EF4-FFF2-40B4-BE49-F238E27FC236}">
                <a16:creationId xmlns:a16="http://schemas.microsoft.com/office/drawing/2014/main" id="{A0A70EAC-2445-447A-A2C8-BD756026358D}"/>
              </a:ext>
            </a:extLst>
          </p:cNvPr>
          <p:cNvSpPr txBox="1"/>
          <p:nvPr/>
        </p:nvSpPr>
        <p:spPr>
          <a:xfrm rot="12900000" flipV="1">
            <a:off x="4714088" y="3176334"/>
            <a:ext cx="2029460" cy="81089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lnSpc>
                <a:spcPct val="107000"/>
              </a:lnSpc>
              <a:spcBef>
                <a:spcPts val="0"/>
              </a:spcBef>
              <a:spcAft>
                <a:spcPts val="800"/>
              </a:spcAft>
            </a:pPr>
            <a:r>
              <a:rPr lang="en-US" sz="3600" dirty="0">
                <a:ln>
                  <a:noFill/>
                </a:ln>
                <a:solidFill>
                  <a:srgbClr val="595959"/>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Sample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2774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72FA5-56B0-406F-9A35-D689210B760C}"/>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1" i="0" u="none" strike="noStrike" kern="1200" cap="none" spc="0" normalizeH="0" baseline="0" noProof="0" smtClean="0">
                <a:ln>
                  <a:noFill/>
                </a:ln>
                <a:solidFill>
                  <a:srgbClr val="FFFFFF">
                    <a:lumMod val="85000"/>
                  </a:srgb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en-US" sz="800" b="1" i="0" u="none" strike="noStrike" kern="1200" cap="none" spc="0" normalizeH="0" baseline="0" noProof="0">
              <a:ln>
                <a:noFill/>
              </a:ln>
              <a:solidFill>
                <a:srgbClr val="FFFFFF">
                  <a:lumMod val="85000"/>
                </a:srgbClr>
              </a:solidFill>
              <a:effectLst/>
              <a:uLnTx/>
              <a:uFillTx/>
              <a:latin typeface="Arial" charset="0"/>
              <a:ea typeface="+mn-ea"/>
              <a:cs typeface="+mn-cs"/>
            </a:endParaRPr>
          </a:p>
        </p:txBody>
      </p:sp>
      <p:sp>
        <p:nvSpPr>
          <p:cNvPr id="3" name="Text Placeholder 2">
            <a:extLst>
              <a:ext uri="{FF2B5EF4-FFF2-40B4-BE49-F238E27FC236}">
                <a16:creationId xmlns:a16="http://schemas.microsoft.com/office/drawing/2014/main" id="{4A507BED-6115-414F-934A-171103211DD7}"/>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A4BF0357-8DAC-4F0C-A476-414C74503D67}"/>
              </a:ext>
            </a:extLst>
          </p:cNvPr>
          <p:cNvSpPr>
            <a:spLocks noGrp="1"/>
          </p:cNvSpPr>
          <p:nvPr>
            <p:ph idx="1"/>
          </p:nvPr>
        </p:nvSpPr>
        <p:spPr/>
        <p:txBody>
          <a:bodyPr/>
          <a:lstStyle/>
          <a:p>
            <a:endParaRPr lang="en-US"/>
          </a:p>
        </p:txBody>
      </p:sp>
      <p:sp>
        <p:nvSpPr>
          <p:cNvPr id="5" name="Title 4">
            <a:extLst>
              <a:ext uri="{FF2B5EF4-FFF2-40B4-BE49-F238E27FC236}">
                <a16:creationId xmlns:a16="http://schemas.microsoft.com/office/drawing/2014/main" id="{D4D98F4F-48BA-40CA-A4FB-CC5D23673202}"/>
              </a:ext>
            </a:extLst>
          </p:cNvPr>
          <p:cNvSpPr>
            <a:spLocks noGrp="1"/>
          </p:cNvSpPr>
          <p:nvPr>
            <p:ph type="title"/>
          </p:nvPr>
        </p:nvSpPr>
        <p:spPr/>
        <p:txBody>
          <a:bodyPr/>
          <a:lstStyle/>
          <a:p>
            <a:endParaRPr lang="en-US"/>
          </a:p>
        </p:txBody>
      </p:sp>
      <p:sp>
        <p:nvSpPr>
          <p:cNvPr id="7" name="Picture space">
            <a:extLst>
              <a:ext uri="{FF2B5EF4-FFF2-40B4-BE49-F238E27FC236}">
                <a16:creationId xmlns:a16="http://schemas.microsoft.com/office/drawing/2014/main" id="{AB8E702A-B52C-4E60-8DD3-D9518105C72E}"/>
              </a:ext>
            </a:extLst>
          </p:cNvPr>
          <p:cNvSpPr/>
          <p:nvPr/>
        </p:nvSpPr>
        <p:spPr>
          <a:xfrm>
            <a:off x="0" y="0"/>
            <a:ext cx="12192000" cy="6858000"/>
          </a:xfrm>
          <a:prstGeom prst="rect">
            <a:avLst/>
          </a:prstGeom>
          <a:gradFill flip="none" rotWithShape="1">
            <a:gsLst>
              <a:gs pos="0">
                <a:schemeClr val="tx2"/>
              </a:gs>
              <a:gs pos="100000">
                <a:schemeClr val="accent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B47289B0-6E97-4557-ACA8-C02EEAF15400}"/>
              </a:ext>
            </a:extLst>
          </p:cNvPr>
          <p:cNvSpPr/>
          <p:nvPr/>
        </p:nvSpPr>
        <p:spPr bwMode="auto">
          <a:xfrm>
            <a:off x="1434906" y="2644726"/>
            <a:ext cx="9273734" cy="1166791"/>
          </a:xfrm>
          <a:prstGeom prst="rect">
            <a:avLst/>
          </a:prstGeom>
          <a:no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defRPr/>
            </a:pPr>
            <a:r>
              <a:rPr kumimoji="0" lang="en-US" sz="4000" b="1" i="0" u="none" strike="noStrike" kern="1200" cap="none" spc="0" normalizeH="0" baseline="0" noProof="0">
                <a:ln>
                  <a:noFill/>
                </a:ln>
                <a:solidFill>
                  <a:srgbClr val="FFFFFF"/>
                </a:solidFill>
                <a:effectLst/>
                <a:uLnTx/>
                <a:uFillTx/>
                <a:latin typeface="Arial" charset="0"/>
                <a:ea typeface="+mn-ea"/>
                <a:cs typeface="+mn-cs"/>
              </a:rPr>
              <a:t> </a:t>
            </a:r>
          </a:p>
          <a:p>
            <a:pPr algn="ctr" defTabSz="1219170" fontAlgn="base">
              <a:spcBef>
                <a:spcPct val="0"/>
              </a:spcBef>
              <a:spcAft>
                <a:spcPct val="0"/>
              </a:spcAft>
              <a:defRPr/>
            </a:pPr>
            <a:r>
              <a:rPr lang="en-US" sz="4000" b="1">
                <a:solidFill>
                  <a:schemeClr val="bg1"/>
                </a:solidFill>
                <a:latin typeface="+mj-lt"/>
              </a:rPr>
              <a:t>Care Coordination</a:t>
            </a:r>
          </a:p>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srgbClr val="FFFFFF"/>
              </a:solidFill>
              <a:effectLst/>
              <a:uLnTx/>
              <a:uFillTx/>
              <a:latin typeface="Arial Black" panose="020B0A04020102020204" pitchFamily="34" charset="0"/>
            </a:endParaRPr>
          </a:p>
        </p:txBody>
      </p:sp>
    </p:spTree>
    <p:extLst>
      <p:ext uri="{BB962C8B-B14F-4D97-AF65-F5344CB8AC3E}">
        <p14:creationId xmlns:p14="http://schemas.microsoft.com/office/powerpoint/2010/main" val="3539105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40828B8-DECC-429E-9D39-5ACA0EC8FE99}" type="slidenum">
              <a:rPr lang="en-US" smtClean="0"/>
              <a:pPr/>
              <a:t>17</a:t>
            </a:fld>
            <a:endParaRPr lang="en-US"/>
          </a:p>
        </p:txBody>
      </p:sp>
      <p:sp>
        <p:nvSpPr>
          <p:cNvPr id="3" name="Content Placeholder 2"/>
          <p:cNvSpPr>
            <a:spLocks noGrp="1"/>
          </p:cNvSpPr>
          <p:nvPr>
            <p:ph idx="1"/>
          </p:nvPr>
        </p:nvSpPr>
        <p:spPr>
          <a:xfrm>
            <a:off x="457200" y="2682808"/>
            <a:ext cx="10641724" cy="2551347"/>
          </a:xfrm>
          <a:solidFill>
            <a:schemeClr val="bg1"/>
          </a:solidFill>
        </p:spPr>
        <p:txBody>
          <a:bodyPr vert="horz" wrap="square" lIns="0" tIns="0" rIns="0" bIns="0" rtlCol="0" anchor="t">
            <a:noAutofit/>
          </a:bodyPr>
          <a:lstStyle/>
          <a:p>
            <a:pPr marL="0" indent="0">
              <a:spcBef>
                <a:spcPts val="1200"/>
              </a:spcBef>
              <a:buNone/>
            </a:pPr>
            <a:r>
              <a:rPr lang="en-US" sz="2000" b="1" dirty="0">
                <a:solidFill>
                  <a:schemeClr val="tx2"/>
                </a:solidFill>
              </a:rPr>
              <a:t>Care Coordinators are clinicians who can help you:</a:t>
            </a:r>
          </a:p>
          <a:p>
            <a:pPr marL="976313" lvl="2" indent="-290513">
              <a:spcBef>
                <a:spcPts val="1200"/>
              </a:spcBef>
              <a:buClr>
                <a:schemeClr val="tx2"/>
              </a:buClr>
            </a:pPr>
            <a:r>
              <a:rPr lang="en-US" sz="1800" dirty="0"/>
              <a:t>Adjust to being at home, after a hospital stay</a:t>
            </a:r>
          </a:p>
          <a:p>
            <a:pPr marL="976313" lvl="2" indent="-290513">
              <a:spcBef>
                <a:spcPts val="1200"/>
              </a:spcBef>
              <a:buClr>
                <a:schemeClr val="tx2"/>
              </a:buClr>
            </a:pPr>
            <a:r>
              <a:rPr lang="en-US" sz="1800" dirty="0"/>
              <a:t>Set up care with your doctor and other health care team members</a:t>
            </a:r>
          </a:p>
          <a:p>
            <a:pPr marL="976313" lvl="2" indent="-290513">
              <a:spcBef>
                <a:spcPts val="1200"/>
              </a:spcBef>
              <a:buClr>
                <a:schemeClr val="tx2"/>
              </a:buClr>
            </a:pPr>
            <a:r>
              <a:rPr lang="en-US" sz="1800" dirty="0"/>
              <a:t>Better understand your health condition(s), medications and treatments</a:t>
            </a:r>
          </a:p>
          <a:p>
            <a:pPr marL="976313" lvl="2" indent="-290513">
              <a:spcBef>
                <a:spcPts val="1200"/>
              </a:spcBef>
              <a:buClr>
                <a:schemeClr val="tx2"/>
              </a:buClr>
            </a:pPr>
            <a:r>
              <a:rPr lang="en-US" sz="1800" dirty="0"/>
              <a:t>Navigate the health care system to improve your quality of life and save money</a:t>
            </a:r>
            <a:endParaRPr lang="en-US" sz="1800" kern="1200" dirty="0"/>
          </a:p>
        </p:txBody>
      </p:sp>
      <p:sp>
        <p:nvSpPr>
          <p:cNvPr id="2" name="Title 1"/>
          <p:cNvSpPr>
            <a:spLocks noGrp="1"/>
          </p:cNvSpPr>
          <p:nvPr>
            <p:ph type="title"/>
          </p:nvPr>
        </p:nvSpPr>
        <p:spPr/>
        <p:txBody>
          <a:bodyPr/>
          <a:lstStyle/>
          <a:p>
            <a:pPr>
              <a:lnSpc>
                <a:spcPct val="100000"/>
              </a:lnSpc>
            </a:pPr>
            <a:r>
              <a:rPr lang="en-US" dirty="0">
                <a:solidFill>
                  <a:srgbClr val="0080C7"/>
                </a:solidFill>
              </a:rPr>
              <a:t>Care Coordination Overview </a:t>
            </a:r>
            <a:endParaRPr lang="en-US" sz="3000" dirty="0"/>
          </a:p>
        </p:txBody>
      </p:sp>
      <p:sp>
        <p:nvSpPr>
          <p:cNvPr id="7" name="Content Placeholder 2"/>
          <p:cNvSpPr txBox="1">
            <a:spLocks/>
          </p:cNvSpPr>
          <p:nvPr/>
        </p:nvSpPr>
        <p:spPr>
          <a:xfrm>
            <a:off x="459797" y="1388034"/>
            <a:ext cx="10812547" cy="1229041"/>
          </a:xfrm>
          <a:prstGeom prst="rect">
            <a:avLst/>
          </a:prstGeom>
          <a:noFill/>
        </p:spPr>
        <p:txBody>
          <a:bodyPr vert="horz" wrap="square" lIns="0" tIns="0" rIns="0" bIns="0" rtlCol="0" anchor="t">
            <a:noAutofit/>
          </a:bodyPr>
          <a:lstStyle>
            <a:lvl1pPr marL="288925" indent="-288925" algn="l" defTabSz="685800" rtl="0" eaLnBrk="1" latinLnBrk="0" hangingPunct="1">
              <a:lnSpc>
                <a:spcPct val="114000"/>
              </a:lnSpc>
              <a:spcBef>
                <a:spcPts val="600"/>
              </a:spcBef>
              <a:spcAft>
                <a:spcPts val="600"/>
              </a:spcAft>
              <a:buClr>
                <a:schemeClr val="tx2"/>
              </a:buClr>
              <a:buFont typeface="Arial" panose="020B0604020202020204" pitchFamily="34" charset="0"/>
              <a:buChar char="•"/>
              <a:defRPr sz="2200" kern="600" baseline="0">
                <a:solidFill>
                  <a:schemeClr val="tx1"/>
                </a:solidFill>
                <a:latin typeface="+mn-lt"/>
                <a:ea typeface="+mn-ea"/>
                <a:cs typeface="+mn-cs"/>
              </a:defRPr>
            </a:lvl1pPr>
            <a:lvl2pPr marL="517525" indent="-228600" algn="l" defTabSz="685800" rtl="0" eaLnBrk="1" latinLnBrk="0" hangingPunct="1">
              <a:lnSpc>
                <a:spcPct val="114000"/>
              </a:lnSpc>
              <a:spcBef>
                <a:spcPts val="600"/>
              </a:spcBef>
              <a:spcAft>
                <a:spcPts val="600"/>
              </a:spcAft>
              <a:buClr>
                <a:schemeClr val="accent1"/>
              </a:buClr>
              <a:buFont typeface="Arial" panose="020B0604020202020204" pitchFamily="34" charset="0"/>
              <a:buChar char="•"/>
              <a:defRPr sz="1800" kern="6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dirty="0">
                <a:solidFill>
                  <a:schemeClr val="accent1"/>
                </a:solidFill>
              </a:rPr>
              <a:t>Your plan offers the ability to work with a Care Coordinators* to help manage your health care needs and connect you with the right resources for overall care management. </a:t>
            </a:r>
          </a:p>
        </p:txBody>
      </p:sp>
      <p:sp>
        <p:nvSpPr>
          <p:cNvPr id="9" name="Content Placeholder 2"/>
          <p:cNvSpPr txBox="1">
            <a:spLocks/>
          </p:cNvSpPr>
          <p:nvPr/>
        </p:nvSpPr>
        <p:spPr>
          <a:xfrm>
            <a:off x="459796" y="6083210"/>
            <a:ext cx="10812547" cy="443728"/>
          </a:xfrm>
          <a:prstGeom prst="rect">
            <a:avLst/>
          </a:prstGeom>
          <a:noFill/>
        </p:spPr>
        <p:txBody>
          <a:bodyPr vert="horz" wrap="square" lIns="0" tIns="0" rIns="0" bIns="0" rtlCol="0" anchor="t">
            <a:noAutofit/>
          </a:bodyPr>
          <a:lstStyle>
            <a:lvl1pPr marL="288925" indent="-288925" algn="l" defTabSz="685800" rtl="0" eaLnBrk="1" latinLnBrk="0" hangingPunct="1">
              <a:lnSpc>
                <a:spcPct val="114000"/>
              </a:lnSpc>
              <a:spcBef>
                <a:spcPts val="600"/>
              </a:spcBef>
              <a:spcAft>
                <a:spcPts val="600"/>
              </a:spcAft>
              <a:buClr>
                <a:schemeClr val="tx2"/>
              </a:buClr>
              <a:buFont typeface="Arial" panose="020B0604020202020204" pitchFamily="34" charset="0"/>
              <a:buChar char="•"/>
              <a:defRPr sz="2200" kern="600" baseline="0">
                <a:solidFill>
                  <a:schemeClr val="tx1"/>
                </a:solidFill>
                <a:latin typeface="+mn-lt"/>
                <a:ea typeface="+mn-ea"/>
                <a:cs typeface="+mn-cs"/>
              </a:defRPr>
            </a:lvl1pPr>
            <a:lvl2pPr marL="517525" indent="-228600" algn="l" defTabSz="685800" rtl="0" eaLnBrk="1" latinLnBrk="0" hangingPunct="1">
              <a:lnSpc>
                <a:spcPct val="114000"/>
              </a:lnSpc>
              <a:spcBef>
                <a:spcPts val="600"/>
              </a:spcBef>
              <a:spcAft>
                <a:spcPts val="600"/>
              </a:spcAft>
              <a:buClr>
                <a:schemeClr val="accent1"/>
              </a:buClr>
              <a:buFont typeface="Arial" panose="020B0604020202020204" pitchFamily="34" charset="0"/>
              <a:buChar char="•"/>
              <a:defRPr sz="1800" kern="6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t>*Care Coordinators are available to help you, but you do not have to use them to manage your care.</a:t>
            </a:r>
          </a:p>
        </p:txBody>
      </p:sp>
    </p:spTree>
    <p:extLst>
      <p:ext uri="{BB962C8B-B14F-4D97-AF65-F5344CB8AC3E}">
        <p14:creationId xmlns:p14="http://schemas.microsoft.com/office/powerpoint/2010/main" val="3660069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40828B8-DECC-429E-9D39-5ACA0EC8FE99}" type="slidenum">
              <a:rPr lang="en-US" smtClean="0"/>
              <a:pPr/>
              <a:t>18</a:t>
            </a:fld>
            <a:endParaRPr lang="en-US"/>
          </a:p>
        </p:txBody>
      </p:sp>
      <p:sp>
        <p:nvSpPr>
          <p:cNvPr id="2" name="Title 1"/>
          <p:cNvSpPr>
            <a:spLocks noGrp="1"/>
          </p:cNvSpPr>
          <p:nvPr>
            <p:ph type="title"/>
          </p:nvPr>
        </p:nvSpPr>
        <p:spPr/>
        <p:txBody>
          <a:bodyPr/>
          <a:lstStyle/>
          <a:p>
            <a:pPr>
              <a:lnSpc>
                <a:spcPct val="100000"/>
              </a:lnSpc>
            </a:pPr>
            <a:r>
              <a:rPr lang="en-US" dirty="0">
                <a:solidFill>
                  <a:srgbClr val="0080C7"/>
                </a:solidFill>
              </a:rPr>
              <a:t>Care Coordination Overview – Member Journey</a:t>
            </a:r>
            <a:endParaRPr lang="en-US" dirty="0"/>
          </a:p>
        </p:txBody>
      </p:sp>
      <p:sp>
        <p:nvSpPr>
          <p:cNvPr id="5" name="Rectangle 4"/>
          <p:cNvSpPr/>
          <p:nvPr/>
        </p:nvSpPr>
        <p:spPr>
          <a:xfrm>
            <a:off x="365760" y="1152595"/>
            <a:ext cx="10710030" cy="1477328"/>
          </a:xfrm>
          <a:prstGeom prst="rect">
            <a:avLst/>
          </a:prstGeom>
        </p:spPr>
        <p:txBody>
          <a:bodyPr wrap="square">
            <a:spAutoFit/>
          </a:bodyPr>
          <a:lstStyle/>
          <a:p>
            <a:r>
              <a:rPr lang="en-US" b="1" kern="600" dirty="0"/>
              <a:t>John is 70 years old and lives alone. He is scheduled for knee replacement surgery next week.</a:t>
            </a:r>
          </a:p>
          <a:p>
            <a:endParaRPr lang="en-US" dirty="0"/>
          </a:p>
          <a:p>
            <a:r>
              <a:rPr lang="en-US" dirty="0"/>
              <a:t>As part of the </a:t>
            </a:r>
            <a:r>
              <a:rPr lang="en-US" b="1" dirty="0">
                <a:solidFill>
                  <a:schemeClr val="tx2"/>
                </a:solidFill>
              </a:rPr>
              <a:t>Care Management Program</a:t>
            </a:r>
            <a:r>
              <a:rPr lang="en-US" dirty="0"/>
              <a:t>, John gets assigned a </a:t>
            </a:r>
            <a:r>
              <a:rPr lang="en-US" b="1">
                <a:solidFill>
                  <a:schemeClr val="tx2"/>
                </a:solidFill>
              </a:rPr>
              <a:t>care coordinator </a:t>
            </a:r>
            <a:r>
              <a:rPr lang="en-US" dirty="0"/>
              <a:t>named Cindy, </a:t>
            </a:r>
          </a:p>
          <a:p>
            <a:r>
              <a:rPr lang="en-US" dirty="0"/>
              <a:t>who helps him coordinate the help he will need in the coming months. </a:t>
            </a:r>
          </a:p>
          <a:p>
            <a:endParaRPr lang="en-US" dirty="0"/>
          </a:p>
        </p:txBody>
      </p:sp>
      <p:cxnSp>
        <p:nvCxnSpPr>
          <p:cNvPr id="29" name="Straight Connector 28">
            <a:extLst>
              <a:ext uri="{FF2B5EF4-FFF2-40B4-BE49-F238E27FC236}">
                <a16:creationId xmlns:a16="http://schemas.microsoft.com/office/drawing/2014/main" id="{CFFDFAF3-49A6-41FC-A4AA-7B1E8B9A7C28}"/>
              </a:ext>
            </a:extLst>
          </p:cNvPr>
          <p:cNvCxnSpPr/>
          <p:nvPr/>
        </p:nvCxnSpPr>
        <p:spPr bwMode="auto">
          <a:xfrm flipV="1">
            <a:off x="331418" y="4327274"/>
            <a:ext cx="11430000"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Oval 36">
            <a:extLst>
              <a:ext uri="{FF2B5EF4-FFF2-40B4-BE49-F238E27FC236}">
                <a16:creationId xmlns:a16="http://schemas.microsoft.com/office/drawing/2014/main" id="{BA9EC0C6-9A5B-4068-AD09-17315D34275E}"/>
              </a:ext>
            </a:extLst>
          </p:cNvPr>
          <p:cNvSpPr/>
          <p:nvPr/>
        </p:nvSpPr>
        <p:spPr bwMode="auto">
          <a:xfrm>
            <a:off x="1052295" y="2583137"/>
            <a:ext cx="959343" cy="1001435"/>
          </a:xfrm>
          <a:prstGeom prst="ellipse">
            <a:avLst/>
          </a:prstGeom>
          <a:solidFill>
            <a:schemeClr val="bg1"/>
          </a:solidFill>
          <a:ln>
            <a:noFill/>
          </a:ln>
          <a:effectLst/>
        </p:spPr>
        <p:txBody>
          <a:bodyPr vert="horz" wrap="square" lIns="121920" tIns="60960" rIns="121920" bIns="60960" numCol="1" rtlCol="0" anchor="t" anchorCtr="0" compatLnSpc="1">
            <a:prstTxWarp prst="textNoShape">
              <a:avLst/>
            </a:prstTxWarp>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667" b="0" i="0" u="none" strike="noStrike" kern="1200" cap="none" spc="0" normalizeH="0" baseline="0" noProof="0">
              <a:ln>
                <a:noFill/>
              </a:ln>
              <a:solidFill>
                <a:srgbClr val="1E1E1E"/>
              </a:solidFill>
              <a:effectLst/>
              <a:uLnTx/>
              <a:uFillTx/>
              <a:latin typeface="Arial" charset="0"/>
              <a:ea typeface="+mn-ea"/>
              <a:cs typeface="+mn-cs"/>
            </a:endParaRPr>
          </a:p>
        </p:txBody>
      </p:sp>
      <p:sp>
        <p:nvSpPr>
          <p:cNvPr id="39" name="Rectangle 38">
            <a:extLst>
              <a:ext uri="{FF2B5EF4-FFF2-40B4-BE49-F238E27FC236}">
                <a16:creationId xmlns:a16="http://schemas.microsoft.com/office/drawing/2014/main" id="{C90F609F-1A5D-496F-AC24-2C259F3219F9}"/>
              </a:ext>
            </a:extLst>
          </p:cNvPr>
          <p:cNvSpPr/>
          <p:nvPr/>
        </p:nvSpPr>
        <p:spPr>
          <a:xfrm>
            <a:off x="412621" y="3629132"/>
            <a:ext cx="2194560" cy="609600"/>
          </a:xfrm>
          <a:prstGeom prst="rect">
            <a:avLst/>
          </a:prstGeom>
        </p:spPr>
        <p:txBody>
          <a:bodyPr anchor="ctr">
            <a:noAutofit/>
          </a:bodyPr>
          <a:lstStyle/>
          <a:p>
            <a:pPr marL="0" marR="0" lvl="0" indent="0" algn="ctr" defTabSz="914377" rtl="0" eaLnBrk="1" fontAlgn="auto" latinLnBrk="0" hangingPunct="1">
              <a:lnSpc>
                <a:spcPct val="100000"/>
              </a:lnSpc>
              <a:spcAft>
                <a:spcPts val="0"/>
              </a:spcAft>
              <a:buClrTx/>
              <a:buSzTx/>
              <a:buFontTx/>
              <a:buNone/>
              <a:tabLst/>
              <a:defRPr/>
            </a:pPr>
            <a:r>
              <a:rPr kumimoji="0" lang="en-US" sz="1600" b="1" i="0" u="none" strike="noStrike" kern="1200" cap="none" spc="0" normalizeH="0" baseline="0" noProof="0">
                <a:ln>
                  <a:noFill/>
                </a:ln>
                <a:solidFill>
                  <a:srgbClr val="003A61"/>
                </a:solidFill>
                <a:effectLst/>
                <a:uLnTx/>
                <a:uFillTx/>
                <a:latin typeface="Arial" panose="020B0604020202020204"/>
                <a:ea typeface="+mn-ea"/>
                <a:cs typeface="+mn-cs"/>
              </a:rPr>
              <a:t>Pre-Surgery </a:t>
            </a:r>
          </a:p>
          <a:p>
            <a:pPr marL="0" marR="0" lvl="0" indent="0" algn="ctr" defTabSz="914377" rtl="0" eaLnBrk="1" fontAlgn="auto" latinLnBrk="0" hangingPunct="1">
              <a:lnSpc>
                <a:spcPct val="100000"/>
              </a:lnSpc>
              <a:spcAft>
                <a:spcPts val="0"/>
              </a:spcAft>
              <a:buClrTx/>
              <a:buSzTx/>
              <a:buFontTx/>
              <a:buNone/>
              <a:tabLst/>
              <a:defRPr/>
            </a:pPr>
            <a:r>
              <a:rPr kumimoji="0" lang="en-US" sz="1600" b="1" i="0" u="none" strike="noStrike" kern="1200" cap="none" spc="0" normalizeH="0" baseline="0" noProof="0">
                <a:ln>
                  <a:noFill/>
                </a:ln>
                <a:solidFill>
                  <a:srgbClr val="003A61"/>
                </a:solidFill>
                <a:effectLst/>
                <a:uLnTx/>
                <a:uFillTx/>
                <a:latin typeface="Arial" panose="020B0604020202020204"/>
                <a:ea typeface="+mn-ea"/>
                <a:cs typeface="+mn-cs"/>
              </a:rPr>
              <a:t>Call</a:t>
            </a:r>
          </a:p>
        </p:txBody>
      </p:sp>
      <p:sp>
        <p:nvSpPr>
          <p:cNvPr id="40" name="Freeform 172">
            <a:extLst>
              <a:ext uri="{FF2B5EF4-FFF2-40B4-BE49-F238E27FC236}">
                <a16:creationId xmlns:a16="http://schemas.microsoft.com/office/drawing/2014/main" id="{3AD8CDAA-A2FC-4192-A513-E04AB2EF0817}"/>
              </a:ext>
            </a:extLst>
          </p:cNvPr>
          <p:cNvSpPr>
            <a:spLocks noChangeAspect="1"/>
          </p:cNvSpPr>
          <p:nvPr/>
        </p:nvSpPr>
        <p:spPr>
          <a:xfrm>
            <a:off x="1407538" y="4523852"/>
            <a:ext cx="310236" cy="310236"/>
          </a:xfrm>
          <a:custGeom>
            <a:avLst/>
            <a:gdLst>
              <a:gd name="connsiteX0" fmla="*/ 408602 w 548640"/>
              <a:gd name="connsiteY0" fmla="*/ 124903 h 548640"/>
              <a:gd name="connsiteX1" fmla="*/ 211922 w 548640"/>
              <a:gd name="connsiteY1" fmla="*/ 321584 h 548640"/>
              <a:gd name="connsiteX2" fmla="*/ 138464 w 548640"/>
              <a:gd name="connsiteY2" fmla="*/ 248125 h 548640"/>
              <a:gd name="connsiteX3" fmla="*/ 89348 w 548640"/>
              <a:gd name="connsiteY3" fmla="*/ 297240 h 548640"/>
              <a:gd name="connsiteX4" fmla="*/ 187582 w 548640"/>
              <a:gd name="connsiteY4" fmla="*/ 395474 h 548640"/>
              <a:gd name="connsiteX5" fmla="*/ 187799 w 548640"/>
              <a:gd name="connsiteY5" fmla="*/ 395257 h 548640"/>
              <a:gd name="connsiteX6" fmla="*/ 212139 w 548640"/>
              <a:gd name="connsiteY6" fmla="*/ 419598 h 548640"/>
              <a:gd name="connsiteX7" fmla="*/ 457718 w 548640"/>
              <a:gd name="connsiteY7" fmla="*/ 174019 h 548640"/>
              <a:gd name="connsiteX8" fmla="*/ 274320 w 548640"/>
              <a:gd name="connsiteY8" fmla="*/ 0 h 548640"/>
              <a:gd name="connsiteX9" fmla="*/ 548640 w 548640"/>
              <a:gd name="connsiteY9" fmla="*/ 274320 h 548640"/>
              <a:gd name="connsiteX10" fmla="*/ 274320 w 548640"/>
              <a:gd name="connsiteY10" fmla="*/ 548640 h 548640"/>
              <a:gd name="connsiteX11" fmla="*/ 0 w 548640"/>
              <a:gd name="connsiteY11" fmla="*/ 274320 h 548640"/>
              <a:gd name="connsiteX12" fmla="*/ 274320 w 548640"/>
              <a:gd name="connsiteY12"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548640">
                <a:moveTo>
                  <a:pt x="408602" y="124903"/>
                </a:moveTo>
                <a:lnTo>
                  <a:pt x="211922" y="321584"/>
                </a:lnTo>
                <a:lnTo>
                  <a:pt x="138464" y="248125"/>
                </a:lnTo>
                <a:lnTo>
                  <a:pt x="89348" y="297240"/>
                </a:lnTo>
                <a:lnTo>
                  <a:pt x="187582" y="395474"/>
                </a:lnTo>
                <a:lnTo>
                  <a:pt x="187799" y="395257"/>
                </a:lnTo>
                <a:lnTo>
                  <a:pt x="212139" y="419598"/>
                </a:lnTo>
                <a:lnTo>
                  <a:pt x="457718" y="174019"/>
                </a:ln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4" name="Rectangle 43">
            <a:extLst>
              <a:ext uri="{FF2B5EF4-FFF2-40B4-BE49-F238E27FC236}">
                <a16:creationId xmlns:a16="http://schemas.microsoft.com/office/drawing/2014/main" id="{F83FA234-D435-4BAF-B4A7-8299E82C2978}"/>
              </a:ext>
            </a:extLst>
          </p:cNvPr>
          <p:cNvSpPr/>
          <p:nvPr/>
        </p:nvSpPr>
        <p:spPr>
          <a:xfrm>
            <a:off x="9421508" y="3629132"/>
            <a:ext cx="2194560" cy="609600"/>
          </a:xfrm>
          <a:prstGeom prst="rect">
            <a:avLst/>
          </a:prstGeom>
        </p:spPr>
        <p:txBody>
          <a:bodyPr anchor="ctr">
            <a:noAutofit/>
          </a:bodyPr>
          <a:lstStyle/>
          <a:p>
            <a:pPr marL="0" marR="0" lvl="0" indent="0" algn="ctr" defTabSz="914377" rtl="0" eaLnBrk="1" fontAlgn="auto" latinLnBrk="0" hangingPunct="1">
              <a:lnSpc>
                <a:spcPct val="100000"/>
              </a:lnSpc>
              <a:spcAft>
                <a:spcPts val="0"/>
              </a:spcAft>
              <a:buClrTx/>
              <a:buSzTx/>
              <a:buFontTx/>
              <a:buNone/>
              <a:tabLst/>
              <a:defRPr/>
            </a:pPr>
            <a:r>
              <a:rPr kumimoji="0" lang="en-US" sz="1600" b="1" i="0" u="none" strike="noStrike" kern="1200" cap="none" spc="0" normalizeH="0" baseline="0" noProof="0">
                <a:ln>
                  <a:noFill/>
                </a:ln>
                <a:solidFill>
                  <a:srgbClr val="003A61"/>
                </a:solidFill>
                <a:effectLst/>
                <a:uLnTx/>
                <a:uFillTx/>
                <a:latin typeface="Arial" panose="020B0604020202020204"/>
              </a:rPr>
              <a:t>Post-</a:t>
            </a:r>
            <a:r>
              <a:rPr lang="en-US" sz="1600" b="1">
                <a:solidFill>
                  <a:srgbClr val="003A61"/>
                </a:solidFill>
                <a:latin typeface="Arial" panose="020B0604020202020204"/>
              </a:rPr>
              <a:t>Surgery </a:t>
            </a:r>
          </a:p>
          <a:p>
            <a:pPr marL="0" marR="0" lvl="0" indent="0" algn="ctr" defTabSz="914377" rtl="0" eaLnBrk="1" fontAlgn="auto" latinLnBrk="0" hangingPunct="1">
              <a:lnSpc>
                <a:spcPct val="100000"/>
              </a:lnSpc>
              <a:spcAft>
                <a:spcPts val="0"/>
              </a:spcAft>
              <a:buClrTx/>
              <a:buSzTx/>
              <a:buFontTx/>
              <a:buNone/>
              <a:tabLst/>
              <a:defRPr/>
            </a:pPr>
            <a:r>
              <a:rPr kumimoji="0" lang="en-US" sz="1600" b="1" i="0" u="none" strike="noStrike" kern="1200" cap="none" spc="0" normalizeH="0" baseline="0" noProof="0">
                <a:ln>
                  <a:noFill/>
                </a:ln>
                <a:solidFill>
                  <a:srgbClr val="003A61"/>
                </a:solidFill>
                <a:effectLst/>
                <a:uLnTx/>
                <a:uFillTx/>
                <a:latin typeface="Arial" panose="020B0604020202020204"/>
              </a:rPr>
              <a:t>Care</a:t>
            </a:r>
            <a:r>
              <a:rPr kumimoji="0" lang="en-US" sz="1600" b="1" i="0" u="none" strike="noStrike" kern="1200" cap="none" spc="0" normalizeH="0" noProof="0">
                <a:ln>
                  <a:noFill/>
                </a:ln>
                <a:solidFill>
                  <a:srgbClr val="003A61"/>
                </a:solidFill>
                <a:effectLst/>
                <a:uLnTx/>
                <a:uFillTx/>
                <a:latin typeface="Arial" panose="020B0604020202020204"/>
              </a:rPr>
              <a:t> Plan Review</a:t>
            </a:r>
            <a:endParaRPr kumimoji="0" lang="en-US" sz="1600" b="1" i="0" u="none" strike="noStrike" kern="1200" cap="none" spc="0" normalizeH="0" baseline="0" noProof="0">
              <a:ln>
                <a:noFill/>
              </a:ln>
              <a:solidFill>
                <a:srgbClr val="003A61"/>
              </a:solidFill>
              <a:effectLst/>
              <a:uLnTx/>
              <a:uFillTx/>
              <a:latin typeface="Arial" panose="020B0604020202020204"/>
            </a:endParaRPr>
          </a:p>
        </p:txBody>
      </p:sp>
      <p:sp>
        <p:nvSpPr>
          <p:cNvPr id="45" name="Freeform 172">
            <a:extLst>
              <a:ext uri="{FF2B5EF4-FFF2-40B4-BE49-F238E27FC236}">
                <a16:creationId xmlns:a16="http://schemas.microsoft.com/office/drawing/2014/main" id="{60F479D1-D4F7-4E6B-82B9-6578EF9A10A8}"/>
              </a:ext>
            </a:extLst>
          </p:cNvPr>
          <p:cNvSpPr>
            <a:spLocks noChangeAspect="1"/>
          </p:cNvSpPr>
          <p:nvPr/>
        </p:nvSpPr>
        <p:spPr>
          <a:xfrm>
            <a:off x="10363670" y="4523852"/>
            <a:ext cx="310236" cy="310236"/>
          </a:xfrm>
          <a:custGeom>
            <a:avLst/>
            <a:gdLst>
              <a:gd name="connsiteX0" fmla="*/ 408602 w 548640"/>
              <a:gd name="connsiteY0" fmla="*/ 124903 h 548640"/>
              <a:gd name="connsiteX1" fmla="*/ 211922 w 548640"/>
              <a:gd name="connsiteY1" fmla="*/ 321584 h 548640"/>
              <a:gd name="connsiteX2" fmla="*/ 138464 w 548640"/>
              <a:gd name="connsiteY2" fmla="*/ 248125 h 548640"/>
              <a:gd name="connsiteX3" fmla="*/ 89348 w 548640"/>
              <a:gd name="connsiteY3" fmla="*/ 297240 h 548640"/>
              <a:gd name="connsiteX4" fmla="*/ 187582 w 548640"/>
              <a:gd name="connsiteY4" fmla="*/ 395474 h 548640"/>
              <a:gd name="connsiteX5" fmla="*/ 187799 w 548640"/>
              <a:gd name="connsiteY5" fmla="*/ 395257 h 548640"/>
              <a:gd name="connsiteX6" fmla="*/ 212139 w 548640"/>
              <a:gd name="connsiteY6" fmla="*/ 419598 h 548640"/>
              <a:gd name="connsiteX7" fmla="*/ 457718 w 548640"/>
              <a:gd name="connsiteY7" fmla="*/ 174019 h 548640"/>
              <a:gd name="connsiteX8" fmla="*/ 274320 w 548640"/>
              <a:gd name="connsiteY8" fmla="*/ 0 h 548640"/>
              <a:gd name="connsiteX9" fmla="*/ 548640 w 548640"/>
              <a:gd name="connsiteY9" fmla="*/ 274320 h 548640"/>
              <a:gd name="connsiteX10" fmla="*/ 274320 w 548640"/>
              <a:gd name="connsiteY10" fmla="*/ 548640 h 548640"/>
              <a:gd name="connsiteX11" fmla="*/ 0 w 548640"/>
              <a:gd name="connsiteY11" fmla="*/ 274320 h 548640"/>
              <a:gd name="connsiteX12" fmla="*/ 274320 w 548640"/>
              <a:gd name="connsiteY12"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548640">
                <a:moveTo>
                  <a:pt x="408602" y="124903"/>
                </a:moveTo>
                <a:lnTo>
                  <a:pt x="211922" y="321584"/>
                </a:lnTo>
                <a:lnTo>
                  <a:pt x="138464" y="248125"/>
                </a:lnTo>
                <a:lnTo>
                  <a:pt x="89348" y="297240"/>
                </a:lnTo>
                <a:lnTo>
                  <a:pt x="187582" y="395474"/>
                </a:lnTo>
                <a:lnTo>
                  <a:pt x="187799" y="395257"/>
                </a:lnTo>
                <a:lnTo>
                  <a:pt x="212139" y="419598"/>
                </a:lnTo>
                <a:lnTo>
                  <a:pt x="457718" y="174019"/>
                </a:ln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5BF4D871-DE5B-4E09-B0B3-F45D49635CE8}"/>
              </a:ext>
            </a:extLst>
          </p:cNvPr>
          <p:cNvSpPr/>
          <p:nvPr/>
        </p:nvSpPr>
        <p:spPr>
          <a:xfrm>
            <a:off x="6437597" y="3629132"/>
            <a:ext cx="2194560" cy="609600"/>
          </a:xfrm>
          <a:prstGeom prst="rect">
            <a:avLst/>
          </a:prstGeom>
        </p:spPr>
        <p:txBody>
          <a:bodyPr wrap="none" anchor="ctr">
            <a:noAutofit/>
          </a:bodyPr>
          <a:lstStyle/>
          <a:p>
            <a:pPr marL="0" marR="0" lvl="0" indent="0" algn="ctr" defTabSz="914377" rtl="0" eaLnBrk="1" fontAlgn="auto" latinLnBrk="0" hangingPunct="1">
              <a:lnSpc>
                <a:spcPct val="100000"/>
              </a:lnSpc>
              <a:spcAft>
                <a:spcPts val="0"/>
              </a:spcAft>
              <a:buClrTx/>
              <a:buSzTx/>
              <a:buFontTx/>
              <a:buNone/>
              <a:tabLst/>
              <a:defRPr/>
            </a:pPr>
            <a:r>
              <a:rPr kumimoji="0" lang="en-US" sz="1600" b="1" i="0" u="none" strike="noStrike" kern="1200" cap="none" spc="0" normalizeH="0" baseline="0" noProof="0">
                <a:ln>
                  <a:noFill/>
                </a:ln>
                <a:solidFill>
                  <a:srgbClr val="003A61"/>
                </a:solidFill>
                <a:effectLst/>
                <a:uLnTx/>
                <a:uFillTx/>
                <a:latin typeface="Arial" panose="020B0604020202020204"/>
                <a:ea typeface="+mn-ea"/>
                <a:cs typeface="+mn-cs"/>
              </a:rPr>
              <a:t>Post-Surgery </a:t>
            </a:r>
          </a:p>
          <a:p>
            <a:pPr marL="0" marR="0" lvl="0" indent="0" algn="ctr" defTabSz="914377" rtl="0" eaLnBrk="1" fontAlgn="auto" latinLnBrk="0" hangingPunct="1">
              <a:lnSpc>
                <a:spcPct val="100000"/>
              </a:lnSpc>
              <a:spcAft>
                <a:spcPts val="0"/>
              </a:spcAft>
              <a:buClrTx/>
              <a:buSzTx/>
              <a:buFontTx/>
              <a:buNone/>
              <a:tabLst/>
              <a:defRPr/>
            </a:pPr>
            <a:r>
              <a:rPr kumimoji="0" lang="en-US" sz="1600" b="1" i="0" u="none" strike="noStrike" kern="1200" cap="none" spc="0" normalizeH="0" baseline="0" noProof="0">
                <a:ln>
                  <a:noFill/>
                </a:ln>
                <a:solidFill>
                  <a:srgbClr val="003A61"/>
                </a:solidFill>
                <a:effectLst/>
                <a:uLnTx/>
                <a:uFillTx/>
                <a:latin typeface="Arial" panose="020B0604020202020204"/>
                <a:ea typeface="+mn-ea"/>
                <a:cs typeface="+mn-cs"/>
              </a:rPr>
              <a:t>Call</a:t>
            </a:r>
          </a:p>
        </p:txBody>
      </p:sp>
      <p:sp>
        <p:nvSpPr>
          <p:cNvPr id="50" name="Freeform 172">
            <a:extLst>
              <a:ext uri="{FF2B5EF4-FFF2-40B4-BE49-F238E27FC236}">
                <a16:creationId xmlns:a16="http://schemas.microsoft.com/office/drawing/2014/main" id="{95ADEB6D-2FC9-4EBD-A7A3-6CA750A3A8DE}"/>
              </a:ext>
            </a:extLst>
          </p:cNvPr>
          <p:cNvSpPr>
            <a:spLocks noChangeAspect="1"/>
          </p:cNvSpPr>
          <p:nvPr/>
        </p:nvSpPr>
        <p:spPr>
          <a:xfrm>
            <a:off x="7485269" y="4523852"/>
            <a:ext cx="310236" cy="310236"/>
          </a:xfrm>
          <a:custGeom>
            <a:avLst/>
            <a:gdLst>
              <a:gd name="connsiteX0" fmla="*/ 408602 w 548640"/>
              <a:gd name="connsiteY0" fmla="*/ 124903 h 548640"/>
              <a:gd name="connsiteX1" fmla="*/ 211922 w 548640"/>
              <a:gd name="connsiteY1" fmla="*/ 321584 h 548640"/>
              <a:gd name="connsiteX2" fmla="*/ 138464 w 548640"/>
              <a:gd name="connsiteY2" fmla="*/ 248125 h 548640"/>
              <a:gd name="connsiteX3" fmla="*/ 89348 w 548640"/>
              <a:gd name="connsiteY3" fmla="*/ 297240 h 548640"/>
              <a:gd name="connsiteX4" fmla="*/ 187582 w 548640"/>
              <a:gd name="connsiteY4" fmla="*/ 395474 h 548640"/>
              <a:gd name="connsiteX5" fmla="*/ 187799 w 548640"/>
              <a:gd name="connsiteY5" fmla="*/ 395257 h 548640"/>
              <a:gd name="connsiteX6" fmla="*/ 212139 w 548640"/>
              <a:gd name="connsiteY6" fmla="*/ 419598 h 548640"/>
              <a:gd name="connsiteX7" fmla="*/ 457718 w 548640"/>
              <a:gd name="connsiteY7" fmla="*/ 174019 h 548640"/>
              <a:gd name="connsiteX8" fmla="*/ 274320 w 548640"/>
              <a:gd name="connsiteY8" fmla="*/ 0 h 548640"/>
              <a:gd name="connsiteX9" fmla="*/ 548640 w 548640"/>
              <a:gd name="connsiteY9" fmla="*/ 274320 h 548640"/>
              <a:gd name="connsiteX10" fmla="*/ 274320 w 548640"/>
              <a:gd name="connsiteY10" fmla="*/ 548640 h 548640"/>
              <a:gd name="connsiteX11" fmla="*/ 0 w 548640"/>
              <a:gd name="connsiteY11" fmla="*/ 274320 h 548640"/>
              <a:gd name="connsiteX12" fmla="*/ 274320 w 548640"/>
              <a:gd name="connsiteY12"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548640">
                <a:moveTo>
                  <a:pt x="408602" y="124903"/>
                </a:moveTo>
                <a:lnTo>
                  <a:pt x="211922" y="321584"/>
                </a:lnTo>
                <a:lnTo>
                  <a:pt x="138464" y="248125"/>
                </a:lnTo>
                <a:lnTo>
                  <a:pt x="89348" y="297240"/>
                </a:lnTo>
                <a:lnTo>
                  <a:pt x="187582" y="395474"/>
                </a:lnTo>
                <a:lnTo>
                  <a:pt x="187799" y="395257"/>
                </a:lnTo>
                <a:lnTo>
                  <a:pt x="212139" y="419598"/>
                </a:lnTo>
                <a:lnTo>
                  <a:pt x="457718" y="174019"/>
                </a:ln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99C47C0E-B776-4929-BE2A-4D5F68009E0C}"/>
              </a:ext>
            </a:extLst>
          </p:cNvPr>
          <p:cNvSpPr/>
          <p:nvPr/>
        </p:nvSpPr>
        <p:spPr>
          <a:xfrm>
            <a:off x="3476851" y="3629132"/>
            <a:ext cx="2194560" cy="609600"/>
          </a:xfrm>
          <a:prstGeom prst="rect">
            <a:avLst/>
          </a:prstGeom>
        </p:spPr>
        <p:txBody>
          <a:bodyPr wrap="none" anchor="ctr">
            <a:noAutofit/>
          </a:bodyPr>
          <a:lstStyle/>
          <a:p>
            <a:pPr marL="0" marR="0" lvl="0" indent="0" algn="ctr" defTabSz="914377" rtl="0" eaLnBrk="1" fontAlgn="auto" latinLnBrk="0" hangingPunct="1">
              <a:lnSpc>
                <a:spcPct val="100000"/>
              </a:lnSpc>
              <a:spcAft>
                <a:spcPts val="0"/>
              </a:spcAft>
              <a:buClrTx/>
              <a:buSzTx/>
              <a:buFontTx/>
              <a:buNone/>
              <a:tabLst/>
              <a:defRPr/>
            </a:pPr>
            <a:r>
              <a:rPr kumimoji="0" lang="en-US" sz="1600" b="1" i="0" u="none" strike="noStrike" kern="1200" cap="none" spc="0" normalizeH="0" baseline="0" noProof="0">
                <a:ln>
                  <a:noFill/>
                </a:ln>
                <a:solidFill>
                  <a:srgbClr val="003A61"/>
                </a:solidFill>
                <a:effectLst/>
                <a:uLnTx/>
                <a:uFillTx/>
                <a:latin typeface="Arial" panose="020B0604020202020204"/>
                <a:ea typeface="+mn-ea"/>
                <a:cs typeface="+mn-cs"/>
              </a:rPr>
              <a:t>Pre-Surgery </a:t>
            </a:r>
          </a:p>
          <a:p>
            <a:pPr marL="0" marR="0" lvl="0" indent="0" algn="ctr" defTabSz="914377" rtl="0" eaLnBrk="1" fontAlgn="auto" latinLnBrk="0" hangingPunct="1">
              <a:lnSpc>
                <a:spcPct val="100000"/>
              </a:lnSpc>
              <a:spcAft>
                <a:spcPts val="0"/>
              </a:spcAft>
              <a:buClrTx/>
              <a:buSzTx/>
              <a:buFontTx/>
              <a:buNone/>
              <a:tabLst/>
              <a:defRPr/>
            </a:pPr>
            <a:r>
              <a:rPr kumimoji="0" lang="en-US" sz="1600" b="1" i="0" u="none" strike="noStrike" kern="1200" cap="none" spc="0" normalizeH="0" baseline="0" noProof="0">
                <a:ln>
                  <a:noFill/>
                </a:ln>
                <a:solidFill>
                  <a:srgbClr val="003A61"/>
                </a:solidFill>
                <a:effectLst/>
                <a:uLnTx/>
                <a:uFillTx/>
                <a:latin typeface="Arial" panose="020B0604020202020204"/>
                <a:ea typeface="+mn-ea"/>
                <a:cs typeface="+mn-cs"/>
              </a:rPr>
              <a:t>Care Plan Review</a:t>
            </a:r>
          </a:p>
        </p:txBody>
      </p:sp>
      <p:sp>
        <p:nvSpPr>
          <p:cNvPr id="55" name="Freeform 172">
            <a:extLst>
              <a:ext uri="{FF2B5EF4-FFF2-40B4-BE49-F238E27FC236}">
                <a16:creationId xmlns:a16="http://schemas.microsoft.com/office/drawing/2014/main" id="{22C9CA2A-5ABD-459C-A664-9E047224A655}"/>
              </a:ext>
            </a:extLst>
          </p:cNvPr>
          <p:cNvSpPr>
            <a:spLocks noChangeAspect="1"/>
          </p:cNvSpPr>
          <p:nvPr/>
        </p:nvSpPr>
        <p:spPr>
          <a:xfrm>
            <a:off x="4471768" y="4523852"/>
            <a:ext cx="310236" cy="310236"/>
          </a:xfrm>
          <a:custGeom>
            <a:avLst/>
            <a:gdLst>
              <a:gd name="connsiteX0" fmla="*/ 408602 w 548640"/>
              <a:gd name="connsiteY0" fmla="*/ 124903 h 548640"/>
              <a:gd name="connsiteX1" fmla="*/ 211922 w 548640"/>
              <a:gd name="connsiteY1" fmla="*/ 321584 h 548640"/>
              <a:gd name="connsiteX2" fmla="*/ 138464 w 548640"/>
              <a:gd name="connsiteY2" fmla="*/ 248125 h 548640"/>
              <a:gd name="connsiteX3" fmla="*/ 89348 w 548640"/>
              <a:gd name="connsiteY3" fmla="*/ 297240 h 548640"/>
              <a:gd name="connsiteX4" fmla="*/ 187582 w 548640"/>
              <a:gd name="connsiteY4" fmla="*/ 395474 h 548640"/>
              <a:gd name="connsiteX5" fmla="*/ 187799 w 548640"/>
              <a:gd name="connsiteY5" fmla="*/ 395257 h 548640"/>
              <a:gd name="connsiteX6" fmla="*/ 212139 w 548640"/>
              <a:gd name="connsiteY6" fmla="*/ 419598 h 548640"/>
              <a:gd name="connsiteX7" fmla="*/ 457718 w 548640"/>
              <a:gd name="connsiteY7" fmla="*/ 174019 h 548640"/>
              <a:gd name="connsiteX8" fmla="*/ 274320 w 548640"/>
              <a:gd name="connsiteY8" fmla="*/ 0 h 548640"/>
              <a:gd name="connsiteX9" fmla="*/ 548640 w 548640"/>
              <a:gd name="connsiteY9" fmla="*/ 274320 h 548640"/>
              <a:gd name="connsiteX10" fmla="*/ 274320 w 548640"/>
              <a:gd name="connsiteY10" fmla="*/ 548640 h 548640"/>
              <a:gd name="connsiteX11" fmla="*/ 0 w 548640"/>
              <a:gd name="connsiteY11" fmla="*/ 274320 h 548640"/>
              <a:gd name="connsiteX12" fmla="*/ 274320 w 548640"/>
              <a:gd name="connsiteY12"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548640">
                <a:moveTo>
                  <a:pt x="408602" y="124903"/>
                </a:moveTo>
                <a:lnTo>
                  <a:pt x="211922" y="321584"/>
                </a:lnTo>
                <a:lnTo>
                  <a:pt x="138464" y="248125"/>
                </a:lnTo>
                <a:lnTo>
                  <a:pt x="89348" y="297240"/>
                </a:lnTo>
                <a:lnTo>
                  <a:pt x="187582" y="395474"/>
                </a:lnTo>
                <a:lnTo>
                  <a:pt x="187799" y="395257"/>
                </a:lnTo>
                <a:lnTo>
                  <a:pt x="212139" y="419598"/>
                </a:lnTo>
                <a:lnTo>
                  <a:pt x="457718" y="174019"/>
                </a:lnTo>
                <a:close/>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6" name="Rectangle 55">
            <a:extLst>
              <a:ext uri="{FF2B5EF4-FFF2-40B4-BE49-F238E27FC236}">
                <a16:creationId xmlns:a16="http://schemas.microsoft.com/office/drawing/2014/main" id="{AACD110F-C35D-4CB9-8D6A-4DF5106F296C}"/>
              </a:ext>
            </a:extLst>
          </p:cNvPr>
          <p:cNvSpPr/>
          <p:nvPr/>
        </p:nvSpPr>
        <p:spPr>
          <a:xfrm>
            <a:off x="224176" y="4975512"/>
            <a:ext cx="2834640" cy="1552552"/>
          </a:xfrm>
          <a:prstGeom prst="rect">
            <a:avLst/>
          </a:prstGeom>
        </p:spPr>
        <p:txBody>
          <a:bodyPr wrap="square" anchor="t">
            <a:noAutofit/>
          </a:bodyPr>
          <a:lstStyle/>
          <a:p>
            <a:r>
              <a:rPr lang="en-US" sz="1700"/>
              <a:t>Cindy reaches out to John before his surgery to discuss his upcoming </a:t>
            </a:r>
            <a:r>
              <a:rPr lang="en-US" sz="1700" b="1">
                <a:solidFill>
                  <a:schemeClr val="accent1"/>
                </a:solidFill>
              </a:rPr>
              <a:t>surgery</a:t>
            </a:r>
            <a:r>
              <a:rPr lang="en-US" sz="1700"/>
              <a:t>, </a:t>
            </a:r>
            <a:r>
              <a:rPr lang="en-US" sz="1700" b="1">
                <a:solidFill>
                  <a:schemeClr val="accent1"/>
                </a:solidFill>
              </a:rPr>
              <a:t>education</a:t>
            </a:r>
            <a:r>
              <a:rPr lang="en-US" sz="1700"/>
              <a:t>, and </a:t>
            </a:r>
            <a:r>
              <a:rPr lang="en-US" sz="1700" b="1">
                <a:solidFill>
                  <a:schemeClr val="accent1"/>
                </a:solidFill>
              </a:rPr>
              <a:t>gaps in care. </a:t>
            </a:r>
          </a:p>
        </p:txBody>
      </p:sp>
      <p:sp>
        <p:nvSpPr>
          <p:cNvPr id="57" name="Rectangle 56">
            <a:extLst>
              <a:ext uri="{FF2B5EF4-FFF2-40B4-BE49-F238E27FC236}">
                <a16:creationId xmlns:a16="http://schemas.microsoft.com/office/drawing/2014/main" id="{7AE16ECF-7E0B-4A80-A9C7-16F1AB885F03}"/>
              </a:ext>
            </a:extLst>
          </p:cNvPr>
          <p:cNvSpPr/>
          <p:nvPr/>
        </p:nvSpPr>
        <p:spPr>
          <a:xfrm>
            <a:off x="8989188" y="4975512"/>
            <a:ext cx="3069462" cy="1552552"/>
          </a:xfrm>
          <a:prstGeom prst="rect">
            <a:avLst/>
          </a:prstGeom>
        </p:spPr>
        <p:txBody>
          <a:bodyPr wrap="square" anchor="t">
            <a:noAutofit/>
          </a:bodyPr>
          <a:lstStyle/>
          <a:p>
            <a:pPr lvl="0" defTabSz="914377">
              <a:spcBef>
                <a:spcPts val="800"/>
              </a:spcBef>
              <a:defRPr/>
            </a:pPr>
            <a:r>
              <a:rPr lang="en-US" sz="1700"/>
              <a:t>Cindy makes sure John has his </a:t>
            </a:r>
            <a:r>
              <a:rPr lang="en-US" sz="1700" b="1">
                <a:solidFill>
                  <a:schemeClr val="accent1"/>
                </a:solidFill>
              </a:rPr>
              <a:t>prescriptions filled</a:t>
            </a:r>
            <a:r>
              <a:rPr lang="en-US" sz="1700"/>
              <a:t>, </a:t>
            </a:r>
            <a:br>
              <a:rPr lang="en-US" sz="1700"/>
            </a:br>
            <a:r>
              <a:rPr lang="en-US" sz="1700"/>
              <a:t>a prompt </a:t>
            </a:r>
            <a:r>
              <a:rPr lang="en-US" sz="1700" b="1">
                <a:solidFill>
                  <a:schemeClr val="accent1"/>
                </a:solidFill>
              </a:rPr>
              <a:t>follow-up visit</a:t>
            </a:r>
            <a:r>
              <a:rPr lang="en-US" sz="1700"/>
              <a:t> scheduled with his doctor &amp; </a:t>
            </a:r>
            <a:br>
              <a:rPr lang="en-US" sz="1700"/>
            </a:br>
            <a:r>
              <a:rPr lang="en-US" sz="1700"/>
              <a:t>a </a:t>
            </a:r>
            <a:r>
              <a:rPr lang="en-US" sz="1700" b="1">
                <a:solidFill>
                  <a:schemeClr val="accent1"/>
                </a:solidFill>
              </a:rPr>
              <a:t>home safety evaluation.</a:t>
            </a:r>
            <a:endParaRPr kumimoji="0" lang="en-US" sz="1700" b="0" i="1" u="none" strike="noStrike" kern="1200" cap="none" spc="0" normalizeH="0" baseline="0" noProof="0">
              <a:ln>
                <a:noFill/>
              </a:ln>
              <a:solidFill>
                <a:schemeClr val="accent1"/>
              </a:solidFill>
              <a:effectLst/>
              <a:uLnTx/>
              <a:uFillTx/>
            </a:endParaRPr>
          </a:p>
        </p:txBody>
      </p:sp>
      <p:sp>
        <p:nvSpPr>
          <p:cNvPr id="58" name="Rectangle 57">
            <a:extLst>
              <a:ext uri="{FF2B5EF4-FFF2-40B4-BE49-F238E27FC236}">
                <a16:creationId xmlns:a16="http://schemas.microsoft.com/office/drawing/2014/main" id="{18ACDA6B-B3D1-44D2-839D-ED4C4B242904}"/>
              </a:ext>
            </a:extLst>
          </p:cNvPr>
          <p:cNvSpPr/>
          <p:nvPr/>
        </p:nvSpPr>
        <p:spPr>
          <a:xfrm>
            <a:off x="6390877" y="4975512"/>
            <a:ext cx="2834640" cy="1552552"/>
          </a:xfrm>
          <a:prstGeom prst="rect">
            <a:avLst/>
          </a:prstGeom>
        </p:spPr>
        <p:txBody>
          <a:bodyPr wrap="square" anchor="t">
            <a:noAutofit/>
          </a:bodyPr>
          <a:lstStyle/>
          <a:p>
            <a:r>
              <a:rPr lang="en-US" sz="1700"/>
              <a:t>Cindy follows up with </a:t>
            </a:r>
            <a:br>
              <a:rPr lang="en-US" sz="1700"/>
            </a:br>
            <a:r>
              <a:rPr lang="en-US" sz="1700"/>
              <a:t>a phone call to John </a:t>
            </a:r>
            <a:br>
              <a:rPr lang="en-US" sz="1700"/>
            </a:br>
            <a:r>
              <a:rPr lang="en-US" sz="1700" b="1">
                <a:solidFill>
                  <a:schemeClr val="accent1"/>
                </a:solidFill>
              </a:rPr>
              <a:t>24–48 hours </a:t>
            </a:r>
            <a:r>
              <a:rPr lang="en-US" sz="1700"/>
              <a:t>after he </a:t>
            </a:r>
            <a:br>
              <a:rPr lang="en-US" sz="1700"/>
            </a:br>
            <a:r>
              <a:rPr lang="en-US" sz="1700"/>
              <a:t>is discharged from </a:t>
            </a:r>
            <a:br>
              <a:rPr lang="en-US" sz="1700"/>
            </a:br>
            <a:r>
              <a:rPr lang="en-US" sz="1700"/>
              <a:t>the hospital. </a:t>
            </a:r>
          </a:p>
        </p:txBody>
      </p:sp>
      <p:sp>
        <p:nvSpPr>
          <p:cNvPr id="59" name="Rectangle 58">
            <a:extLst>
              <a:ext uri="{FF2B5EF4-FFF2-40B4-BE49-F238E27FC236}">
                <a16:creationId xmlns:a16="http://schemas.microsoft.com/office/drawing/2014/main" id="{4DFA87A1-9E0E-44F6-BFE0-1C377AC8635A}"/>
              </a:ext>
            </a:extLst>
          </p:cNvPr>
          <p:cNvSpPr/>
          <p:nvPr/>
        </p:nvSpPr>
        <p:spPr>
          <a:xfrm>
            <a:off x="3207190" y="4975512"/>
            <a:ext cx="2834640" cy="1552552"/>
          </a:xfrm>
          <a:prstGeom prst="rect">
            <a:avLst/>
          </a:prstGeom>
        </p:spPr>
        <p:txBody>
          <a:bodyPr wrap="square" anchor="t">
            <a:noAutofit/>
          </a:bodyPr>
          <a:lstStyle/>
          <a:p>
            <a:r>
              <a:rPr lang="en-US" sz="1700"/>
              <a:t>Cindy reviews John’s </a:t>
            </a:r>
            <a:r>
              <a:rPr lang="en-US" sz="1700" b="1">
                <a:solidFill>
                  <a:schemeClr val="accent1"/>
                </a:solidFill>
              </a:rPr>
              <a:t>discharge and recovery plan </a:t>
            </a:r>
            <a:r>
              <a:rPr lang="en-US" sz="1700"/>
              <a:t>of care and shares him with education and other </a:t>
            </a:r>
            <a:r>
              <a:rPr lang="en-US" sz="1700" b="1">
                <a:solidFill>
                  <a:schemeClr val="accent1"/>
                </a:solidFill>
              </a:rPr>
              <a:t>resources.</a:t>
            </a:r>
          </a:p>
        </p:txBody>
      </p:sp>
      <p:grpSp>
        <p:nvGrpSpPr>
          <p:cNvPr id="38" name="Group 37"/>
          <p:cNvGrpSpPr/>
          <p:nvPr/>
        </p:nvGrpSpPr>
        <p:grpSpPr>
          <a:xfrm>
            <a:off x="1166206" y="2683553"/>
            <a:ext cx="731520" cy="822960"/>
            <a:chOff x="1063624" y="1929703"/>
            <a:chExt cx="3117019" cy="3585883"/>
          </a:xfrm>
          <a:solidFill>
            <a:srgbClr val="0055A5"/>
          </a:solidFill>
        </p:grpSpPr>
        <p:sp>
          <p:nvSpPr>
            <p:cNvPr id="41" name="Freeform 8"/>
            <p:cNvSpPr>
              <a:spLocks/>
            </p:cNvSpPr>
            <p:nvPr/>
          </p:nvSpPr>
          <p:spPr bwMode="auto">
            <a:xfrm>
              <a:off x="1120581" y="1929703"/>
              <a:ext cx="2847775" cy="1227134"/>
            </a:xfrm>
            <a:custGeom>
              <a:avLst/>
              <a:gdLst>
                <a:gd name="T0" fmla="*/ 31 w 233"/>
                <a:gd name="T1" fmla="*/ 100 h 100"/>
                <a:gd name="T2" fmla="*/ 0 w 233"/>
                <a:gd name="T3" fmla="*/ 42 h 100"/>
                <a:gd name="T4" fmla="*/ 119 w 233"/>
                <a:gd name="T5" fmla="*/ 0 h 100"/>
                <a:gd name="T6" fmla="*/ 233 w 233"/>
                <a:gd name="T7" fmla="*/ 42 h 100"/>
                <a:gd name="T8" fmla="*/ 207 w 233"/>
                <a:gd name="T9" fmla="*/ 100 h 100"/>
              </a:gdLst>
              <a:ahLst/>
              <a:cxnLst>
                <a:cxn ang="0">
                  <a:pos x="T0" y="T1"/>
                </a:cxn>
                <a:cxn ang="0">
                  <a:pos x="T2" y="T3"/>
                </a:cxn>
                <a:cxn ang="0">
                  <a:pos x="T4" y="T5"/>
                </a:cxn>
                <a:cxn ang="0">
                  <a:pos x="T6" y="T7"/>
                </a:cxn>
                <a:cxn ang="0">
                  <a:pos x="T8" y="T9"/>
                </a:cxn>
              </a:cxnLst>
              <a:rect l="0" t="0" r="r" b="b"/>
              <a:pathLst>
                <a:path w="233" h="100">
                  <a:moveTo>
                    <a:pt x="31" y="100"/>
                  </a:moveTo>
                  <a:cubicBezTo>
                    <a:pt x="0" y="42"/>
                    <a:pt x="0" y="42"/>
                    <a:pt x="0" y="42"/>
                  </a:cubicBezTo>
                  <a:cubicBezTo>
                    <a:pt x="0" y="42"/>
                    <a:pt x="41" y="0"/>
                    <a:pt x="119" y="0"/>
                  </a:cubicBezTo>
                  <a:cubicBezTo>
                    <a:pt x="190" y="0"/>
                    <a:pt x="233" y="42"/>
                    <a:pt x="233" y="42"/>
                  </a:cubicBezTo>
                  <a:cubicBezTo>
                    <a:pt x="207" y="100"/>
                    <a:pt x="207" y="100"/>
                    <a:pt x="207" y="100"/>
                  </a:cubicBezTo>
                </a:path>
              </a:pathLst>
            </a:custGeom>
            <a:solidFill>
              <a:srgbClr val="FFFFFF"/>
            </a:solidFill>
            <a:ln w="19050" cap="rnd">
              <a:solidFill>
                <a:srgbClr val="0055A5"/>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Calibri"/>
              </a:endParaRPr>
            </a:p>
          </p:txBody>
        </p:sp>
        <p:sp>
          <p:nvSpPr>
            <p:cNvPr id="42" name="Freeform 9"/>
            <p:cNvSpPr>
              <a:spLocks/>
            </p:cNvSpPr>
            <p:nvPr/>
          </p:nvSpPr>
          <p:spPr bwMode="auto">
            <a:xfrm>
              <a:off x="1063624" y="2667811"/>
              <a:ext cx="3117019" cy="2811533"/>
            </a:xfrm>
            <a:custGeom>
              <a:avLst/>
              <a:gdLst>
                <a:gd name="T0" fmla="*/ 255 w 255"/>
                <a:gd name="T1" fmla="*/ 124 h 230"/>
                <a:gd name="T2" fmla="*/ 178 w 255"/>
                <a:gd name="T3" fmla="*/ 216 h 230"/>
                <a:gd name="T4" fmla="*/ 127 w 255"/>
                <a:gd name="T5" fmla="*/ 230 h 230"/>
                <a:gd name="T6" fmla="*/ 72 w 255"/>
                <a:gd name="T7" fmla="*/ 216 h 230"/>
                <a:gd name="T8" fmla="*/ 0 w 255"/>
                <a:gd name="T9" fmla="*/ 124 h 230"/>
                <a:gd name="T10" fmla="*/ 127 w 255"/>
                <a:gd name="T11" fmla="*/ 0 h 230"/>
                <a:gd name="T12" fmla="*/ 255 w 255"/>
                <a:gd name="T13" fmla="*/ 124 h 230"/>
              </a:gdLst>
              <a:ahLst/>
              <a:cxnLst>
                <a:cxn ang="0">
                  <a:pos x="T0" y="T1"/>
                </a:cxn>
                <a:cxn ang="0">
                  <a:pos x="T2" y="T3"/>
                </a:cxn>
                <a:cxn ang="0">
                  <a:pos x="T4" y="T5"/>
                </a:cxn>
                <a:cxn ang="0">
                  <a:pos x="T6" y="T7"/>
                </a:cxn>
                <a:cxn ang="0">
                  <a:pos x="T8" y="T9"/>
                </a:cxn>
                <a:cxn ang="0">
                  <a:pos x="T10" y="T11"/>
                </a:cxn>
                <a:cxn ang="0">
                  <a:pos x="T12" y="T13"/>
                </a:cxn>
              </a:cxnLst>
              <a:rect l="0" t="0" r="r" b="b"/>
              <a:pathLst>
                <a:path w="255" h="230">
                  <a:moveTo>
                    <a:pt x="255" y="124"/>
                  </a:moveTo>
                  <a:cubicBezTo>
                    <a:pt x="255" y="190"/>
                    <a:pt x="221" y="207"/>
                    <a:pt x="178" y="216"/>
                  </a:cubicBezTo>
                  <a:cubicBezTo>
                    <a:pt x="158" y="220"/>
                    <a:pt x="151" y="230"/>
                    <a:pt x="127" y="230"/>
                  </a:cubicBezTo>
                  <a:cubicBezTo>
                    <a:pt x="101" y="230"/>
                    <a:pt x="94" y="221"/>
                    <a:pt x="72" y="216"/>
                  </a:cubicBezTo>
                  <a:cubicBezTo>
                    <a:pt x="5" y="200"/>
                    <a:pt x="0" y="168"/>
                    <a:pt x="0" y="124"/>
                  </a:cubicBezTo>
                  <a:cubicBezTo>
                    <a:pt x="0" y="55"/>
                    <a:pt x="57" y="0"/>
                    <a:pt x="127" y="0"/>
                  </a:cubicBezTo>
                  <a:cubicBezTo>
                    <a:pt x="197" y="0"/>
                    <a:pt x="255" y="55"/>
                    <a:pt x="255"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Calibri"/>
              </a:endParaRPr>
            </a:p>
          </p:txBody>
        </p:sp>
        <p:sp>
          <p:nvSpPr>
            <p:cNvPr id="43" name="Freeform 10"/>
            <p:cNvSpPr>
              <a:spLocks/>
            </p:cNvSpPr>
            <p:nvPr/>
          </p:nvSpPr>
          <p:spPr bwMode="auto">
            <a:xfrm>
              <a:off x="1270735" y="3206299"/>
              <a:ext cx="2407666" cy="2309287"/>
            </a:xfrm>
            <a:custGeom>
              <a:avLst/>
              <a:gdLst>
                <a:gd name="T0" fmla="*/ 86 w 197"/>
                <a:gd name="T1" fmla="*/ 0 h 189"/>
                <a:gd name="T2" fmla="*/ 25 w 197"/>
                <a:gd name="T3" fmla="*/ 45 h 189"/>
                <a:gd name="T4" fmla="*/ 110 w 197"/>
                <a:gd name="T5" fmla="*/ 189 h 189"/>
                <a:gd name="T6" fmla="*/ 197 w 197"/>
                <a:gd name="T7" fmla="*/ 108 h 189"/>
                <a:gd name="T8" fmla="*/ 195 w 197"/>
                <a:gd name="T9" fmla="*/ 40 h 189"/>
                <a:gd name="T10" fmla="*/ 86 w 197"/>
                <a:gd name="T11" fmla="*/ 0 h 189"/>
              </a:gdLst>
              <a:ahLst/>
              <a:cxnLst>
                <a:cxn ang="0">
                  <a:pos x="T0" y="T1"/>
                </a:cxn>
                <a:cxn ang="0">
                  <a:pos x="T2" y="T3"/>
                </a:cxn>
                <a:cxn ang="0">
                  <a:pos x="T4" y="T5"/>
                </a:cxn>
                <a:cxn ang="0">
                  <a:pos x="T6" y="T7"/>
                </a:cxn>
                <a:cxn ang="0">
                  <a:pos x="T8" y="T9"/>
                </a:cxn>
                <a:cxn ang="0">
                  <a:pos x="T10" y="T11"/>
                </a:cxn>
              </a:cxnLst>
              <a:rect l="0" t="0" r="r" b="b"/>
              <a:pathLst>
                <a:path w="197" h="189">
                  <a:moveTo>
                    <a:pt x="86" y="0"/>
                  </a:moveTo>
                  <a:cubicBezTo>
                    <a:pt x="86" y="0"/>
                    <a:pt x="71" y="41"/>
                    <a:pt x="25" y="45"/>
                  </a:cubicBezTo>
                  <a:cubicBezTo>
                    <a:pt x="0" y="97"/>
                    <a:pt x="42" y="189"/>
                    <a:pt x="110" y="189"/>
                  </a:cubicBezTo>
                  <a:cubicBezTo>
                    <a:pt x="168" y="189"/>
                    <a:pt x="197" y="108"/>
                    <a:pt x="197" y="108"/>
                  </a:cubicBezTo>
                  <a:cubicBezTo>
                    <a:pt x="197" y="108"/>
                    <a:pt x="197" y="92"/>
                    <a:pt x="195" y="40"/>
                  </a:cubicBezTo>
                  <a:cubicBezTo>
                    <a:pt x="125" y="60"/>
                    <a:pt x="86" y="0"/>
                    <a:pt x="86" y="0"/>
                  </a:cubicBezTo>
                  <a:close/>
                </a:path>
              </a:pathLst>
            </a:custGeom>
            <a:solidFill>
              <a:srgbClr val="FFFFFF"/>
            </a:solidFill>
            <a:ln w="19050" cap="rnd">
              <a:solidFill>
                <a:srgbClr val="0055A5"/>
              </a:solid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Calibri"/>
              </a:endParaRPr>
            </a:p>
          </p:txBody>
        </p:sp>
      </p:grpSp>
      <p:grpSp>
        <p:nvGrpSpPr>
          <p:cNvPr id="46" name="Group 45"/>
          <p:cNvGrpSpPr/>
          <p:nvPr/>
        </p:nvGrpSpPr>
        <p:grpSpPr>
          <a:xfrm>
            <a:off x="7246492" y="2683553"/>
            <a:ext cx="731520" cy="822960"/>
            <a:chOff x="1063624" y="1929703"/>
            <a:chExt cx="3117019" cy="3585883"/>
          </a:xfrm>
          <a:solidFill>
            <a:srgbClr val="0055A5"/>
          </a:solidFill>
        </p:grpSpPr>
        <p:sp>
          <p:nvSpPr>
            <p:cNvPr id="47" name="Freeform 8"/>
            <p:cNvSpPr>
              <a:spLocks/>
            </p:cNvSpPr>
            <p:nvPr/>
          </p:nvSpPr>
          <p:spPr bwMode="auto">
            <a:xfrm>
              <a:off x="1120581" y="1929703"/>
              <a:ext cx="2847775" cy="1227134"/>
            </a:xfrm>
            <a:custGeom>
              <a:avLst/>
              <a:gdLst>
                <a:gd name="T0" fmla="*/ 31 w 233"/>
                <a:gd name="T1" fmla="*/ 100 h 100"/>
                <a:gd name="T2" fmla="*/ 0 w 233"/>
                <a:gd name="T3" fmla="*/ 42 h 100"/>
                <a:gd name="T4" fmla="*/ 119 w 233"/>
                <a:gd name="T5" fmla="*/ 0 h 100"/>
                <a:gd name="T6" fmla="*/ 233 w 233"/>
                <a:gd name="T7" fmla="*/ 42 h 100"/>
                <a:gd name="T8" fmla="*/ 207 w 233"/>
                <a:gd name="T9" fmla="*/ 100 h 100"/>
              </a:gdLst>
              <a:ahLst/>
              <a:cxnLst>
                <a:cxn ang="0">
                  <a:pos x="T0" y="T1"/>
                </a:cxn>
                <a:cxn ang="0">
                  <a:pos x="T2" y="T3"/>
                </a:cxn>
                <a:cxn ang="0">
                  <a:pos x="T4" y="T5"/>
                </a:cxn>
                <a:cxn ang="0">
                  <a:pos x="T6" y="T7"/>
                </a:cxn>
                <a:cxn ang="0">
                  <a:pos x="T8" y="T9"/>
                </a:cxn>
              </a:cxnLst>
              <a:rect l="0" t="0" r="r" b="b"/>
              <a:pathLst>
                <a:path w="233" h="100">
                  <a:moveTo>
                    <a:pt x="31" y="100"/>
                  </a:moveTo>
                  <a:cubicBezTo>
                    <a:pt x="0" y="42"/>
                    <a:pt x="0" y="42"/>
                    <a:pt x="0" y="42"/>
                  </a:cubicBezTo>
                  <a:cubicBezTo>
                    <a:pt x="0" y="42"/>
                    <a:pt x="41" y="0"/>
                    <a:pt x="119" y="0"/>
                  </a:cubicBezTo>
                  <a:cubicBezTo>
                    <a:pt x="190" y="0"/>
                    <a:pt x="233" y="42"/>
                    <a:pt x="233" y="42"/>
                  </a:cubicBezTo>
                  <a:cubicBezTo>
                    <a:pt x="207" y="100"/>
                    <a:pt x="207" y="100"/>
                    <a:pt x="207" y="100"/>
                  </a:cubicBezTo>
                </a:path>
              </a:pathLst>
            </a:custGeom>
            <a:solidFill>
              <a:srgbClr val="FFFFFF"/>
            </a:solidFill>
            <a:ln w="19050" cap="rnd">
              <a:solidFill>
                <a:srgbClr val="0055A5"/>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Calibri"/>
              </a:endParaRPr>
            </a:p>
          </p:txBody>
        </p:sp>
        <p:sp>
          <p:nvSpPr>
            <p:cNvPr id="48" name="Freeform 9"/>
            <p:cNvSpPr>
              <a:spLocks/>
            </p:cNvSpPr>
            <p:nvPr/>
          </p:nvSpPr>
          <p:spPr bwMode="auto">
            <a:xfrm>
              <a:off x="1063624" y="2667811"/>
              <a:ext cx="3117019" cy="2811533"/>
            </a:xfrm>
            <a:custGeom>
              <a:avLst/>
              <a:gdLst>
                <a:gd name="T0" fmla="*/ 255 w 255"/>
                <a:gd name="T1" fmla="*/ 124 h 230"/>
                <a:gd name="T2" fmla="*/ 178 w 255"/>
                <a:gd name="T3" fmla="*/ 216 h 230"/>
                <a:gd name="T4" fmla="*/ 127 w 255"/>
                <a:gd name="T5" fmla="*/ 230 h 230"/>
                <a:gd name="T6" fmla="*/ 72 w 255"/>
                <a:gd name="T7" fmla="*/ 216 h 230"/>
                <a:gd name="T8" fmla="*/ 0 w 255"/>
                <a:gd name="T9" fmla="*/ 124 h 230"/>
                <a:gd name="T10" fmla="*/ 127 w 255"/>
                <a:gd name="T11" fmla="*/ 0 h 230"/>
                <a:gd name="T12" fmla="*/ 255 w 255"/>
                <a:gd name="T13" fmla="*/ 124 h 230"/>
              </a:gdLst>
              <a:ahLst/>
              <a:cxnLst>
                <a:cxn ang="0">
                  <a:pos x="T0" y="T1"/>
                </a:cxn>
                <a:cxn ang="0">
                  <a:pos x="T2" y="T3"/>
                </a:cxn>
                <a:cxn ang="0">
                  <a:pos x="T4" y="T5"/>
                </a:cxn>
                <a:cxn ang="0">
                  <a:pos x="T6" y="T7"/>
                </a:cxn>
                <a:cxn ang="0">
                  <a:pos x="T8" y="T9"/>
                </a:cxn>
                <a:cxn ang="0">
                  <a:pos x="T10" y="T11"/>
                </a:cxn>
                <a:cxn ang="0">
                  <a:pos x="T12" y="T13"/>
                </a:cxn>
              </a:cxnLst>
              <a:rect l="0" t="0" r="r" b="b"/>
              <a:pathLst>
                <a:path w="255" h="230">
                  <a:moveTo>
                    <a:pt x="255" y="124"/>
                  </a:moveTo>
                  <a:cubicBezTo>
                    <a:pt x="255" y="190"/>
                    <a:pt x="221" y="207"/>
                    <a:pt x="178" y="216"/>
                  </a:cubicBezTo>
                  <a:cubicBezTo>
                    <a:pt x="158" y="220"/>
                    <a:pt x="151" y="230"/>
                    <a:pt x="127" y="230"/>
                  </a:cubicBezTo>
                  <a:cubicBezTo>
                    <a:pt x="101" y="230"/>
                    <a:pt x="94" y="221"/>
                    <a:pt x="72" y="216"/>
                  </a:cubicBezTo>
                  <a:cubicBezTo>
                    <a:pt x="5" y="200"/>
                    <a:pt x="0" y="168"/>
                    <a:pt x="0" y="124"/>
                  </a:cubicBezTo>
                  <a:cubicBezTo>
                    <a:pt x="0" y="55"/>
                    <a:pt x="57" y="0"/>
                    <a:pt x="127" y="0"/>
                  </a:cubicBezTo>
                  <a:cubicBezTo>
                    <a:pt x="197" y="0"/>
                    <a:pt x="255" y="55"/>
                    <a:pt x="255"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Calibri"/>
              </a:endParaRPr>
            </a:p>
          </p:txBody>
        </p:sp>
        <p:sp>
          <p:nvSpPr>
            <p:cNvPr id="51" name="Freeform 10"/>
            <p:cNvSpPr>
              <a:spLocks/>
            </p:cNvSpPr>
            <p:nvPr/>
          </p:nvSpPr>
          <p:spPr bwMode="auto">
            <a:xfrm>
              <a:off x="1270735" y="3206299"/>
              <a:ext cx="2407666" cy="2309287"/>
            </a:xfrm>
            <a:custGeom>
              <a:avLst/>
              <a:gdLst>
                <a:gd name="T0" fmla="*/ 86 w 197"/>
                <a:gd name="T1" fmla="*/ 0 h 189"/>
                <a:gd name="T2" fmla="*/ 25 w 197"/>
                <a:gd name="T3" fmla="*/ 45 h 189"/>
                <a:gd name="T4" fmla="*/ 110 w 197"/>
                <a:gd name="T5" fmla="*/ 189 h 189"/>
                <a:gd name="T6" fmla="*/ 197 w 197"/>
                <a:gd name="T7" fmla="*/ 108 h 189"/>
                <a:gd name="T8" fmla="*/ 195 w 197"/>
                <a:gd name="T9" fmla="*/ 40 h 189"/>
                <a:gd name="T10" fmla="*/ 86 w 197"/>
                <a:gd name="T11" fmla="*/ 0 h 189"/>
              </a:gdLst>
              <a:ahLst/>
              <a:cxnLst>
                <a:cxn ang="0">
                  <a:pos x="T0" y="T1"/>
                </a:cxn>
                <a:cxn ang="0">
                  <a:pos x="T2" y="T3"/>
                </a:cxn>
                <a:cxn ang="0">
                  <a:pos x="T4" y="T5"/>
                </a:cxn>
                <a:cxn ang="0">
                  <a:pos x="T6" y="T7"/>
                </a:cxn>
                <a:cxn ang="0">
                  <a:pos x="T8" y="T9"/>
                </a:cxn>
                <a:cxn ang="0">
                  <a:pos x="T10" y="T11"/>
                </a:cxn>
              </a:cxnLst>
              <a:rect l="0" t="0" r="r" b="b"/>
              <a:pathLst>
                <a:path w="197" h="189">
                  <a:moveTo>
                    <a:pt x="86" y="0"/>
                  </a:moveTo>
                  <a:cubicBezTo>
                    <a:pt x="86" y="0"/>
                    <a:pt x="71" y="41"/>
                    <a:pt x="25" y="45"/>
                  </a:cubicBezTo>
                  <a:cubicBezTo>
                    <a:pt x="0" y="97"/>
                    <a:pt x="42" y="189"/>
                    <a:pt x="110" y="189"/>
                  </a:cubicBezTo>
                  <a:cubicBezTo>
                    <a:pt x="168" y="189"/>
                    <a:pt x="197" y="108"/>
                    <a:pt x="197" y="108"/>
                  </a:cubicBezTo>
                  <a:cubicBezTo>
                    <a:pt x="197" y="108"/>
                    <a:pt x="197" y="92"/>
                    <a:pt x="195" y="40"/>
                  </a:cubicBezTo>
                  <a:cubicBezTo>
                    <a:pt x="125" y="60"/>
                    <a:pt x="86" y="0"/>
                    <a:pt x="86" y="0"/>
                  </a:cubicBezTo>
                  <a:close/>
                </a:path>
              </a:pathLst>
            </a:custGeom>
            <a:solidFill>
              <a:srgbClr val="FFFFFF"/>
            </a:solidFill>
            <a:ln w="19050" cap="rnd">
              <a:solidFill>
                <a:srgbClr val="0055A5"/>
              </a:solid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Calibri"/>
              </a:endParaRPr>
            </a:p>
          </p:txBody>
        </p:sp>
      </p:grpSp>
      <p:grpSp>
        <p:nvGrpSpPr>
          <p:cNvPr id="36" name="Group 35">
            <a:extLst>
              <a:ext uri="{FF2B5EF4-FFF2-40B4-BE49-F238E27FC236}">
                <a16:creationId xmlns:a16="http://schemas.microsoft.com/office/drawing/2014/main" id="{22C87190-E0E5-465B-8C4F-BB233F3A592F}"/>
              </a:ext>
            </a:extLst>
          </p:cNvPr>
          <p:cNvGrpSpPr>
            <a:grpSpLocks/>
          </p:cNvGrpSpPr>
          <p:nvPr/>
        </p:nvGrpSpPr>
        <p:grpSpPr>
          <a:xfrm>
            <a:off x="10202634" y="2545436"/>
            <a:ext cx="713232" cy="1005840"/>
            <a:chOff x="5249862" y="1597025"/>
            <a:chExt cx="560387" cy="755650"/>
          </a:xfrm>
        </p:grpSpPr>
        <p:sp>
          <p:nvSpPr>
            <p:cNvPr id="53" name="Freeform 122">
              <a:extLst>
                <a:ext uri="{FF2B5EF4-FFF2-40B4-BE49-F238E27FC236}">
                  <a16:creationId xmlns:a16="http://schemas.microsoft.com/office/drawing/2014/main" id="{46F968F6-6272-439F-8E4E-6D80B0E1C8C0}"/>
                </a:ext>
              </a:extLst>
            </p:cNvPr>
            <p:cNvSpPr>
              <a:spLocks noEditPoints="1"/>
            </p:cNvSpPr>
            <p:nvPr/>
          </p:nvSpPr>
          <p:spPr bwMode="auto">
            <a:xfrm>
              <a:off x="5249862" y="1597025"/>
              <a:ext cx="560387" cy="755650"/>
            </a:xfrm>
            <a:custGeom>
              <a:avLst/>
              <a:gdLst>
                <a:gd name="T0" fmla="*/ 320 w 421"/>
                <a:gd name="T1" fmla="*/ 63 h 567"/>
                <a:gd name="T2" fmla="*/ 320 w 421"/>
                <a:gd name="T3" fmla="*/ 35 h 567"/>
                <a:gd name="T4" fmla="*/ 250 w 421"/>
                <a:gd name="T5" fmla="*/ 35 h 567"/>
                <a:gd name="T6" fmla="*/ 250 w 421"/>
                <a:gd name="T7" fmla="*/ 35 h 567"/>
                <a:gd name="T8" fmla="*/ 245 w 421"/>
                <a:gd name="T9" fmla="*/ 31 h 567"/>
                <a:gd name="T10" fmla="*/ 245 w 421"/>
                <a:gd name="T11" fmla="*/ 31 h 567"/>
                <a:gd name="T12" fmla="*/ 245 w 421"/>
                <a:gd name="T13" fmla="*/ 30 h 567"/>
                <a:gd name="T14" fmla="*/ 245 w 421"/>
                <a:gd name="T15" fmla="*/ 29 h 567"/>
                <a:gd name="T16" fmla="*/ 211 w 421"/>
                <a:gd name="T17" fmla="*/ 0 h 567"/>
                <a:gd name="T18" fmla="*/ 188 w 421"/>
                <a:gd name="T19" fmla="*/ 9 h 567"/>
                <a:gd name="T20" fmla="*/ 177 w 421"/>
                <a:gd name="T21" fmla="*/ 29 h 567"/>
                <a:gd name="T22" fmla="*/ 177 w 421"/>
                <a:gd name="T23" fmla="*/ 31 h 567"/>
                <a:gd name="T24" fmla="*/ 172 w 421"/>
                <a:gd name="T25" fmla="*/ 35 h 567"/>
                <a:gd name="T26" fmla="*/ 172 w 421"/>
                <a:gd name="T27" fmla="*/ 35 h 567"/>
                <a:gd name="T28" fmla="*/ 101 w 421"/>
                <a:gd name="T29" fmla="*/ 35 h 567"/>
                <a:gd name="T30" fmla="*/ 101 w 421"/>
                <a:gd name="T31" fmla="*/ 63 h 567"/>
                <a:gd name="T32" fmla="*/ 0 w 421"/>
                <a:gd name="T33" fmla="*/ 63 h 567"/>
                <a:gd name="T34" fmla="*/ 0 w 421"/>
                <a:gd name="T35" fmla="*/ 567 h 567"/>
                <a:gd name="T36" fmla="*/ 421 w 421"/>
                <a:gd name="T37" fmla="*/ 567 h 567"/>
                <a:gd name="T38" fmla="*/ 421 w 421"/>
                <a:gd name="T39" fmla="*/ 63 h 567"/>
                <a:gd name="T40" fmla="*/ 320 w 421"/>
                <a:gd name="T41" fmla="*/ 63 h 567"/>
                <a:gd name="T42" fmla="*/ 211 w 421"/>
                <a:gd name="T43" fmla="*/ 18 h 567"/>
                <a:gd name="T44" fmla="*/ 227 w 421"/>
                <a:gd name="T45" fmla="*/ 35 h 567"/>
                <a:gd name="T46" fmla="*/ 211 w 421"/>
                <a:gd name="T47" fmla="*/ 51 h 567"/>
                <a:gd name="T48" fmla="*/ 194 w 421"/>
                <a:gd name="T49" fmla="*/ 35 h 567"/>
                <a:gd name="T50" fmla="*/ 211 w 421"/>
                <a:gd name="T51" fmla="*/ 18 h 567"/>
                <a:gd name="T52" fmla="*/ 405 w 421"/>
                <a:gd name="T53" fmla="*/ 551 h 567"/>
                <a:gd name="T54" fmla="*/ 16 w 421"/>
                <a:gd name="T55" fmla="*/ 551 h 567"/>
                <a:gd name="T56" fmla="*/ 16 w 421"/>
                <a:gd name="T57" fmla="*/ 79 h 567"/>
                <a:gd name="T58" fmla="*/ 101 w 421"/>
                <a:gd name="T59" fmla="*/ 79 h 567"/>
                <a:gd name="T60" fmla="*/ 101 w 421"/>
                <a:gd name="T61" fmla="*/ 108 h 567"/>
                <a:gd name="T62" fmla="*/ 320 w 421"/>
                <a:gd name="T63" fmla="*/ 108 h 567"/>
                <a:gd name="T64" fmla="*/ 320 w 421"/>
                <a:gd name="T65" fmla="*/ 79 h 567"/>
                <a:gd name="T66" fmla="*/ 405 w 421"/>
                <a:gd name="T67" fmla="*/ 79 h 567"/>
                <a:gd name="T68" fmla="*/ 405 w 421"/>
                <a:gd name="T69" fmla="*/ 551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1" h="567">
                  <a:moveTo>
                    <a:pt x="320" y="63"/>
                  </a:moveTo>
                  <a:cubicBezTo>
                    <a:pt x="320" y="35"/>
                    <a:pt x="320" y="35"/>
                    <a:pt x="320" y="35"/>
                  </a:cubicBezTo>
                  <a:cubicBezTo>
                    <a:pt x="250" y="35"/>
                    <a:pt x="250" y="35"/>
                    <a:pt x="250" y="35"/>
                  </a:cubicBezTo>
                  <a:cubicBezTo>
                    <a:pt x="250" y="35"/>
                    <a:pt x="250" y="35"/>
                    <a:pt x="250" y="35"/>
                  </a:cubicBezTo>
                  <a:cubicBezTo>
                    <a:pt x="249" y="35"/>
                    <a:pt x="246" y="35"/>
                    <a:pt x="245" y="31"/>
                  </a:cubicBezTo>
                  <a:cubicBezTo>
                    <a:pt x="245" y="31"/>
                    <a:pt x="245" y="31"/>
                    <a:pt x="245" y="31"/>
                  </a:cubicBezTo>
                  <a:cubicBezTo>
                    <a:pt x="245" y="31"/>
                    <a:pt x="245" y="30"/>
                    <a:pt x="245" y="30"/>
                  </a:cubicBezTo>
                  <a:cubicBezTo>
                    <a:pt x="245" y="29"/>
                    <a:pt x="245" y="29"/>
                    <a:pt x="245" y="29"/>
                  </a:cubicBezTo>
                  <a:cubicBezTo>
                    <a:pt x="242" y="13"/>
                    <a:pt x="228" y="0"/>
                    <a:pt x="211" y="0"/>
                  </a:cubicBezTo>
                  <a:cubicBezTo>
                    <a:pt x="202" y="0"/>
                    <a:pt x="194" y="4"/>
                    <a:pt x="188" y="9"/>
                  </a:cubicBezTo>
                  <a:cubicBezTo>
                    <a:pt x="182" y="14"/>
                    <a:pt x="178" y="21"/>
                    <a:pt x="177" y="29"/>
                  </a:cubicBezTo>
                  <a:cubicBezTo>
                    <a:pt x="177" y="30"/>
                    <a:pt x="177" y="31"/>
                    <a:pt x="177" y="31"/>
                  </a:cubicBezTo>
                  <a:cubicBezTo>
                    <a:pt x="176" y="35"/>
                    <a:pt x="172" y="35"/>
                    <a:pt x="172" y="35"/>
                  </a:cubicBezTo>
                  <a:cubicBezTo>
                    <a:pt x="172" y="35"/>
                    <a:pt x="172" y="35"/>
                    <a:pt x="172" y="35"/>
                  </a:cubicBezTo>
                  <a:cubicBezTo>
                    <a:pt x="101" y="35"/>
                    <a:pt x="101" y="35"/>
                    <a:pt x="101" y="35"/>
                  </a:cubicBezTo>
                  <a:cubicBezTo>
                    <a:pt x="101" y="63"/>
                    <a:pt x="101" y="63"/>
                    <a:pt x="101" y="63"/>
                  </a:cubicBezTo>
                  <a:cubicBezTo>
                    <a:pt x="0" y="63"/>
                    <a:pt x="0" y="63"/>
                    <a:pt x="0" y="63"/>
                  </a:cubicBezTo>
                  <a:cubicBezTo>
                    <a:pt x="0" y="567"/>
                    <a:pt x="0" y="567"/>
                    <a:pt x="0" y="567"/>
                  </a:cubicBezTo>
                  <a:cubicBezTo>
                    <a:pt x="421" y="567"/>
                    <a:pt x="421" y="567"/>
                    <a:pt x="421" y="567"/>
                  </a:cubicBezTo>
                  <a:cubicBezTo>
                    <a:pt x="421" y="63"/>
                    <a:pt x="421" y="63"/>
                    <a:pt x="421" y="63"/>
                  </a:cubicBezTo>
                  <a:lnTo>
                    <a:pt x="320" y="63"/>
                  </a:lnTo>
                  <a:close/>
                  <a:moveTo>
                    <a:pt x="211" y="18"/>
                  </a:moveTo>
                  <a:cubicBezTo>
                    <a:pt x="220" y="18"/>
                    <a:pt x="227" y="25"/>
                    <a:pt x="227" y="35"/>
                  </a:cubicBezTo>
                  <a:cubicBezTo>
                    <a:pt x="227" y="44"/>
                    <a:pt x="220" y="51"/>
                    <a:pt x="211" y="51"/>
                  </a:cubicBezTo>
                  <a:cubicBezTo>
                    <a:pt x="201" y="51"/>
                    <a:pt x="194" y="44"/>
                    <a:pt x="194" y="35"/>
                  </a:cubicBezTo>
                  <a:cubicBezTo>
                    <a:pt x="194" y="25"/>
                    <a:pt x="201" y="18"/>
                    <a:pt x="211" y="18"/>
                  </a:cubicBezTo>
                  <a:close/>
                  <a:moveTo>
                    <a:pt x="405" y="551"/>
                  </a:moveTo>
                  <a:cubicBezTo>
                    <a:pt x="16" y="551"/>
                    <a:pt x="16" y="551"/>
                    <a:pt x="16" y="551"/>
                  </a:cubicBezTo>
                  <a:cubicBezTo>
                    <a:pt x="16" y="79"/>
                    <a:pt x="16" y="79"/>
                    <a:pt x="16" y="79"/>
                  </a:cubicBezTo>
                  <a:cubicBezTo>
                    <a:pt x="101" y="79"/>
                    <a:pt x="101" y="79"/>
                    <a:pt x="101" y="79"/>
                  </a:cubicBezTo>
                  <a:cubicBezTo>
                    <a:pt x="101" y="108"/>
                    <a:pt x="101" y="108"/>
                    <a:pt x="101" y="108"/>
                  </a:cubicBezTo>
                  <a:cubicBezTo>
                    <a:pt x="320" y="108"/>
                    <a:pt x="320" y="108"/>
                    <a:pt x="320" y="108"/>
                  </a:cubicBezTo>
                  <a:cubicBezTo>
                    <a:pt x="320" y="79"/>
                    <a:pt x="320" y="79"/>
                    <a:pt x="320" y="79"/>
                  </a:cubicBezTo>
                  <a:cubicBezTo>
                    <a:pt x="405" y="79"/>
                    <a:pt x="405" y="79"/>
                    <a:pt x="405" y="79"/>
                  </a:cubicBezTo>
                  <a:lnTo>
                    <a:pt x="405" y="55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123">
              <a:extLst>
                <a:ext uri="{FF2B5EF4-FFF2-40B4-BE49-F238E27FC236}">
                  <a16:creationId xmlns:a16="http://schemas.microsoft.com/office/drawing/2014/main" id="{AF086832-1E75-4E81-9837-50DD3023E0B6}"/>
                </a:ext>
              </a:extLst>
            </p:cNvPr>
            <p:cNvSpPr>
              <a:spLocks noChangeArrowheads="1"/>
            </p:cNvSpPr>
            <p:nvPr/>
          </p:nvSpPr>
          <p:spPr bwMode="auto">
            <a:xfrm>
              <a:off x="5530850" y="1874838"/>
              <a:ext cx="196850" cy="20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124">
              <a:extLst>
                <a:ext uri="{FF2B5EF4-FFF2-40B4-BE49-F238E27FC236}">
                  <a16:creationId xmlns:a16="http://schemas.microsoft.com/office/drawing/2014/main" id="{C2014817-884F-48D8-A796-DF530CBD978C}"/>
                </a:ext>
              </a:extLst>
            </p:cNvPr>
            <p:cNvSpPr>
              <a:spLocks noChangeArrowheads="1"/>
            </p:cNvSpPr>
            <p:nvPr/>
          </p:nvSpPr>
          <p:spPr bwMode="auto">
            <a:xfrm>
              <a:off x="5530850" y="2035175"/>
              <a:ext cx="196850" cy="222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25">
              <a:extLst>
                <a:ext uri="{FF2B5EF4-FFF2-40B4-BE49-F238E27FC236}">
                  <a16:creationId xmlns:a16="http://schemas.microsoft.com/office/drawing/2014/main" id="{BE01F810-C4AC-4080-ADA1-CDC688FA7F4C}"/>
                </a:ext>
              </a:extLst>
            </p:cNvPr>
            <p:cNvSpPr>
              <a:spLocks noChangeArrowheads="1"/>
            </p:cNvSpPr>
            <p:nvPr/>
          </p:nvSpPr>
          <p:spPr bwMode="auto">
            <a:xfrm>
              <a:off x="5530850" y="2197100"/>
              <a:ext cx="196850" cy="20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Oval 126">
              <a:extLst>
                <a:ext uri="{FF2B5EF4-FFF2-40B4-BE49-F238E27FC236}">
                  <a16:creationId xmlns:a16="http://schemas.microsoft.com/office/drawing/2014/main" id="{BDEF994C-3249-4B73-BB52-256102710560}"/>
                </a:ext>
              </a:extLst>
            </p:cNvPr>
            <p:cNvSpPr>
              <a:spLocks noChangeArrowheads="1"/>
            </p:cNvSpPr>
            <p:nvPr/>
          </p:nvSpPr>
          <p:spPr bwMode="auto">
            <a:xfrm>
              <a:off x="5343525" y="1825625"/>
              <a:ext cx="119062" cy="119063"/>
            </a:xfrm>
            <a:prstGeom prst="ellipse">
              <a:avLst/>
            </a:prstGeom>
            <a:solidFill>
              <a:srgbClr val="5CA7DA"/>
            </a:solid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Oval 127">
              <a:extLst>
                <a:ext uri="{FF2B5EF4-FFF2-40B4-BE49-F238E27FC236}">
                  <a16:creationId xmlns:a16="http://schemas.microsoft.com/office/drawing/2014/main" id="{209242FB-DE90-4261-A6A6-0895DE34D9BD}"/>
                </a:ext>
              </a:extLst>
            </p:cNvPr>
            <p:cNvSpPr>
              <a:spLocks noChangeArrowheads="1"/>
            </p:cNvSpPr>
            <p:nvPr/>
          </p:nvSpPr>
          <p:spPr bwMode="auto">
            <a:xfrm>
              <a:off x="5343525" y="1985963"/>
              <a:ext cx="119062" cy="116782"/>
            </a:xfrm>
            <a:prstGeom prst="ellipse">
              <a:avLst/>
            </a:prstGeom>
            <a:solidFill>
              <a:srgbClr val="5CA7DA"/>
            </a:solid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Oval 128">
              <a:extLst>
                <a:ext uri="{FF2B5EF4-FFF2-40B4-BE49-F238E27FC236}">
                  <a16:creationId xmlns:a16="http://schemas.microsoft.com/office/drawing/2014/main" id="{7A7D47B8-DF06-4196-B1F6-D4BAEA6D4B63}"/>
                </a:ext>
              </a:extLst>
            </p:cNvPr>
            <p:cNvSpPr>
              <a:spLocks noChangeArrowheads="1"/>
            </p:cNvSpPr>
            <p:nvPr/>
          </p:nvSpPr>
          <p:spPr bwMode="auto">
            <a:xfrm>
              <a:off x="5343525" y="2149475"/>
              <a:ext cx="119062" cy="117475"/>
            </a:xfrm>
            <a:prstGeom prst="ellipse">
              <a:avLst/>
            </a:prstGeom>
            <a:solidFill>
              <a:srgbClr val="5CA7DA"/>
            </a:solid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9091FDD3-5462-4CA1-A0B7-D0A78E5A65F5}"/>
              </a:ext>
            </a:extLst>
          </p:cNvPr>
          <p:cNvGrpSpPr/>
          <p:nvPr/>
        </p:nvGrpSpPr>
        <p:grpSpPr>
          <a:xfrm>
            <a:off x="4255057" y="2543282"/>
            <a:ext cx="731520" cy="1005840"/>
            <a:chOff x="4255057" y="2543282"/>
            <a:chExt cx="731520" cy="1005840"/>
          </a:xfrm>
        </p:grpSpPr>
        <p:grpSp>
          <p:nvGrpSpPr>
            <p:cNvPr id="98" name="Group 97"/>
            <p:cNvGrpSpPr/>
            <p:nvPr/>
          </p:nvGrpSpPr>
          <p:grpSpPr>
            <a:xfrm>
              <a:off x="4255057" y="2543282"/>
              <a:ext cx="731520" cy="1005840"/>
              <a:chOff x="5738133" y="1558925"/>
              <a:chExt cx="568325" cy="793750"/>
            </a:xfrm>
          </p:grpSpPr>
          <p:sp>
            <p:nvSpPr>
              <p:cNvPr id="99" name="Freeform 52"/>
              <p:cNvSpPr>
                <a:spLocks/>
              </p:cNvSpPr>
              <p:nvPr/>
            </p:nvSpPr>
            <p:spPr bwMode="auto">
              <a:xfrm>
                <a:off x="5747655" y="1660525"/>
                <a:ext cx="549275" cy="681038"/>
              </a:xfrm>
              <a:custGeom>
                <a:avLst/>
                <a:gdLst>
                  <a:gd name="T0" fmla="*/ 346 w 346"/>
                  <a:gd name="T1" fmla="*/ 0 h 429"/>
                  <a:gd name="T2" fmla="*/ 346 w 346"/>
                  <a:gd name="T3" fmla="*/ 429 h 429"/>
                  <a:gd name="T4" fmla="*/ 0 w 346"/>
                  <a:gd name="T5" fmla="*/ 429 h 429"/>
                  <a:gd name="T6" fmla="*/ 0 w 346"/>
                  <a:gd name="T7" fmla="*/ 0 h 429"/>
                  <a:gd name="T8" fmla="*/ 36 w 346"/>
                  <a:gd name="T9" fmla="*/ 0 h 429"/>
                  <a:gd name="T10" fmla="*/ 36 w 346"/>
                  <a:gd name="T11" fmla="*/ 392 h 429"/>
                  <a:gd name="T12" fmla="*/ 310 w 346"/>
                  <a:gd name="T13" fmla="*/ 392 h 429"/>
                  <a:gd name="T14" fmla="*/ 310 w 346"/>
                  <a:gd name="T15" fmla="*/ 0 h 429"/>
                  <a:gd name="T16" fmla="*/ 346 w 346"/>
                  <a:gd name="T1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429">
                    <a:moveTo>
                      <a:pt x="346" y="0"/>
                    </a:moveTo>
                    <a:lnTo>
                      <a:pt x="346" y="429"/>
                    </a:lnTo>
                    <a:lnTo>
                      <a:pt x="0" y="429"/>
                    </a:lnTo>
                    <a:lnTo>
                      <a:pt x="0" y="0"/>
                    </a:lnTo>
                    <a:lnTo>
                      <a:pt x="36" y="0"/>
                    </a:lnTo>
                    <a:lnTo>
                      <a:pt x="36" y="392"/>
                    </a:lnTo>
                    <a:lnTo>
                      <a:pt x="310" y="392"/>
                    </a:lnTo>
                    <a:lnTo>
                      <a:pt x="310" y="0"/>
                    </a:lnTo>
                    <a:lnTo>
                      <a:pt x="346" y="0"/>
                    </a:lnTo>
                    <a:close/>
                  </a:path>
                </a:pathLst>
              </a:custGeom>
              <a:solidFill>
                <a:srgbClr val="5CA7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E1E1E"/>
                  </a:solidFill>
                  <a:latin typeface="Arial" panose="020B0604020202020204"/>
                </a:endParaRPr>
              </a:p>
            </p:txBody>
          </p:sp>
          <p:sp>
            <p:nvSpPr>
              <p:cNvPr id="100" name="Freeform 133"/>
              <p:cNvSpPr>
                <a:spLocks noEditPoints="1"/>
              </p:cNvSpPr>
              <p:nvPr/>
            </p:nvSpPr>
            <p:spPr bwMode="auto">
              <a:xfrm>
                <a:off x="5738133" y="1558925"/>
                <a:ext cx="568325" cy="793750"/>
              </a:xfrm>
              <a:custGeom>
                <a:avLst/>
                <a:gdLst>
                  <a:gd name="T0" fmla="*/ 318 w 427"/>
                  <a:gd name="T1" fmla="*/ 68 h 596"/>
                  <a:gd name="T2" fmla="*/ 318 w 427"/>
                  <a:gd name="T3" fmla="*/ 37 h 596"/>
                  <a:gd name="T4" fmla="*/ 258 w 427"/>
                  <a:gd name="T5" fmla="*/ 37 h 596"/>
                  <a:gd name="T6" fmla="*/ 258 w 427"/>
                  <a:gd name="T7" fmla="*/ 37 h 596"/>
                  <a:gd name="T8" fmla="*/ 252 w 427"/>
                  <a:gd name="T9" fmla="*/ 33 h 596"/>
                  <a:gd name="T10" fmla="*/ 252 w 427"/>
                  <a:gd name="T11" fmla="*/ 33 h 596"/>
                  <a:gd name="T12" fmla="*/ 252 w 427"/>
                  <a:gd name="T13" fmla="*/ 31 h 596"/>
                  <a:gd name="T14" fmla="*/ 252 w 427"/>
                  <a:gd name="T15" fmla="*/ 31 h 596"/>
                  <a:gd name="T16" fmla="*/ 215 w 427"/>
                  <a:gd name="T17" fmla="*/ 0 h 596"/>
                  <a:gd name="T18" fmla="*/ 191 w 427"/>
                  <a:gd name="T19" fmla="*/ 9 h 596"/>
                  <a:gd name="T20" fmla="*/ 178 w 427"/>
                  <a:gd name="T21" fmla="*/ 31 h 596"/>
                  <a:gd name="T22" fmla="*/ 178 w 427"/>
                  <a:gd name="T23" fmla="*/ 33 h 596"/>
                  <a:gd name="T24" fmla="*/ 173 w 427"/>
                  <a:gd name="T25" fmla="*/ 37 h 596"/>
                  <a:gd name="T26" fmla="*/ 173 w 427"/>
                  <a:gd name="T27" fmla="*/ 37 h 596"/>
                  <a:gd name="T28" fmla="*/ 109 w 427"/>
                  <a:gd name="T29" fmla="*/ 37 h 596"/>
                  <a:gd name="T30" fmla="*/ 109 w 427"/>
                  <a:gd name="T31" fmla="*/ 68 h 596"/>
                  <a:gd name="T32" fmla="*/ 0 w 427"/>
                  <a:gd name="T33" fmla="*/ 68 h 596"/>
                  <a:gd name="T34" fmla="*/ 0 w 427"/>
                  <a:gd name="T35" fmla="*/ 596 h 596"/>
                  <a:gd name="T36" fmla="*/ 427 w 427"/>
                  <a:gd name="T37" fmla="*/ 596 h 596"/>
                  <a:gd name="T38" fmla="*/ 427 w 427"/>
                  <a:gd name="T39" fmla="*/ 68 h 596"/>
                  <a:gd name="T40" fmla="*/ 318 w 427"/>
                  <a:gd name="T41" fmla="*/ 68 h 596"/>
                  <a:gd name="T42" fmla="*/ 215 w 427"/>
                  <a:gd name="T43" fmla="*/ 18 h 596"/>
                  <a:gd name="T44" fmla="*/ 233 w 427"/>
                  <a:gd name="T45" fmla="*/ 37 h 596"/>
                  <a:gd name="T46" fmla="*/ 215 w 427"/>
                  <a:gd name="T47" fmla="*/ 55 h 596"/>
                  <a:gd name="T48" fmla="*/ 197 w 427"/>
                  <a:gd name="T49" fmla="*/ 37 h 596"/>
                  <a:gd name="T50" fmla="*/ 215 w 427"/>
                  <a:gd name="T51" fmla="*/ 18 h 596"/>
                  <a:gd name="T52" fmla="*/ 56 w 427"/>
                  <a:gd name="T53" fmla="*/ 84 h 596"/>
                  <a:gd name="T54" fmla="*/ 109 w 427"/>
                  <a:gd name="T55" fmla="*/ 84 h 596"/>
                  <a:gd name="T56" fmla="*/ 109 w 427"/>
                  <a:gd name="T57" fmla="*/ 117 h 596"/>
                  <a:gd name="T58" fmla="*/ 318 w 427"/>
                  <a:gd name="T59" fmla="*/ 117 h 596"/>
                  <a:gd name="T60" fmla="*/ 318 w 427"/>
                  <a:gd name="T61" fmla="*/ 84 h 596"/>
                  <a:gd name="T62" fmla="*/ 371 w 427"/>
                  <a:gd name="T63" fmla="*/ 84 h 596"/>
                  <a:gd name="T64" fmla="*/ 371 w 427"/>
                  <a:gd name="T65" fmla="*/ 540 h 596"/>
                  <a:gd name="T66" fmla="*/ 56 w 427"/>
                  <a:gd name="T67" fmla="*/ 540 h 596"/>
                  <a:gd name="T68" fmla="*/ 56 w 427"/>
                  <a:gd name="T69" fmla="*/ 84 h 596"/>
                  <a:gd name="T70" fmla="*/ 411 w 427"/>
                  <a:gd name="T71" fmla="*/ 580 h 596"/>
                  <a:gd name="T72" fmla="*/ 16 w 427"/>
                  <a:gd name="T73" fmla="*/ 580 h 596"/>
                  <a:gd name="T74" fmla="*/ 16 w 427"/>
                  <a:gd name="T75" fmla="*/ 84 h 596"/>
                  <a:gd name="T76" fmla="*/ 40 w 427"/>
                  <a:gd name="T77" fmla="*/ 84 h 596"/>
                  <a:gd name="T78" fmla="*/ 40 w 427"/>
                  <a:gd name="T79" fmla="*/ 556 h 596"/>
                  <a:gd name="T80" fmla="*/ 387 w 427"/>
                  <a:gd name="T81" fmla="*/ 556 h 596"/>
                  <a:gd name="T82" fmla="*/ 387 w 427"/>
                  <a:gd name="T83" fmla="*/ 84 h 596"/>
                  <a:gd name="T84" fmla="*/ 411 w 427"/>
                  <a:gd name="T85" fmla="*/ 84 h 596"/>
                  <a:gd name="T86" fmla="*/ 411 w 427"/>
                  <a:gd name="T87" fmla="*/ 58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7" h="596">
                    <a:moveTo>
                      <a:pt x="318" y="68"/>
                    </a:moveTo>
                    <a:cubicBezTo>
                      <a:pt x="318" y="37"/>
                      <a:pt x="318" y="37"/>
                      <a:pt x="318" y="37"/>
                    </a:cubicBezTo>
                    <a:cubicBezTo>
                      <a:pt x="258" y="37"/>
                      <a:pt x="258" y="37"/>
                      <a:pt x="258" y="37"/>
                    </a:cubicBezTo>
                    <a:cubicBezTo>
                      <a:pt x="258" y="37"/>
                      <a:pt x="258" y="37"/>
                      <a:pt x="258" y="37"/>
                    </a:cubicBezTo>
                    <a:cubicBezTo>
                      <a:pt x="257" y="37"/>
                      <a:pt x="253" y="37"/>
                      <a:pt x="252" y="33"/>
                    </a:cubicBezTo>
                    <a:cubicBezTo>
                      <a:pt x="252" y="33"/>
                      <a:pt x="252" y="33"/>
                      <a:pt x="252" y="33"/>
                    </a:cubicBezTo>
                    <a:cubicBezTo>
                      <a:pt x="252" y="32"/>
                      <a:pt x="252" y="32"/>
                      <a:pt x="252" y="31"/>
                    </a:cubicBezTo>
                    <a:cubicBezTo>
                      <a:pt x="252" y="31"/>
                      <a:pt x="252" y="31"/>
                      <a:pt x="252" y="31"/>
                    </a:cubicBezTo>
                    <a:cubicBezTo>
                      <a:pt x="249" y="13"/>
                      <a:pt x="234" y="0"/>
                      <a:pt x="215" y="0"/>
                    </a:cubicBezTo>
                    <a:cubicBezTo>
                      <a:pt x="206" y="0"/>
                      <a:pt x="197" y="3"/>
                      <a:pt x="191" y="9"/>
                    </a:cubicBezTo>
                    <a:cubicBezTo>
                      <a:pt x="184" y="14"/>
                      <a:pt x="180" y="22"/>
                      <a:pt x="178" y="31"/>
                    </a:cubicBezTo>
                    <a:cubicBezTo>
                      <a:pt x="178" y="32"/>
                      <a:pt x="178" y="33"/>
                      <a:pt x="178" y="33"/>
                    </a:cubicBezTo>
                    <a:cubicBezTo>
                      <a:pt x="177" y="37"/>
                      <a:pt x="173" y="37"/>
                      <a:pt x="173" y="37"/>
                    </a:cubicBezTo>
                    <a:cubicBezTo>
                      <a:pt x="173" y="37"/>
                      <a:pt x="173" y="37"/>
                      <a:pt x="173" y="37"/>
                    </a:cubicBezTo>
                    <a:cubicBezTo>
                      <a:pt x="109" y="37"/>
                      <a:pt x="109" y="37"/>
                      <a:pt x="109" y="37"/>
                    </a:cubicBezTo>
                    <a:cubicBezTo>
                      <a:pt x="109" y="68"/>
                      <a:pt x="109" y="68"/>
                      <a:pt x="109" y="68"/>
                    </a:cubicBezTo>
                    <a:cubicBezTo>
                      <a:pt x="0" y="68"/>
                      <a:pt x="0" y="68"/>
                      <a:pt x="0" y="68"/>
                    </a:cubicBezTo>
                    <a:cubicBezTo>
                      <a:pt x="0" y="596"/>
                      <a:pt x="0" y="596"/>
                      <a:pt x="0" y="596"/>
                    </a:cubicBezTo>
                    <a:cubicBezTo>
                      <a:pt x="427" y="596"/>
                      <a:pt x="427" y="596"/>
                      <a:pt x="427" y="596"/>
                    </a:cubicBezTo>
                    <a:cubicBezTo>
                      <a:pt x="427" y="68"/>
                      <a:pt x="427" y="68"/>
                      <a:pt x="427" y="68"/>
                    </a:cubicBezTo>
                    <a:lnTo>
                      <a:pt x="318" y="68"/>
                    </a:lnTo>
                    <a:close/>
                    <a:moveTo>
                      <a:pt x="215" y="18"/>
                    </a:moveTo>
                    <a:cubicBezTo>
                      <a:pt x="225" y="18"/>
                      <a:pt x="233" y="27"/>
                      <a:pt x="233" y="37"/>
                    </a:cubicBezTo>
                    <a:cubicBezTo>
                      <a:pt x="233" y="47"/>
                      <a:pt x="225" y="55"/>
                      <a:pt x="215" y="55"/>
                    </a:cubicBezTo>
                    <a:cubicBezTo>
                      <a:pt x="205" y="55"/>
                      <a:pt x="197" y="47"/>
                      <a:pt x="197" y="37"/>
                    </a:cubicBezTo>
                    <a:cubicBezTo>
                      <a:pt x="197" y="27"/>
                      <a:pt x="205" y="18"/>
                      <a:pt x="215" y="18"/>
                    </a:cubicBezTo>
                    <a:close/>
                    <a:moveTo>
                      <a:pt x="56" y="84"/>
                    </a:moveTo>
                    <a:cubicBezTo>
                      <a:pt x="109" y="84"/>
                      <a:pt x="109" y="84"/>
                      <a:pt x="109" y="84"/>
                    </a:cubicBezTo>
                    <a:cubicBezTo>
                      <a:pt x="109" y="117"/>
                      <a:pt x="109" y="117"/>
                      <a:pt x="109" y="117"/>
                    </a:cubicBezTo>
                    <a:cubicBezTo>
                      <a:pt x="318" y="117"/>
                      <a:pt x="318" y="117"/>
                      <a:pt x="318" y="117"/>
                    </a:cubicBezTo>
                    <a:cubicBezTo>
                      <a:pt x="318" y="84"/>
                      <a:pt x="318" y="84"/>
                      <a:pt x="318" y="84"/>
                    </a:cubicBezTo>
                    <a:cubicBezTo>
                      <a:pt x="371" y="84"/>
                      <a:pt x="371" y="84"/>
                      <a:pt x="371" y="84"/>
                    </a:cubicBezTo>
                    <a:cubicBezTo>
                      <a:pt x="371" y="540"/>
                      <a:pt x="371" y="540"/>
                      <a:pt x="371" y="540"/>
                    </a:cubicBezTo>
                    <a:cubicBezTo>
                      <a:pt x="56" y="540"/>
                      <a:pt x="56" y="540"/>
                      <a:pt x="56" y="540"/>
                    </a:cubicBezTo>
                    <a:lnTo>
                      <a:pt x="56" y="84"/>
                    </a:lnTo>
                    <a:close/>
                    <a:moveTo>
                      <a:pt x="411" y="580"/>
                    </a:moveTo>
                    <a:cubicBezTo>
                      <a:pt x="16" y="580"/>
                      <a:pt x="16" y="580"/>
                      <a:pt x="16" y="580"/>
                    </a:cubicBezTo>
                    <a:cubicBezTo>
                      <a:pt x="16" y="84"/>
                      <a:pt x="16" y="84"/>
                      <a:pt x="16" y="84"/>
                    </a:cubicBezTo>
                    <a:cubicBezTo>
                      <a:pt x="40" y="84"/>
                      <a:pt x="40" y="84"/>
                      <a:pt x="40" y="84"/>
                    </a:cubicBezTo>
                    <a:cubicBezTo>
                      <a:pt x="40" y="556"/>
                      <a:pt x="40" y="556"/>
                      <a:pt x="40" y="556"/>
                    </a:cubicBezTo>
                    <a:cubicBezTo>
                      <a:pt x="387" y="556"/>
                      <a:pt x="387" y="556"/>
                      <a:pt x="387" y="556"/>
                    </a:cubicBezTo>
                    <a:cubicBezTo>
                      <a:pt x="387" y="84"/>
                      <a:pt x="387" y="84"/>
                      <a:pt x="387" y="84"/>
                    </a:cubicBezTo>
                    <a:cubicBezTo>
                      <a:pt x="411" y="84"/>
                      <a:pt x="411" y="84"/>
                      <a:pt x="411" y="84"/>
                    </a:cubicBezTo>
                    <a:lnTo>
                      <a:pt x="411" y="58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E1E1E"/>
                  </a:solidFill>
                  <a:latin typeface="Arial" panose="020B0604020202020204"/>
                </a:endParaRPr>
              </a:p>
            </p:txBody>
          </p:sp>
        </p:grpSp>
        <p:grpSp>
          <p:nvGrpSpPr>
            <p:cNvPr id="66" name="Group 26">
              <a:extLst>
                <a:ext uri="{FF2B5EF4-FFF2-40B4-BE49-F238E27FC236}">
                  <a16:creationId xmlns:a16="http://schemas.microsoft.com/office/drawing/2014/main" id="{3A57F432-8742-470A-9FD5-3716316F76DC}"/>
                </a:ext>
              </a:extLst>
            </p:cNvPr>
            <p:cNvGrpSpPr>
              <a:grpSpLocks noChangeAspect="1"/>
            </p:cNvGrpSpPr>
            <p:nvPr/>
          </p:nvGrpSpPr>
          <p:grpSpPr bwMode="auto">
            <a:xfrm>
              <a:off x="4439225" y="2797562"/>
              <a:ext cx="372177" cy="594360"/>
              <a:chOff x="6226" y="2362"/>
              <a:chExt cx="861" cy="1375"/>
            </a:xfrm>
          </p:grpSpPr>
          <p:sp>
            <p:nvSpPr>
              <p:cNvPr id="67" name="Freeform 27">
                <a:extLst>
                  <a:ext uri="{FF2B5EF4-FFF2-40B4-BE49-F238E27FC236}">
                    <a16:creationId xmlns:a16="http://schemas.microsoft.com/office/drawing/2014/main" id="{A98612D3-00DF-4C8E-B0B0-C6749EF904E6}"/>
                  </a:ext>
                </a:extLst>
              </p:cNvPr>
              <p:cNvSpPr>
                <a:spLocks/>
              </p:cNvSpPr>
              <p:nvPr/>
            </p:nvSpPr>
            <p:spPr bwMode="auto">
              <a:xfrm>
                <a:off x="6297" y="2922"/>
                <a:ext cx="704" cy="231"/>
              </a:xfrm>
              <a:custGeom>
                <a:avLst/>
                <a:gdLst>
                  <a:gd name="T0" fmla="*/ 265 w 295"/>
                  <a:gd name="T1" fmla="*/ 91 h 97"/>
                  <a:gd name="T2" fmla="*/ 260 w 295"/>
                  <a:gd name="T3" fmla="*/ 75 h 97"/>
                  <a:gd name="T4" fmla="*/ 216 w 295"/>
                  <a:gd name="T5" fmla="*/ 54 h 97"/>
                  <a:gd name="T6" fmla="*/ 182 w 295"/>
                  <a:gd name="T7" fmla="*/ 61 h 97"/>
                  <a:gd name="T8" fmla="*/ 147 w 295"/>
                  <a:gd name="T9" fmla="*/ 67 h 97"/>
                  <a:gd name="T10" fmla="*/ 119 w 295"/>
                  <a:gd name="T11" fmla="*/ 63 h 97"/>
                  <a:gd name="T12" fmla="*/ 75 w 295"/>
                  <a:gd name="T13" fmla="*/ 49 h 97"/>
                  <a:gd name="T14" fmla="*/ 35 w 295"/>
                  <a:gd name="T15" fmla="*/ 67 h 97"/>
                  <a:gd name="T16" fmla="*/ 23 w 295"/>
                  <a:gd name="T17" fmla="*/ 97 h 97"/>
                  <a:gd name="T18" fmla="*/ 27 w 295"/>
                  <a:gd name="T19" fmla="*/ 0 h 97"/>
                  <a:gd name="T20" fmla="*/ 40 w 295"/>
                  <a:gd name="T21" fmla="*/ 17 h 97"/>
                  <a:gd name="T22" fmla="*/ 73 w 295"/>
                  <a:gd name="T23" fmla="*/ 28 h 97"/>
                  <a:gd name="T24" fmla="*/ 95 w 295"/>
                  <a:gd name="T25" fmla="*/ 25 h 97"/>
                  <a:gd name="T26" fmla="*/ 96 w 295"/>
                  <a:gd name="T27" fmla="*/ 25 h 97"/>
                  <a:gd name="T28" fmla="*/ 151 w 295"/>
                  <a:gd name="T29" fmla="*/ 13 h 97"/>
                  <a:gd name="T30" fmla="*/ 152 w 295"/>
                  <a:gd name="T31" fmla="*/ 13 h 97"/>
                  <a:gd name="T32" fmla="*/ 153 w 295"/>
                  <a:gd name="T33" fmla="*/ 13 h 97"/>
                  <a:gd name="T34" fmla="*/ 153 w 295"/>
                  <a:gd name="T35" fmla="*/ 13 h 97"/>
                  <a:gd name="T36" fmla="*/ 155 w 295"/>
                  <a:gd name="T37" fmla="*/ 13 h 97"/>
                  <a:gd name="T38" fmla="*/ 156 w 295"/>
                  <a:gd name="T39" fmla="*/ 13 h 97"/>
                  <a:gd name="T40" fmla="*/ 202 w 295"/>
                  <a:gd name="T41" fmla="*/ 23 h 97"/>
                  <a:gd name="T42" fmla="*/ 202 w 295"/>
                  <a:gd name="T43" fmla="*/ 23 h 97"/>
                  <a:gd name="T44" fmla="*/ 230 w 295"/>
                  <a:gd name="T45" fmla="*/ 29 h 97"/>
                  <a:gd name="T46" fmla="*/ 273 w 295"/>
                  <a:gd name="T47" fmla="*/ 4 h 97"/>
                  <a:gd name="T48" fmla="*/ 265 w 295"/>
                  <a:gd name="T49" fmla="*/ 9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5" h="97">
                    <a:moveTo>
                      <a:pt x="265" y="91"/>
                    </a:moveTo>
                    <a:cubicBezTo>
                      <a:pt x="264" y="81"/>
                      <a:pt x="260" y="76"/>
                      <a:pt x="260" y="75"/>
                    </a:cubicBezTo>
                    <a:cubicBezTo>
                      <a:pt x="250" y="61"/>
                      <a:pt x="235" y="54"/>
                      <a:pt x="216" y="54"/>
                    </a:cubicBezTo>
                    <a:cubicBezTo>
                      <a:pt x="199" y="54"/>
                      <a:pt x="185" y="60"/>
                      <a:pt x="182" y="61"/>
                    </a:cubicBezTo>
                    <a:cubicBezTo>
                      <a:pt x="171" y="65"/>
                      <a:pt x="159" y="67"/>
                      <a:pt x="147" y="67"/>
                    </a:cubicBezTo>
                    <a:cubicBezTo>
                      <a:pt x="132" y="67"/>
                      <a:pt x="121" y="64"/>
                      <a:pt x="119" y="63"/>
                    </a:cubicBezTo>
                    <a:cubicBezTo>
                      <a:pt x="115" y="60"/>
                      <a:pt x="96" y="49"/>
                      <a:pt x="75" y="49"/>
                    </a:cubicBezTo>
                    <a:cubicBezTo>
                      <a:pt x="59" y="49"/>
                      <a:pt x="46" y="55"/>
                      <a:pt x="35" y="67"/>
                    </a:cubicBezTo>
                    <a:cubicBezTo>
                      <a:pt x="34" y="67"/>
                      <a:pt x="24" y="79"/>
                      <a:pt x="23" y="97"/>
                    </a:cubicBezTo>
                    <a:cubicBezTo>
                      <a:pt x="0" y="56"/>
                      <a:pt x="16" y="19"/>
                      <a:pt x="27" y="0"/>
                    </a:cubicBezTo>
                    <a:cubicBezTo>
                      <a:pt x="29" y="5"/>
                      <a:pt x="33" y="11"/>
                      <a:pt x="40" y="17"/>
                    </a:cubicBezTo>
                    <a:cubicBezTo>
                      <a:pt x="47" y="23"/>
                      <a:pt x="58" y="28"/>
                      <a:pt x="73" y="28"/>
                    </a:cubicBezTo>
                    <a:cubicBezTo>
                      <a:pt x="80" y="28"/>
                      <a:pt x="87" y="27"/>
                      <a:pt x="95" y="25"/>
                    </a:cubicBezTo>
                    <a:cubicBezTo>
                      <a:pt x="96" y="25"/>
                      <a:pt x="96" y="25"/>
                      <a:pt x="96" y="25"/>
                    </a:cubicBezTo>
                    <a:cubicBezTo>
                      <a:pt x="96" y="25"/>
                      <a:pt x="122" y="13"/>
                      <a:pt x="151" y="13"/>
                    </a:cubicBezTo>
                    <a:cubicBezTo>
                      <a:pt x="152" y="13"/>
                      <a:pt x="152" y="13"/>
                      <a:pt x="152" y="13"/>
                    </a:cubicBezTo>
                    <a:cubicBezTo>
                      <a:pt x="153" y="13"/>
                      <a:pt x="153" y="13"/>
                      <a:pt x="153" y="13"/>
                    </a:cubicBezTo>
                    <a:cubicBezTo>
                      <a:pt x="153" y="13"/>
                      <a:pt x="153" y="13"/>
                      <a:pt x="153" y="13"/>
                    </a:cubicBezTo>
                    <a:cubicBezTo>
                      <a:pt x="154" y="13"/>
                      <a:pt x="154" y="13"/>
                      <a:pt x="155" y="13"/>
                    </a:cubicBezTo>
                    <a:cubicBezTo>
                      <a:pt x="156" y="13"/>
                      <a:pt x="156" y="13"/>
                      <a:pt x="156" y="13"/>
                    </a:cubicBezTo>
                    <a:cubicBezTo>
                      <a:pt x="183" y="13"/>
                      <a:pt x="202" y="23"/>
                      <a:pt x="202" y="23"/>
                    </a:cubicBezTo>
                    <a:cubicBezTo>
                      <a:pt x="202" y="23"/>
                      <a:pt x="202" y="23"/>
                      <a:pt x="202" y="23"/>
                    </a:cubicBezTo>
                    <a:cubicBezTo>
                      <a:pt x="212" y="27"/>
                      <a:pt x="221" y="29"/>
                      <a:pt x="230" y="29"/>
                    </a:cubicBezTo>
                    <a:cubicBezTo>
                      <a:pt x="255" y="29"/>
                      <a:pt x="268" y="12"/>
                      <a:pt x="273" y="4"/>
                    </a:cubicBezTo>
                    <a:cubicBezTo>
                      <a:pt x="295" y="42"/>
                      <a:pt x="279" y="74"/>
                      <a:pt x="265" y="91"/>
                    </a:cubicBezTo>
                    <a:close/>
                  </a:path>
                </a:pathLst>
              </a:custGeom>
              <a:solidFill>
                <a:srgbClr val="5CA7DA"/>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8">
                <a:extLst>
                  <a:ext uri="{FF2B5EF4-FFF2-40B4-BE49-F238E27FC236}">
                    <a16:creationId xmlns:a16="http://schemas.microsoft.com/office/drawing/2014/main" id="{A58FBBF5-C23E-44DE-BF84-30E29ACBDFE6}"/>
                  </a:ext>
                </a:extLst>
              </p:cNvPr>
              <p:cNvSpPr>
                <a:spLocks/>
              </p:cNvSpPr>
              <p:nvPr/>
            </p:nvSpPr>
            <p:spPr bwMode="auto">
              <a:xfrm>
                <a:off x="6324" y="3210"/>
                <a:ext cx="105" cy="489"/>
              </a:xfrm>
              <a:custGeom>
                <a:avLst/>
                <a:gdLst>
                  <a:gd name="T0" fmla="*/ 39 w 44"/>
                  <a:gd name="T1" fmla="*/ 62 h 206"/>
                  <a:gd name="T2" fmla="*/ 39 w 44"/>
                  <a:gd name="T3" fmla="*/ 63 h 206"/>
                  <a:gd name="T4" fmla="*/ 38 w 44"/>
                  <a:gd name="T5" fmla="*/ 206 h 206"/>
                  <a:gd name="T6" fmla="*/ 20 w 44"/>
                  <a:gd name="T7" fmla="*/ 206 h 206"/>
                  <a:gd name="T8" fmla="*/ 18 w 44"/>
                  <a:gd name="T9" fmla="*/ 55 h 206"/>
                  <a:gd name="T10" fmla="*/ 0 w 44"/>
                  <a:gd name="T11" fmla="*/ 24 h 206"/>
                  <a:gd name="T12" fmla="*/ 12 w 44"/>
                  <a:gd name="T13" fmla="*/ 4 h 206"/>
                  <a:gd name="T14" fmla="*/ 16 w 44"/>
                  <a:gd name="T15" fmla="*/ 0 h 206"/>
                  <a:gd name="T16" fmla="*/ 18 w 44"/>
                  <a:gd name="T17" fmla="*/ 4 h 206"/>
                  <a:gd name="T18" fmla="*/ 43 w 44"/>
                  <a:gd name="T19" fmla="*/ 30 h 206"/>
                  <a:gd name="T20" fmla="*/ 39 w 44"/>
                  <a:gd name="T21" fmla="*/ 6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06">
                    <a:moveTo>
                      <a:pt x="39" y="62"/>
                    </a:moveTo>
                    <a:cubicBezTo>
                      <a:pt x="39" y="63"/>
                      <a:pt x="39" y="63"/>
                      <a:pt x="39" y="63"/>
                    </a:cubicBezTo>
                    <a:cubicBezTo>
                      <a:pt x="33" y="96"/>
                      <a:pt x="37" y="179"/>
                      <a:pt x="38" y="206"/>
                    </a:cubicBezTo>
                    <a:cubicBezTo>
                      <a:pt x="20" y="206"/>
                      <a:pt x="20" y="206"/>
                      <a:pt x="20" y="206"/>
                    </a:cubicBezTo>
                    <a:cubicBezTo>
                      <a:pt x="18" y="55"/>
                      <a:pt x="18" y="55"/>
                      <a:pt x="18" y="55"/>
                    </a:cubicBezTo>
                    <a:cubicBezTo>
                      <a:pt x="18" y="40"/>
                      <a:pt x="5" y="28"/>
                      <a:pt x="0" y="24"/>
                    </a:cubicBezTo>
                    <a:cubicBezTo>
                      <a:pt x="0" y="21"/>
                      <a:pt x="4" y="13"/>
                      <a:pt x="12" y="4"/>
                    </a:cubicBezTo>
                    <a:cubicBezTo>
                      <a:pt x="14" y="3"/>
                      <a:pt x="15" y="2"/>
                      <a:pt x="16" y="0"/>
                    </a:cubicBezTo>
                    <a:cubicBezTo>
                      <a:pt x="16" y="1"/>
                      <a:pt x="17" y="3"/>
                      <a:pt x="18" y="4"/>
                    </a:cubicBezTo>
                    <a:cubicBezTo>
                      <a:pt x="25" y="18"/>
                      <a:pt x="37" y="27"/>
                      <a:pt x="43" y="30"/>
                    </a:cubicBezTo>
                    <a:cubicBezTo>
                      <a:pt x="44" y="41"/>
                      <a:pt x="41" y="56"/>
                      <a:pt x="39"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9">
                <a:extLst>
                  <a:ext uri="{FF2B5EF4-FFF2-40B4-BE49-F238E27FC236}">
                    <a16:creationId xmlns:a16="http://schemas.microsoft.com/office/drawing/2014/main" id="{38165F55-F37E-4EA8-BDF5-EC4E3BF71649}"/>
                  </a:ext>
                </a:extLst>
              </p:cNvPr>
              <p:cNvSpPr>
                <a:spLocks/>
              </p:cNvSpPr>
              <p:nvPr/>
            </p:nvSpPr>
            <p:spPr bwMode="auto">
              <a:xfrm>
                <a:off x="6450" y="3252"/>
                <a:ext cx="10" cy="8"/>
              </a:xfrm>
              <a:custGeom>
                <a:avLst/>
                <a:gdLst>
                  <a:gd name="T0" fmla="*/ 3 w 4"/>
                  <a:gd name="T1" fmla="*/ 2 h 3"/>
                  <a:gd name="T2" fmla="*/ 1 w 4"/>
                  <a:gd name="T3" fmla="*/ 0 h 3"/>
                  <a:gd name="T4" fmla="*/ 0 w 4"/>
                  <a:gd name="T5" fmla="*/ 0 h 3"/>
                  <a:gd name="T6" fmla="*/ 2 w 4"/>
                  <a:gd name="T7" fmla="*/ 1 h 3"/>
                  <a:gd name="T8" fmla="*/ 2 w 4"/>
                  <a:gd name="T9" fmla="*/ 2 h 3"/>
                  <a:gd name="T10" fmla="*/ 4 w 4"/>
                  <a:gd name="T11" fmla="*/ 3 h 3"/>
                  <a:gd name="T12" fmla="*/ 3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2"/>
                    </a:moveTo>
                    <a:cubicBezTo>
                      <a:pt x="1" y="0"/>
                      <a:pt x="1" y="0"/>
                      <a:pt x="1" y="0"/>
                    </a:cubicBezTo>
                    <a:cubicBezTo>
                      <a:pt x="1" y="0"/>
                      <a:pt x="0" y="0"/>
                      <a:pt x="0" y="0"/>
                    </a:cubicBezTo>
                    <a:cubicBezTo>
                      <a:pt x="0" y="0"/>
                      <a:pt x="1" y="1"/>
                      <a:pt x="2" y="1"/>
                    </a:cubicBezTo>
                    <a:cubicBezTo>
                      <a:pt x="2" y="2"/>
                      <a:pt x="2" y="2"/>
                      <a:pt x="2" y="2"/>
                    </a:cubicBezTo>
                    <a:cubicBezTo>
                      <a:pt x="2" y="2"/>
                      <a:pt x="3" y="2"/>
                      <a:pt x="4" y="3"/>
                    </a:cubicBezTo>
                    <a:lnTo>
                      <a:pt x="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0">
                <a:extLst>
                  <a:ext uri="{FF2B5EF4-FFF2-40B4-BE49-F238E27FC236}">
                    <a16:creationId xmlns:a16="http://schemas.microsoft.com/office/drawing/2014/main" id="{6FDB3C4D-C752-495C-AFB4-72E3C61330A7}"/>
                  </a:ext>
                </a:extLst>
              </p:cNvPr>
              <p:cNvSpPr>
                <a:spLocks/>
              </p:cNvSpPr>
              <p:nvPr/>
            </p:nvSpPr>
            <p:spPr bwMode="auto">
              <a:xfrm>
                <a:off x="6390" y="3077"/>
                <a:ext cx="508" cy="622"/>
              </a:xfrm>
              <a:custGeom>
                <a:avLst/>
                <a:gdLst>
                  <a:gd name="T0" fmla="*/ 210 w 213"/>
                  <a:gd name="T1" fmla="*/ 39 h 262"/>
                  <a:gd name="T2" fmla="*/ 208 w 213"/>
                  <a:gd name="T3" fmla="*/ 47 h 262"/>
                  <a:gd name="T4" fmla="*/ 204 w 213"/>
                  <a:gd name="T5" fmla="*/ 55 h 262"/>
                  <a:gd name="T6" fmla="*/ 181 w 213"/>
                  <a:gd name="T7" fmla="*/ 87 h 262"/>
                  <a:gd name="T8" fmla="*/ 145 w 213"/>
                  <a:gd name="T9" fmla="*/ 167 h 262"/>
                  <a:gd name="T10" fmla="*/ 141 w 213"/>
                  <a:gd name="T11" fmla="*/ 262 h 262"/>
                  <a:gd name="T12" fmla="*/ 81 w 213"/>
                  <a:gd name="T13" fmla="*/ 262 h 262"/>
                  <a:gd name="T14" fmla="*/ 71 w 213"/>
                  <a:gd name="T15" fmla="*/ 157 h 262"/>
                  <a:gd name="T16" fmla="*/ 29 w 213"/>
                  <a:gd name="T17" fmla="*/ 77 h 262"/>
                  <a:gd name="T18" fmla="*/ 27 w 213"/>
                  <a:gd name="T19" fmla="*/ 76 h 262"/>
                  <a:gd name="T20" fmla="*/ 27 w 213"/>
                  <a:gd name="T21" fmla="*/ 75 h 262"/>
                  <a:gd name="T22" fmla="*/ 25 w 213"/>
                  <a:gd name="T23" fmla="*/ 74 h 262"/>
                  <a:gd name="T24" fmla="*/ 24 w 213"/>
                  <a:gd name="T25" fmla="*/ 74 h 262"/>
                  <a:gd name="T26" fmla="*/ 10 w 213"/>
                  <a:gd name="T27" fmla="*/ 60 h 262"/>
                  <a:gd name="T28" fmla="*/ 4 w 213"/>
                  <a:gd name="T29" fmla="*/ 52 h 262"/>
                  <a:gd name="T30" fmla="*/ 1 w 213"/>
                  <a:gd name="T31" fmla="*/ 44 h 262"/>
                  <a:gd name="T32" fmla="*/ 0 w 213"/>
                  <a:gd name="T33" fmla="*/ 38 h 262"/>
                  <a:gd name="T34" fmla="*/ 0 w 213"/>
                  <a:gd name="T35" fmla="*/ 34 h 262"/>
                  <a:gd name="T36" fmla="*/ 7 w 213"/>
                  <a:gd name="T37" fmla="*/ 13 h 262"/>
                  <a:gd name="T38" fmla="*/ 36 w 213"/>
                  <a:gd name="T39" fmla="*/ 0 h 262"/>
                  <a:gd name="T40" fmla="*/ 72 w 213"/>
                  <a:gd name="T41" fmla="*/ 12 h 262"/>
                  <a:gd name="T42" fmla="*/ 73 w 213"/>
                  <a:gd name="T43" fmla="*/ 12 h 262"/>
                  <a:gd name="T44" fmla="*/ 108 w 213"/>
                  <a:gd name="T45" fmla="*/ 18 h 262"/>
                  <a:gd name="T46" fmla="*/ 149 w 213"/>
                  <a:gd name="T47" fmla="*/ 11 h 262"/>
                  <a:gd name="T48" fmla="*/ 149 w 213"/>
                  <a:gd name="T49" fmla="*/ 11 h 262"/>
                  <a:gd name="T50" fmla="*/ 177 w 213"/>
                  <a:gd name="T51" fmla="*/ 5 h 262"/>
                  <a:gd name="T52" fmla="*/ 208 w 213"/>
                  <a:gd name="T53" fmla="*/ 20 h 262"/>
                  <a:gd name="T54" fmla="*/ 210 w 213"/>
                  <a:gd name="T55" fmla="*/ 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 h="262">
                    <a:moveTo>
                      <a:pt x="210" y="39"/>
                    </a:moveTo>
                    <a:cubicBezTo>
                      <a:pt x="210" y="42"/>
                      <a:pt x="209" y="44"/>
                      <a:pt x="208" y="47"/>
                    </a:cubicBezTo>
                    <a:cubicBezTo>
                      <a:pt x="207" y="50"/>
                      <a:pt x="206" y="52"/>
                      <a:pt x="204" y="55"/>
                    </a:cubicBezTo>
                    <a:cubicBezTo>
                      <a:pt x="200" y="64"/>
                      <a:pt x="192" y="75"/>
                      <a:pt x="181" y="87"/>
                    </a:cubicBezTo>
                    <a:cubicBezTo>
                      <a:pt x="177" y="91"/>
                      <a:pt x="152" y="114"/>
                      <a:pt x="145" y="167"/>
                    </a:cubicBezTo>
                    <a:cubicBezTo>
                      <a:pt x="141" y="262"/>
                      <a:pt x="141" y="262"/>
                      <a:pt x="141" y="262"/>
                    </a:cubicBezTo>
                    <a:cubicBezTo>
                      <a:pt x="81" y="262"/>
                      <a:pt x="81" y="262"/>
                      <a:pt x="81" y="262"/>
                    </a:cubicBezTo>
                    <a:cubicBezTo>
                      <a:pt x="76" y="183"/>
                      <a:pt x="72" y="160"/>
                      <a:pt x="71" y="157"/>
                    </a:cubicBezTo>
                    <a:cubicBezTo>
                      <a:pt x="65" y="113"/>
                      <a:pt x="36" y="84"/>
                      <a:pt x="29" y="77"/>
                    </a:cubicBezTo>
                    <a:cubicBezTo>
                      <a:pt x="28" y="76"/>
                      <a:pt x="27" y="76"/>
                      <a:pt x="27" y="76"/>
                    </a:cubicBezTo>
                    <a:cubicBezTo>
                      <a:pt x="27" y="75"/>
                      <a:pt x="27" y="75"/>
                      <a:pt x="27" y="75"/>
                    </a:cubicBezTo>
                    <a:cubicBezTo>
                      <a:pt x="26" y="75"/>
                      <a:pt x="25" y="74"/>
                      <a:pt x="25" y="74"/>
                    </a:cubicBezTo>
                    <a:cubicBezTo>
                      <a:pt x="25" y="74"/>
                      <a:pt x="24" y="74"/>
                      <a:pt x="24" y="74"/>
                    </a:cubicBezTo>
                    <a:cubicBezTo>
                      <a:pt x="18" y="69"/>
                      <a:pt x="13" y="64"/>
                      <a:pt x="10" y="60"/>
                    </a:cubicBezTo>
                    <a:cubicBezTo>
                      <a:pt x="8" y="57"/>
                      <a:pt x="6" y="54"/>
                      <a:pt x="4" y="52"/>
                    </a:cubicBezTo>
                    <a:cubicBezTo>
                      <a:pt x="3" y="49"/>
                      <a:pt x="2" y="46"/>
                      <a:pt x="1" y="44"/>
                    </a:cubicBezTo>
                    <a:cubicBezTo>
                      <a:pt x="0" y="42"/>
                      <a:pt x="0" y="40"/>
                      <a:pt x="0" y="38"/>
                    </a:cubicBezTo>
                    <a:cubicBezTo>
                      <a:pt x="0" y="37"/>
                      <a:pt x="0" y="35"/>
                      <a:pt x="0" y="34"/>
                    </a:cubicBezTo>
                    <a:cubicBezTo>
                      <a:pt x="0" y="22"/>
                      <a:pt x="7" y="13"/>
                      <a:pt x="7" y="13"/>
                    </a:cubicBezTo>
                    <a:cubicBezTo>
                      <a:pt x="15" y="4"/>
                      <a:pt x="25" y="0"/>
                      <a:pt x="36" y="0"/>
                    </a:cubicBezTo>
                    <a:cubicBezTo>
                      <a:pt x="55" y="0"/>
                      <a:pt x="72" y="11"/>
                      <a:pt x="72" y="12"/>
                    </a:cubicBezTo>
                    <a:cubicBezTo>
                      <a:pt x="73" y="12"/>
                      <a:pt x="73" y="12"/>
                      <a:pt x="73" y="12"/>
                    </a:cubicBezTo>
                    <a:cubicBezTo>
                      <a:pt x="74" y="13"/>
                      <a:pt x="87" y="18"/>
                      <a:pt x="108" y="18"/>
                    </a:cubicBezTo>
                    <a:cubicBezTo>
                      <a:pt x="122" y="18"/>
                      <a:pt x="135" y="16"/>
                      <a:pt x="149" y="11"/>
                    </a:cubicBezTo>
                    <a:cubicBezTo>
                      <a:pt x="149" y="11"/>
                      <a:pt x="149" y="11"/>
                      <a:pt x="149" y="11"/>
                    </a:cubicBezTo>
                    <a:cubicBezTo>
                      <a:pt x="150" y="11"/>
                      <a:pt x="162" y="5"/>
                      <a:pt x="177" y="5"/>
                    </a:cubicBezTo>
                    <a:cubicBezTo>
                      <a:pt x="191" y="5"/>
                      <a:pt x="201" y="10"/>
                      <a:pt x="208" y="20"/>
                    </a:cubicBezTo>
                    <a:cubicBezTo>
                      <a:pt x="208" y="20"/>
                      <a:pt x="213" y="26"/>
                      <a:pt x="210"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1">
                <a:extLst>
                  <a:ext uri="{FF2B5EF4-FFF2-40B4-BE49-F238E27FC236}">
                    <a16:creationId xmlns:a16="http://schemas.microsoft.com/office/drawing/2014/main" id="{17CBC78B-2DEA-400A-B4E9-CEE92F29D4F3}"/>
                  </a:ext>
                </a:extLst>
              </p:cNvPr>
              <p:cNvSpPr>
                <a:spLocks noEditPoints="1"/>
              </p:cNvSpPr>
              <p:nvPr/>
            </p:nvSpPr>
            <p:spPr bwMode="auto">
              <a:xfrm>
                <a:off x="6226" y="2362"/>
                <a:ext cx="861" cy="1375"/>
              </a:xfrm>
              <a:custGeom>
                <a:avLst/>
                <a:gdLst>
                  <a:gd name="T0" fmla="*/ 271 w 361"/>
                  <a:gd name="T1" fmla="*/ 122 h 579"/>
                  <a:gd name="T2" fmla="*/ 245 w 361"/>
                  <a:gd name="T3" fmla="*/ 1 h 579"/>
                  <a:gd name="T4" fmla="*/ 128 w 361"/>
                  <a:gd name="T5" fmla="*/ 1 h 579"/>
                  <a:gd name="T6" fmla="*/ 98 w 361"/>
                  <a:gd name="T7" fmla="*/ 124 h 579"/>
                  <a:gd name="T8" fmla="*/ 44 w 361"/>
                  <a:gd name="T9" fmla="*/ 348 h 579"/>
                  <a:gd name="T10" fmla="*/ 30 w 361"/>
                  <a:gd name="T11" fmla="*/ 393 h 579"/>
                  <a:gd name="T12" fmla="*/ 43 w 361"/>
                  <a:gd name="T13" fmla="*/ 411 h 579"/>
                  <a:gd name="T14" fmla="*/ 45 w 361"/>
                  <a:gd name="T15" fmla="*/ 579 h 579"/>
                  <a:gd name="T16" fmla="*/ 95 w 361"/>
                  <a:gd name="T17" fmla="*/ 571 h 579"/>
                  <a:gd name="T18" fmla="*/ 99 w 361"/>
                  <a:gd name="T19" fmla="*/ 403 h 579"/>
                  <a:gd name="T20" fmla="*/ 125 w 361"/>
                  <a:gd name="T21" fmla="*/ 461 h 579"/>
                  <a:gd name="T22" fmla="*/ 135 w 361"/>
                  <a:gd name="T23" fmla="*/ 579 h 579"/>
                  <a:gd name="T24" fmla="*/ 230 w 361"/>
                  <a:gd name="T25" fmla="*/ 470 h 579"/>
                  <a:gd name="T26" fmla="*/ 261 w 361"/>
                  <a:gd name="T27" fmla="*/ 400 h 579"/>
                  <a:gd name="T28" fmla="*/ 308 w 361"/>
                  <a:gd name="T29" fmla="*/ 219 h 579"/>
                  <a:gd name="T30" fmla="*/ 109 w 361"/>
                  <a:gd name="T31" fmla="*/ 136 h 579"/>
                  <a:gd name="T32" fmla="*/ 144 w 361"/>
                  <a:gd name="T33" fmla="*/ 17 h 579"/>
                  <a:gd name="T34" fmla="*/ 228 w 361"/>
                  <a:gd name="T35" fmla="*/ 17 h 579"/>
                  <a:gd name="T36" fmla="*/ 292 w 361"/>
                  <a:gd name="T37" fmla="*/ 215 h 579"/>
                  <a:gd name="T38" fmla="*/ 290 w 361"/>
                  <a:gd name="T39" fmla="*/ 229 h 579"/>
                  <a:gd name="T40" fmla="*/ 260 w 361"/>
                  <a:gd name="T41" fmla="*/ 249 h 579"/>
                  <a:gd name="T42" fmla="*/ 185 w 361"/>
                  <a:gd name="T43" fmla="*/ 233 h 579"/>
                  <a:gd name="T44" fmla="*/ 181 w 361"/>
                  <a:gd name="T45" fmla="*/ 233 h 579"/>
                  <a:gd name="T46" fmla="*/ 120 w 361"/>
                  <a:gd name="T47" fmla="*/ 246 h 579"/>
                  <a:gd name="T48" fmla="*/ 72 w 361"/>
                  <a:gd name="T49" fmla="*/ 229 h 579"/>
                  <a:gd name="T50" fmla="*/ 70 w 361"/>
                  <a:gd name="T51" fmla="*/ 218 h 579"/>
                  <a:gd name="T52" fmla="*/ 80 w 361"/>
                  <a:gd name="T53" fmla="*/ 419 h 579"/>
                  <a:gd name="T54" fmla="*/ 79 w 361"/>
                  <a:gd name="T55" fmla="*/ 563 h 579"/>
                  <a:gd name="T56" fmla="*/ 59 w 361"/>
                  <a:gd name="T57" fmla="*/ 412 h 579"/>
                  <a:gd name="T58" fmla="*/ 53 w 361"/>
                  <a:gd name="T59" fmla="*/ 361 h 579"/>
                  <a:gd name="T60" fmla="*/ 59 w 361"/>
                  <a:gd name="T61" fmla="*/ 361 h 579"/>
                  <a:gd name="T62" fmla="*/ 80 w 361"/>
                  <a:gd name="T63" fmla="*/ 419 h 579"/>
                  <a:gd name="T64" fmla="*/ 277 w 361"/>
                  <a:gd name="T65" fmla="*/ 348 h 579"/>
                  <a:gd name="T66" fmla="*/ 250 w 361"/>
                  <a:gd name="T67" fmla="*/ 388 h 579"/>
                  <a:gd name="T68" fmla="*/ 210 w 361"/>
                  <a:gd name="T69" fmla="*/ 563 h 579"/>
                  <a:gd name="T70" fmla="*/ 140 w 361"/>
                  <a:gd name="T71" fmla="*/ 458 h 579"/>
                  <a:gd name="T72" fmla="*/ 96 w 361"/>
                  <a:gd name="T73" fmla="*/ 377 h 579"/>
                  <a:gd name="T74" fmla="*/ 94 w 361"/>
                  <a:gd name="T75" fmla="*/ 375 h 579"/>
                  <a:gd name="T76" fmla="*/ 79 w 361"/>
                  <a:gd name="T77" fmla="*/ 361 h 579"/>
                  <a:gd name="T78" fmla="*/ 70 w 361"/>
                  <a:gd name="T79" fmla="*/ 345 h 579"/>
                  <a:gd name="T80" fmla="*/ 69 w 361"/>
                  <a:gd name="T81" fmla="*/ 335 h 579"/>
                  <a:gd name="T82" fmla="*/ 105 w 361"/>
                  <a:gd name="T83" fmla="*/ 301 h 579"/>
                  <a:gd name="T84" fmla="*/ 142 w 361"/>
                  <a:gd name="T85" fmla="*/ 313 h 579"/>
                  <a:gd name="T86" fmla="*/ 218 w 361"/>
                  <a:gd name="T87" fmla="*/ 312 h 579"/>
                  <a:gd name="T88" fmla="*/ 246 w 361"/>
                  <a:gd name="T89" fmla="*/ 306 h 579"/>
                  <a:gd name="T90" fmla="*/ 279 w 361"/>
                  <a:gd name="T91" fmla="*/ 340 h 579"/>
                  <a:gd name="T92" fmla="*/ 290 w 361"/>
                  <a:gd name="T93" fmla="*/ 311 h 579"/>
                  <a:gd name="T94" fmla="*/ 212 w 361"/>
                  <a:gd name="T95" fmla="*/ 297 h 579"/>
                  <a:gd name="T96" fmla="*/ 149 w 361"/>
                  <a:gd name="T97" fmla="*/ 299 h 579"/>
                  <a:gd name="T98" fmla="*/ 65 w 361"/>
                  <a:gd name="T99" fmla="*/ 303 h 579"/>
                  <a:gd name="T100" fmla="*/ 57 w 361"/>
                  <a:gd name="T101" fmla="*/ 236 h 579"/>
                  <a:gd name="T102" fmla="*/ 103 w 361"/>
                  <a:gd name="T103" fmla="*/ 264 h 579"/>
                  <a:gd name="T104" fmla="*/ 126 w 361"/>
                  <a:gd name="T105" fmla="*/ 261 h 579"/>
                  <a:gd name="T106" fmla="*/ 182 w 361"/>
                  <a:gd name="T107" fmla="*/ 249 h 579"/>
                  <a:gd name="T108" fmla="*/ 183 w 361"/>
                  <a:gd name="T109" fmla="*/ 249 h 579"/>
                  <a:gd name="T110" fmla="*/ 186 w 361"/>
                  <a:gd name="T111" fmla="*/ 249 h 579"/>
                  <a:gd name="T112" fmla="*/ 232 w 361"/>
                  <a:gd name="T113" fmla="*/ 259 h 579"/>
                  <a:gd name="T114" fmla="*/ 303 w 361"/>
                  <a:gd name="T115" fmla="*/ 24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1" h="579">
                    <a:moveTo>
                      <a:pt x="308" y="219"/>
                    </a:moveTo>
                    <a:cubicBezTo>
                      <a:pt x="313" y="170"/>
                      <a:pt x="273" y="124"/>
                      <a:pt x="271" y="122"/>
                    </a:cubicBezTo>
                    <a:cubicBezTo>
                      <a:pt x="239" y="86"/>
                      <a:pt x="245" y="10"/>
                      <a:pt x="245" y="10"/>
                    </a:cubicBezTo>
                    <a:cubicBezTo>
                      <a:pt x="245" y="1"/>
                      <a:pt x="245" y="1"/>
                      <a:pt x="245" y="1"/>
                    </a:cubicBezTo>
                    <a:cubicBezTo>
                      <a:pt x="185" y="0"/>
                      <a:pt x="185" y="0"/>
                      <a:pt x="185" y="0"/>
                    </a:cubicBezTo>
                    <a:cubicBezTo>
                      <a:pt x="128" y="1"/>
                      <a:pt x="128" y="1"/>
                      <a:pt x="128" y="1"/>
                    </a:cubicBezTo>
                    <a:cubicBezTo>
                      <a:pt x="128" y="9"/>
                      <a:pt x="128" y="9"/>
                      <a:pt x="128" y="9"/>
                    </a:cubicBezTo>
                    <a:cubicBezTo>
                      <a:pt x="128" y="10"/>
                      <a:pt x="130" y="89"/>
                      <a:pt x="98" y="124"/>
                    </a:cubicBezTo>
                    <a:cubicBezTo>
                      <a:pt x="93" y="129"/>
                      <a:pt x="54" y="164"/>
                      <a:pt x="54" y="214"/>
                    </a:cubicBezTo>
                    <a:cubicBezTo>
                      <a:pt x="47" y="222"/>
                      <a:pt x="0" y="282"/>
                      <a:pt x="44" y="348"/>
                    </a:cubicBezTo>
                    <a:cubicBezTo>
                      <a:pt x="35" y="357"/>
                      <a:pt x="26" y="370"/>
                      <a:pt x="25" y="380"/>
                    </a:cubicBezTo>
                    <a:cubicBezTo>
                      <a:pt x="25" y="385"/>
                      <a:pt x="26" y="389"/>
                      <a:pt x="30" y="393"/>
                    </a:cubicBezTo>
                    <a:cubicBezTo>
                      <a:pt x="31" y="394"/>
                      <a:pt x="31" y="394"/>
                      <a:pt x="31" y="394"/>
                    </a:cubicBezTo>
                    <a:cubicBezTo>
                      <a:pt x="33" y="395"/>
                      <a:pt x="43" y="404"/>
                      <a:pt x="43" y="411"/>
                    </a:cubicBezTo>
                    <a:cubicBezTo>
                      <a:pt x="43" y="412"/>
                      <a:pt x="43" y="412"/>
                      <a:pt x="43" y="412"/>
                    </a:cubicBezTo>
                    <a:cubicBezTo>
                      <a:pt x="45" y="579"/>
                      <a:pt x="45" y="579"/>
                      <a:pt x="45" y="579"/>
                    </a:cubicBezTo>
                    <a:cubicBezTo>
                      <a:pt x="96" y="579"/>
                      <a:pt x="96" y="579"/>
                      <a:pt x="96" y="579"/>
                    </a:cubicBezTo>
                    <a:cubicBezTo>
                      <a:pt x="95" y="571"/>
                      <a:pt x="95" y="571"/>
                      <a:pt x="95" y="571"/>
                    </a:cubicBezTo>
                    <a:cubicBezTo>
                      <a:pt x="95" y="569"/>
                      <a:pt x="89" y="461"/>
                      <a:pt x="96" y="423"/>
                    </a:cubicBezTo>
                    <a:cubicBezTo>
                      <a:pt x="96" y="420"/>
                      <a:pt x="98" y="413"/>
                      <a:pt x="99" y="403"/>
                    </a:cubicBezTo>
                    <a:cubicBezTo>
                      <a:pt x="109" y="416"/>
                      <a:pt x="121" y="436"/>
                      <a:pt x="125" y="461"/>
                    </a:cubicBezTo>
                    <a:cubicBezTo>
                      <a:pt x="125" y="461"/>
                      <a:pt x="125" y="461"/>
                      <a:pt x="125" y="461"/>
                    </a:cubicBezTo>
                    <a:cubicBezTo>
                      <a:pt x="125" y="461"/>
                      <a:pt x="129" y="485"/>
                      <a:pt x="134" y="571"/>
                    </a:cubicBezTo>
                    <a:cubicBezTo>
                      <a:pt x="135" y="579"/>
                      <a:pt x="135" y="579"/>
                      <a:pt x="135" y="579"/>
                    </a:cubicBezTo>
                    <a:cubicBezTo>
                      <a:pt x="225" y="579"/>
                      <a:pt x="225" y="579"/>
                      <a:pt x="225" y="579"/>
                    </a:cubicBezTo>
                    <a:cubicBezTo>
                      <a:pt x="230" y="470"/>
                      <a:pt x="230" y="470"/>
                      <a:pt x="230" y="470"/>
                    </a:cubicBezTo>
                    <a:cubicBezTo>
                      <a:pt x="237" y="421"/>
                      <a:pt x="260" y="400"/>
                      <a:pt x="260" y="400"/>
                    </a:cubicBezTo>
                    <a:cubicBezTo>
                      <a:pt x="261" y="400"/>
                      <a:pt x="261" y="400"/>
                      <a:pt x="261" y="400"/>
                    </a:cubicBezTo>
                    <a:cubicBezTo>
                      <a:pt x="278" y="382"/>
                      <a:pt x="287" y="366"/>
                      <a:pt x="292" y="353"/>
                    </a:cubicBezTo>
                    <a:cubicBezTo>
                      <a:pt x="301" y="346"/>
                      <a:pt x="361" y="291"/>
                      <a:pt x="308" y="219"/>
                    </a:cubicBezTo>
                    <a:close/>
                    <a:moveTo>
                      <a:pt x="70" y="210"/>
                    </a:moveTo>
                    <a:cubicBezTo>
                      <a:pt x="72" y="168"/>
                      <a:pt x="109" y="137"/>
                      <a:pt x="109" y="136"/>
                    </a:cubicBezTo>
                    <a:cubicBezTo>
                      <a:pt x="110" y="136"/>
                      <a:pt x="110" y="136"/>
                      <a:pt x="110" y="136"/>
                    </a:cubicBezTo>
                    <a:cubicBezTo>
                      <a:pt x="140" y="102"/>
                      <a:pt x="144" y="39"/>
                      <a:pt x="144" y="17"/>
                    </a:cubicBezTo>
                    <a:cubicBezTo>
                      <a:pt x="183" y="16"/>
                      <a:pt x="183" y="16"/>
                      <a:pt x="183" y="16"/>
                    </a:cubicBezTo>
                    <a:cubicBezTo>
                      <a:pt x="228" y="17"/>
                      <a:pt x="228" y="17"/>
                      <a:pt x="228" y="17"/>
                    </a:cubicBezTo>
                    <a:cubicBezTo>
                      <a:pt x="228" y="39"/>
                      <a:pt x="229" y="99"/>
                      <a:pt x="259" y="132"/>
                    </a:cubicBezTo>
                    <a:cubicBezTo>
                      <a:pt x="260" y="133"/>
                      <a:pt x="294" y="173"/>
                      <a:pt x="292" y="215"/>
                    </a:cubicBezTo>
                    <a:cubicBezTo>
                      <a:pt x="292" y="217"/>
                      <a:pt x="292" y="220"/>
                      <a:pt x="292" y="223"/>
                    </a:cubicBezTo>
                    <a:cubicBezTo>
                      <a:pt x="291" y="225"/>
                      <a:pt x="291" y="227"/>
                      <a:pt x="290" y="229"/>
                    </a:cubicBezTo>
                    <a:cubicBezTo>
                      <a:pt x="290" y="230"/>
                      <a:pt x="290" y="230"/>
                      <a:pt x="289" y="231"/>
                    </a:cubicBezTo>
                    <a:cubicBezTo>
                      <a:pt x="287" y="236"/>
                      <a:pt x="278" y="249"/>
                      <a:pt x="260" y="249"/>
                    </a:cubicBezTo>
                    <a:cubicBezTo>
                      <a:pt x="253" y="249"/>
                      <a:pt x="246" y="247"/>
                      <a:pt x="239" y="244"/>
                    </a:cubicBezTo>
                    <a:cubicBezTo>
                      <a:pt x="236" y="243"/>
                      <a:pt x="216" y="233"/>
                      <a:pt x="185" y="233"/>
                    </a:cubicBezTo>
                    <a:cubicBezTo>
                      <a:pt x="184" y="233"/>
                      <a:pt x="183" y="233"/>
                      <a:pt x="183" y="233"/>
                    </a:cubicBezTo>
                    <a:cubicBezTo>
                      <a:pt x="181" y="233"/>
                      <a:pt x="181" y="233"/>
                      <a:pt x="181" y="233"/>
                    </a:cubicBezTo>
                    <a:cubicBezTo>
                      <a:pt x="180" y="233"/>
                      <a:pt x="180" y="233"/>
                      <a:pt x="180" y="233"/>
                    </a:cubicBezTo>
                    <a:cubicBezTo>
                      <a:pt x="150" y="233"/>
                      <a:pt x="125" y="244"/>
                      <a:pt x="120" y="246"/>
                    </a:cubicBezTo>
                    <a:cubicBezTo>
                      <a:pt x="114" y="247"/>
                      <a:pt x="108" y="248"/>
                      <a:pt x="103" y="248"/>
                    </a:cubicBezTo>
                    <a:cubicBezTo>
                      <a:pt x="79" y="248"/>
                      <a:pt x="72" y="231"/>
                      <a:pt x="72" y="229"/>
                    </a:cubicBezTo>
                    <a:cubicBezTo>
                      <a:pt x="72" y="228"/>
                      <a:pt x="71" y="227"/>
                      <a:pt x="71" y="226"/>
                    </a:cubicBezTo>
                    <a:cubicBezTo>
                      <a:pt x="71" y="223"/>
                      <a:pt x="71" y="221"/>
                      <a:pt x="70" y="218"/>
                    </a:cubicBezTo>
                    <a:cubicBezTo>
                      <a:pt x="70" y="215"/>
                      <a:pt x="70" y="213"/>
                      <a:pt x="70" y="210"/>
                    </a:cubicBezTo>
                    <a:close/>
                    <a:moveTo>
                      <a:pt x="80" y="419"/>
                    </a:moveTo>
                    <a:cubicBezTo>
                      <a:pt x="80" y="420"/>
                      <a:pt x="80" y="420"/>
                      <a:pt x="80" y="420"/>
                    </a:cubicBezTo>
                    <a:cubicBezTo>
                      <a:pt x="74" y="453"/>
                      <a:pt x="78" y="536"/>
                      <a:pt x="79" y="563"/>
                    </a:cubicBezTo>
                    <a:cubicBezTo>
                      <a:pt x="61" y="563"/>
                      <a:pt x="61" y="563"/>
                      <a:pt x="61" y="563"/>
                    </a:cubicBezTo>
                    <a:cubicBezTo>
                      <a:pt x="59" y="412"/>
                      <a:pt x="59" y="412"/>
                      <a:pt x="59" y="412"/>
                    </a:cubicBezTo>
                    <a:cubicBezTo>
                      <a:pt x="59" y="397"/>
                      <a:pt x="46" y="385"/>
                      <a:pt x="41" y="381"/>
                    </a:cubicBezTo>
                    <a:cubicBezTo>
                      <a:pt x="41" y="378"/>
                      <a:pt x="45" y="370"/>
                      <a:pt x="53" y="361"/>
                    </a:cubicBezTo>
                    <a:cubicBezTo>
                      <a:pt x="55" y="360"/>
                      <a:pt x="56" y="359"/>
                      <a:pt x="57" y="357"/>
                    </a:cubicBezTo>
                    <a:cubicBezTo>
                      <a:pt x="57" y="358"/>
                      <a:pt x="58" y="360"/>
                      <a:pt x="59" y="361"/>
                    </a:cubicBezTo>
                    <a:cubicBezTo>
                      <a:pt x="66" y="375"/>
                      <a:pt x="78" y="384"/>
                      <a:pt x="84" y="387"/>
                    </a:cubicBezTo>
                    <a:cubicBezTo>
                      <a:pt x="85" y="398"/>
                      <a:pt x="82" y="413"/>
                      <a:pt x="80" y="419"/>
                    </a:cubicBezTo>
                    <a:close/>
                    <a:moveTo>
                      <a:pt x="279" y="340"/>
                    </a:moveTo>
                    <a:cubicBezTo>
                      <a:pt x="279" y="343"/>
                      <a:pt x="278" y="345"/>
                      <a:pt x="277" y="348"/>
                    </a:cubicBezTo>
                    <a:cubicBezTo>
                      <a:pt x="276" y="351"/>
                      <a:pt x="275" y="353"/>
                      <a:pt x="273" y="356"/>
                    </a:cubicBezTo>
                    <a:cubicBezTo>
                      <a:pt x="269" y="365"/>
                      <a:pt x="261" y="376"/>
                      <a:pt x="250" y="388"/>
                    </a:cubicBezTo>
                    <a:cubicBezTo>
                      <a:pt x="246" y="392"/>
                      <a:pt x="221" y="415"/>
                      <a:pt x="214" y="468"/>
                    </a:cubicBezTo>
                    <a:cubicBezTo>
                      <a:pt x="210" y="563"/>
                      <a:pt x="210" y="563"/>
                      <a:pt x="210" y="563"/>
                    </a:cubicBezTo>
                    <a:cubicBezTo>
                      <a:pt x="150" y="563"/>
                      <a:pt x="150" y="563"/>
                      <a:pt x="150" y="563"/>
                    </a:cubicBezTo>
                    <a:cubicBezTo>
                      <a:pt x="145" y="484"/>
                      <a:pt x="141" y="461"/>
                      <a:pt x="140" y="458"/>
                    </a:cubicBezTo>
                    <a:cubicBezTo>
                      <a:pt x="134" y="414"/>
                      <a:pt x="105" y="385"/>
                      <a:pt x="98" y="378"/>
                    </a:cubicBezTo>
                    <a:cubicBezTo>
                      <a:pt x="97" y="377"/>
                      <a:pt x="96" y="377"/>
                      <a:pt x="96" y="377"/>
                    </a:cubicBezTo>
                    <a:cubicBezTo>
                      <a:pt x="96" y="376"/>
                      <a:pt x="96" y="376"/>
                      <a:pt x="96" y="376"/>
                    </a:cubicBezTo>
                    <a:cubicBezTo>
                      <a:pt x="95" y="376"/>
                      <a:pt x="94" y="375"/>
                      <a:pt x="94" y="375"/>
                    </a:cubicBezTo>
                    <a:cubicBezTo>
                      <a:pt x="94" y="375"/>
                      <a:pt x="93" y="375"/>
                      <a:pt x="93" y="375"/>
                    </a:cubicBezTo>
                    <a:cubicBezTo>
                      <a:pt x="87" y="370"/>
                      <a:pt x="82" y="365"/>
                      <a:pt x="79" y="361"/>
                    </a:cubicBezTo>
                    <a:cubicBezTo>
                      <a:pt x="77" y="358"/>
                      <a:pt x="75" y="355"/>
                      <a:pt x="73" y="353"/>
                    </a:cubicBezTo>
                    <a:cubicBezTo>
                      <a:pt x="72" y="350"/>
                      <a:pt x="71" y="347"/>
                      <a:pt x="70" y="345"/>
                    </a:cubicBezTo>
                    <a:cubicBezTo>
                      <a:pt x="69" y="343"/>
                      <a:pt x="69" y="341"/>
                      <a:pt x="69" y="339"/>
                    </a:cubicBezTo>
                    <a:cubicBezTo>
                      <a:pt x="69" y="338"/>
                      <a:pt x="69" y="336"/>
                      <a:pt x="69" y="335"/>
                    </a:cubicBezTo>
                    <a:cubicBezTo>
                      <a:pt x="69" y="323"/>
                      <a:pt x="76" y="314"/>
                      <a:pt x="76" y="314"/>
                    </a:cubicBezTo>
                    <a:cubicBezTo>
                      <a:pt x="84" y="305"/>
                      <a:pt x="94" y="301"/>
                      <a:pt x="105" y="301"/>
                    </a:cubicBezTo>
                    <a:cubicBezTo>
                      <a:pt x="124" y="301"/>
                      <a:pt x="141" y="312"/>
                      <a:pt x="141" y="313"/>
                    </a:cubicBezTo>
                    <a:cubicBezTo>
                      <a:pt x="142" y="313"/>
                      <a:pt x="142" y="313"/>
                      <a:pt x="142" y="313"/>
                    </a:cubicBezTo>
                    <a:cubicBezTo>
                      <a:pt x="143" y="314"/>
                      <a:pt x="156" y="319"/>
                      <a:pt x="177" y="319"/>
                    </a:cubicBezTo>
                    <a:cubicBezTo>
                      <a:pt x="191" y="319"/>
                      <a:pt x="204" y="317"/>
                      <a:pt x="218" y="312"/>
                    </a:cubicBezTo>
                    <a:cubicBezTo>
                      <a:pt x="218" y="312"/>
                      <a:pt x="218" y="312"/>
                      <a:pt x="218" y="312"/>
                    </a:cubicBezTo>
                    <a:cubicBezTo>
                      <a:pt x="219" y="312"/>
                      <a:pt x="231" y="306"/>
                      <a:pt x="246" y="306"/>
                    </a:cubicBezTo>
                    <a:cubicBezTo>
                      <a:pt x="260" y="306"/>
                      <a:pt x="270" y="311"/>
                      <a:pt x="277" y="321"/>
                    </a:cubicBezTo>
                    <a:cubicBezTo>
                      <a:pt x="277" y="321"/>
                      <a:pt x="282" y="327"/>
                      <a:pt x="279" y="340"/>
                    </a:cubicBezTo>
                    <a:close/>
                    <a:moveTo>
                      <a:pt x="295" y="327"/>
                    </a:moveTo>
                    <a:cubicBezTo>
                      <a:pt x="294" y="317"/>
                      <a:pt x="290" y="312"/>
                      <a:pt x="290" y="311"/>
                    </a:cubicBezTo>
                    <a:cubicBezTo>
                      <a:pt x="280" y="297"/>
                      <a:pt x="265" y="290"/>
                      <a:pt x="246" y="290"/>
                    </a:cubicBezTo>
                    <a:cubicBezTo>
                      <a:pt x="229" y="290"/>
                      <a:pt x="215" y="296"/>
                      <a:pt x="212" y="297"/>
                    </a:cubicBezTo>
                    <a:cubicBezTo>
                      <a:pt x="201" y="301"/>
                      <a:pt x="189" y="303"/>
                      <a:pt x="177" y="303"/>
                    </a:cubicBezTo>
                    <a:cubicBezTo>
                      <a:pt x="162" y="303"/>
                      <a:pt x="151" y="300"/>
                      <a:pt x="149" y="299"/>
                    </a:cubicBezTo>
                    <a:cubicBezTo>
                      <a:pt x="145" y="296"/>
                      <a:pt x="126" y="285"/>
                      <a:pt x="105" y="285"/>
                    </a:cubicBezTo>
                    <a:cubicBezTo>
                      <a:pt x="89" y="285"/>
                      <a:pt x="76" y="291"/>
                      <a:pt x="65" y="303"/>
                    </a:cubicBezTo>
                    <a:cubicBezTo>
                      <a:pt x="64" y="303"/>
                      <a:pt x="54" y="315"/>
                      <a:pt x="53" y="333"/>
                    </a:cubicBezTo>
                    <a:cubicBezTo>
                      <a:pt x="30" y="292"/>
                      <a:pt x="46" y="255"/>
                      <a:pt x="57" y="236"/>
                    </a:cubicBezTo>
                    <a:cubicBezTo>
                      <a:pt x="59" y="241"/>
                      <a:pt x="63" y="247"/>
                      <a:pt x="70" y="253"/>
                    </a:cubicBezTo>
                    <a:cubicBezTo>
                      <a:pt x="77" y="259"/>
                      <a:pt x="88" y="264"/>
                      <a:pt x="103" y="264"/>
                    </a:cubicBezTo>
                    <a:cubicBezTo>
                      <a:pt x="110" y="264"/>
                      <a:pt x="117" y="263"/>
                      <a:pt x="125" y="261"/>
                    </a:cubicBezTo>
                    <a:cubicBezTo>
                      <a:pt x="126" y="261"/>
                      <a:pt x="126" y="261"/>
                      <a:pt x="126" y="261"/>
                    </a:cubicBezTo>
                    <a:cubicBezTo>
                      <a:pt x="126" y="261"/>
                      <a:pt x="152" y="249"/>
                      <a:pt x="181" y="249"/>
                    </a:cubicBezTo>
                    <a:cubicBezTo>
                      <a:pt x="182" y="249"/>
                      <a:pt x="182" y="249"/>
                      <a:pt x="182" y="249"/>
                    </a:cubicBezTo>
                    <a:cubicBezTo>
                      <a:pt x="183" y="249"/>
                      <a:pt x="183" y="249"/>
                      <a:pt x="183" y="249"/>
                    </a:cubicBezTo>
                    <a:cubicBezTo>
                      <a:pt x="183" y="249"/>
                      <a:pt x="183" y="249"/>
                      <a:pt x="183" y="249"/>
                    </a:cubicBezTo>
                    <a:cubicBezTo>
                      <a:pt x="184" y="249"/>
                      <a:pt x="184" y="249"/>
                      <a:pt x="185" y="249"/>
                    </a:cubicBezTo>
                    <a:cubicBezTo>
                      <a:pt x="186" y="249"/>
                      <a:pt x="186" y="249"/>
                      <a:pt x="186" y="249"/>
                    </a:cubicBezTo>
                    <a:cubicBezTo>
                      <a:pt x="213" y="249"/>
                      <a:pt x="232" y="259"/>
                      <a:pt x="232" y="259"/>
                    </a:cubicBezTo>
                    <a:cubicBezTo>
                      <a:pt x="232" y="259"/>
                      <a:pt x="232" y="259"/>
                      <a:pt x="232" y="259"/>
                    </a:cubicBezTo>
                    <a:cubicBezTo>
                      <a:pt x="242" y="263"/>
                      <a:pt x="251" y="265"/>
                      <a:pt x="260" y="265"/>
                    </a:cubicBezTo>
                    <a:cubicBezTo>
                      <a:pt x="285" y="265"/>
                      <a:pt x="298" y="248"/>
                      <a:pt x="303" y="240"/>
                    </a:cubicBezTo>
                    <a:cubicBezTo>
                      <a:pt x="325" y="278"/>
                      <a:pt x="309" y="310"/>
                      <a:pt x="295" y="32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365413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72FA5-56B0-406F-9A35-D689210B760C}"/>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1" i="0" u="none" strike="noStrike" kern="1200" cap="none" spc="0" normalizeH="0" baseline="0" noProof="0" smtClean="0">
                <a:ln>
                  <a:noFill/>
                </a:ln>
                <a:solidFill>
                  <a:srgbClr val="FFFFFF">
                    <a:lumMod val="85000"/>
                  </a:srgb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en-US" sz="800" b="1" i="0" u="none" strike="noStrike" kern="1200" cap="none" spc="0" normalizeH="0" baseline="0" noProof="0">
              <a:ln>
                <a:noFill/>
              </a:ln>
              <a:solidFill>
                <a:srgbClr val="FFFFFF">
                  <a:lumMod val="85000"/>
                </a:srgbClr>
              </a:solidFill>
              <a:effectLst/>
              <a:uLnTx/>
              <a:uFillTx/>
              <a:latin typeface="Arial" charset="0"/>
              <a:ea typeface="+mn-ea"/>
              <a:cs typeface="+mn-cs"/>
            </a:endParaRPr>
          </a:p>
        </p:txBody>
      </p:sp>
      <p:sp>
        <p:nvSpPr>
          <p:cNvPr id="3" name="Text Placeholder 2">
            <a:extLst>
              <a:ext uri="{FF2B5EF4-FFF2-40B4-BE49-F238E27FC236}">
                <a16:creationId xmlns:a16="http://schemas.microsoft.com/office/drawing/2014/main" id="{4A507BED-6115-414F-934A-171103211DD7}"/>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A4BF0357-8DAC-4F0C-A476-414C74503D67}"/>
              </a:ext>
            </a:extLst>
          </p:cNvPr>
          <p:cNvSpPr>
            <a:spLocks noGrp="1"/>
          </p:cNvSpPr>
          <p:nvPr>
            <p:ph idx="1"/>
          </p:nvPr>
        </p:nvSpPr>
        <p:spPr/>
        <p:txBody>
          <a:bodyPr/>
          <a:lstStyle/>
          <a:p>
            <a:endParaRPr lang="en-US"/>
          </a:p>
        </p:txBody>
      </p:sp>
      <p:sp>
        <p:nvSpPr>
          <p:cNvPr id="5" name="Title 4">
            <a:extLst>
              <a:ext uri="{FF2B5EF4-FFF2-40B4-BE49-F238E27FC236}">
                <a16:creationId xmlns:a16="http://schemas.microsoft.com/office/drawing/2014/main" id="{D4D98F4F-48BA-40CA-A4FB-CC5D23673202}"/>
              </a:ext>
            </a:extLst>
          </p:cNvPr>
          <p:cNvSpPr>
            <a:spLocks noGrp="1"/>
          </p:cNvSpPr>
          <p:nvPr>
            <p:ph type="title"/>
          </p:nvPr>
        </p:nvSpPr>
        <p:spPr/>
        <p:txBody>
          <a:bodyPr/>
          <a:lstStyle/>
          <a:p>
            <a:endParaRPr lang="en-US"/>
          </a:p>
        </p:txBody>
      </p:sp>
      <p:sp>
        <p:nvSpPr>
          <p:cNvPr id="7" name="Picture space">
            <a:extLst>
              <a:ext uri="{FF2B5EF4-FFF2-40B4-BE49-F238E27FC236}">
                <a16:creationId xmlns:a16="http://schemas.microsoft.com/office/drawing/2014/main" id="{AB8E702A-B52C-4E60-8DD3-D9518105C72E}"/>
              </a:ext>
            </a:extLst>
          </p:cNvPr>
          <p:cNvSpPr/>
          <p:nvPr/>
        </p:nvSpPr>
        <p:spPr>
          <a:xfrm>
            <a:off x="0" y="0"/>
            <a:ext cx="12192000" cy="6858000"/>
          </a:xfrm>
          <a:prstGeom prst="rect">
            <a:avLst/>
          </a:prstGeom>
          <a:gradFill flip="none" rotWithShape="1">
            <a:gsLst>
              <a:gs pos="0">
                <a:schemeClr val="tx2"/>
              </a:gs>
              <a:gs pos="100000">
                <a:schemeClr val="accent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B47289B0-6E97-4557-ACA8-C02EEAF15400}"/>
              </a:ext>
            </a:extLst>
          </p:cNvPr>
          <p:cNvSpPr/>
          <p:nvPr/>
        </p:nvSpPr>
        <p:spPr bwMode="auto">
          <a:xfrm>
            <a:off x="1434906" y="2644726"/>
            <a:ext cx="9273734" cy="1166791"/>
          </a:xfrm>
          <a:prstGeom prst="rect">
            <a:avLst/>
          </a:prstGeom>
          <a:no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defRPr/>
            </a:pPr>
            <a:r>
              <a:rPr kumimoji="0" lang="en-US" sz="4000" b="1" i="0" u="none" strike="noStrike" kern="1200" cap="none" spc="0" normalizeH="0" baseline="0" noProof="0" dirty="0">
                <a:ln>
                  <a:noFill/>
                </a:ln>
                <a:solidFill>
                  <a:srgbClr val="FFFFFF"/>
                </a:solidFill>
                <a:effectLst/>
                <a:uLnTx/>
                <a:uFillTx/>
                <a:latin typeface="Arial" charset="0"/>
                <a:ea typeface="+mn-ea"/>
                <a:cs typeface="+mn-cs"/>
              </a:rPr>
              <a:t> </a:t>
            </a:r>
          </a:p>
          <a:p>
            <a:pPr algn="ctr" defTabSz="1219170" fontAlgn="base">
              <a:spcBef>
                <a:spcPct val="0"/>
              </a:spcBef>
              <a:spcAft>
                <a:spcPct val="0"/>
              </a:spcAft>
              <a:defRPr/>
            </a:pPr>
            <a:r>
              <a:rPr lang="en-US" sz="4000" b="1" dirty="0">
                <a:solidFill>
                  <a:schemeClr val="bg1"/>
                </a:solidFill>
                <a:latin typeface="+mj-lt"/>
              </a:rPr>
              <a:t>Health and Wellness Benefits</a:t>
            </a:r>
          </a:p>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5400" b="1" i="0" u="none" strike="noStrike" kern="1200" cap="none" spc="0" normalizeH="0" baseline="0" noProof="0" dirty="0">
              <a:ln>
                <a:noFill/>
              </a:ln>
              <a:solidFill>
                <a:srgbClr val="FFFFFF"/>
              </a:solidFill>
              <a:effectLst/>
              <a:uLnTx/>
              <a:uFillTx/>
              <a:latin typeface="Arial Black" panose="020B0A04020102020204" pitchFamily="34" charset="0"/>
            </a:endParaRPr>
          </a:p>
        </p:txBody>
      </p:sp>
    </p:spTree>
    <p:extLst>
      <p:ext uri="{BB962C8B-B14F-4D97-AF65-F5344CB8AC3E}">
        <p14:creationId xmlns:p14="http://schemas.microsoft.com/office/powerpoint/2010/main" val="4085649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in glasses looking at a computer&#10;&#10;Description automatically generated">
            <a:extLst>
              <a:ext uri="{FF2B5EF4-FFF2-40B4-BE49-F238E27FC236}">
                <a16:creationId xmlns:a16="http://schemas.microsoft.com/office/drawing/2014/main" id="{4C8E5F93-29C2-9291-C029-B2ACD98B52D3}"/>
              </a:ext>
            </a:extLst>
          </p:cNvPr>
          <p:cNvPicPr>
            <a:picLocks noChangeAspect="1"/>
          </p:cNvPicPr>
          <p:nvPr/>
        </p:nvPicPr>
        <p:blipFill rotWithShape="1">
          <a:blip r:embed="rId3">
            <a:extLst>
              <a:ext uri="{28A0092B-C50C-407E-A947-70E740481C1C}">
                <a14:useLocalDpi xmlns:a14="http://schemas.microsoft.com/office/drawing/2010/main" val="0"/>
              </a:ext>
            </a:extLst>
          </a:blip>
          <a:srcRect b="19438"/>
          <a:stretch/>
        </p:blipFill>
        <p:spPr>
          <a:xfrm>
            <a:off x="0" y="0"/>
            <a:ext cx="12207240" cy="6556248"/>
          </a:xfrm>
          <a:prstGeom prst="rect">
            <a:avLst/>
          </a:prstGeom>
        </p:spPr>
      </p:pic>
      <p:sp>
        <p:nvSpPr>
          <p:cNvPr id="2" name="Content Placeholder 1">
            <a:extLst>
              <a:ext uri="{FF2B5EF4-FFF2-40B4-BE49-F238E27FC236}">
                <a16:creationId xmlns:a16="http://schemas.microsoft.com/office/drawing/2014/main" id="{04738233-5CF2-43AA-88E9-F03561587202}"/>
              </a:ext>
            </a:extLst>
          </p:cNvPr>
          <p:cNvSpPr>
            <a:spLocks noGrp="1"/>
          </p:cNvSpPr>
          <p:nvPr>
            <p:ph sz="quarter" idx="11"/>
          </p:nvPr>
        </p:nvSpPr>
        <p:spPr>
          <a:xfrm>
            <a:off x="457200" y="1522046"/>
            <a:ext cx="10972800" cy="4657725"/>
          </a:xfrm>
        </p:spPr>
        <p:txBody>
          <a:bodyPr vert="horz" wrap="square" lIns="0" tIns="0" rIns="0" bIns="0" rtlCol="0" anchor="t">
            <a:noAutofit/>
          </a:bodyPr>
          <a:lstStyle/>
          <a:p>
            <a:pPr marL="342900" indent="-342900">
              <a:lnSpc>
                <a:spcPct val="100000"/>
              </a:lnSpc>
            </a:pPr>
            <a:r>
              <a:rPr lang="en-US" sz="2400" dirty="0"/>
              <a:t>Medicare Basics</a:t>
            </a:r>
          </a:p>
          <a:p>
            <a:pPr marL="342900" indent="-342900">
              <a:lnSpc>
                <a:spcPct val="100000"/>
              </a:lnSpc>
            </a:pPr>
            <a:r>
              <a:rPr lang="en-US" sz="2400" dirty="0"/>
              <a:t>Texas A&amp;M University System Benefit Overview</a:t>
            </a:r>
          </a:p>
          <a:p>
            <a:pPr marL="342900" indent="-342900">
              <a:lnSpc>
                <a:spcPct val="100000"/>
              </a:lnSpc>
            </a:pPr>
            <a:r>
              <a:rPr lang="en-US" sz="2400" dirty="0"/>
              <a:t>Visiting your Provider</a:t>
            </a:r>
          </a:p>
          <a:p>
            <a:pPr marL="342900" indent="-342900">
              <a:lnSpc>
                <a:spcPct val="100000"/>
              </a:lnSpc>
            </a:pPr>
            <a:r>
              <a:rPr lang="en-US" sz="2400" dirty="0"/>
              <a:t>Care Coordination</a:t>
            </a:r>
          </a:p>
          <a:p>
            <a:pPr marL="342900" indent="-342900">
              <a:lnSpc>
                <a:spcPct val="100000"/>
              </a:lnSpc>
            </a:pPr>
            <a:r>
              <a:rPr lang="en-US" sz="2400" dirty="0"/>
              <a:t>Supplemental Benefits Overview</a:t>
            </a:r>
            <a:endParaRPr lang="en-US" sz="2400" dirty="0">
              <a:cs typeface="Arial"/>
            </a:endParaRPr>
          </a:p>
          <a:p>
            <a:pPr marL="342900" indent="-342900">
              <a:lnSpc>
                <a:spcPct val="100000"/>
              </a:lnSpc>
            </a:pPr>
            <a:r>
              <a:rPr lang="en-US" sz="2400" dirty="0"/>
              <a:t>Reminders and Questions</a:t>
            </a:r>
            <a:endParaRPr lang="en-US" sz="2400" dirty="0">
              <a:cs typeface="Arial"/>
            </a:endParaRPr>
          </a:p>
          <a:p>
            <a:pPr marL="0" indent="0">
              <a:buNone/>
            </a:pPr>
            <a:endParaRPr lang="en-US" dirty="0"/>
          </a:p>
        </p:txBody>
      </p:sp>
      <p:sp>
        <p:nvSpPr>
          <p:cNvPr id="3" name="Title 2">
            <a:extLst>
              <a:ext uri="{FF2B5EF4-FFF2-40B4-BE49-F238E27FC236}">
                <a16:creationId xmlns:a16="http://schemas.microsoft.com/office/drawing/2014/main" id="{62E59440-F230-45F2-A9B3-A86ACE697D86}"/>
              </a:ext>
            </a:extLst>
          </p:cNvPr>
          <p:cNvSpPr>
            <a:spLocks noGrp="1"/>
          </p:cNvSpPr>
          <p:nvPr>
            <p:ph type="title"/>
          </p:nvPr>
        </p:nvSpPr>
        <p:spPr>
          <a:xfrm>
            <a:off x="457200" y="396875"/>
            <a:ext cx="10972800" cy="577289"/>
          </a:xfrm>
        </p:spPr>
        <p:txBody>
          <a:bodyPr/>
          <a:lstStyle/>
          <a:p>
            <a:r>
              <a:rPr lang="en-US" b="1">
                <a:latin typeface="+mj-lt"/>
              </a:rPr>
              <a:t>Today’s Topics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2</a:t>
            </a:fld>
            <a:endParaRPr lang="en-US">
              <a:solidFill>
                <a:srgbClr val="FFFFFF">
                  <a:lumMod val="85000"/>
                </a:srgbClr>
              </a:solidFill>
            </a:endParaRPr>
          </a:p>
        </p:txBody>
      </p:sp>
    </p:spTree>
    <p:extLst>
      <p:ext uri="{BB962C8B-B14F-4D97-AF65-F5344CB8AC3E}">
        <p14:creationId xmlns:p14="http://schemas.microsoft.com/office/powerpoint/2010/main" val="111587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on an exercise bike&#10;&#10;Description automatically generated">
            <a:extLst>
              <a:ext uri="{FF2B5EF4-FFF2-40B4-BE49-F238E27FC236}">
                <a16:creationId xmlns:a16="http://schemas.microsoft.com/office/drawing/2014/main" id="{E6A3C732-95F8-EE5E-77B0-3E92E87028EC}"/>
              </a:ext>
            </a:extLst>
          </p:cNvPr>
          <p:cNvPicPr>
            <a:picLocks noChangeAspect="1"/>
          </p:cNvPicPr>
          <p:nvPr/>
        </p:nvPicPr>
        <p:blipFill rotWithShape="1">
          <a:blip r:embed="rId3">
            <a:extLst>
              <a:ext uri="{28A0092B-C50C-407E-A947-70E740481C1C}">
                <a14:useLocalDpi xmlns:a14="http://schemas.microsoft.com/office/drawing/2010/main" val="0"/>
              </a:ext>
            </a:extLst>
          </a:blip>
          <a:srcRect r="11110"/>
          <a:stretch/>
        </p:blipFill>
        <p:spPr>
          <a:xfrm>
            <a:off x="3462031" y="0"/>
            <a:ext cx="8741844" cy="6556248"/>
          </a:xfrm>
          <a:prstGeom prst="rect">
            <a:avLst/>
          </a:prstGeom>
        </p:spPr>
      </p:pic>
      <p:sp>
        <p:nvSpPr>
          <p:cNvPr id="10" name="Content Placeholder 2"/>
          <p:cNvSpPr>
            <a:spLocks noGrp="1"/>
          </p:cNvSpPr>
          <p:nvPr>
            <p:ph sz="quarter" idx="11"/>
          </p:nvPr>
        </p:nvSpPr>
        <p:spPr>
          <a:xfrm>
            <a:off x="101968" y="2310883"/>
            <a:ext cx="3729053" cy="2700914"/>
          </a:xfrm>
        </p:spPr>
        <p:txBody>
          <a:bodyPr/>
          <a:lstStyle/>
          <a:p>
            <a:pPr marL="803275" lvl="2" indent="-288925">
              <a:spcAft>
                <a:spcPts val="800"/>
              </a:spcAft>
              <a:buClr>
                <a:srgbClr val="0070C0"/>
              </a:buClr>
            </a:pPr>
            <a:r>
              <a:rPr lang="en-US" sz="2000" dirty="0"/>
              <a:t>x</a:t>
            </a:r>
          </a:p>
          <a:p>
            <a:pPr marL="803275" lvl="2" indent="-288925">
              <a:spcAft>
                <a:spcPts val="800"/>
              </a:spcAft>
              <a:buClr>
                <a:srgbClr val="0070C0"/>
              </a:buClr>
            </a:pPr>
            <a:r>
              <a:rPr lang="en-US" sz="2000" dirty="0"/>
              <a:t>24/7 </a:t>
            </a:r>
            <a:r>
              <a:rPr lang="en-US" sz="2000" dirty="0" err="1"/>
              <a:t>Nurseline</a:t>
            </a:r>
            <a:endParaRPr lang="en-US" sz="2000" kern="600" dirty="0"/>
          </a:p>
          <a:p>
            <a:pPr marL="803275" lvl="2" indent="-288925">
              <a:spcAft>
                <a:spcPts val="800"/>
              </a:spcAft>
              <a:buClr>
                <a:srgbClr val="0070C0"/>
              </a:buClr>
            </a:pPr>
            <a:r>
              <a:rPr lang="en-US" sz="2000" dirty="0"/>
              <a:t>X</a:t>
            </a:r>
          </a:p>
          <a:p>
            <a:pPr marL="803275" lvl="2" indent="-288925">
              <a:spcAft>
                <a:spcPts val="800"/>
              </a:spcAft>
              <a:buClr>
                <a:srgbClr val="0070C0"/>
              </a:buClr>
            </a:pPr>
            <a:r>
              <a:rPr lang="en-US" sz="2000" dirty="0"/>
              <a:t>X</a:t>
            </a:r>
          </a:p>
          <a:p>
            <a:pPr marL="803275" lvl="2" indent="-288925">
              <a:spcAft>
                <a:spcPts val="800"/>
              </a:spcAft>
              <a:buClr>
                <a:srgbClr val="0070C0"/>
              </a:buClr>
            </a:pPr>
            <a:r>
              <a:rPr lang="en-US" sz="2000" dirty="0"/>
              <a:t>X</a:t>
            </a:r>
          </a:p>
          <a:p>
            <a:pPr marL="514350" lvl="2" indent="0">
              <a:spcAft>
                <a:spcPts val="800"/>
              </a:spcAft>
              <a:buClr>
                <a:srgbClr val="0070C0"/>
              </a:buClr>
              <a:buNone/>
            </a:pPr>
            <a:endParaRPr lang="en-US" sz="2000" baseline="30000" dirty="0"/>
          </a:p>
          <a:p>
            <a:pPr>
              <a:spcAft>
                <a:spcPts val="800"/>
              </a:spcAft>
              <a:buClr>
                <a:srgbClr val="0070C0"/>
              </a:buClr>
            </a:pPr>
            <a:endParaRPr lang="en-US" sz="2000" dirty="0"/>
          </a:p>
        </p:txBody>
      </p:sp>
      <p:sp>
        <p:nvSpPr>
          <p:cNvPr id="2" name="Title 1"/>
          <p:cNvSpPr>
            <a:spLocks noGrp="1"/>
          </p:cNvSpPr>
          <p:nvPr>
            <p:ph type="title"/>
          </p:nvPr>
        </p:nvSpPr>
        <p:spPr>
          <a:xfrm>
            <a:off x="457200" y="411480"/>
            <a:ext cx="10972800" cy="886968"/>
          </a:xfrm>
        </p:spPr>
        <p:txBody>
          <a:bodyPr/>
          <a:lstStyle/>
          <a:p>
            <a:r>
              <a:rPr lang="en-US" dirty="0">
                <a:solidFill>
                  <a:srgbClr val="0070C0"/>
                </a:solidFill>
                <a:latin typeface="+mj-lt"/>
              </a:rPr>
              <a:t>Health and Wellness Benefits</a:t>
            </a:r>
            <a:endParaRPr lang="en-US" sz="2800" b="1" dirty="0">
              <a:solidFill>
                <a:srgbClr val="0070C0"/>
              </a:solidFill>
              <a:latin typeface="+mj-lt"/>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20</a:t>
            </a:fld>
            <a:endParaRPr lang="en-US">
              <a:solidFill>
                <a:srgbClr val="FFFFFF">
                  <a:lumMod val="85000"/>
                </a:srgbClr>
              </a:solidFill>
            </a:endParaRPr>
          </a:p>
        </p:txBody>
      </p:sp>
      <p:sp>
        <p:nvSpPr>
          <p:cNvPr id="7" name="Rectangle 6"/>
          <p:cNvSpPr/>
          <p:nvPr/>
        </p:nvSpPr>
        <p:spPr>
          <a:xfrm>
            <a:off x="348961" y="1146519"/>
            <a:ext cx="6096000" cy="707886"/>
          </a:xfrm>
          <a:prstGeom prst="rect">
            <a:avLst/>
          </a:prstGeom>
        </p:spPr>
        <p:txBody>
          <a:bodyPr>
            <a:spAutoFit/>
          </a:bodyPr>
          <a:lstStyle/>
          <a:p>
            <a:pPr>
              <a:spcAft>
                <a:spcPts val="800"/>
              </a:spcAft>
            </a:pPr>
            <a:r>
              <a:rPr lang="en-US" sz="2000" b="1" dirty="0">
                <a:solidFill>
                  <a:schemeClr val="accent1"/>
                </a:solidFill>
              </a:rPr>
              <a:t>Included in your plan, you will have access to extra health and wellness benefits</a:t>
            </a:r>
            <a:r>
              <a:rPr lang="en-US" sz="2000" b="1" dirty="0"/>
              <a:t>: </a:t>
            </a:r>
          </a:p>
        </p:txBody>
      </p:sp>
      <p:sp>
        <p:nvSpPr>
          <p:cNvPr id="8" name="Content Placeholder 2"/>
          <p:cNvSpPr txBox="1">
            <a:spLocks/>
          </p:cNvSpPr>
          <p:nvPr/>
        </p:nvSpPr>
        <p:spPr>
          <a:xfrm>
            <a:off x="3671696" y="2302683"/>
            <a:ext cx="4128446" cy="2700914"/>
          </a:xfrm>
          <a:prstGeom prst="rect">
            <a:avLst/>
          </a:prstGeom>
        </p:spPr>
        <p:txBody>
          <a:bodyPr vert="horz" wrap="square" lIns="0" tIns="0" rIns="0" bIns="0" rtlCol="0">
            <a:noAutofit/>
          </a:bodyPr>
          <a:lstStyle>
            <a:lvl1pPr marL="288925" indent="-288925" algn="l" defTabSz="685800" rtl="0" eaLnBrk="1" latinLnBrk="0" hangingPunct="1">
              <a:lnSpc>
                <a:spcPct val="114000"/>
              </a:lnSpc>
              <a:spcBef>
                <a:spcPts val="1200"/>
              </a:spcBef>
              <a:spcAft>
                <a:spcPts val="0"/>
              </a:spcAft>
              <a:buClr>
                <a:schemeClr val="tx2"/>
              </a:buClr>
              <a:buFont typeface="Arial" panose="020B0604020202020204" pitchFamily="34" charset="0"/>
              <a:buChar char="•"/>
              <a:defRPr sz="1800" kern="600" baseline="0">
                <a:solidFill>
                  <a:schemeClr val="tx1"/>
                </a:solidFill>
                <a:latin typeface="+mn-lt"/>
                <a:ea typeface="+mn-ea"/>
                <a:cs typeface="+mn-cs"/>
              </a:defRPr>
            </a:lvl1pPr>
            <a:lvl2pPr marL="517525" indent="-228600" algn="l" defTabSz="685800" rtl="0" eaLnBrk="1" latinLnBrk="0" hangingPunct="1">
              <a:lnSpc>
                <a:spcPct val="114000"/>
              </a:lnSpc>
              <a:spcBef>
                <a:spcPts val="600"/>
              </a:spcBef>
              <a:spcAft>
                <a:spcPts val="0"/>
              </a:spcAft>
              <a:buClr>
                <a:schemeClr val="accent1"/>
              </a:buClr>
              <a:buFont typeface="Arial" panose="020B0604020202020204" pitchFamily="34" charset="0"/>
              <a:buChar char="•"/>
              <a:defRPr sz="1600" kern="600" baseline="0">
                <a:solidFill>
                  <a:schemeClr val="tx1"/>
                </a:solidFill>
                <a:latin typeface="+mn-lt"/>
                <a:ea typeface="+mn-ea"/>
                <a:cs typeface="+mn-cs"/>
              </a:defRPr>
            </a:lvl2pPr>
            <a:lvl3pPr marL="682608" indent="-168270" algn="l" defTabSz="685800" rtl="0" eaLnBrk="1" latinLnBrk="0" hangingPunct="1">
              <a:lnSpc>
                <a:spcPct val="90000"/>
              </a:lnSpc>
              <a:spcBef>
                <a:spcPts val="600"/>
              </a:spcBef>
              <a:spcAft>
                <a:spcPts val="300"/>
              </a:spcAft>
              <a:buFont typeface="Arial" panose="020B0604020202020204" pitchFamily="34" charset="0"/>
              <a:buChar char="•"/>
              <a:defRPr sz="1400" kern="1200">
                <a:solidFill>
                  <a:schemeClr val="tx1"/>
                </a:solidFill>
                <a:latin typeface="+mn-lt"/>
                <a:ea typeface="+mn-ea"/>
                <a:cs typeface="+mn-cs"/>
              </a:defRPr>
            </a:lvl3pPr>
            <a:lvl4pPr marL="914377" indent="-231769" algn="l" defTabSz="685800" rtl="0" eaLnBrk="1" latinLnBrk="0" hangingPunct="1">
              <a:lnSpc>
                <a:spcPct val="90000"/>
              </a:lnSpc>
              <a:spcBef>
                <a:spcPts val="300"/>
              </a:spcBef>
              <a:spcAft>
                <a:spcPts val="0"/>
              </a:spcAft>
              <a:buFont typeface="Arial" panose="020B0604020202020204" pitchFamily="34" charset="0"/>
              <a:buChar char="•"/>
              <a:defRPr sz="1400" kern="1200">
                <a:solidFill>
                  <a:schemeClr val="tx1"/>
                </a:solidFill>
                <a:latin typeface="+mn-lt"/>
                <a:ea typeface="+mn-ea"/>
                <a:cs typeface="+mn-cs"/>
              </a:defRPr>
            </a:lvl4pPr>
            <a:lvl5pPr marL="1146146" indent="-231769" algn="l" defTabSz="685800" rtl="0" eaLnBrk="1" latinLnBrk="0" hangingPunct="1">
              <a:lnSpc>
                <a:spcPct val="90000"/>
              </a:lnSpc>
              <a:spcBef>
                <a:spcPts val="300"/>
              </a:spcBef>
              <a:spcAft>
                <a:spcPts val="0"/>
              </a:spcAft>
              <a:buFont typeface="Arial" pitchFamily="34" charset="0"/>
              <a:buChar char="&g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3275" lvl="2" indent="-288925">
              <a:spcAft>
                <a:spcPts val="800"/>
              </a:spcAft>
              <a:buClr>
                <a:srgbClr val="0070C0"/>
              </a:buClr>
            </a:pPr>
            <a:r>
              <a:rPr lang="en-US" sz="2000" dirty="0"/>
              <a:t>X</a:t>
            </a:r>
          </a:p>
          <a:p>
            <a:pPr marL="803275" lvl="2" indent="-288925">
              <a:spcAft>
                <a:spcPts val="800"/>
              </a:spcAft>
              <a:buClr>
                <a:srgbClr val="0070C0"/>
              </a:buClr>
            </a:pPr>
            <a:r>
              <a:rPr lang="en-US" sz="2000" dirty="0"/>
              <a:t>X</a:t>
            </a:r>
          </a:p>
          <a:p>
            <a:pPr marL="803275" lvl="2" indent="-288925">
              <a:spcAft>
                <a:spcPts val="800"/>
              </a:spcAft>
              <a:buClr>
                <a:srgbClr val="0070C0"/>
              </a:buClr>
            </a:pPr>
            <a:r>
              <a:rPr lang="en-US" sz="2000" dirty="0"/>
              <a:t>X</a:t>
            </a:r>
          </a:p>
          <a:p>
            <a:pPr marL="514350" lvl="2" indent="0">
              <a:spcAft>
                <a:spcPts val="800"/>
              </a:spcAft>
              <a:buClr>
                <a:srgbClr val="0070C0"/>
              </a:buClr>
              <a:buNone/>
            </a:pPr>
            <a:endParaRPr lang="en-US" sz="2000" dirty="0"/>
          </a:p>
          <a:p>
            <a:pPr marL="0" indent="0">
              <a:spcAft>
                <a:spcPts val="800"/>
              </a:spcAft>
              <a:buClr>
                <a:srgbClr val="0070C0"/>
              </a:buClr>
              <a:buFont typeface="Arial" panose="020B0604020202020204" pitchFamily="34" charset="0"/>
              <a:buNone/>
            </a:pPr>
            <a:endParaRPr lang="en-US" sz="2000" baseline="30000" dirty="0"/>
          </a:p>
          <a:p>
            <a:pPr marL="0" indent="0">
              <a:spcAft>
                <a:spcPts val="800"/>
              </a:spcAft>
              <a:buClr>
                <a:srgbClr val="0070C0"/>
              </a:buClr>
              <a:buNone/>
            </a:pPr>
            <a:endParaRPr lang="en-US" sz="2000" dirty="0"/>
          </a:p>
        </p:txBody>
      </p:sp>
      <p:pic>
        <p:nvPicPr>
          <p:cNvPr id="4" name="Picture 3">
            <a:extLst>
              <a:ext uri="{FF2B5EF4-FFF2-40B4-BE49-F238E27FC236}">
                <a16:creationId xmlns:a16="http://schemas.microsoft.com/office/drawing/2014/main" id="{4695BE05-CB9D-6AD3-7F6E-B7FAB843F056}"/>
              </a:ext>
            </a:extLst>
          </p:cNvPr>
          <p:cNvPicPr>
            <a:picLocks noChangeAspect="1"/>
          </p:cNvPicPr>
          <p:nvPr/>
        </p:nvPicPr>
        <p:blipFill>
          <a:blip r:embed="rId4"/>
          <a:stretch>
            <a:fillRect/>
          </a:stretch>
        </p:blipFill>
        <p:spPr>
          <a:xfrm>
            <a:off x="821715" y="2246158"/>
            <a:ext cx="1237126" cy="402162"/>
          </a:xfrm>
          <a:prstGeom prst="rect">
            <a:avLst/>
          </a:prstGeom>
        </p:spPr>
      </p:pic>
      <p:pic>
        <p:nvPicPr>
          <p:cNvPr id="5" name="Picture 4">
            <a:extLst>
              <a:ext uri="{FF2B5EF4-FFF2-40B4-BE49-F238E27FC236}">
                <a16:creationId xmlns:a16="http://schemas.microsoft.com/office/drawing/2014/main" id="{A16FF049-252A-1436-8509-EDC65C0D3025}"/>
              </a:ext>
            </a:extLst>
          </p:cNvPr>
          <p:cNvPicPr>
            <a:picLocks noChangeAspect="1"/>
          </p:cNvPicPr>
          <p:nvPr/>
        </p:nvPicPr>
        <p:blipFill>
          <a:blip r:embed="rId5"/>
          <a:stretch>
            <a:fillRect/>
          </a:stretch>
        </p:blipFill>
        <p:spPr>
          <a:xfrm>
            <a:off x="884075" y="3139699"/>
            <a:ext cx="1008702" cy="402162"/>
          </a:xfrm>
          <a:prstGeom prst="rect">
            <a:avLst/>
          </a:prstGeom>
        </p:spPr>
      </p:pic>
      <p:pic>
        <p:nvPicPr>
          <p:cNvPr id="11" name="Picture 10">
            <a:extLst>
              <a:ext uri="{FF2B5EF4-FFF2-40B4-BE49-F238E27FC236}">
                <a16:creationId xmlns:a16="http://schemas.microsoft.com/office/drawing/2014/main" id="{979D45E0-281A-35EB-1040-01B849C3447B}"/>
              </a:ext>
            </a:extLst>
          </p:cNvPr>
          <p:cNvPicPr>
            <a:picLocks noChangeAspect="1"/>
          </p:cNvPicPr>
          <p:nvPr/>
        </p:nvPicPr>
        <p:blipFill>
          <a:blip r:embed="rId6"/>
          <a:stretch>
            <a:fillRect/>
          </a:stretch>
        </p:blipFill>
        <p:spPr>
          <a:xfrm>
            <a:off x="694606" y="3559456"/>
            <a:ext cx="1491343" cy="473784"/>
          </a:xfrm>
          <a:prstGeom prst="rect">
            <a:avLst/>
          </a:prstGeom>
        </p:spPr>
      </p:pic>
      <p:pic>
        <p:nvPicPr>
          <p:cNvPr id="12" name="Picture 11">
            <a:extLst>
              <a:ext uri="{FF2B5EF4-FFF2-40B4-BE49-F238E27FC236}">
                <a16:creationId xmlns:a16="http://schemas.microsoft.com/office/drawing/2014/main" id="{934857D0-5C5D-AEBF-0B6B-DC379027072F}"/>
              </a:ext>
            </a:extLst>
          </p:cNvPr>
          <p:cNvPicPr>
            <a:picLocks noChangeAspect="1"/>
          </p:cNvPicPr>
          <p:nvPr/>
        </p:nvPicPr>
        <p:blipFill>
          <a:blip r:embed="rId7"/>
          <a:stretch>
            <a:fillRect/>
          </a:stretch>
        </p:blipFill>
        <p:spPr>
          <a:xfrm>
            <a:off x="694606" y="3896894"/>
            <a:ext cx="2002690" cy="565977"/>
          </a:xfrm>
          <a:prstGeom prst="rect">
            <a:avLst/>
          </a:prstGeom>
        </p:spPr>
      </p:pic>
      <p:pic>
        <p:nvPicPr>
          <p:cNvPr id="13" name="Picture 12">
            <a:extLst>
              <a:ext uri="{FF2B5EF4-FFF2-40B4-BE49-F238E27FC236}">
                <a16:creationId xmlns:a16="http://schemas.microsoft.com/office/drawing/2014/main" id="{7BB512C7-66C4-CF8B-1FFD-FC473E24C695}"/>
              </a:ext>
            </a:extLst>
          </p:cNvPr>
          <p:cNvPicPr>
            <a:picLocks noChangeAspect="1"/>
          </p:cNvPicPr>
          <p:nvPr/>
        </p:nvPicPr>
        <p:blipFill>
          <a:blip r:embed="rId8"/>
          <a:stretch>
            <a:fillRect/>
          </a:stretch>
        </p:blipFill>
        <p:spPr>
          <a:xfrm>
            <a:off x="4356083" y="1999687"/>
            <a:ext cx="1164430" cy="693831"/>
          </a:xfrm>
          <a:prstGeom prst="rect">
            <a:avLst/>
          </a:prstGeom>
        </p:spPr>
      </p:pic>
      <p:pic>
        <p:nvPicPr>
          <p:cNvPr id="15" name="Picture 14">
            <a:extLst>
              <a:ext uri="{FF2B5EF4-FFF2-40B4-BE49-F238E27FC236}">
                <a16:creationId xmlns:a16="http://schemas.microsoft.com/office/drawing/2014/main" id="{3EBD6CBB-E94F-4120-2B1B-87F0818E7F66}"/>
              </a:ext>
            </a:extLst>
          </p:cNvPr>
          <p:cNvPicPr>
            <a:picLocks noChangeAspect="1"/>
          </p:cNvPicPr>
          <p:nvPr/>
        </p:nvPicPr>
        <p:blipFill>
          <a:blip r:embed="rId9"/>
          <a:stretch>
            <a:fillRect/>
          </a:stretch>
        </p:blipFill>
        <p:spPr>
          <a:xfrm>
            <a:off x="4356083" y="3155952"/>
            <a:ext cx="1442356" cy="381493"/>
          </a:xfrm>
          <a:prstGeom prst="rect">
            <a:avLst/>
          </a:prstGeom>
        </p:spPr>
      </p:pic>
      <p:pic>
        <p:nvPicPr>
          <p:cNvPr id="16" name="Picture 15">
            <a:extLst>
              <a:ext uri="{FF2B5EF4-FFF2-40B4-BE49-F238E27FC236}">
                <a16:creationId xmlns:a16="http://schemas.microsoft.com/office/drawing/2014/main" id="{DC11066C-A396-FC23-36E7-925460591232}"/>
              </a:ext>
            </a:extLst>
          </p:cNvPr>
          <p:cNvPicPr>
            <a:picLocks noChangeAspect="1"/>
          </p:cNvPicPr>
          <p:nvPr/>
        </p:nvPicPr>
        <p:blipFill>
          <a:blip r:embed="rId10"/>
          <a:stretch>
            <a:fillRect/>
          </a:stretch>
        </p:blipFill>
        <p:spPr>
          <a:xfrm>
            <a:off x="4374712" y="2698024"/>
            <a:ext cx="1044192" cy="433818"/>
          </a:xfrm>
          <a:prstGeom prst="rect">
            <a:avLst/>
          </a:prstGeom>
        </p:spPr>
      </p:pic>
      <p:sp>
        <p:nvSpPr>
          <p:cNvPr id="9" name="TextBox 8">
            <a:extLst>
              <a:ext uri="{FF2B5EF4-FFF2-40B4-BE49-F238E27FC236}">
                <a16:creationId xmlns:a16="http://schemas.microsoft.com/office/drawing/2014/main" id="{70E05D3D-2E2F-9FDD-B99D-6AE135CE0DB6}"/>
              </a:ext>
            </a:extLst>
          </p:cNvPr>
          <p:cNvSpPr txBox="1"/>
          <p:nvPr/>
        </p:nvSpPr>
        <p:spPr>
          <a:xfrm>
            <a:off x="457200" y="5349235"/>
            <a:ext cx="5418306" cy="943583"/>
          </a:xfrm>
          <a:prstGeom prst="rect">
            <a:avLst/>
          </a:prstGeom>
          <a:noFill/>
        </p:spPr>
        <p:txBody>
          <a:bodyPr wrap="square" lIns="0" tIns="0" rIns="0" bIns="0" rtlCol="0" anchor="t" anchorCtr="0">
            <a:noAutofit/>
          </a:bodyPr>
          <a:lstStyle/>
          <a:p>
            <a:pPr algn="l">
              <a:spcAft>
                <a:spcPts val="600"/>
              </a:spcAft>
            </a:pPr>
            <a:r>
              <a:rPr lang="en-US" sz="1800" b="1" dirty="0">
                <a:ea typeface="+mn-lt"/>
                <a:cs typeface="+mn-lt"/>
              </a:rPr>
              <a:t>Visit the Texas A&amp;M University System website at </a:t>
            </a:r>
          </a:p>
          <a:p>
            <a:pPr algn="l">
              <a:spcAft>
                <a:spcPts val="600"/>
              </a:spcAft>
            </a:pPr>
            <a:r>
              <a:rPr lang="en-US" sz="1800" b="1" dirty="0">
                <a:ea typeface="+mn-lt"/>
                <a:cs typeface="+mn-lt"/>
                <a:hlinkClick r:id="rId11"/>
              </a:rPr>
              <a:t>www.bcbstx.com/tamus-retiree-medicare</a:t>
            </a:r>
            <a:endParaRPr lang="en-US" sz="1800" b="1" dirty="0">
              <a:ea typeface="+mn-lt"/>
              <a:cs typeface="+mn-lt"/>
            </a:endParaRPr>
          </a:p>
          <a:p>
            <a:pPr algn="l">
              <a:spcAft>
                <a:spcPts val="600"/>
              </a:spcAft>
            </a:pPr>
            <a:r>
              <a:rPr lang="en-US" sz="1800" b="1" dirty="0">
                <a:ea typeface="+mn-lt"/>
                <a:cs typeface="+mn-lt"/>
              </a:rPr>
              <a:t>for additional information</a:t>
            </a:r>
            <a:endParaRPr lang="en-US" sz="1800" b="1" dirty="0">
              <a:solidFill>
                <a:schemeClr val="bg1"/>
              </a:solidFill>
            </a:endParaRPr>
          </a:p>
        </p:txBody>
      </p:sp>
      <p:pic>
        <p:nvPicPr>
          <p:cNvPr id="17" name="Picture 16">
            <a:extLst>
              <a:ext uri="{FF2B5EF4-FFF2-40B4-BE49-F238E27FC236}">
                <a16:creationId xmlns:a16="http://schemas.microsoft.com/office/drawing/2014/main" id="{0869A2A1-7359-0717-19C6-7FF3C183653C}"/>
              </a:ext>
            </a:extLst>
          </p:cNvPr>
          <p:cNvPicPr>
            <a:picLocks noChangeAspect="1"/>
          </p:cNvPicPr>
          <p:nvPr/>
        </p:nvPicPr>
        <p:blipFill>
          <a:blip r:embed="rId12"/>
          <a:stretch>
            <a:fillRect/>
          </a:stretch>
        </p:blipFill>
        <p:spPr>
          <a:xfrm>
            <a:off x="590281" y="1919130"/>
            <a:ext cx="5208157" cy="3026963"/>
          </a:xfrm>
          <a:prstGeom prst="rect">
            <a:avLst/>
          </a:prstGeom>
        </p:spPr>
      </p:pic>
    </p:spTree>
    <p:extLst>
      <p:ext uri="{BB962C8B-B14F-4D97-AF65-F5344CB8AC3E}">
        <p14:creationId xmlns:p14="http://schemas.microsoft.com/office/powerpoint/2010/main" val="2187156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pPr fontAlgn="base">
                <a:spcBef>
                  <a:spcPct val="0"/>
                </a:spcBef>
                <a:spcAft>
                  <a:spcPct val="0"/>
                </a:spcAft>
                <a:defRPr/>
              </a:pPr>
              <a:t>21</a:t>
            </a:fld>
            <a:endParaRPr lang="en-US"/>
          </a:p>
        </p:txBody>
      </p:sp>
      <p:sp>
        <p:nvSpPr>
          <p:cNvPr id="2" name="Title 1"/>
          <p:cNvSpPr>
            <a:spLocks noGrp="1"/>
          </p:cNvSpPr>
          <p:nvPr>
            <p:ph type="title"/>
          </p:nvPr>
        </p:nvSpPr>
        <p:spPr/>
        <p:txBody>
          <a:bodyPr/>
          <a:lstStyle/>
          <a:p>
            <a:pPr>
              <a:lnSpc>
                <a:spcPct val="100000"/>
              </a:lnSpc>
            </a:pPr>
            <a:r>
              <a:rPr lang="en-US"/>
              <a:t>24/7 Nurseline</a:t>
            </a:r>
            <a:r>
              <a:rPr lang="en-US" baseline="45000"/>
              <a:t> </a:t>
            </a:r>
            <a:r>
              <a:rPr lang="en-US"/>
              <a:t> </a:t>
            </a:r>
          </a:p>
        </p:txBody>
      </p:sp>
      <p:sp>
        <p:nvSpPr>
          <p:cNvPr id="16" name="Content Placeholder 2"/>
          <p:cNvSpPr>
            <a:spLocks noGrp="1"/>
          </p:cNvSpPr>
          <p:nvPr>
            <p:ph idx="1"/>
          </p:nvPr>
        </p:nvSpPr>
        <p:spPr>
          <a:xfrm>
            <a:off x="457200" y="1226808"/>
            <a:ext cx="7296732" cy="2814935"/>
          </a:xfrm>
        </p:spPr>
        <p:txBody>
          <a:bodyPr vert="horz" wrap="square" lIns="0" tIns="0" rIns="0" bIns="0" rtlCol="0" anchor="t">
            <a:noAutofit/>
          </a:bodyPr>
          <a:lstStyle/>
          <a:p>
            <a:r>
              <a:rPr lang="en-US" sz="2000" b="1">
                <a:solidFill>
                  <a:schemeClr val="accent1"/>
                </a:solidFill>
              </a:rPr>
              <a:t>What is 24/7 Nurseline?</a:t>
            </a:r>
          </a:p>
          <a:p>
            <a:r>
              <a:rPr lang="en-US" sz="1800"/>
              <a:t>Blue Cross Group Medicare Advantage plan members can call a registered nurse, 24 hours a day, 7 days a week to get help with </a:t>
            </a:r>
            <a:br>
              <a:rPr lang="en-US" sz="1800"/>
            </a:br>
            <a:r>
              <a:rPr lang="en-US" sz="1800"/>
              <a:t>health concerns and general health tips. </a:t>
            </a:r>
            <a:endParaRPr lang="en-US" sz="1200"/>
          </a:p>
          <a:p>
            <a:r>
              <a:rPr lang="en-US" sz="1800"/>
              <a:t>Your call is taken by a registered nurse who can help if you are </a:t>
            </a:r>
            <a:br>
              <a:rPr lang="en-US" sz="1800"/>
            </a:br>
            <a:r>
              <a:rPr lang="en-US" sz="1800"/>
              <a:t>sick or hurt and not sure what to do.</a:t>
            </a:r>
          </a:p>
          <a:p>
            <a:endParaRPr lang="en-US" sz="1800"/>
          </a:p>
          <a:p>
            <a:endParaRPr lang="en-US" sz="1800"/>
          </a:p>
          <a:p>
            <a:endParaRPr lang="en-US"/>
          </a:p>
          <a:p>
            <a:r>
              <a:rPr lang="en-US"/>
              <a:t> </a:t>
            </a:r>
            <a:endParaRPr lang="en-US" sz="1200"/>
          </a:p>
          <a:p>
            <a:endParaRPr lang="en-US" sz="2000" b="1"/>
          </a:p>
        </p:txBody>
      </p:sp>
      <p:sp>
        <p:nvSpPr>
          <p:cNvPr id="23" name="TextBox 22">
            <a:extLst>
              <a:ext uri="{FF2B5EF4-FFF2-40B4-BE49-F238E27FC236}">
                <a16:creationId xmlns:a16="http://schemas.microsoft.com/office/drawing/2014/main" id="{0EC5C20A-A84A-4A72-99F3-60530ED8542F}"/>
              </a:ext>
            </a:extLst>
          </p:cNvPr>
          <p:cNvSpPr txBox="1"/>
          <p:nvPr/>
        </p:nvSpPr>
        <p:spPr>
          <a:xfrm>
            <a:off x="457200" y="4048813"/>
            <a:ext cx="7086600" cy="612743"/>
          </a:xfrm>
          <a:prstGeom prst="rect">
            <a:avLst/>
          </a:prstGeom>
          <a:noFill/>
        </p:spPr>
        <p:txBody>
          <a:bodyPr wrap="square" lIns="0" tIns="0" rIns="0" bIns="0" rtlCol="0" anchor="t" anchorCtr="0">
            <a:noAutofit/>
          </a:bodyPr>
          <a:lstStyle/>
          <a:p>
            <a:pPr lvl="0"/>
            <a:endParaRPr lang="en-US" sz="1300">
              <a:solidFill>
                <a:prstClr val="black"/>
              </a:solidFill>
            </a:endParaRPr>
          </a:p>
          <a:p>
            <a:pPr lvl="0"/>
            <a:r>
              <a:rPr lang="en-US" sz="1300">
                <a:solidFill>
                  <a:prstClr val="black"/>
                </a:solidFill>
              </a:rPr>
              <a:t>This program is not a substitute for a doctor’s care. For medical emergencies, call 911. </a:t>
            </a:r>
            <a:br>
              <a:rPr lang="en-US" sz="1300">
                <a:solidFill>
                  <a:prstClr val="black"/>
                </a:solidFill>
              </a:rPr>
            </a:br>
            <a:r>
              <a:rPr lang="en-US" sz="1300">
                <a:solidFill>
                  <a:prstClr val="black"/>
                </a:solidFill>
              </a:rPr>
              <a:t>Talk to your doctor about any health questions or concerns.</a:t>
            </a:r>
          </a:p>
        </p:txBody>
      </p:sp>
      <p:grpSp>
        <p:nvGrpSpPr>
          <p:cNvPr id="25" name="Group 24">
            <a:extLst>
              <a:ext uri="{FF2B5EF4-FFF2-40B4-BE49-F238E27FC236}">
                <a16:creationId xmlns:a16="http://schemas.microsoft.com/office/drawing/2014/main" id="{F5292C63-D407-4917-B6E4-D7C151A3EDD6}"/>
              </a:ext>
            </a:extLst>
          </p:cNvPr>
          <p:cNvGrpSpPr/>
          <p:nvPr/>
        </p:nvGrpSpPr>
        <p:grpSpPr>
          <a:xfrm>
            <a:off x="9706685" y="2535810"/>
            <a:ext cx="992737" cy="1338606"/>
            <a:chOff x="2133600" y="1858961"/>
            <a:chExt cx="1447800" cy="2022562"/>
          </a:xfrm>
          <a:solidFill>
            <a:srgbClr val="0055A5"/>
          </a:solidFill>
        </p:grpSpPr>
        <p:sp>
          <p:nvSpPr>
            <p:cNvPr id="26" name="Flowchart: Delay 25">
              <a:extLst>
                <a:ext uri="{FF2B5EF4-FFF2-40B4-BE49-F238E27FC236}">
                  <a16:creationId xmlns:a16="http://schemas.microsoft.com/office/drawing/2014/main" id="{8EB776B5-EBB9-4839-916F-B7BF4CFD2F06}"/>
                </a:ext>
              </a:extLst>
            </p:cNvPr>
            <p:cNvSpPr/>
            <p:nvPr/>
          </p:nvSpPr>
          <p:spPr>
            <a:xfrm rot="16200000">
              <a:off x="2553832" y="2826298"/>
              <a:ext cx="609224" cy="1445912"/>
            </a:xfrm>
            <a:prstGeom prst="flowChartDelay">
              <a:avLst/>
            </a:prstGeom>
            <a:solidFill>
              <a:schemeClr val="accent1"/>
            </a:solidFill>
            <a:ln w="9525" cap="flat" cmpd="sng" algn="ctr">
              <a:solidFill>
                <a:schemeClr val="bg1"/>
              </a:solidFill>
              <a:prstDash val="solid"/>
            </a:ln>
            <a:effectLst/>
          </p:spPr>
          <p:txBody>
            <a:bodyPr rtlCol="0" anchor="ctr"/>
            <a:lstStyle/>
            <a:p>
              <a:pPr algn="ctr">
                <a:defRPr/>
              </a:pPr>
              <a:endParaRPr lang="en-US" kern="0">
                <a:solidFill>
                  <a:srgbClr val="FFFFFF"/>
                </a:solidFill>
                <a:latin typeface="Calibri"/>
              </a:endParaRPr>
            </a:p>
          </p:txBody>
        </p:sp>
        <p:sp>
          <p:nvSpPr>
            <p:cNvPr id="27" name="Flowchart: Manual Operation 26">
              <a:extLst>
                <a:ext uri="{FF2B5EF4-FFF2-40B4-BE49-F238E27FC236}">
                  <a16:creationId xmlns:a16="http://schemas.microsoft.com/office/drawing/2014/main" id="{B6C357E2-48F5-4C5B-BB94-ADF7E6BC9A5A}"/>
                </a:ext>
              </a:extLst>
            </p:cNvPr>
            <p:cNvSpPr/>
            <p:nvPr/>
          </p:nvSpPr>
          <p:spPr>
            <a:xfrm>
              <a:off x="2513812" y="3249320"/>
              <a:ext cx="689262" cy="632203"/>
            </a:xfrm>
            <a:prstGeom prst="flowChartManualOperation">
              <a:avLst/>
            </a:prstGeom>
            <a:solidFill>
              <a:srgbClr val="FFFFFF"/>
            </a:solidFill>
            <a:ln w="9525" cap="flat" cmpd="sng" algn="ctr">
              <a:solidFill>
                <a:schemeClr val="bg1"/>
              </a:solidFill>
              <a:prstDash val="solid"/>
            </a:ln>
            <a:effectLst/>
          </p:spPr>
          <p:txBody>
            <a:bodyPr rtlCol="0" anchor="ctr"/>
            <a:lstStyle/>
            <a:p>
              <a:pPr algn="ctr">
                <a:defRPr/>
              </a:pPr>
              <a:endParaRPr lang="en-US" kern="0">
                <a:solidFill>
                  <a:srgbClr val="FFFFFF"/>
                </a:solidFill>
                <a:latin typeface="Calibri"/>
              </a:endParaRPr>
            </a:p>
          </p:txBody>
        </p:sp>
        <p:sp>
          <p:nvSpPr>
            <p:cNvPr id="28" name="Oval 20">
              <a:extLst>
                <a:ext uri="{FF2B5EF4-FFF2-40B4-BE49-F238E27FC236}">
                  <a16:creationId xmlns:a16="http://schemas.microsoft.com/office/drawing/2014/main" id="{99C5FD06-7E38-4810-836F-96E840D25822}"/>
                </a:ext>
              </a:extLst>
            </p:cNvPr>
            <p:cNvSpPr/>
            <p:nvPr/>
          </p:nvSpPr>
          <p:spPr>
            <a:xfrm>
              <a:off x="2133600" y="1858961"/>
              <a:ext cx="1447800" cy="1540671"/>
            </a:xfrm>
            <a:custGeom>
              <a:avLst/>
              <a:gdLst/>
              <a:ahLst/>
              <a:cxnLst/>
              <a:rect l="l" t="t" r="r" b="b"/>
              <a:pathLst>
                <a:path w="1447800" h="1540671">
                  <a:moveTo>
                    <a:pt x="723900" y="0"/>
                  </a:moveTo>
                  <a:cubicBezTo>
                    <a:pt x="863600" y="0"/>
                    <a:pt x="1099830" y="91941"/>
                    <a:pt x="1142999" y="163114"/>
                  </a:cubicBezTo>
                  <a:lnTo>
                    <a:pt x="1071806" y="280489"/>
                  </a:lnTo>
                  <a:cubicBezTo>
                    <a:pt x="1296818" y="420187"/>
                    <a:pt x="1447800" y="695356"/>
                    <a:pt x="1447800" y="1011362"/>
                  </a:cubicBezTo>
                  <a:cubicBezTo>
                    <a:pt x="1447800" y="1134072"/>
                    <a:pt x="1425035" y="1250623"/>
                    <a:pt x="1382823" y="1354935"/>
                  </a:cubicBezTo>
                  <a:lnTo>
                    <a:pt x="1143150" y="1354935"/>
                  </a:lnTo>
                  <a:cubicBezTo>
                    <a:pt x="1040018" y="1469590"/>
                    <a:pt x="890260" y="1540671"/>
                    <a:pt x="723900" y="1540671"/>
                  </a:cubicBezTo>
                  <a:cubicBezTo>
                    <a:pt x="557540" y="1540671"/>
                    <a:pt x="407782" y="1469590"/>
                    <a:pt x="304650" y="1354935"/>
                  </a:cubicBezTo>
                  <a:lnTo>
                    <a:pt x="64978" y="1354935"/>
                  </a:lnTo>
                  <a:cubicBezTo>
                    <a:pt x="22766" y="1250623"/>
                    <a:pt x="0" y="1134072"/>
                    <a:pt x="0" y="1011362"/>
                  </a:cubicBezTo>
                  <a:cubicBezTo>
                    <a:pt x="0" y="695356"/>
                    <a:pt x="150982" y="420187"/>
                    <a:pt x="375994" y="280489"/>
                  </a:cubicBezTo>
                  <a:lnTo>
                    <a:pt x="304801" y="163114"/>
                  </a:lnTo>
                  <a:cubicBezTo>
                    <a:pt x="347970" y="91941"/>
                    <a:pt x="584200" y="0"/>
                    <a:pt x="723900" y="0"/>
                  </a:cubicBezTo>
                  <a:close/>
                </a:path>
              </a:pathLst>
            </a:custGeom>
            <a:solidFill>
              <a:schemeClr val="accent1"/>
            </a:solidFill>
            <a:ln w="9525" cap="flat" cmpd="sng" algn="ctr">
              <a:solidFill>
                <a:schemeClr val="bg1"/>
              </a:solidFill>
              <a:prstDash val="solid"/>
            </a:ln>
            <a:effectLst/>
          </p:spPr>
          <p:txBody>
            <a:bodyPr rtlCol="0" anchor="ctr"/>
            <a:lstStyle/>
            <a:p>
              <a:pPr algn="ctr">
                <a:defRPr/>
              </a:pPr>
              <a:endParaRPr lang="en-US" kern="0">
                <a:solidFill>
                  <a:srgbClr val="FFFFFF"/>
                </a:solidFill>
                <a:latin typeface="Calibri"/>
              </a:endParaRPr>
            </a:p>
          </p:txBody>
        </p:sp>
        <p:sp>
          <p:nvSpPr>
            <p:cNvPr id="29" name="Oval 27">
              <a:extLst>
                <a:ext uri="{FF2B5EF4-FFF2-40B4-BE49-F238E27FC236}">
                  <a16:creationId xmlns:a16="http://schemas.microsoft.com/office/drawing/2014/main" id="{B8AC29EE-7C2C-4255-AE6C-924E10FC733A}"/>
                </a:ext>
              </a:extLst>
            </p:cNvPr>
            <p:cNvSpPr/>
            <p:nvPr/>
          </p:nvSpPr>
          <p:spPr>
            <a:xfrm>
              <a:off x="2387184" y="2361698"/>
              <a:ext cx="940632" cy="936751"/>
            </a:xfrm>
            <a:custGeom>
              <a:avLst/>
              <a:gdLst/>
              <a:ahLst/>
              <a:cxnLst/>
              <a:rect l="l" t="t" r="r" b="b"/>
              <a:pathLst>
                <a:path w="940632" h="936751">
                  <a:moveTo>
                    <a:pt x="431822" y="0"/>
                  </a:moveTo>
                  <a:cubicBezTo>
                    <a:pt x="482758" y="144739"/>
                    <a:pt x="523888" y="144467"/>
                    <a:pt x="606935" y="170395"/>
                  </a:cubicBezTo>
                  <a:cubicBezTo>
                    <a:pt x="520722" y="95929"/>
                    <a:pt x="551101" y="40443"/>
                    <a:pt x="592209" y="14089"/>
                  </a:cubicBezTo>
                  <a:cubicBezTo>
                    <a:pt x="793115" y="66072"/>
                    <a:pt x="940632" y="249026"/>
                    <a:pt x="940632" y="466435"/>
                  </a:cubicBezTo>
                  <a:cubicBezTo>
                    <a:pt x="940632" y="726183"/>
                    <a:pt x="730064" y="936751"/>
                    <a:pt x="470316" y="936751"/>
                  </a:cubicBezTo>
                  <a:cubicBezTo>
                    <a:pt x="210568" y="936751"/>
                    <a:pt x="0" y="726183"/>
                    <a:pt x="0" y="466435"/>
                  </a:cubicBezTo>
                  <a:cubicBezTo>
                    <a:pt x="0" y="363820"/>
                    <a:pt x="32863" y="268880"/>
                    <a:pt x="89586" y="192250"/>
                  </a:cubicBezTo>
                  <a:cubicBezTo>
                    <a:pt x="241043" y="155344"/>
                    <a:pt x="381790" y="62317"/>
                    <a:pt x="425820" y="605"/>
                  </a:cubicBezTo>
                  <a:close/>
                </a:path>
              </a:pathLst>
            </a:custGeom>
            <a:solidFill>
              <a:srgbClr val="FFFFFF"/>
            </a:solidFill>
            <a:ln w="9525" cap="flat" cmpd="sng" algn="ctr">
              <a:solidFill>
                <a:schemeClr val="bg1"/>
              </a:solidFill>
              <a:prstDash val="solid"/>
            </a:ln>
            <a:effectLst/>
          </p:spPr>
          <p:txBody>
            <a:bodyPr rtlCol="0" anchor="ctr"/>
            <a:lstStyle/>
            <a:p>
              <a:pPr algn="ctr">
                <a:defRPr/>
              </a:pPr>
              <a:endParaRPr lang="en-US" kern="0">
                <a:solidFill>
                  <a:srgbClr val="FFFFFF"/>
                </a:solidFill>
                <a:latin typeface="Calibri"/>
              </a:endParaRPr>
            </a:p>
          </p:txBody>
        </p:sp>
        <p:sp>
          <p:nvSpPr>
            <p:cNvPr id="30" name="Regular Pentagon 21">
              <a:extLst>
                <a:ext uri="{FF2B5EF4-FFF2-40B4-BE49-F238E27FC236}">
                  <a16:creationId xmlns:a16="http://schemas.microsoft.com/office/drawing/2014/main" id="{30801D1C-2A13-4A0E-A4F9-B9858BCA5F51}"/>
                </a:ext>
              </a:extLst>
            </p:cNvPr>
            <p:cNvSpPr/>
            <p:nvPr/>
          </p:nvSpPr>
          <p:spPr>
            <a:xfrm>
              <a:off x="2541722" y="1934328"/>
              <a:ext cx="653914" cy="276306"/>
            </a:xfrm>
            <a:custGeom>
              <a:avLst/>
              <a:gdLst>
                <a:gd name="connsiteX0" fmla="*/ 1 w 838200"/>
                <a:gd name="connsiteY0" fmla="*/ 211623 h 554038"/>
                <a:gd name="connsiteX1" fmla="*/ 419100 w 838200"/>
                <a:gd name="connsiteY1" fmla="*/ 0 h 554038"/>
                <a:gd name="connsiteX2" fmla="*/ 838199 w 838200"/>
                <a:gd name="connsiteY2" fmla="*/ 211623 h 554038"/>
                <a:gd name="connsiteX3" fmla="*/ 678117 w 838200"/>
                <a:gd name="connsiteY3" fmla="*/ 554037 h 554038"/>
                <a:gd name="connsiteX4" fmla="*/ 160083 w 838200"/>
                <a:gd name="connsiteY4" fmla="*/ 554037 h 554038"/>
                <a:gd name="connsiteX5" fmla="*/ 1 w 838200"/>
                <a:gd name="connsiteY5" fmla="*/ 211623 h 554038"/>
                <a:gd name="connsiteX0" fmla="*/ 0 w 838198"/>
                <a:gd name="connsiteY0" fmla="*/ 211623 h 554037"/>
                <a:gd name="connsiteX1" fmla="*/ 419099 w 838198"/>
                <a:gd name="connsiteY1" fmla="*/ 0 h 554037"/>
                <a:gd name="connsiteX2" fmla="*/ 838198 w 838198"/>
                <a:gd name="connsiteY2" fmla="*/ 211623 h 554037"/>
                <a:gd name="connsiteX3" fmla="*/ 678116 w 838198"/>
                <a:gd name="connsiteY3" fmla="*/ 554037 h 554037"/>
                <a:gd name="connsiteX4" fmla="*/ 160082 w 838198"/>
                <a:gd name="connsiteY4" fmla="*/ 554037 h 554037"/>
                <a:gd name="connsiteX5" fmla="*/ 0 w 838198"/>
                <a:gd name="connsiteY5" fmla="*/ 211623 h 55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198" h="554037">
                  <a:moveTo>
                    <a:pt x="0" y="211623"/>
                  </a:moveTo>
                  <a:cubicBezTo>
                    <a:pt x="43169" y="119284"/>
                    <a:pt x="279399" y="0"/>
                    <a:pt x="419099" y="0"/>
                  </a:cubicBezTo>
                  <a:cubicBezTo>
                    <a:pt x="558799" y="0"/>
                    <a:pt x="795029" y="119284"/>
                    <a:pt x="838198" y="211623"/>
                  </a:cubicBezTo>
                  <a:lnTo>
                    <a:pt x="678116" y="554037"/>
                  </a:lnTo>
                  <a:lnTo>
                    <a:pt x="160082" y="554037"/>
                  </a:lnTo>
                  <a:lnTo>
                    <a:pt x="0" y="211623"/>
                  </a:lnTo>
                  <a:close/>
                </a:path>
              </a:pathLst>
            </a:custGeom>
            <a:solidFill>
              <a:srgbClr val="FFFFFF"/>
            </a:solidFill>
            <a:ln w="9525" cap="flat" cmpd="sng" algn="ctr">
              <a:solidFill>
                <a:schemeClr val="bg1"/>
              </a:solidFill>
              <a:prstDash val="solid"/>
            </a:ln>
            <a:effectLst/>
          </p:spPr>
          <p:txBody>
            <a:bodyPr rtlCol="0" anchor="ctr"/>
            <a:lstStyle/>
            <a:p>
              <a:pPr algn="ctr">
                <a:defRPr/>
              </a:pPr>
              <a:endParaRPr lang="en-US" kern="0">
                <a:solidFill>
                  <a:srgbClr val="FFFFFF"/>
                </a:solidFill>
                <a:latin typeface="Calibri"/>
              </a:endParaRPr>
            </a:p>
          </p:txBody>
        </p:sp>
      </p:grpSp>
    </p:spTree>
    <p:extLst>
      <p:ext uri="{BB962C8B-B14F-4D97-AF65-F5344CB8AC3E}">
        <p14:creationId xmlns:p14="http://schemas.microsoft.com/office/powerpoint/2010/main" val="1893138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pPr fontAlgn="base">
                <a:spcBef>
                  <a:spcPct val="0"/>
                </a:spcBef>
                <a:spcAft>
                  <a:spcPct val="0"/>
                </a:spcAft>
                <a:defRPr/>
              </a:pPr>
              <a:t>22</a:t>
            </a:fld>
            <a:endParaRPr lang="en-US"/>
          </a:p>
        </p:txBody>
      </p:sp>
      <p:sp>
        <p:nvSpPr>
          <p:cNvPr id="8" name="Content Placeholder 2"/>
          <p:cNvSpPr>
            <a:spLocks noGrp="1"/>
          </p:cNvSpPr>
          <p:nvPr>
            <p:ph idx="1"/>
          </p:nvPr>
        </p:nvSpPr>
        <p:spPr>
          <a:xfrm>
            <a:off x="457200" y="1121518"/>
            <a:ext cx="7086600" cy="5213293"/>
          </a:xfrm>
        </p:spPr>
        <p:txBody>
          <a:bodyPr vert="horz" wrap="square" lIns="0" tIns="0" rIns="0" bIns="0" rtlCol="0" anchor="t">
            <a:noAutofit/>
          </a:bodyPr>
          <a:lstStyle/>
          <a:p>
            <a:r>
              <a:rPr lang="en-US" sz="2000" b="1" dirty="0">
                <a:solidFill>
                  <a:schemeClr val="accent1"/>
                </a:solidFill>
              </a:rPr>
              <a:t>What are Virtual Visits?</a:t>
            </a:r>
          </a:p>
          <a:p>
            <a:r>
              <a:rPr lang="en-US" sz="1800" dirty="0"/>
              <a:t>Virtual Visits, powered by </a:t>
            </a:r>
            <a:r>
              <a:rPr lang="en-US" sz="1800" b="1" dirty="0">
                <a:solidFill>
                  <a:srgbClr val="0080C7"/>
                </a:solidFill>
              </a:rPr>
              <a:t>MDLIVE</a:t>
            </a:r>
            <a:r>
              <a:rPr lang="en-US" sz="1800" dirty="0"/>
              <a:t>, allow Blue Cross Group Medicare Advantage plan members to access care for non-emergency situations by phone, mobile app or online video anytime, anywhere. </a:t>
            </a:r>
          </a:p>
          <a:p>
            <a:r>
              <a:rPr lang="en-US" sz="1800" dirty="0"/>
              <a:t>Speak to a doctor, a behavioral health specialist, or schedule an appointment at a time that works best for you.</a:t>
            </a:r>
          </a:p>
          <a:p>
            <a:endParaRPr lang="en-US" sz="1800" dirty="0"/>
          </a:p>
          <a:p>
            <a:r>
              <a:rPr lang="en-US" sz="2000" b="1" dirty="0">
                <a:solidFill>
                  <a:schemeClr val="accent1"/>
                </a:solidFill>
              </a:rPr>
              <a:t>Below are some examples of conditions that an MDLIVE doctor can treat: </a:t>
            </a:r>
          </a:p>
          <a:p>
            <a:endParaRPr lang="en-US" sz="2000" b="1" dirty="0"/>
          </a:p>
          <a:p>
            <a:endParaRPr lang="en-US" sz="2000" b="1" dirty="0"/>
          </a:p>
        </p:txBody>
      </p:sp>
      <p:sp>
        <p:nvSpPr>
          <p:cNvPr id="2" name="Title 1"/>
          <p:cNvSpPr>
            <a:spLocks noGrp="1"/>
          </p:cNvSpPr>
          <p:nvPr>
            <p:ph type="title"/>
          </p:nvPr>
        </p:nvSpPr>
        <p:spPr/>
        <p:txBody>
          <a:bodyPr/>
          <a:lstStyle/>
          <a:p>
            <a:pPr>
              <a:lnSpc>
                <a:spcPct val="100000"/>
              </a:lnSpc>
            </a:pPr>
            <a:r>
              <a:rPr lang="en-US" dirty="0"/>
              <a:t>Virtual Visits</a:t>
            </a:r>
          </a:p>
        </p:txBody>
      </p:sp>
      <p:sp>
        <p:nvSpPr>
          <p:cNvPr id="11" name="TextBox 10"/>
          <p:cNvSpPr txBox="1"/>
          <p:nvPr/>
        </p:nvSpPr>
        <p:spPr>
          <a:xfrm>
            <a:off x="451378" y="4784125"/>
            <a:ext cx="1639771" cy="1309393"/>
          </a:xfrm>
          <a:prstGeom prst="rect">
            <a:avLst/>
          </a:prstGeom>
          <a:noFill/>
        </p:spPr>
        <p:txBody>
          <a:bodyPr wrap="square" lIns="0" tIns="0" rIns="0" bIns="0" rtlCol="0" anchor="t" anchorCtr="0">
            <a:noAutofit/>
          </a:bodyPr>
          <a:lstStyle/>
          <a:p>
            <a:pPr marL="173038" indent="-173038" algn="l">
              <a:spcAft>
                <a:spcPts val="600"/>
              </a:spcAft>
              <a:buClr>
                <a:schemeClr val="tx2"/>
              </a:buClr>
              <a:buFont typeface="Arial" panose="020B0604020202020204" pitchFamily="34" charset="0"/>
              <a:buChar char="•"/>
            </a:pPr>
            <a:r>
              <a:rPr lang="en-US"/>
              <a:t>Allergies</a:t>
            </a:r>
          </a:p>
          <a:p>
            <a:pPr marL="173038" indent="-173038" algn="l">
              <a:spcAft>
                <a:spcPts val="600"/>
              </a:spcAft>
              <a:buClr>
                <a:schemeClr val="tx2"/>
              </a:buClr>
              <a:buFont typeface="Arial" panose="020B0604020202020204" pitchFamily="34" charset="0"/>
              <a:buChar char="•"/>
            </a:pPr>
            <a:r>
              <a:rPr lang="en-US"/>
              <a:t>Anxiety </a:t>
            </a:r>
          </a:p>
          <a:p>
            <a:pPr marL="173038" indent="-173038" algn="l">
              <a:spcAft>
                <a:spcPts val="600"/>
              </a:spcAft>
              <a:buClr>
                <a:schemeClr val="tx2"/>
              </a:buClr>
              <a:buFont typeface="Arial" panose="020B0604020202020204" pitchFamily="34" charset="0"/>
              <a:buChar char="•"/>
            </a:pPr>
            <a:r>
              <a:rPr lang="en-US"/>
              <a:t>Asthma</a:t>
            </a:r>
          </a:p>
          <a:p>
            <a:pPr marL="173038" indent="-173038" algn="l">
              <a:spcAft>
                <a:spcPts val="600"/>
              </a:spcAft>
              <a:buClr>
                <a:schemeClr val="tx2"/>
              </a:buClr>
              <a:buFont typeface="Arial" panose="020B0604020202020204" pitchFamily="34" charset="0"/>
              <a:buChar char="•"/>
            </a:pPr>
            <a:r>
              <a:rPr lang="en-US"/>
              <a:t>Cold/flu</a:t>
            </a:r>
          </a:p>
        </p:txBody>
      </p:sp>
      <p:sp>
        <p:nvSpPr>
          <p:cNvPr id="12" name="TextBox 11"/>
          <p:cNvSpPr txBox="1"/>
          <p:nvPr/>
        </p:nvSpPr>
        <p:spPr>
          <a:xfrm>
            <a:off x="2022416" y="4784125"/>
            <a:ext cx="1639771" cy="1309393"/>
          </a:xfrm>
          <a:prstGeom prst="rect">
            <a:avLst/>
          </a:prstGeom>
          <a:noFill/>
        </p:spPr>
        <p:txBody>
          <a:bodyPr wrap="square" lIns="0" tIns="0" rIns="0" bIns="0" rtlCol="0" anchor="t" anchorCtr="0">
            <a:noAutofit/>
          </a:bodyPr>
          <a:lstStyle/>
          <a:p>
            <a:pPr marL="173038" indent="-173038" algn="l">
              <a:spcAft>
                <a:spcPts val="600"/>
              </a:spcAft>
              <a:buClr>
                <a:schemeClr val="tx2"/>
              </a:buClr>
              <a:buFont typeface="Arial" panose="020B0604020202020204" pitchFamily="34" charset="0"/>
              <a:buChar char="•"/>
            </a:pPr>
            <a:r>
              <a:rPr lang="en-US"/>
              <a:t>Depression</a:t>
            </a:r>
          </a:p>
          <a:p>
            <a:pPr marL="173038" indent="-173038" algn="l">
              <a:spcAft>
                <a:spcPts val="600"/>
              </a:spcAft>
              <a:buClr>
                <a:schemeClr val="tx2"/>
              </a:buClr>
              <a:buFont typeface="Arial" panose="020B0604020202020204" pitchFamily="34" charset="0"/>
              <a:buChar char="•"/>
            </a:pPr>
            <a:r>
              <a:rPr lang="en-US"/>
              <a:t>Ear Infection</a:t>
            </a:r>
          </a:p>
          <a:p>
            <a:pPr marL="173038" indent="-173038" algn="l">
              <a:spcAft>
                <a:spcPts val="600"/>
              </a:spcAft>
              <a:buClr>
                <a:schemeClr val="tx2"/>
              </a:buClr>
              <a:buFont typeface="Arial" panose="020B0604020202020204" pitchFamily="34" charset="0"/>
              <a:buChar char="•"/>
            </a:pPr>
            <a:r>
              <a:rPr lang="en-US"/>
              <a:t>Fever</a:t>
            </a:r>
          </a:p>
          <a:p>
            <a:pPr marL="173038" indent="-173038" algn="l">
              <a:spcAft>
                <a:spcPts val="600"/>
              </a:spcAft>
              <a:buClr>
                <a:schemeClr val="tx2"/>
              </a:buClr>
              <a:buFont typeface="Arial" panose="020B0604020202020204" pitchFamily="34" charset="0"/>
              <a:buChar char="•"/>
            </a:pPr>
            <a:r>
              <a:rPr lang="en-US"/>
              <a:t>Headache</a:t>
            </a:r>
          </a:p>
        </p:txBody>
      </p:sp>
      <p:sp>
        <p:nvSpPr>
          <p:cNvPr id="13" name="TextBox 12"/>
          <p:cNvSpPr txBox="1"/>
          <p:nvPr/>
        </p:nvSpPr>
        <p:spPr>
          <a:xfrm>
            <a:off x="3962050" y="4784125"/>
            <a:ext cx="1419576" cy="1309393"/>
          </a:xfrm>
          <a:prstGeom prst="rect">
            <a:avLst/>
          </a:prstGeom>
          <a:noFill/>
        </p:spPr>
        <p:txBody>
          <a:bodyPr wrap="square" lIns="0" tIns="0" rIns="0" bIns="0" rtlCol="0" anchor="t" anchorCtr="0">
            <a:noAutofit/>
          </a:bodyPr>
          <a:lstStyle/>
          <a:p>
            <a:pPr marL="173038" indent="-173038" algn="l">
              <a:spcAft>
                <a:spcPts val="600"/>
              </a:spcAft>
              <a:buClr>
                <a:schemeClr val="tx2"/>
              </a:buClr>
              <a:buFont typeface="Arial" panose="020B0604020202020204" pitchFamily="34" charset="0"/>
              <a:buChar char="•"/>
            </a:pPr>
            <a:r>
              <a:rPr lang="en-US"/>
              <a:t>Insect Bites</a:t>
            </a:r>
          </a:p>
          <a:p>
            <a:pPr marL="173038" indent="-173038" algn="l">
              <a:spcAft>
                <a:spcPts val="600"/>
              </a:spcAft>
              <a:buClr>
                <a:schemeClr val="tx2"/>
              </a:buClr>
              <a:buFont typeface="Arial" panose="020B0604020202020204" pitchFamily="34" charset="0"/>
              <a:buChar char="•"/>
            </a:pPr>
            <a:r>
              <a:rPr lang="en-US"/>
              <a:t>Nausea</a:t>
            </a:r>
          </a:p>
          <a:p>
            <a:pPr marL="173038" indent="-173038" algn="l">
              <a:spcAft>
                <a:spcPts val="600"/>
              </a:spcAft>
              <a:buClr>
                <a:schemeClr val="tx2"/>
              </a:buClr>
              <a:buFont typeface="Arial" panose="020B0604020202020204" pitchFamily="34" charset="0"/>
              <a:buChar char="•"/>
            </a:pPr>
            <a:r>
              <a:rPr lang="en-US"/>
              <a:t>Pink Eye</a:t>
            </a:r>
          </a:p>
          <a:p>
            <a:pPr marL="173038" indent="-173038" algn="l">
              <a:spcAft>
                <a:spcPts val="600"/>
              </a:spcAft>
              <a:buClr>
                <a:schemeClr val="tx2"/>
              </a:buClr>
              <a:buFont typeface="Arial" panose="020B0604020202020204" pitchFamily="34" charset="0"/>
              <a:buChar char="•"/>
            </a:pPr>
            <a:r>
              <a:rPr lang="en-US"/>
              <a:t>Rash</a:t>
            </a:r>
          </a:p>
        </p:txBody>
      </p:sp>
      <p:sp>
        <p:nvSpPr>
          <p:cNvPr id="14" name="TextBox 13"/>
          <p:cNvSpPr txBox="1"/>
          <p:nvPr/>
        </p:nvSpPr>
        <p:spPr>
          <a:xfrm>
            <a:off x="5841941" y="4784125"/>
            <a:ext cx="1964324" cy="1309393"/>
          </a:xfrm>
          <a:prstGeom prst="rect">
            <a:avLst/>
          </a:prstGeom>
          <a:noFill/>
        </p:spPr>
        <p:txBody>
          <a:bodyPr wrap="square" lIns="0" tIns="0" rIns="0" bIns="0" rtlCol="0" anchor="t" anchorCtr="0">
            <a:noAutofit/>
          </a:bodyPr>
          <a:lstStyle/>
          <a:p>
            <a:pPr marL="173038" indent="-173038" algn="l">
              <a:spcAft>
                <a:spcPts val="600"/>
              </a:spcAft>
              <a:buClr>
                <a:schemeClr val="tx2"/>
              </a:buClr>
              <a:buFont typeface="Arial" panose="020B0604020202020204" pitchFamily="34" charset="0"/>
              <a:buChar char="•"/>
            </a:pPr>
            <a:r>
              <a:rPr lang="en-US"/>
              <a:t>Sinus Infection</a:t>
            </a:r>
          </a:p>
          <a:p>
            <a:pPr marL="173038" indent="-173038" algn="l">
              <a:spcAft>
                <a:spcPts val="600"/>
              </a:spcAft>
              <a:buClr>
                <a:schemeClr val="tx2"/>
              </a:buClr>
              <a:buFont typeface="Arial" panose="020B0604020202020204" pitchFamily="34" charset="0"/>
              <a:buChar char="•"/>
            </a:pPr>
            <a:r>
              <a:rPr lang="en-US"/>
              <a:t>Stress Management</a:t>
            </a:r>
          </a:p>
          <a:p>
            <a:pPr marL="173038" indent="-173038" algn="l">
              <a:spcAft>
                <a:spcPts val="600"/>
              </a:spcAft>
              <a:buClr>
                <a:schemeClr val="tx2"/>
              </a:buClr>
              <a:buFont typeface="Arial" panose="020B0604020202020204" pitchFamily="34" charset="0"/>
              <a:buChar char="•"/>
            </a:pPr>
            <a:r>
              <a:rPr lang="en-US"/>
              <a:t>And More</a:t>
            </a:r>
          </a:p>
        </p:txBody>
      </p:sp>
      <p:pic>
        <p:nvPicPr>
          <p:cNvPr id="15" name="Picture 14">
            <a:extLst>
              <a:ext uri="{FF2B5EF4-FFF2-40B4-BE49-F238E27FC236}">
                <a16:creationId xmlns:a16="http://schemas.microsoft.com/office/drawing/2014/main" id="{2DDBDD27-2E52-487C-9185-0DCA020C78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58300" y="2673994"/>
            <a:ext cx="1600199" cy="1297003"/>
          </a:xfrm>
          <a:prstGeom prst="rect">
            <a:avLst/>
          </a:prstGeom>
        </p:spPr>
      </p:pic>
    </p:spTree>
    <p:extLst>
      <p:ext uri="{BB962C8B-B14F-4D97-AF65-F5344CB8AC3E}">
        <p14:creationId xmlns:p14="http://schemas.microsoft.com/office/powerpoint/2010/main" val="3478541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pPr fontAlgn="base">
                <a:spcBef>
                  <a:spcPct val="0"/>
                </a:spcBef>
                <a:spcAft>
                  <a:spcPct val="0"/>
                </a:spcAft>
                <a:defRPr/>
              </a:pPr>
              <a:t>23</a:t>
            </a:fld>
            <a:endParaRPr lang="en-US"/>
          </a:p>
        </p:txBody>
      </p:sp>
      <p:sp>
        <p:nvSpPr>
          <p:cNvPr id="2" name="Title 1"/>
          <p:cNvSpPr>
            <a:spLocks noGrp="1"/>
          </p:cNvSpPr>
          <p:nvPr>
            <p:ph type="title"/>
          </p:nvPr>
        </p:nvSpPr>
        <p:spPr/>
        <p:txBody>
          <a:bodyPr/>
          <a:lstStyle/>
          <a:p>
            <a:pPr>
              <a:lnSpc>
                <a:spcPct val="100000"/>
              </a:lnSpc>
            </a:pPr>
            <a:r>
              <a:rPr lang="en-US"/>
              <a:t>Blue365</a:t>
            </a:r>
            <a:r>
              <a:rPr lang="en-US" sz="2000" baseline="50000"/>
              <a:t>®</a:t>
            </a:r>
            <a:r>
              <a:rPr lang="en-US" baseline="45000"/>
              <a:t> </a:t>
            </a:r>
            <a:r>
              <a:rPr lang="en-US"/>
              <a:t> </a:t>
            </a:r>
          </a:p>
        </p:txBody>
      </p:sp>
      <p:sp>
        <p:nvSpPr>
          <p:cNvPr id="16" name="Content Placeholder 2"/>
          <p:cNvSpPr>
            <a:spLocks noGrp="1"/>
          </p:cNvSpPr>
          <p:nvPr>
            <p:ph idx="1"/>
          </p:nvPr>
        </p:nvSpPr>
        <p:spPr>
          <a:xfrm>
            <a:off x="457200" y="1111361"/>
            <a:ext cx="7086601" cy="4876800"/>
          </a:xfrm>
        </p:spPr>
        <p:txBody>
          <a:bodyPr vert="horz" wrap="square" lIns="0" tIns="0" rIns="0" bIns="0" rtlCol="0" anchor="t">
            <a:noAutofit/>
          </a:bodyPr>
          <a:lstStyle/>
          <a:p>
            <a:r>
              <a:rPr lang="en-US" sz="2000" b="1" dirty="0">
                <a:solidFill>
                  <a:schemeClr val="accent1"/>
                </a:solidFill>
              </a:rPr>
              <a:t>What is Blue365</a:t>
            </a:r>
            <a:r>
              <a:rPr lang="en-US" sz="1600" baseline="55000" dirty="0">
                <a:solidFill>
                  <a:schemeClr val="accent1"/>
                </a:solidFill>
              </a:rPr>
              <a:t>®</a:t>
            </a:r>
            <a:r>
              <a:rPr lang="en-US" sz="2000" b="1" dirty="0">
                <a:solidFill>
                  <a:schemeClr val="accent1"/>
                </a:solidFill>
              </a:rPr>
              <a:t>?</a:t>
            </a:r>
          </a:p>
          <a:p>
            <a:r>
              <a:rPr lang="en-US" sz="1800" dirty="0"/>
              <a:t>Blue365 offers premier health and wellness discounts to BCBSTX members, and it is free to join.</a:t>
            </a:r>
          </a:p>
          <a:p>
            <a:r>
              <a:rPr lang="en-US" sz="1200" dirty="0"/>
              <a:t> </a:t>
            </a:r>
            <a:endParaRPr lang="en-US" sz="800" dirty="0"/>
          </a:p>
          <a:p>
            <a:r>
              <a:rPr lang="en-US" sz="2000" b="1" dirty="0">
                <a:solidFill>
                  <a:schemeClr val="accent1"/>
                </a:solidFill>
              </a:rPr>
              <a:t>You can find savings like:</a:t>
            </a:r>
          </a:p>
          <a:p>
            <a:pPr marL="285750" indent="-285750">
              <a:lnSpc>
                <a:spcPct val="100000"/>
              </a:lnSpc>
              <a:buFont typeface="Arial" panose="020B0604020202020204" pitchFamily="34" charset="0"/>
              <a:buChar char="•"/>
            </a:pPr>
            <a:r>
              <a:rPr lang="en-US" sz="1800" dirty="0"/>
              <a:t>Discounts on exercise clothes and shoes</a:t>
            </a:r>
          </a:p>
          <a:p>
            <a:pPr marL="285750" indent="-285750">
              <a:lnSpc>
                <a:spcPct val="100000"/>
              </a:lnSpc>
              <a:buFont typeface="Arial" panose="020B0604020202020204" pitchFamily="34" charset="0"/>
              <a:buChar char="•"/>
            </a:pPr>
            <a:r>
              <a:rPr lang="en-US" sz="1800" dirty="0"/>
              <a:t>Discounted gym memberships and fitness aids, such as personal fitness trackers</a:t>
            </a:r>
          </a:p>
          <a:p>
            <a:pPr marL="285750" indent="-285750">
              <a:lnSpc>
                <a:spcPct val="100000"/>
              </a:lnSpc>
              <a:buFont typeface="Arial" panose="020B0604020202020204" pitchFamily="34" charset="0"/>
              <a:buChar char="•"/>
            </a:pPr>
            <a:r>
              <a:rPr lang="en-US" sz="1800" dirty="0"/>
              <a:t>Savings on eye exams, glasses, contacts, and hearing aids</a:t>
            </a:r>
          </a:p>
          <a:p>
            <a:pPr marL="285750" indent="-285750">
              <a:lnSpc>
                <a:spcPct val="100000"/>
              </a:lnSpc>
              <a:buFont typeface="Arial" panose="020B0604020202020204" pitchFamily="34" charset="0"/>
              <a:buChar char="•"/>
            </a:pPr>
            <a:r>
              <a:rPr lang="en-US" sz="1800" dirty="0"/>
              <a:t>And more</a:t>
            </a:r>
          </a:p>
          <a:p>
            <a:r>
              <a:rPr lang="en-US" sz="1800" b="1" dirty="0">
                <a:solidFill>
                  <a:schemeClr val="accent1"/>
                </a:solidFill>
              </a:rPr>
              <a:t>To learn more about Blue365, visit www.blue365deals.com/bcbstx.com</a:t>
            </a:r>
            <a:endParaRPr lang="en-US" sz="2000" b="1" dirty="0">
              <a:solidFill>
                <a:schemeClr val="accent1"/>
              </a:solidFill>
            </a:endParaRPr>
          </a:p>
          <a:p>
            <a:endParaRPr lang="en-US" sz="2000" b="1" dirty="0"/>
          </a:p>
        </p:txBody>
      </p:sp>
      <p:sp>
        <p:nvSpPr>
          <p:cNvPr id="5" name="TextBox 4">
            <a:extLst>
              <a:ext uri="{FF2B5EF4-FFF2-40B4-BE49-F238E27FC236}">
                <a16:creationId xmlns:a16="http://schemas.microsoft.com/office/drawing/2014/main" id="{01959F24-88BF-4E8C-9364-C76A4E3322D5}"/>
              </a:ext>
            </a:extLst>
          </p:cNvPr>
          <p:cNvSpPr txBox="1"/>
          <p:nvPr/>
        </p:nvSpPr>
        <p:spPr>
          <a:xfrm>
            <a:off x="457200" y="6178732"/>
            <a:ext cx="6884277" cy="376646"/>
          </a:xfrm>
          <a:prstGeom prst="rect">
            <a:avLst/>
          </a:prstGeom>
          <a:noFill/>
        </p:spPr>
        <p:txBody>
          <a:bodyPr wrap="none" lIns="0" tIns="0" rIns="0" bIns="0" rtlCol="0" anchor="t" anchorCtr="0">
            <a:noAutofit/>
          </a:bodyPr>
          <a:lstStyle/>
          <a:p>
            <a:r>
              <a:rPr lang="en-US" sz="1200" dirty="0"/>
              <a:t>Blue365 is a discount program only for BCBSTX members. This is NOT insurance.</a:t>
            </a:r>
            <a:endParaRPr lang="en-US" sz="1200" dirty="0">
              <a:solidFill>
                <a:prstClr val="black"/>
              </a:solidFill>
            </a:endParaRPr>
          </a:p>
        </p:txBody>
      </p:sp>
      <p:grpSp>
        <p:nvGrpSpPr>
          <p:cNvPr id="6" name="Group 5">
            <a:extLst>
              <a:ext uri="{FF2B5EF4-FFF2-40B4-BE49-F238E27FC236}">
                <a16:creationId xmlns:a16="http://schemas.microsoft.com/office/drawing/2014/main" id="{B4DB565A-5919-4018-AE70-9B5194D05D68}"/>
              </a:ext>
            </a:extLst>
          </p:cNvPr>
          <p:cNvGrpSpPr>
            <a:grpSpLocks noChangeAspect="1"/>
          </p:cNvGrpSpPr>
          <p:nvPr/>
        </p:nvGrpSpPr>
        <p:grpSpPr>
          <a:xfrm>
            <a:off x="9506401" y="2503147"/>
            <a:ext cx="1245112" cy="1188720"/>
            <a:chOff x="6175374" y="2966248"/>
            <a:chExt cx="876301" cy="836613"/>
          </a:xfrm>
        </p:grpSpPr>
        <p:sp>
          <p:nvSpPr>
            <p:cNvPr id="7" name="Freeform 12">
              <a:extLst>
                <a:ext uri="{FF2B5EF4-FFF2-40B4-BE49-F238E27FC236}">
                  <a16:creationId xmlns:a16="http://schemas.microsoft.com/office/drawing/2014/main" id="{0AF1B668-9F91-4CE3-A096-C86BDB455066}"/>
                </a:ext>
              </a:extLst>
            </p:cNvPr>
            <p:cNvSpPr>
              <a:spLocks noEditPoints="1"/>
            </p:cNvSpPr>
            <p:nvPr/>
          </p:nvSpPr>
          <p:spPr bwMode="auto">
            <a:xfrm>
              <a:off x="6376987" y="3472660"/>
              <a:ext cx="273050" cy="271463"/>
            </a:xfrm>
            <a:custGeom>
              <a:avLst/>
              <a:gdLst>
                <a:gd name="T0" fmla="*/ 96 w 192"/>
                <a:gd name="T1" fmla="*/ 0 h 191"/>
                <a:gd name="T2" fmla="*/ 0 w 192"/>
                <a:gd name="T3" fmla="*/ 96 h 191"/>
                <a:gd name="T4" fmla="*/ 96 w 192"/>
                <a:gd name="T5" fmla="*/ 191 h 191"/>
                <a:gd name="T6" fmla="*/ 192 w 192"/>
                <a:gd name="T7" fmla="*/ 96 h 191"/>
                <a:gd name="T8" fmla="*/ 96 w 192"/>
                <a:gd name="T9" fmla="*/ 0 h 191"/>
                <a:gd name="T10" fmla="*/ 107 w 192"/>
                <a:gd name="T11" fmla="*/ 84 h 191"/>
                <a:gd name="T12" fmla="*/ 135 w 192"/>
                <a:gd name="T13" fmla="*/ 116 h 191"/>
                <a:gd name="T14" fmla="*/ 105 w 192"/>
                <a:gd name="T15" fmla="*/ 148 h 191"/>
                <a:gd name="T16" fmla="*/ 105 w 192"/>
                <a:gd name="T17" fmla="*/ 164 h 191"/>
                <a:gd name="T18" fmla="*/ 89 w 192"/>
                <a:gd name="T19" fmla="*/ 164 h 191"/>
                <a:gd name="T20" fmla="*/ 89 w 192"/>
                <a:gd name="T21" fmla="*/ 149 h 191"/>
                <a:gd name="T22" fmla="*/ 56 w 192"/>
                <a:gd name="T23" fmla="*/ 140 h 191"/>
                <a:gd name="T24" fmla="*/ 64 w 192"/>
                <a:gd name="T25" fmla="*/ 121 h 191"/>
                <a:gd name="T26" fmla="*/ 93 w 192"/>
                <a:gd name="T27" fmla="*/ 130 h 191"/>
                <a:gd name="T28" fmla="*/ 110 w 192"/>
                <a:gd name="T29" fmla="*/ 119 h 191"/>
                <a:gd name="T30" fmla="*/ 91 w 192"/>
                <a:gd name="T31" fmla="*/ 104 h 191"/>
                <a:gd name="T32" fmla="*/ 61 w 192"/>
                <a:gd name="T33" fmla="*/ 72 h 191"/>
                <a:gd name="T34" fmla="*/ 90 w 192"/>
                <a:gd name="T35" fmla="*/ 41 h 191"/>
                <a:gd name="T36" fmla="*/ 90 w 192"/>
                <a:gd name="T37" fmla="*/ 27 h 191"/>
                <a:gd name="T38" fmla="*/ 106 w 192"/>
                <a:gd name="T39" fmla="*/ 27 h 191"/>
                <a:gd name="T40" fmla="*/ 106 w 192"/>
                <a:gd name="T41" fmla="*/ 40 h 191"/>
                <a:gd name="T42" fmla="*/ 135 w 192"/>
                <a:gd name="T43" fmla="*/ 47 h 191"/>
                <a:gd name="T44" fmla="*/ 128 w 192"/>
                <a:gd name="T45" fmla="*/ 66 h 191"/>
                <a:gd name="T46" fmla="*/ 101 w 192"/>
                <a:gd name="T47" fmla="*/ 59 h 191"/>
                <a:gd name="T48" fmla="*/ 87 w 192"/>
                <a:gd name="T49" fmla="*/ 69 h 191"/>
                <a:gd name="T50" fmla="*/ 107 w 192"/>
                <a:gd name="T51" fmla="*/ 8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91">
                  <a:moveTo>
                    <a:pt x="96" y="0"/>
                  </a:moveTo>
                  <a:cubicBezTo>
                    <a:pt x="43" y="0"/>
                    <a:pt x="0" y="43"/>
                    <a:pt x="0" y="96"/>
                  </a:cubicBezTo>
                  <a:cubicBezTo>
                    <a:pt x="0" y="148"/>
                    <a:pt x="43" y="191"/>
                    <a:pt x="96" y="191"/>
                  </a:cubicBezTo>
                  <a:cubicBezTo>
                    <a:pt x="149" y="191"/>
                    <a:pt x="192" y="148"/>
                    <a:pt x="192" y="96"/>
                  </a:cubicBezTo>
                  <a:cubicBezTo>
                    <a:pt x="192" y="43"/>
                    <a:pt x="149" y="0"/>
                    <a:pt x="96" y="0"/>
                  </a:cubicBezTo>
                  <a:close/>
                  <a:moveTo>
                    <a:pt x="107" y="84"/>
                  </a:moveTo>
                  <a:cubicBezTo>
                    <a:pt x="127" y="91"/>
                    <a:pt x="135" y="101"/>
                    <a:pt x="135" y="116"/>
                  </a:cubicBezTo>
                  <a:cubicBezTo>
                    <a:pt x="135" y="132"/>
                    <a:pt x="125" y="145"/>
                    <a:pt x="105" y="148"/>
                  </a:cubicBezTo>
                  <a:cubicBezTo>
                    <a:pt x="105" y="164"/>
                    <a:pt x="105" y="164"/>
                    <a:pt x="105" y="164"/>
                  </a:cubicBezTo>
                  <a:cubicBezTo>
                    <a:pt x="89" y="164"/>
                    <a:pt x="89" y="164"/>
                    <a:pt x="89" y="164"/>
                  </a:cubicBezTo>
                  <a:cubicBezTo>
                    <a:pt x="89" y="149"/>
                    <a:pt x="89" y="149"/>
                    <a:pt x="89" y="149"/>
                  </a:cubicBezTo>
                  <a:cubicBezTo>
                    <a:pt x="77" y="149"/>
                    <a:pt x="63" y="143"/>
                    <a:pt x="56" y="140"/>
                  </a:cubicBezTo>
                  <a:cubicBezTo>
                    <a:pt x="64" y="121"/>
                    <a:pt x="64" y="121"/>
                    <a:pt x="64" y="121"/>
                  </a:cubicBezTo>
                  <a:cubicBezTo>
                    <a:pt x="71" y="125"/>
                    <a:pt x="82" y="130"/>
                    <a:pt x="93" y="130"/>
                  </a:cubicBezTo>
                  <a:cubicBezTo>
                    <a:pt x="103" y="130"/>
                    <a:pt x="110" y="126"/>
                    <a:pt x="110" y="119"/>
                  </a:cubicBezTo>
                  <a:cubicBezTo>
                    <a:pt x="110" y="112"/>
                    <a:pt x="104" y="108"/>
                    <a:pt x="91" y="104"/>
                  </a:cubicBezTo>
                  <a:cubicBezTo>
                    <a:pt x="73" y="98"/>
                    <a:pt x="61" y="89"/>
                    <a:pt x="61" y="72"/>
                  </a:cubicBezTo>
                  <a:cubicBezTo>
                    <a:pt x="61" y="57"/>
                    <a:pt x="71" y="45"/>
                    <a:pt x="90" y="41"/>
                  </a:cubicBezTo>
                  <a:cubicBezTo>
                    <a:pt x="90" y="27"/>
                    <a:pt x="90" y="27"/>
                    <a:pt x="90" y="27"/>
                  </a:cubicBezTo>
                  <a:cubicBezTo>
                    <a:pt x="106" y="27"/>
                    <a:pt x="106" y="27"/>
                    <a:pt x="106" y="27"/>
                  </a:cubicBezTo>
                  <a:cubicBezTo>
                    <a:pt x="106" y="40"/>
                    <a:pt x="106" y="40"/>
                    <a:pt x="106" y="40"/>
                  </a:cubicBezTo>
                  <a:cubicBezTo>
                    <a:pt x="117" y="41"/>
                    <a:pt x="130" y="45"/>
                    <a:pt x="135" y="47"/>
                  </a:cubicBezTo>
                  <a:cubicBezTo>
                    <a:pt x="128" y="66"/>
                    <a:pt x="128" y="66"/>
                    <a:pt x="128" y="66"/>
                  </a:cubicBezTo>
                  <a:cubicBezTo>
                    <a:pt x="124" y="64"/>
                    <a:pt x="114" y="59"/>
                    <a:pt x="101" y="59"/>
                  </a:cubicBezTo>
                  <a:cubicBezTo>
                    <a:pt x="90" y="59"/>
                    <a:pt x="87" y="64"/>
                    <a:pt x="87" y="69"/>
                  </a:cubicBezTo>
                  <a:cubicBezTo>
                    <a:pt x="87" y="75"/>
                    <a:pt x="93" y="79"/>
                    <a:pt x="107" y="84"/>
                  </a:cubicBezTo>
                  <a:close/>
                </a:path>
              </a:pathLst>
            </a:custGeom>
            <a:solidFill>
              <a:srgbClr val="5CA7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16">
              <a:extLst>
                <a:ext uri="{FF2B5EF4-FFF2-40B4-BE49-F238E27FC236}">
                  <a16:creationId xmlns:a16="http://schemas.microsoft.com/office/drawing/2014/main" id="{F63C1841-CEBB-4F53-88CB-CF2B725D7426}"/>
                </a:ext>
              </a:extLst>
            </p:cNvPr>
            <p:cNvSpPr>
              <a:spLocks/>
            </p:cNvSpPr>
            <p:nvPr/>
          </p:nvSpPr>
          <p:spPr bwMode="auto">
            <a:xfrm>
              <a:off x="6438899" y="3258348"/>
              <a:ext cx="230188" cy="168275"/>
            </a:xfrm>
            <a:custGeom>
              <a:avLst/>
              <a:gdLst>
                <a:gd name="T0" fmla="*/ 0 w 145"/>
                <a:gd name="T1" fmla="*/ 106 h 106"/>
                <a:gd name="T2" fmla="*/ 77 w 145"/>
                <a:gd name="T3" fmla="*/ 106 h 106"/>
                <a:gd name="T4" fmla="*/ 145 w 145"/>
                <a:gd name="T5" fmla="*/ 75 h 106"/>
                <a:gd name="T6" fmla="*/ 145 w 145"/>
                <a:gd name="T7" fmla="*/ 0 h 106"/>
                <a:gd name="T8" fmla="*/ 0 w 145"/>
                <a:gd name="T9" fmla="*/ 106 h 106"/>
              </a:gdLst>
              <a:ahLst/>
              <a:cxnLst>
                <a:cxn ang="0">
                  <a:pos x="T0" y="T1"/>
                </a:cxn>
                <a:cxn ang="0">
                  <a:pos x="T2" y="T3"/>
                </a:cxn>
                <a:cxn ang="0">
                  <a:pos x="T4" y="T5"/>
                </a:cxn>
                <a:cxn ang="0">
                  <a:pos x="T6" y="T7"/>
                </a:cxn>
                <a:cxn ang="0">
                  <a:pos x="T8" y="T9"/>
                </a:cxn>
              </a:cxnLst>
              <a:rect l="0" t="0" r="r" b="b"/>
              <a:pathLst>
                <a:path w="145" h="106">
                  <a:moveTo>
                    <a:pt x="0" y="106"/>
                  </a:moveTo>
                  <a:lnTo>
                    <a:pt x="77" y="106"/>
                  </a:lnTo>
                  <a:lnTo>
                    <a:pt x="145" y="75"/>
                  </a:lnTo>
                  <a:lnTo>
                    <a:pt x="145" y="0"/>
                  </a:lnTo>
                  <a:lnTo>
                    <a:pt x="0" y="1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17">
              <a:extLst>
                <a:ext uri="{FF2B5EF4-FFF2-40B4-BE49-F238E27FC236}">
                  <a16:creationId xmlns:a16="http://schemas.microsoft.com/office/drawing/2014/main" id="{5973AD54-41DC-4A75-8E5C-483CD40693ED}"/>
                </a:ext>
              </a:extLst>
            </p:cNvPr>
            <p:cNvSpPr>
              <a:spLocks noEditPoints="1"/>
            </p:cNvSpPr>
            <p:nvPr/>
          </p:nvSpPr>
          <p:spPr bwMode="auto">
            <a:xfrm>
              <a:off x="6805612" y="3107535"/>
              <a:ext cx="246063" cy="222250"/>
            </a:xfrm>
            <a:custGeom>
              <a:avLst/>
              <a:gdLst>
                <a:gd name="T0" fmla="*/ 41 w 173"/>
                <a:gd name="T1" fmla="*/ 32 h 156"/>
                <a:gd name="T2" fmla="*/ 24 w 173"/>
                <a:gd name="T3" fmla="*/ 75 h 156"/>
                <a:gd name="T4" fmla="*/ 0 w 173"/>
                <a:gd name="T5" fmla="*/ 87 h 156"/>
                <a:gd name="T6" fmla="*/ 26 w 173"/>
                <a:gd name="T7" fmla="*/ 130 h 156"/>
                <a:gd name="T8" fmla="*/ 41 w 173"/>
                <a:gd name="T9" fmla="*/ 123 h 156"/>
                <a:gd name="T10" fmla="*/ 49 w 173"/>
                <a:gd name="T11" fmla="*/ 131 h 156"/>
                <a:gd name="T12" fmla="*/ 147 w 173"/>
                <a:gd name="T13" fmla="*/ 124 h 156"/>
                <a:gd name="T14" fmla="*/ 140 w 173"/>
                <a:gd name="T15" fmla="*/ 25 h 156"/>
                <a:gd name="T16" fmla="*/ 41 w 173"/>
                <a:gd name="T17" fmla="*/ 32 h 156"/>
                <a:gd name="T18" fmla="*/ 128 w 173"/>
                <a:gd name="T19" fmla="*/ 107 h 156"/>
                <a:gd name="T20" fmla="*/ 65 w 173"/>
                <a:gd name="T21" fmla="*/ 112 h 156"/>
                <a:gd name="T22" fmla="*/ 60 w 173"/>
                <a:gd name="T23" fmla="*/ 49 h 156"/>
                <a:gd name="T24" fmla="*/ 123 w 173"/>
                <a:gd name="T25" fmla="*/ 44 h 156"/>
                <a:gd name="T26" fmla="*/ 128 w 173"/>
                <a:gd name="T27" fmla="*/ 10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56">
                  <a:moveTo>
                    <a:pt x="41" y="32"/>
                  </a:moveTo>
                  <a:cubicBezTo>
                    <a:pt x="30" y="45"/>
                    <a:pt x="25" y="60"/>
                    <a:pt x="24" y="75"/>
                  </a:cubicBezTo>
                  <a:cubicBezTo>
                    <a:pt x="0" y="87"/>
                    <a:pt x="0" y="87"/>
                    <a:pt x="0" y="87"/>
                  </a:cubicBezTo>
                  <a:cubicBezTo>
                    <a:pt x="26" y="130"/>
                    <a:pt x="26" y="130"/>
                    <a:pt x="26" y="130"/>
                  </a:cubicBezTo>
                  <a:cubicBezTo>
                    <a:pt x="41" y="123"/>
                    <a:pt x="41" y="123"/>
                    <a:pt x="41" y="123"/>
                  </a:cubicBezTo>
                  <a:cubicBezTo>
                    <a:pt x="43" y="126"/>
                    <a:pt x="46" y="129"/>
                    <a:pt x="49" y="131"/>
                  </a:cubicBezTo>
                  <a:cubicBezTo>
                    <a:pt x="78" y="156"/>
                    <a:pt x="122" y="153"/>
                    <a:pt x="147" y="124"/>
                  </a:cubicBezTo>
                  <a:cubicBezTo>
                    <a:pt x="173" y="94"/>
                    <a:pt x="169" y="50"/>
                    <a:pt x="140" y="25"/>
                  </a:cubicBezTo>
                  <a:cubicBezTo>
                    <a:pt x="110" y="0"/>
                    <a:pt x="66" y="3"/>
                    <a:pt x="41" y="32"/>
                  </a:cubicBezTo>
                  <a:close/>
                  <a:moveTo>
                    <a:pt x="128" y="107"/>
                  </a:moveTo>
                  <a:cubicBezTo>
                    <a:pt x="112" y="126"/>
                    <a:pt x="84" y="128"/>
                    <a:pt x="65" y="112"/>
                  </a:cubicBezTo>
                  <a:cubicBezTo>
                    <a:pt x="47" y="96"/>
                    <a:pt x="44" y="68"/>
                    <a:pt x="60" y="49"/>
                  </a:cubicBezTo>
                  <a:cubicBezTo>
                    <a:pt x="76" y="30"/>
                    <a:pt x="105" y="28"/>
                    <a:pt x="123" y="44"/>
                  </a:cubicBezTo>
                  <a:cubicBezTo>
                    <a:pt x="142" y="60"/>
                    <a:pt x="144" y="88"/>
                    <a:pt x="128" y="1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18">
              <a:extLst>
                <a:ext uri="{FF2B5EF4-FFF2-40B4-BE49-F238E27FC236}">
                  <a16:creationId xmlns:a16="http://schemas.microsoft.com/office/drawing/2014/main" id="{0B3F9755-AEC7-49DB-8929-A6A334B86575}"/>
                </a:ext>
              </a:extLst>
            </p:cNvPr>
            <p:cNvSpPr>
              <a:spLocks noEditPoints="1"/>
            </p:cNvSpPr>
            <p:nvPr/>
          </p:nvSpPr>
          <p:spPr bwMode="auto">
            <a:xfrm>
              <a:off x="6611937" y="2966248"/>
              <a:ext cx="222250" cy="736600"/>
            </a:xfrm>
            <a:custGeom>
              <a:avLst/>
              <a:gdLst>
                <a:gd name="T0" fmla="*/ 111 w 156"/>
                <a:gd name="T1" fmla="*/ 140 h 518"/>
                <a:gd name="T2" fmla="*/ 131 w 156"/>
                <a:gd name="T3" fmla="*/ 124 h 518"/>
                <a:gd name="T4" fmla="*/ 124 w 156"/>
                <a:gd name="T5" fmla="*/ 25 h 518"/>
                <a:gd name="T6" fmla="*/ 25 w 156"/>
                <a:gd name="T7" fmla="*/ 33 h 518"/>
                <a:gd name="T8" fmla="*/ 33 w 156"/>
                <a:gd name="T9" fmla="*/ 132 h 518"/>
                <a:gd name="T10" fmla="*/ 60 w 156"/>
                <a:gd name="T11" fmla="*/ 146 h 518"/>
                <a:gd name="T12" fmla="*/ 60 w 156"/>
                <a:gd name="T13" fmla="*/ 518 h 518"/>
                <a:gd name="T14" fmla="*/ 94 w 156"/>
                <a:gd name="T15" fmla="*/ 478 h 518"/>
                <a:gd name="T16" fmla="*/ 145 w 156"/>
                <a:gd name="T17" fmla="*/ 241 h 518"/>
                <a:gd name="T18" fmla="*/ 111 w 156"/>
                <a:gd name="T19" fmla="*/ 185 h 518"/>
                <a:gd name="T20" fmla="*/ 111 w 156"/>
                <a:gd name="T21" fmla="*/ 140 h 518"/>
                <a:gd name="T22" fmla="*/ 49 w 156"/>
                <a:gd name="T23" fmla="*/ 112 h 518"/>
                <a:gd name="T24" fmla="*/ 44 w 156"/>
                <a:gd name="T25" fmla="*/ 49 h 518"/>
                <a:gd name="T26" fmla="*/ 107 w 156"/>
                <a:gd name="T27" fmla="*/ 44 h 518"/>
                <a:gd name="T28" fmla="*/ 112 w 156"/>
                <a:gd name="T29" fmla="*/ 107 h 518"/>
                <a:gd name="T30" fmla="*/ 49 w 156"/>
                <a:gd name="T31" fmla="*/ 112 h 518"/>
                <a:gd name="T32" fmla="*/ 110 w 156"/>
                <a:gd name="T33" fmla="*/ 240 h 518"/>
                <a:gd name="T34" fmla="*/ 92 w 156"/>
                <a:gd name="T35" fmla="*/ 242 h 518"/>
                <a:gd name="T36" fmla="*/ 91 w 156"/>
                <a:gd name="T37" fmla="*/ 224 h 518"/>
                <a:gd name="T38" fmla="*/ 108 w 156"/>
                <a:gd name="T39" fmla="*/ 223 h 518"/>
                <a:gd name="T40" fmla="*/ 110 w 156"/>
                <a:gd name="T41" fmla="*/ 24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518">
                  <a:moveTo>
                    <a:pt x="111" y="140"/>
                  </a:moveTo>
                  <a:cubicBezTo>
                    <a:pt x="119" y="136"/>
                    <a:pt x="126" y="131"/>
                    <a:pt x="131" y="124"/>
                  </a:cubicBezTo>
                  <a:cubicBezTo>
                    <a:pt x="156" y="94"/>
                    <a:pt x="153" y="50"/>
                    <a:pt x="124" y="25"/>
                  </a:cubicBezTo>
                  <a:cubicBezTo>
                    <a:pt x="94" y="0"/>
                    <a:pt x="50" y="3"/>
                    <a:pt x="25" y="33"/>
                  </a:cubicBezTo>
                  <a:cubicBezTo>
                    <a:pt x="0" y="62"/>
                    <a:pt x="3" y="106"/>
                    <a:pt x="33" y="132"/>
                  </a:cubicBezTo>
                  <a:cubicBezTo>
                    <a:pt x="41" y="139"/>
                    <a:pt x="50" y="143"/>
                    <a:pt x="60" y="146"/>
                  </a:cubicBezTo>
                  <a:cubicBezTo>
                    <a:pt x="60" y="518"/>
                    <a:pt x="60" y="518"/>
                    <a:pt x="60" y="518"/>
                  </a:cubicBezTo>
                  <a:cubicBezTo>
                    <a:pt x="94" y="478"/>
                    <a:pt x="94" y="478"/>
                    <a:pt x="94" y="478"/>
                  </a:cubicBezTo>
                  <a:cubicBezTo>
                    <a:pt x="145" y="241"/>
                    <a:pt x="145" y="241"/>
                    <a:pt x="145" y="241"/>
                  </a:cubicBezTo>
                  <a:cubicBezTo>
                    <a:pt x="111" y="185"/>
                    <a:pt x="111" y="185"/>
                    <a:pt x="111" y="185"/>
                  </a:cubicBezTo>
                  <a:lnTo>
                    <a:pt x="111" y="140"/>
                  </a:lnTo>
                  <a:close/>
                  <a:moveTo>
                    <a:pt x="49" y="112"/>
                  </a:moveTo>
                  <a:cubicBezTo>
                    <a:pt x="30" y="96"/>
                    <a:pt x="28" y="68"/>
                    <a:pt x="44" y="49"/>
                  </a:cubicBezTo>
                  <a:cubicBezTo>
                    <a:pt x="60" y="31"/>
                    <a:pt x="88" y="28"/>
                    <a:pt x="107" y="44"/>
                  </a:cubicBezTo>
                  <a:cubicBezTo>
                    <a:pt x="126" y="60"/>
                    <a:pt x="128" y="89"/>
                    <a:pt x="112" y="107"/>
                  </a:cubicBezTo>
                  <a:cubicBezTo>
                    <a:pt x="96" y="126"/>
                    <a:pt x="68" y="128"/>
                    <a:pt x="49" y="112"/>
                  </a:cubicBezTo>
                  <a:close/>
                  <a:moveTo>
                    <a:pt x="110" y="240"/>
                  </a:moveTo>
                  <a:cubicBezTo>
                    <a:pt x="105" y="245"/>
                    <a:pt x="97" y="246"/>
                    <a:pt x="92" y="242"/>
                  </a:cubicBezTo>
                  <a:cubicBezTo>
                    <a:pt x="87" y="237"/>
                    <a:pt x="86" y="229"/>
                    <a:pt x="91" y="224"/>
                  </a:cubicBezTo>
                  <a:cubicBezTo>
                    <a:pt x="95" y="219"/>
                    <a:pt x="103" y="218"/>
                    <a:pt x="108" y="223"/>
                  </a:cubicBezTo>
                  <a:cubicBezTo>
                    <a:pt x="113" y="227"/>
                    <a:pt x="114" y="235"/>
                    <a:pt x="110" y="2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Line 119">
              <a:extLst>
                <a:ext uri="{FF2B5EF4-FFF2-40B4-BE49-F238E27FC236}">
                  <a16:creationId xmlns:a16="http://schemas.microsoft.com/office/drawing/2014/main" id="{FC06A8B7-D1CA-4259-9614-009E1B16E286}"/>
                </a:ext>
              </a:extLst>
            </p:cNvPr>
            <p:cNvSpPr>
              <a:spLocks noChangeShapeType="1"/>
            </p:cNvSpPr>
            <p:nvPr/>
          </p:nvSpPr>
          <p:spPr bwMode="auto">
            <a:xfrm>
              <a:off x="6761162" y="327898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Line 120">
              <a:extLst>
                <a:ext uri="{FF2B5EF4-FFF2-40B4-BE49-F238E27FC236}">
                  <a16:creationId xmlns:a16="http://schemas.microsoft.com/office/drawing/2014/main" id="{D8D834A8-2EB3-4BDC-A5E0-88F40B6676FC}"/>
                </a:ext>
              </a:extLst>
            </p:cNvPr>
            <p:cNvSpPr>
              <a:spLocks noChangeShapeType="1"/>
            </p:cNvSpPr>
            <p:nvPr/>
          </p:nvSpPr>
          <p:spPr bwMode="auto">
            <a:xfrm>
              <a:off x="6761162" y="3278985"/>
              <a:ext cx="0" cy="0"/>
            </a:xfrm>
            <a:prstGeom prst="line">
              <a:avLst/>
            </a:prstGeom>
            <a:noFill/>
            <a:ln w="476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21">
              <a:extLst>
                <a:ext uri="{FF2B5EF4-FFF2-40B4-BE49-F238E27FC236}">
                  <a16:creationId xmlns:a16="http://schemas.microsoft.com/office/drawing/2014/main" id="{F4F25AE5-7646-4B4E-933C-9ACABD184CC5}"/>
                </a:ext>
              </a:extLst>
            </p:cNvPr>
            <p:cNvSpPr>
              <a:spLocks noChangeShapeType="1"/>
            </p:cNvSpPr>
            <p:nvPr/>
          </p:nvSpPr>
          <p:spPr bwMode="auto">
            <a:xfrm>
              <a:off x="6764337" y="309324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Line 122">
              <a:extLst>
                <a:ext uri="{FF2B5EF4-FFF2-40B4-BE49-F238E27FC236}">
                  <a16:creationId xmlns:a16="http://schemas.microsoft.com/office/drawing/2014/main" id="{BB48B320-26A9-44A7-B4F9-4DA526972F74}"/>
                </a:ext>
              </a:extLst>
            </p:cNvPr>
            <p:cNvSpPr>
              <a:spLocks noChangeShapeType="1"/>
            </p:cNvSpPr>
            <p:nvPr/>
          </p:nvSpPr>
          <p:spPr bwMode="auto">
            <a:xfrm>
              <a:off x="6764337" y="3093248"/>
              <a:ext cx="0" cy="0"/>
            </a:xfrm>
            <a:prstGeom prst="line">
              <a:avLst/>
            </a:prstGeom>
            <a:noFill/>
            <a:ln w="4763"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23">
              <a:extLst>
                <a:ext uri="{FF2B5EF4-FFF2-40B4-BE49-F238E27FC236}">
                  <a16:creationId xmlns:a16="http://schemas.microsoft.com/office/drawing/2014/main" id="{3116A22F-E0DB-41FA-B4FD-4588A49B687F}"/>
                </a:ext>
              </a:extLst>
            </p:cNvPr>
            <p:cNvSpPr>
              <a:spLocks noChangeShapeType="1"/>
            </p:cNvSpPr>
            <p:nvPr/>
          </p:nvSpPr>
          <p:spPr bwMode="auto">
            <a:xfrm>
              <a:off x="6807199" y="3236123"/>
              <a:ext cx="0" cy="0"/>
            </a:xfrm>
            <a:prstGeom prst="line">
              <a:avLst/>
            </a:prstGeom>
            <a:noFill/>
            <a:ln w="4763" cap="flat">
              <a:solidFill>
                <a:srgbClr val="3E3D3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24">
              <a:extLst>
                <a:ext uri="{FF2B5EF4-FFF2-40B4-BE49-F238E27FC236}">
                  <a16:creationId xmlns:a16="http://schemas.microsoft.com/office/drawing/2014/main" id="{0A18D481-0FE2-4038-A73B-EFD82A5D38D2}"/>
                </a:ext>
              </a:extLst>
            </p:cNvPr>
            <p:cNvSpPr>
              <a:spLocks noChangeShapeType="1"/>
            </p:cNvSpPr>
            <p:nvPr/>
          </p:nvSpPr>
          <p:spPr bwMode="auto">
            <a:xfrm>
              <a:off x="6780212" y="3255173"/>
              <a:ext cx="0" cy="0"/>
            </a:xfrm>
            <a:prstGeom prst="line">
              <a:avLst/>
            </a:prstGeom>
            <a:noFill/>
            <a:ln w="4763" cap="flat">
              <a:solidFill>
                <a:srgbClr val="3E3D3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25">
              <a:extLst>
                <a:ext uri="{FF2B5EF4-FFF2-40B4-BE49-F238E27FC236}">
                  <a16:creationId xmlns:a16="http://schemas.microsoft.com/office/drawing/2014/main" id="{187150CE-6679-4070-BD26-2F5EF9965F28}"/>
                </a:ext>
              </a:extLst>
            </p:cNvPr>
            <p:cNvSpPr>
              <a:spLocks/>
            </p:cNvSpPr>
            <p:nvPr/>
          </p:nvSpPr>
          <p:spPr bwMode="auto">
            <a:xfrm>
              <a:off x="6175374" y="3413923"/>
              <a:ext cx="676275" cy="388938"/>
            </a:xfrm>
            <a:custGeom>
              <a:avLst/>
              <a:gdLst>
                <a:gd name="T0" fmla="*/ 476 w 476"/>
                <a:gd name="T1" fmla="*/ 8 h 273"/>
                <a:gd name="T2" fmla="*/ 476 w 476"/>
                <a:gd name="T3" fmla="*/ 273 h 273"/>
                <a:gd name="T4" fmla="*/ 0 w 476"/>
                <a:gd name="T5" fmla="*/ 273 h 273"/>
                <a:gd name="T6" fmla="*/ 0 w 476"/>
                <a:gd name="T7" fmla="*/ 0 h 273"/>
                <a:gd name="T8" fmla="*/ 378 w 476"/>
                <a:gd name="T9" fmla="*/ 0 h 273"/>
                <a:gd name="T10" fmla="*/ 378 w 476"/>
                <a:gd name="T11" fmla="*/ 16 h 273"/>
                <a:gd name="T12" fmla="*/ 76 w 476"/>
                <a:gd name="T13" fmla="*/ 16 h 273"/>
                <a:gd name="T14" fmla="*/ 16 w 476"/>
                <a:gd name="T15" fmla="*/ 77 h 273"/>
                <a:gd name="T16" fmla="*/ 16 w 476"/>
                <a:gd name="T17" fmla="*/ 197 h 273"/>
                <a:gd name="T18" fmla="*/ 76 w 476"/>
                <a:gd name="T19" fmla="*/ 257 h 273"/>
                <a:gd name="T20" fmla="*/ 399 w 476"/>
                <a:gd name="T21" fmla="*/ 257 h 273"/>
                <a:gd name="T22" fmla="*/ 460 w 476"/>
                <a:gd name="T23" fmla="*/ 197 h 273"/>
                <a:gd name="T24" fmla="*/ 460 w 476"/>
                <a:gd name="T25" fmla="*/ 8 h 273"/>
                <a:gd name="T26" fmla="*/ 476 w 476"/>
                <a:gd name="T27"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6" h="273">
                  <a:moveTo>
                    <a:pt x="476" y="8"/>
                  </a:moveTo>
                  <a:cubicBezTo>
                    <a:pt x="476" y="273"/>
                    <a:pt x="476" y="273"/>
                    <a:pt x="476" y="273"/>
                  </a:cubicBezTo>
                  <a:cubicBezTo>
                    <a:pt x="0" y="273"/>
                    <a:pt x="0" y="273"/>
                    <a:pt x="0" y="273"/>
                  </a:cubicBezTo>
                  <a:cubicBezTo>
                    <a:pt x="0" y="0"/>
                    <a:pt x="0" y="0"/>
                    <a:pt x="0" y="0"/>
                  </a:cubicBezTo>
                  <a:cubicBezTo>
                    <a:pt x="378" y="0"/>
                    <a:pt x="378" y="0"/>
                    <a:pt x="378" y="0"/>
                  </a:cubicBezTo>
                  <a:cubicBezTo>
                    <a:pt x="378" y="16"/>
                    <a:pt x="378" y="16"/>
                    <a:pt x="378" y="16"/>
                  </a:cubicBezTo>
                  <a:cubicBezTo>
                    <a:pt x="76" y="16"/>
                    <a:pt x="76" y="16"/>
                    <a:pt x="76" y="16"/>
                  </a:cubicBezTo>
                  <a:cubicBezTo>
                    <a:pt x="74" y="33"/>
                    <a:pt x="63" y="73"/>
                    <a:pt x="16" y="77"/>
                  </a:cubicBezTo>
                  <a:cubicBezTo>
                    <a:pt x="16" y="197"/>
                    <a:pt x="16" y="197"/>
                    <a:pt x="16" y="197"/>
                  </a:cubicBezTo>
                  <a:cubicBezTo>
                    <a:pt x="33" y="199"/>
                    <a:pt x="73" y="210"/>
                    <a:pt x="76" y="257"/>
                  </a:cubicBezTo>
                  <a:cubicBezTo>
                    <a:pt x="399" y="257"/>
                    <a:pt x="399" y="257"/>
                    <a:pt x="399" y="257"/>
                  </a:cubicBezTo>
                  <a:cubicBezTo>
                    <a:pt x="403" y="210"/>
                    <a:pt x="443" y="199"/>
                    <a:pt x="460" y="197"/>
                  </a:cubicBezTo>
                  <a:cubicBezTo>
                    <a:pt x="460" y="8"/>
                    <a:pt x="460" y="8"/>
                    <a:pt x="460" y="8"/>
                  </a:cubicBezTo>
                  <a:lnTo>
                    <a:pt x="476"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88953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pPr fontAlgn="base">
                <a:spcBef>
                  <a:spcPct val="0"/>
                </a:spcBef>
                <a:spcAft>
                  <a:spcPct val="0"/>
                </a:spcAft>
                <a:defRPr/>
              </a:pPr>
              <a:t>24</a:t>
            </a:fld>
            <a:endParaRPr lang="en-US"/>
          </a:p>
        </p:txBody>
      </p:sp>
      <p:sp>
        <p:nvSpPr>
          <p:cNvPr id="26" name="Text Placeholder 25">
            <a:extLst>
              <a:ext uri="{FF2B5EF4-FFF2-40B4-BE49-F238E27FC236}">
                <a16:creationId xmlns:a16="http://schemas.microsoft.com/office/drawing/2014/main" id="{4F3A12F1-8DB7-440D-B50A-B195F8C6E4AF}"/>
              </a:ext>
            </a:extLst>
          </p:cNvPr>
          <p:cNvSpPr>
            <a:spLocks noGrp="1"/>
          </p:cNvSpPr>
          <p:nvPr>
            <p:ph type="body" sz="quarter" idx="13"/>
          </p:nvPr>
        </p:nvSpPr>
        <p:spPr>
          <a:xfrm>
            <a:off x="336384" y="6211957"/>
            <a:ext cx="7086600" cy="312420"/>
          </a:xfrm>
        </p:spPr>
        <p:txBody>
          <a:bodyPr/>
          <a:lstStyle/>
          <a:p>
            <a:pPr>
              <a:spcAft>
                <a:spcPts val="200"/>
              </a:spcAft>
            </a:pPr>
            <a:endParaRPr lang="en-US"/>
          </a:p>
          <a:p>
            <a:endParaRPr lang="en-US"/>
          </a:p>
          <a:p>
            <a:endParaRPr lang="en-US"/>
          </a:p>
          <a:p>
            <a:endParaRPr lang="en-US"/>
          </a:p>
        </p:txBody>
      </p:sp>
      <p:sp>
        <p:nvSpPr>
          <p:cNvPr id="12" name="Content Placeholder 2"/>
          <p:cNvSpPr>
            <a:spLocks noGrp="1"/>
          </p:cNvSpPr>
          <p:nvPr>
            <p:ph idx="1"/>
          </p:nvPr>
        </p:nvSpPr>
        <p:spPr>
          <a:xfrm>
            <a:off x="457200" y="1148074"/>
            <a:ext cx="7086600" cy="4777238"/>
          </a:xfrm>
        </p:spPr>
        <p:txBody>
          <a:bodyPr/>
          <a:lstStyle/>
          <a:p>
            <a:pPr>
              <a:spcBef>
                <a:spcPts val="0"/>
              </a:spcBef>
              <a:spcAft>
                <a:spcPts val="400"/>
              </a:spcAft>
            </a:pPr>
            <a:r>
              <a:rPr lang="en-US" sz="2000" b="1" dirty="0">
                <a:solidFill>
                  <a:schemeClr val="accent1"/>
                </a:solidFill>
              </a:rPr>
              <a:t>What is </a:t>
            </a:r>
            <a:r>
              <a:rPr lang="en-US" sz="2000" b="1" dirty="0" err="1">
                <a:solidFill>
                  <a:schemeClr val="accent1"/>
                </a:solidFill>
              </a:rPr>
              <a:t>SilverSneakers</a:t>
            </a:r>
            <a:r>
              <a:rPr lang="en-US" sz="2000" b="1" dirty="0">
                <a:solidFill>
                  <a:schemeClr val="accent1"/>
                </a:solidFill>
              </a:rPr>
              <a:t>?</a:t>
            </a:r>
          </a:p>
          <a:p>
            <a:pPr>
              <a:spcBef>
                <a:spcPts val="0"/>
              </a:spcBef>
            </a:pPr>
            <a:r>
              <a:rPr lang="en-US" sz="1800" dirty="0" err="1"/>
              <a:t>SilverSneakers</a:t>
            </a:r>
            <a:r>
              <a:rPr lang="en-US" sz="1800" dirty="0"/>
              <a:t> is a fitness and lifestyle benefit that gives you the opportunity to connect with your community, make friends and stay active. </a:t>
            </a:r>
          </a:p>
          <a:p>
            <a:pPr>
              <a:spcBef>
                <a:spcPts val="0"/>
              </a:spcBef>
            </a:pPr>
            <a:endParaRPr lang="en-US" sz="1800" b="1" dirty="0"/>
          </a:p>
          <a:p>
            <a:pPr>
              <a:spcBef>
                <a:spcPts val="0"/>
              </a:spcBef>
            </a:pPr>
            <a:r>
              <a:rPr lang="en-US" sz="2000" b="1" dirty="0">
                <a:solidFill>
                  <a:schemeClr val="accent1"/>
                </a:solidFill>
              </a:rPr>
              <a:t>What does </a:t>
            </a:r>
            <a:r>
              <a:rPr lang="en-US" sz="2000" b="1" dirty="0" err="1">
                <a:solidFill>
                  <a:schemeClr val="accent1"/>
                </a:solidFill>
              </a:rPr>
              <a:t>SilverSneakers</a:t>
            </a:r>
            <a:r>
              <a:rPr lang="en-US" sz="2000" b="1" dirty="0">
                <a:solidFill>
                  <a:schemeClr val="accent1"/>
                </a:solidFill>
              </a:rPr>
              <a:t> include?</a:t>
            </a:r>
          </a:p>
          <a:p>
            <a:pPr marL="285750" indent="-285750">
              <a:spcBef>
                <a:spcPts val="0"/>
              </a:spcBef>
              <a:buFont typeface="Arial" panose="020B0604020202020204" pitchFamily="34" charset="0"/>
              <a:buChar char="•"/>
            </a:pPr>
            <a:r>
              <a:rPr lang="en-US" sz="1800" dirty="0"/>
              <a:t>Memberships to thousands of fitness locations</a:t>
            </a:r>
          </a:p>
          <a:p>
            <a:pPr marL="285750" indent="-285750">
              <a:spcBef>
                <a:spcPts val="0"/>
              </a:spcBef>
              <a:buFont typeface="Arial" panose="020B0604020202020204" pitchFamily="34" charset="0"/>
              <a:buChar char="•"/>
            </a:pPr>
            <a:r>
              <a:rPr lang="en-US" sz="1800" dirty="0"/>
              <a:t>Group exercise classes designed for all abilities</a:t>
            </a:r>
          </a:p>
          <a:p>
            <a:pPr marL="285750" indent="-285750">
              <a:spcBef>
                <a:spcPts val="0"/>
              </a:spcBef>
              <a:buFont typeface="Arial" panose="020B0604020202020204" pitchFamily="34" charset="0"/>
              <a:buChar char="•"/>
            </a:pPr>
            <a:r>
              <a:rPr lang="en-US" sz="1800" dirty="0" err="1"/>
              <a:t>SilverSneakers</a:t>
            </a:r>
            <a:r>
              <a:rPr lang="en-US" sz="1800" dirty="0"/>
              <a:t> On-Demand</a:t>
            </a:r>
            <a:r>
              <a:rPr lang="en-US" sz="1400" baseline="45000" dirty="0"/>
              <a:t>®</a:t>
            </a:r>
            <a:r>
              <a:rPr lang="en-US" sz="1800" baseline="45000" dirty="0"/>
              <a:t> </a:t>
            </a:r>
            <a:r>
              <a:rPr lang="en-US" sz="1800" dirty="0"/>
              <a:t>online workout videos that feature tips on fitness and nutrition, and allow you to exercise in the privacy and safety of your own home</a:t>
            </a:r>
          </a:p>
          <a:p>
            <a:pPr marL="285750" indent="-285750">
              <a:spcBef>
                <a:spcPts val="0"/>
              </a:spcBef>
              <a:buFont typeface="Arial" panose="020B0604020202020204" pitchFamily="34" charset="0"/>
              <a:buChar char="•"/>
            </a:pPr>
            <a:r>
              <a:rPr lang="en-US" sz="1800" dirty="0" err="1"/>
              <a:t>SilverSneakers</a:t>
            </a:r>
            <a:r>
              <a:rPr lang="en-US" sz="1800" dirty="0"/>
              <a:t> GO</a:t>
            </a:r>
            <a:r>
              <a:rPr lang="en-US" sz="1400" baseline="45000" dirty="0"/>
              <a:t>®</a:t>
            </a:r>
            <a:r>
              <a:rPr lang="en-US" sz="1400" dirty="0"/>
              <a:t> </a:t>
            </a:r>
            <a:r>
              <a:rPr lang="en-US" sz="1800" dirty="0"/>
              <a:t>mobile app with workout programs, location finder and more</a:t>
            </a:r>
            <a:endParaRPr lang="en-US" sz="1600" dirty="0"/>
          </a:p>
          <a:p>
            <a:pPr>
              <a:lnSpc>
                <a:spcPct val="100000"/>
              </a:lnSpc>
              <a:spcBef>
                <a:spcPts val="0"/>
              </a:spcBef>
              <a:spcAft>
                <a:spcPts val="700"/>
              </a:spcAft>
              <a:buClrTx/>
            </a:pPr>
            <a:endParaRPr lang="en-US" sz="1600" dirty="0"/>
          </a:p>
          <a:p>
            <a:pPr marL="173038" indent="-173038">
              <a:lnSpc>
                <a:spcPct val="100000"/>
              </a:lnSpc>
              <a:spcBef>
                <a:spcPts val="0"/>
              </a:spcBef>
              <a:spcAft>
                <a:spcPts val="700"/>
              </a:spcAft>
              <a:buClrTx/>
              <a:buFont typeface="Arial" panose="020B0604020202020204" pitchFamily="34" charset="0"/>
              <a:buChar char="•"/>
            </a:pPr>
            <a:endParaRPr lang="en-US" sz="1600" dirty="0"/>
          </a:p>
        </p:txBody>
      </p:sp>
      <p:sp>
        <p:nvSpPr>
          <p:cNvPr id="2" name="Title 1"/>
          <p:cNvSpPr>
            <a:spLocks noGrp="1"/>
          </p:cNvSpPr>
          <p:nvPr>
            <p:ph type="title"/>
          </p:nvPr>
        </p:nvSpPr>
        <p:spPr/>
        <p:txBody>
          <a:bodyPr/>
          <a:lstStyle/>
          <a:p>
            <a:pPr>
              <a:lnSpc>
                <a:spcPct val="100000"/>
              </a:lnSpc>
            </a:pPr>
            <a:r>
              <a:rPr lang="en-US"/>
              <a:t>SilverSneakers</a:t>
            </a:r>
            <a:r>
              <a:rPr lang="en-US" sz="1800" baseline="45000"/>
              <a:t>®</a:t>
            </a:r>
          </a:p>
        </p:txBody>
      </p:sp>
      <p:pic>
        <p:nvPicPr>
          <p:cNvPr id="5" name="Picture 4" descr="Icon&#10;&#10;Description automatically generated">
            <a:extLst>
              <a:ext uri="{FF2B5EF4-FFF2-40B4-BE49-F238E27FC236}">
                <a16:creationId xmlns:a16="http://schemas.microsoft.com/office/drawing/2014/main" id="{331CF26C-AB9F-437D-A6D1-E486944524DD}"/>
              </a:ext>
            </a:extLst>
          </p:cNvPr>
          <p:cNvPicPr>
            <a:picLocks noChangeAspect="1"/>
          </p:cNvPicPr>
          <p:nvPr/>
        </p:nvPicPr>
        <p:blipFill rotWithShape="1">
          <a:blip r:embed="rId2">
            <a:clrChange>
              <a:clrFrom>
                <a:srgbClr val="0082C7"/>
              </a:clrFrom>
              <a:clrTo>
                <a:srgbClr val="0082C7">
                  <a:alpha val="0"/>
                </a:srgbClr>
              </a:clrTo>
            </a:clrChange>
            <a:extLst>
              <a:ext uri="{28A0092B-C50C-407E-A947-70E740481C1C}">
                <a14:useLocalDpi xmlns:a14="http://schemas.microsoft.com/office/drawing/2010/main" val="0"/>
              </a:ext>
            </a:extLst>
          </a:blip>
          <a:srcRect l="11821" t="20049" r="12862" b="22975"/>
          <a:stretch/>
        </p:blipFill>
        <p:spPr>
          <a:xfrm flipH="1">
            <a:off x="9095315" y="2520013"/>
            <a:ext cx="1813143" cy="1371600"/>
          </a:xfrm>
          <a:prstGeom prst="rect">
            <a:avLst/>
          </a:prstGeom>
        </p:spPr>
      </p:pic>
    </p:spTree>
    <p:extLst>
      <p:ext uri="{BB962C8B-B14F-4D97-AF65-F5344CB8AC3E}">
        <p14:creationId xmlns:p14="http://schemas.microsoft.com/office/powerpoint/2010/main" val="1684975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pPr fontAlgn="base">
                <a:spcBef>
                  <a:spcPct val="0"/>
                </a:spcBef>
                <a:spcAft>
                  <a:spcPct val="0"/>
                </a:spcAft>
                <a:defRPr/>
              </a:pPr>
              <a:t>25</a:t>
            </a:fld>
            <a:endParaRPr lang="en-US"/>
          </a:p>
        </p:txBody>
      </p:sp>
      <p:sp>
        <p:nvSpPr>
          <p:cNvPr id="3" name="Content Placeholder 2"/>
          <p:cNvSpPr>
            <a:spLocks noGrp="1"/>
          </p:cNvSpPr>
          <p:nvPr>
            <p:ph idx="1"/>
          </p:nvPr>
        </p:nvSpPr>
        <p:spPr>
          <a:xfrm>
            <a:off x="457200" y="1935435"/>
            <a:ext cx="7086600" cy="1473665"/>
          </a:xfrm>
        </p:spPr>
        <p:txBody>
          <a:bodyPr/>
          <a:lstStyle/>
          <a:p>
            <a:r>
              <a:rPr lang="en-US" sz="2000" b="1" dirty="0"/>
              <a:t>Exams</a:t>
            </a:r>
          </a:p>
          <a:p>
            <a:pPr marL="284163" indent="-284163">
              <a:buFont typeface="Arial" panose="020B0604020202020204" pitchFamily="34" charset="0"/>
              <a:buChar char="•"/>
            </a:pPr>
            <a:r>
              <a:rPr lang="en-US" sz="1800" dirty="0"/>
              <a:t>A hearing exam plus three follow-up visits for fitting and adjustments</a:t>
            </a:r>
          </a:p>
          <a:p>
            <a:pPr marL="284163" indent="-284163">
              <a:buFont typeface="Arial" panose="020B0604020202020204" pitchFamily="34" charset="0"/>
              <a:buChar char="•"/>
            </a:pPr>
            <a:r>
              <a:rPr lang="en-US" sz="1800" dirty="0"/>
              <a:t>The convenience of over 6,000 provider locations nationwide</a:t>
            </a:r>
          </a:p>
          <a:p>
            <a:pPr marL="284163" indent="-284163">
              <a:buFont typeface="Arial" panose="020B0604020202020204" pitchFamily="34" charset="0"/>
              <a:buChar char="•"/>
            </a:pPr>
            <a:r>
              <a:rPr lang="en-US" sz="1800" dirty="0"/>
              <a:t>Hearing solutions for almost all types of hearing loss</a:t>
            </a:r>
          </a:p>
        </p:txBody>
      </p:sp>
      <p:sp>
        <p:nvSpPr>
          <p:cNvPr id="2" name="Title 1"/>
          <p:cNvSpPr>
            <a:spLocks noGrp="1"/>
          </p:cNvSpPr>
          <p:nvPr>
            <p:ph type="title"/>
          </p:nvPr>
        </p:nvSpPr>
        <p:spPr>
          <a:xfrm>
            <a:off x="457202" y="411480"/>
            <a:ext cx="7086600" cy="883920"/>
          </a:xfrm>
        </p:spPr>
        <p:txBody>
          <a:bodyPr/>
          <a:lstStyle/>
          <a:p>
            <a:pPr>
              <a:lnSpc>
                <a:spcPct val="100000"/>
              </a:lnSpc>
            </a:pPr>
            <a:r>
              <a:rPr lang="en-US"/>
              <a:t>TruHearing</a:t>
            </a:r>
            <a:r>
              <a:rPr lang="en-US" sz="1800" baseline="45000"/>
              <a:t>®</a:t>
            </a:r>
            <a:r>
              <a:rPr lang="en-US"/>
              <a:t> </a:t>
            </a:r>
            <a:endParaRPr lang="en-US" sz="2800" b="1">
              <a:latin typeface="+mj-lt"/>
            </a:endParaRPr>
          </a:p>
        </p:txBody>
      </p:sp>
      <p:sp>
        <p:nvSpPr>
          <p:cNvPr id="7" name="TextBox 6">
            <a:extLst>
              <a:ext uri="{FF2B5EF4-FFF2-40B4-BE49-F238E27FC236}">
                <a16:creationId xmlns:a16="http://schemas.microsoft.com/office/drawing/2014/main" id="{AD437659-D794-4299-BF73-1839131A7200}"/>
              </a:ext>
            </a:extLst>
          </p:cNvPr>
          <p:cNvSpPr txBox="1"/>
          <p:nvPr/>
        </p:nvSpPr>
        <p:spPr>
          <a:xfrm>
            <a:off x="457200" y="1236044"/>
            <a:ext cx="6867144" cy="633697"/>
          </a:xfrm>
          <a:prstGeom prst="rect">
            <a:avLst/>
          </a:prstGeom>
          <a:noFill/>
        </p:spPr>
        <p:txBody>
          <a:bodyPr wrap="square" lIns="0" tIns="0" rIns="0" bIns="0" rtlCol="0" anchor="t" anchorCtr="0">
            <a:noAutofit/>
          </a:bodyPr>
          <a:lstStyle/>
          <a:p>
            <a:pPr lvl="0">
              <a:spcAft>
                <a:spcPts val="600"/>
              </a:spcAft>
              <a:defRPr/>
            </a:pPr>
            <a:r>
              <a:rPr kumimoji="0" lang="en-US" sz="2000" b="1" i="0" u="none" strike="noStrike" kern="1200" cap="none" spc="0" normalizeH="0" baseline="0" noProof="0" dirty="0">
                <a:ln>
                  <a:noFill/>
                </a:ln>
                <a:solidFill>
                  <a:schemeClr val="accent1"/>
                </a:solidFill>
                <a:effectLst/>
                <a:uLnTx/>
                <a:uFillTx/>
                <a:latin typeface="Arial" panose="020B0604020202020204"/>
                <a:ea typeface="+mn-ea"/>
                <a:cs typeface="+mn-cs"/>
              </a:rPr>
              <a:t>BCBS</a:t>
            </a:r>
            <a:r>
              <a:rPr lang="en-US" sz="2000" b="1" dirty="0">
                <a:solidFill>
                  <a:schemeClr val="tx2">
                    <a:lumMod val="75000"/>
                  </a:schemeClr>
                </a:solidFill>
                <a:latin typeface="Arial" panose="020B0604020202020204"/>
              </a:rPr>
              <a:t>TX</a:t>
            </a:r>
            <a:r>
              <a:rPr kumimoji="0" lang="en-US" sz="2000" b="1" i="0" u="none"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000" b="1" i="0" u="none" strike="noStrike" kern="1200" cap="none" spc="0" normalizeH="0" baseline="0" noProof="0" dirty="0">
                <a:ln>
                  <a:noFill/>
                </a:ln>
                <a:solidFill>
                  <a:schemeClr val="accent1"/>
                </a:solidFill>
                <a:effectLst/>
                <a:uLnTx/>
                <a:uFillTx/>
                <a:latin typeface="Arial" panose="020B0604020202020204"/>
                <a:ea typeface="+mn-ea"/>
                <a:cs typeface="+mn-cs"/>
              </a:rPr>
              <a:t>partners with </a:t>
            </a:r>
            <a:r>
              <a:rPr kumimoji="0" lang="en-US" sz="2000" b="1" i="0" u="none" strike="noStrike" kern="1200" cap="none" spc="0" normalizeH="0" baseline="0" noProof="0" dirty="0" err="1">
                <a:ln>
                  <a:noFill/>
                </a:ln>
                <a:solidFill>
                  <a:schemeClr val="accent1"/>
                </a:solidFill>
                <a:effectLst/>
                <a:uLnTx/>
                <a:uFillTx/>
                <a:latin typeface="Arial" panose="020B0604020202020204"/>
                <a:ea typeface="+mn-ea"/>
                <a:cs typeface="+mn-cs"/>
              </a:rPr>
              <a:t>TruHearing</a:t>
            </a:r>
            <a:r>
              <a:rPr lang="en-US" sz="1700" baseline="35000" dirty="0">
                <a:solidFill>
                  <a:schemeClr val="accent1"/>
                </a:solidFill>
              </a:rPr>
              <a:t>®</a:t>
            </a:r>
            <a:r>
              <a:rPr kumimoji="0" lang="en-US" sz="2000" b="1" i="0" u="none" strike="noStrike" kern="1200" cap="none" spc="0" normalizeH="0" baseline="0" noProof="0" dirty="0">
                <a:ln>
                  <a:noFill/>
                </a:ln>
                <a:solidFill>
                  <a:schemeClr val="accent1"/>
                </a:solidFill>
                <a:effectLst/>
                <a:uLnTx/>
                <a:uFillTx/>
                <a:latin typeface="Arial" panose="020B0604020202020204"/>
                <a:ea typeface="+mn-ea"/>
                <a:cs typeface="+mn-cs"/>
              </a:rPr>
              <a:t> to provide additional hearing</a:t>
            </a:r>
            <a:r>
              <a:rPr kumimoji="0" lang="en-US" sz="2000" b="1" i="0" u="none" strike="noStrike" kern="1200" cap="none" spc="0" normalizeH="0" noProof="0" dirty="0">
                <a:ln>
                  <a:noFill/>
                </a:ln>
                <a:solidFill>
                  <a:schemeClr val="accent1"/>
                </a:solidFill>
                <a:effectLst/>
                <a:uLnTx/>
                <a:uFillTx/>
                <a:latin typeface="Arial" panose="020B0604020202020204"/>
                <a:ea typeface="+mn-ea"/>
                <a:cs typeface="+mn-cs"/>
              </a:rPr>
              <a:t> services discounts. </a:t>
            </a:r>
            <a:r>
              <a:rPr kumimoji="0" lang="en-US" sz="2000" b="1" i="0" u="none" strike="noStrike" kern="1200" cap="none" spc="0" normalizeH="0" baseline="0" noProof="0" dirty="0">
                <a:ln>
                  <a:noFill/>
                </a:ln>
                <a:solidFill>
                  <a:srgbClr val="FF0000"/>
                </a:solidFill>
                <a:effectLst/>
                <a:uLnTx/>
                <a:uFillTx/>
                <a:latin typeface="Arial" panose="020B0604020202020204"/>
                <a:ea typeface="+mn-ea"/>
                <a:cs typeface="+mn-cs"/>
              </a:rPr>
              <a:t> </a:t>
            </a:r>
          </a:p>
        </p:txBody>
      </p:sp>
      <p:sp>
        <p:nvSpPr>
          <p:cNvPr id="17" name="Rectangle 16">
            <a:extLst>
              <a:ext uri="{FF2B5EF4-FFF2-40B4-BE49-F238E27FC236}">
                <a16:creationId xmlns:a16="http://schemas.microsoft.com/office/drawing/2014/main" id="{D97B00F2-745E-4B8B-8E32-F8CB0B192CFF}"/>
              </a:ext>
            </a:extLst>
          </p:cNvPr>
          <p:cNvSpPr/>
          <p:nvPr/>
        </p:nvSpPr>
        <p:spPr>
          <a:xfrm>
            <a:off x="365760" y="4176174"/>
            <a:ext cx="7561383" cy="2356992"/>
          </a:xfrm>
          <a:prstGeom prst="rect">
            <a:avLst/>
          </a:prstGeom>
        </p:spPr>
        <p:txBody>
          <a:bodyPr wrap="square">
            <a:spAutoFit/>
          </a:bodyPr>
          <a:lstStyle/>
          <a:p>
            <a:pPr marR="0" lvl="0" defTabSz="685800" fontAlgn="auto">
              <a:lnSpc>
                <a:spcPct val="114000"/>
              </a:lnSpc>
              <a:spcBef>
                <a:spcPts val="600"/>
              </a:spcBef>
              <a:spcAft>
                <a:spcPts val="600"/>
              </a:spcAft>
              <a:buClr>
                <a:schemeClr val="tx2"/>
              </a:buClr>
              <a:buSzTx/>
              <a:tabLst/>
              <a:defRPr/>
            </a:pPr>
            <a:r>
              <a:rPr lang="en-US" sz="2000" b="1" kern="600"/>
              <a:t>Hearing aids</a:t>
            </a:r>
          </a:p>
          <a:p>
            <a:pPr marL="284163" indent="-284163" defTabSz="685800">
              <a:lnSpc>
                <a:spcPct val="114000"/>
              </a:lnSpc>
              <a:spcBef>
                <a:spcPts val="600"/>
              </a:spcBef>
              <a:spcAft>
                <a:spcPts val="600"/>
              </a:spcAft>
              <a:buClr>
                <a:schemeClr val="tx2"/>
              </a:buClr>
              <a:buFont typeface="Arial" panose="020B0604020202020204" pitchFamily="34" charset="0"/>
              <a:buChar char="•"/>
            </a:pPr>
            <a:r>
              <a:rPr lang="en-US" kern="600"/>
              <a:t>A worry-free purchase with 45-day trial and 3-year warranty </a:t>
            </a:r>
          </a:p>
          <a:p>
            <a:pPr marL="284163" indent="-284163" defTabSz="685800">
              <a:lnSpc>
                <a:spcPct val="114000"/>
              </a:lnSpc>
              <a:spcBef>
                <a:spcPts val="600"/>
              </a:spcBef>
              <a:spcAft>
                <a:spcPts val="600"/>
              </a:spcAft>
              <a:buClr>
                <a:schemeClr val="tx2"/>
              </a:buClr>
              <a:buFont typeface="Arial" panose="020B0604020202020204" pitchFamily="34" charset="0"/>
              <a:buChar char="•"/>
            </a:pPr>
            <a:r>
              <a:rPr lang="en-US" kern="600"/>
              <a:t>48 free batteries per aid included with non-rechargeable models </a:t>
            </a:r>
          </a:p>
          <a:p>
            <a:pPr marL="284163" indent="-284163" defTabSz="685800">
              <a:lnSpc>
                <a:spcPct val="114000"/>
              </a:lnSpc>
              <a:spcBef>
                <a:spcPts val="600"/>
              </a:spcBef>
              <a:spcAft>
                <a:spcPts val="600"/>
              </a:spcAft>
              <a:buClr>
                <a:schemeClr val="tx2"/>
              </a:buClr>
              <a:buFont typeface="Arial" panose="020B0604020202020204" pitchFamily="34" charset="0"/>
              <a:buChar char="•"/>
            </a:pPr>
            <a:r>
              <a:rPr lang="en-US" kern="600"/>
              <a:t>Guides to help you get used to your new hearing aids </a:t>
            </a:r>
          </a:p>
          <a:p>
            <a:pPr marL="0" marR="0" lvl="0" indent="0" algn="l" defTabSz="685800" rtl="0" eaLnBrk="1" fontAlgn="auto" latinLnBrk="0" hangingPunct="1">
              <a:lnSpc>
                <a:spcPct val="114000"/>
              </a:lnSpc>
              <a:spcBef>
                <a:spcPts val="600"/>
              </a:spcBef>
              <a:spcAft>
                <a:spcPts val="600"/>
              </a:spcAft>
              <a:buClr>
                <a:srgbClr val="0080C7"/>
              </a:buClr>
              <a:buSzTx/>
              <a:buFontTx/>
              <a:buNone/>
              <a:tabLst/>
              <a:defRPr/>
            </a:pPr>
            <a:endParaRPr kumimoji="0" lang="en-US" sz="2000" b="1" i="0" u="none" strike="noStrike" kern="600" cap="none" spc="0" normalizeH="0" baseline="0" noProof="0">
              <a:ln>
                <a:noFill/>
              </a:ln>
              <a:solidFill>
                <a:srgbClr val="1E1E1E"/>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CC802583-AA82-45D9-B162-DDE3F4026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0580" y="2414823"/>
            <a:ext cx="2000066" cy="2000066"/>
          </a:xfrm>
          <a:prstGeom prst="rect">
            <a:avLst/>
          </a:prstGeom>
        </p:spPr>
      </p:pic>
    </p:spTree>
    <p:extLst>
      <p:ext uri="{BB962C8B-B14F-4D97-AF65-F5344CB8AC3E}">
        <p14:creationId xmlns:p14="http://schemas.microsoft.com/office/powerpoint/2010/main" val="639914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pPr fontAlgn="base">
                <a:spcBef>
                  <a:spcPct val="0"/>
                </a:spcBef>
                <a:spcAft>
                  <a:spcPct val="0"/>
                </a:spcAft>
                <a:defRPr/>
              </a:pPr>
              <a:t>26</a:t>
            </a:fld>
            <a:endParaRPr lang="en-US"/>
          </a:p>
        </p:txBody>
      </p:sp>
      <p:sp>
        <p:nvSpPr>
          <p:cNvPr id="8" name="Content Placeholder 2"/>
          <p:cNvSpPr>
            <a:spLocks noGrp="1"/>
          </p:cNvSpPr>
          <p:nvPr>
            <p:ph idx="1"/>
          </p:nvPr>
        </p:nvSpPr>
        <p:spPr>
          <a:xfrm>
            <a:off x="457200" y="1121519"/>
            <a:ext cx="7086600" cy="4876800"/>
          </a:xfrm>
        </p:spPr>
        <p:txBody>
          <a:bodyPr vert="horz" wrap="square" lIns="0" tIns="0" rIns="0" bIns="0" rtlCol="0" anchor="t">
            <a:noAutofit/>
          </a:bodyPr>
          <a:lstStyle/>
          <a:p>
            <a:pPr>
              <a:spcBef>
                <a:spcPts val="0"/>
              </a:spcBef>
              <a:spcAft>
                <a:spcPts val="200"/>
              </a:spcAft>
            </a:pPr>
            <a:r>
              <a:rPr lang="en-US" sz="2000" b="1" dirty="0">
                <a:solidFill>
                  <a:schemeClr val="accent1"/>
                </a:solidFill>
              </a:rPr>
              <a:t>What is the Rewards Program?</a:t>
            </a:r>
          </a:p>
          <a:p>
            <a:pPr>
              <a:spcBef>
                <a:spcPts val="0"/>
              </a:spcBef>
            </a:pPr>
            <a:r>
              <a:rPr lang="en-US" sz="1800" dirty="0"/>
              <a:t>The Rewards Program gives members a healthy and easy way to earn up to $100 worth of gift cards from national and local retailers. You receive a gift card of your choice for completing Healthy Actions throughout the year.</a:t>
            </a:r>
          </a:p>
          <a:p>
            <a:pPr>
              <a:spcBef>
                <a:spcPts val="0"/>
              </a:spcBef>
            </a:pPr>
            <a:endParaRPr lang="en-US" sz="800" dirty="0"/>
          </a:p>
          <a:p>
            <a:r>
              <a:rPr lang="en-US" sz="2000" b="1" dirty="0">
                <a:solidFill>
                  <a:schemeClr val="accent1"/>
                </a:solidFill>
              </a:rPr>
              <a:t>How do you get your rewards? </a:t>
            </a:r>
          </a:p>
          <a:p>
            <a:pPr marL="285750" indent="-285750">
              <a:buFont typeface="Arial" panose="020B0604020202020204" pitchFamily="34" charset="0"/>
              <a:buChar char="•"/>
            </a:pPr>
            <a:r>
              <a:rPr lang="en-US" sz="1800" dirty="0"/>
              <a:t>Annual Wellness Visit</a:t>
            </a:r>
          </a:p>
          <a:p>
            <a:pPr marL="285750" indent="-285750">
              <a:buFont typeface="Arial" panose="020B0604020202020204" pitchFamily="34" charset="0"/>
              <a:buChar char="•"/>
            </a:pPr>
            <a:r>
              <a:rPr lang="en-US" sz="1800" dirty="0"/>
              <a:t>Annual Flu Vaccine</a:t>
            </a:r>
          </a:p>
          <a:p>
            <a:pPr marL="285750" indent="-285750">
              <a:buFont typeface="Arial" panose="020B0604020202020204" pitchFamily="34" charset="0"/>
              <a:buChar char="•"/>
            </a:pPr>
            <a:r>
              <a:rPr lang="en-US" sz="1800" dirty="0"/>
              <a:t>Diabetic Screenings </a:t>
            </a:r>
          </a:p>
          <a:p>
            <a:pPr>
              <a:buClrTx/>
            </a:pPr>
            <a:endParaRPr lang="en-US" sz="1800" dirty="0"/>
          </a:p>
          <a:p>
            <a:pPr>
              <a:buClrTx/>
            </a:pPr>
            <a:r>
              <a:rPr lang="en-US" sz="1800" dirty="0"/>
              <a:t>Visit </a:t>
            </a:r>
            <a:r>
              <a:rPr lang="en-US" sz="1800" b="1" dirty="0">
                <a:solidFill>
                  <a:schemeClr val="accent1"/>
                </a:solidFill>
              </a:rPr>
              <a:t>www.BlueRewardsTX.com</a:t>
            </a:r>
            <a:r>
              <a:rPr lang="en-US" sz="1800" dirty="0">
                <a:solidFill>
                  <a:srgbClr val="FF0000"/>
                </a:solidFill>
              </a:rPr>
              <a:t> </a:t>
            </a:r>
            <a:r>
              <a:rPr lang="en-US" sz="1800" dirty="0"/>
              <a:t>to learn more about the Rewards Program.</a:t>
            </a:r>
            <a:endParaRPr lang="en-US" sz="1800" dirty="0">
              <a:solidFill>
                <a:srgbClr val="FF0000"/>
              </a:solidFill>
            </a:endParaRPr>
          </a:p>
        </p:txBody>
      </p:sp>
      <p:sp>
        <p:nvSpPr>
          <p:cNvPr id="2" name="Title 1"/>
          <p:cNvSpPr>
            <a:spLocks noGrp="1"/>
          </p:cNvSpPr>
          <p:nvPr>
            <p:ph type="title"/>
          </p:nvPr>
        </p:nvSpPr>
        <p:spPr/>
        <p:txBody>
          <a:bodyPr/>
          <a:lstStyle/>
          <a:p>
            <a:pPr>
              <a:lnSpc>
                <a:spcPct val="100000"/>
              </a:lnSpc>
            </a:pPr>
            <a:r>
              <a:rPr lang="en-US"/>
              <a:t>Rewards Program</a:t>
            </a:r>
          </a:p>
        </p:txBody>
      </p:sp>
      <p:pic>
        <p:nvPicPr>
          <p:cNvPr id="5" name="Picture 4">
            <a:extLst>
              <a:ext uri="{FF2B5EF4-FFF2-40B4-BE49-F238E27FC236}">
                <a16:creationId xmlns:a16="http://schemas.microsoft.com/office/drawing/2014/main" id="{C8DF9CD4-F66F-49A7-9447-F91FBDB26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5619" y="2289952"/>
            <a:ext cx="2286000" cy="2286000"/>
          </a:xfrm>
          <a:prstGeom prst="rect">
            <a:avLst/>
          </a:prstGeom>
        </p:spPr>
      </p:pic>
      <p:sp>
        <p:nvSpPr>
          <p:cNvPr id="6" name="TextBox 5"/>
          <p:cNvSpPr txBox="1"/>
          <p:nvPr/>
        </p:nvSpPr>
        <p:spPr>
          <a:xfrm>
            <a:off x="3784893" y="3608283"/>
            <a:ext cx="3361837" cy="1309393"/>
          </a:xfrm>
          <a:prstGeom prst="rect">
            <a:avLst/>
          </a:prstGeom>
          <a:noFill/>
        </p:spPr>
        <p:txBody>
          <a:bodyPr wrap="square" lIns="0" tIns="0" rIns="0" bIns="0" rtlCol="0" anchor="t" anchorCtr="0">
            <a:noAutofit/>
          </a:bodyPr>
          <a:lstStyle/>
          <a:p>
            <a:pPr marL="285750" indent="-285750" defTabSz="685800">
              <a:lnSpc>
                <a:spcPct val="114000"/>
              </a:lnSpc>
              <a:spcBef>
                <a:spcPts val="600"/>
              </a:spcBef>
              <a:spcAft>
                <a:spcPts val="600"/>
              </a:spcAft>
              <a:buClr>
                <a:schemeClr val="tx2"/>
              </a:buClr>
              <a:buFont typeface="Arial" panose="020B0604020202020204" pitchFamily="34" charset="0"/>
              <a:buChar char="•"/>
            </a:pPr>
            <a:r>
              <a:rPr lang="en-US" kern="600"/>
              <a:t>Colorectal Cancer Screening</a:t>
            </a:r>
          </a:p>
          <a:p>
            <a:pPr marL="285750" indent="-285750" defTabSz="685800">
              <a:lnSpc>
                <a:spcPct val="114000"/>
              </a:lnSpc>
              <a:spcBef>
                <a:spcPts val="600"/>
              </a:spcBef>
              <a:spcAft>
                <a:spcPts val="600"/>
              </a:spcAft>
              <a:buClr>
                <a:schemeClr val="tx2"/>
              </a:buClr>
              <a:buFont typeface="Arial" panose="020B0604020202020204" pitchFamily="34" charset="0"/>
              <a:buChar char="•"/>
            </a:pPr>
            <a:r>
              <a:rPr lang="en-US" kern="600"/>
              <a:t>Mammogram</a:t>
            </a:r>
          </a:p>
          <a:p>
            <a:pPr marL="285750" indent="-285750" defTabSz="685800">
              <a:lnSpc>
                <a:spcPct val="114000"/>
              </a:lnSpc>
              <a:spcBef>
                <a:spcPts val="600"/>
              </a:spcBef>
              <a:spcAft>
                <a:spcPts val="600"/>
              </a:spcAft>
              <a:buClr>
                <a:schemeClr val="tx2"/>
              </a:buClr>
              <a:buFont typeface="Arial" panose="020B0604020202020204" pitchFamily="34" charset="0"/>
              <a:buChar char="•"/>
            </a:pPr>
            <a:r>
              <a:rPr lang="en-US" kern="600"/>
              <a:t>In-Home Test Kits</a:t>
            </a:r>
          </a:p>
          <a:p>
            <a:pPr marL="285750" indent="-285750">
              <a:buClrTx/>
              <a:buFont typeface="Arial" panose="020B0604020202020204" pitchFamily="34" charset="0"/>
              <a:buChar char="•"/>
            </a:pPr>
            <a:endParaRPr lang="en-US"/>
          </a:p>
        </p:txBody>
      </p:sp>
    </p:spTree>
    <p:extLst>
      <p:ext uri="{BB962C8B-B14F-4D97-AF65-F5344CB8AC3E}">
        <p14:creationId xmlns:p14="http://schemas.microsoft.com/office/powerpoint/2010/main" val="3607936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9F2CCEC6-D526-EB40-DB8B-C813627A013F}"/>
              </a:ext>
            </a:extLst>
          </p:cNvPr>
          <p:cNvSpPr>
            <a:spLocks noGrp="1"/>
          </p:cNvSpPr>
          <p:nvPr>
            <p:ph type="sldNum" sz="quarter" idx="12"/>
          </p:nvPr>
        </p:nvSpPr>
        <p:spPr>
          <a:xfrm>
            <a:off x="11731752" y="6553200"/>
            <a:ext cx="457200" cy="304800"/>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fld id="{2D55A223-BDE3-4662-BD05-6BDBDD27824A}" type="slidenum">
              <a:rPr kumimoji="0" lang="en-US" sz="800" b="0" i="0" u="none" strike="noStrike" kern="1200" cap="none" spc="0" normalizeH="0" baseline="0" noProof="0" smtClean="0">
                <a:ln>
                  <a:noFill/>
                </a:ln>
                <a:solidFill>
                  <a:srgbClr val="D9D9D9"/>
                </a:solidFill>
                <a:effectLst/>
                <a:uLnTx/>
                <a:uFillTx/>
                <a:latin typeface="Arial" panose="020B0604020202020204"/>
                <a:ea typeface="+mn-ea"/>
                <a:cs typeface="+mn-cs"/>
              </a:rPr>
              <a:pPr marL="0" marR="0" lvl="0" indent="0" algn="ctr" defTabSz="914400" rtl="0" eaLnBrk="1" fontAlgn="base" latinLnBrk="0" hangingPunct="1">
                <a:lnSpc>
                  <a:spcPct val="100000"/>
                </a:lnSpc>
                <a:spcBef>
                  <a:spcPct val="0"/>
                </a:spcBef>
                <a:spcAft>
                  <a:spcPts val="600"/>
                </a:spcAft>
                <a:buClrTx/>
                <a:buSzTx/>
                <a:buFontTx/>
                <a:buNone/>
                <a:tabLst/>
                <a:defRPr/>
              </a:pPr>
              <a:t>27</a:t>
            </a:fld>
            <a:endParaRPr kumimoji="0" lang="en-US" sz="800" b="0" i="0" u="none" strike="noStrike" kern="1200" cap="none" spc="0" normalizeH="0" baseline="0" noProof="0">
              <a:ln>
                <a:noFill/>
              </a:ln>
              <a:solidFill>
                <a:srgbClr val="D9D9D9"/>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D2BA802E-5368-A785-C413-7C4021DCF5EC}"/>
              </a:ext>
            </a:extLst>
          </p:cNvPr>
          <p:cNvSpPr>
            <a:spLocks noGrp="1"/>
          </p:cNvSpPr>
          <p:nvPr>
            <p:ph type="title"/>
          </p:nvPr>
        </p:nvSpPr>
        <p:spPr>
          <a:xfrm>
            <a:off x="457200" y="411480"/>
            <a:ext cx="11277600" cy="876300"/>
          </a:xfrm>
        </p:spPr>
        <p:txBody>
          <a:bodyPr anchor="t">
            <a:normAutofit/>
          </a:bodyPr>
          <a:lstStyle/>
          <a:p>
            <a:r>
              <a:rPr lang="en-US">
                <a:solidFill>
                  <a:schemeClr val="tx2"/>
                </a:solidFill>
              </a:rPr>
              <a:t>Rewards Program - continued</a:t>
            </a:r>
          </a:p>
        </p:txBody>
      </p:sp>
      <p:pic>
        <p:nvPicPr>
          <p:cNvPr id="9" name="Picture 8">
            <a:extLst>
              <a:ext uri="{FF2B5EF4-FFF2-40B4-BE49-F238E27FC236}">
                <a16:creationId xmlns:a16="http://schemas.microsoft.com/office/drawing/2014/main" id="{92946F7C-9D9A-464C-EBA2-7F3139A396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9066" y="2163871"/>
            <a:ext cx="2004164" cy="2004164"/>
          </a:xfrm>
          <a:prstGeom prst="rect">
            <a:avLst/>
          </a:prstGeom>
        </p:spPr>
      </p:pic>
      <p:sp>
        <p:nvSpPr>
          <p:cNvPr id="4" name="TextBox 3">
            <a:extLst>
              <a:ext uri="{FF2B5EF4-FFF2-40B4-BE49-F238E27FC236}">
                <a16:creationId xmlns:a16="http://schemas.microsoft.com/office/drawing/2014/main" id="{51D5F0BA-4064-B38A-C1D5-542C12D702F2}"/>
              </a:ext>
            </a:extLst>
          </p:cNvPr>
          <p:cNvSpPr txBox="1"/>
          <p:nvPr/>
        </p:nvSpPr>
        <p:spPr>
          <a:xfrm>
            <a:off x="491341" y="962060"/>
            <a:ext cx="11248597" cy="358559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b="1" dirty="0">
                <a:cs typeface="Arial"/>
              </a:rPr>
              <a:t>How do I get started with the program? </a:t>
            </a:r>
          </a:p>
          <a:p>
            <a:pPr>
              <a:spcAft>
                <a:spcPts val="600"/>
              </a:spcAft>
            </a:pPr>
            <a:endParaRPr lang="en-US" dirty="0">
              <a:cs typeface="Arial"/>
            </a:endParaRPr>
          </a:p>
          <a:p>
            <a:pPr marL="342900" indent="-342900">
              <a:spcAft>
                <a:spcPts val="600"/>
              </a:spcAft>
              <a:buAutoNum type="arabicPeriod"/>
            </a:pPr>
            <a:r>
              <a:rPr lang="en-US" dirty="0">
                <a:cs typeface="Arial"/>
              </a:rPr>
              <a:t>Go to </a:t>
            </a:r>
            <a:r>
              <a:rPr lang="en-US" b="1" dirty="0">
                <a:solidFill>
                  <a:schemeClr val="tx2"/>
                </a:solidFill>
                <a:cs typeface="Arial"/>
                <a:hlinkClick r:id="rId3">
                  <a:extLst>
                    <a:ext uri="{A12FA001-AC4F-418D-AE19-62706E023703}">
                      <ahyp:hlinkClr xmlns:ahyp="http://schemas.microsoft.com/office/drawing/2018/hyperlinkcolor" val="tx"/>
                    </a:ext>
                  </a:extLst>
                </a:hlinkClick>
              </a:rPr>
              <a:t>www.bluerewardsTX.com</a:t>
            </a:r>
            <a:r>
              <a:rPr lang="en-US" b="1" dirty="0">
                <a:solidFill>
                  <a:schemeClr val="tx2"/>
                </a:solidFill>
                <a:cs typeface="Arial"/>
              </a:rPr>
              <a:t>. </a:t>
            </a:r>
            <a:r>
              <a:rPr lang="en-US" dirty="0">
                <a:cs typeface="Arial"/>
              </a:rPr>
              <a:t>You will need your member ID card</a:t>
            </a:r>
            <a:r>
              <a:rPr lang="en-US" dirty="0">
                <a:solidFill>
                  <a:srgbClr val="1E1E1E"/>
                </a:solidFill>
                <a:cs typeface="Arial"/>
              </a:rPr>
              <a:t>, date of birth, and email address. </a:t>
            </a:r>
            <a:br>
              <a:rPr lang="en-US" dirty="0">
                <a:solidFill>
                  <a:srgbClr val="1E1E1E"/>
                </a:solidFill>
                <a:cs typeface="Arial"/>
              </a:rPr>
            </a:br>
            <a:r>
              <a:rPr lang="en-US" dirty="0">
                <a:solidFill>
                  <a:srgbClr val="1E1E1E"/>
                </a:solidFill>
                <a:cs typeface="Arial"/>
              </a:rPr>
              <a:t>After you register, we will send you an email letting you know that your account has been set up.</a:t>
            </a:r>
          </a:p>
          <a:p>
            <a:pPr marL="342900" indent="-342900">
              <a:spcAft>
                <a:spcPts val="600"/>
              </a:spcAft>
              <a:buAutoNum type="arabicPeriod"/>
            </a:pPr>
            <a:r>
              <a:rPr lang="en-US" dirty="0">
                <a:cs typeface="Arial"/>
              </a:rPr>
              <a:t>Don't have a computer? Call the number on the back of your member ID card and we can help you register and pick your gift card. </a:t>
            </a:r>
          </a:p>
          <a:p>
            <a:pPr marL="342900" indent="-342900">
              <a:spcAft>
                <a:spcPts val="600"/>
              </a:spcAft>
              <a:buAutoNum type="arabicPeriod"/>
            </a:pPr>
            <a:endParaRPr lang="en-US" dirty="0">
              <a:cs typeface="Arial"/>
            </a:endParaRPr>
          </a:p>
          <a:p>
            <a:pPr>
              <a:spcAft>
                <a:spcPts val="600"/>
              </a:spcAft>
            </a:pPr>
            <a:r>
              <a:rPr lang="en-US" dirty="0">
                <a:cs typeface="Arial"/>
              </a:rPr>
              <a:t>Once registered, the system will automatically record your Healthy Actions to show as completed in the system. It may take up to 90 days for Healthy Actions to show as completed in the system.</a:t>
            </a:r>
          </a:p>
          <a:p>
            <a:pPr marL="342900" indent="-342900">
              <a:spcAft>
                <a:spcPts val="600"/>
              </a:spcAft>
              <a:buAutoNum type="arabicPeriod"/>
            </a:pPr>
            <a:endParaRPr lang="en-US" dirty="0">
              <a:cs typeface="Arial"/>
            </a:endParaRPr>
          </a:p>
          <a:p>
            <a:pPr marL="342900" indent="-342900">
              <a:spcAft>
                <a:spcPts val="600"/>
              </a:spcAft>
              <a:buAutoNum type="arabicPeriod"/>
            </a:pPr>
            <a:endParaRPr lang="en-US" dirty="0">
              <a:cs typeface="Arial"/>
            </a:endParaRPr>
          </a:p>
        </p:txBody>
      </p:sp>
      <p:sp>
        <p:nvSpPr>
          <p:cNvPr id="5" name="TextBox 4">
            <a:extLst>
              <a:ext uri="{FF2B5EF4-FFF2-40B4-BE49-F238E27FC236}">
                <a16:creationId xmlns:a16="http://schemas.microsoft.com/office/drawing/2014/main" id="{E4F56032-2772-578F-9048-2E130107E1B9}"/>
              </a:ext>
            </a:extLst>
          </p:cNvPr>
          <p:cNvSpPr txBox="1"/>
          <p:nvPr/>
        </p:nvSpPr>
        <p:spPr>
          <a:xfrm>
            <a:off x="376733" y="4167080"/>
            <a:ext cx="5335777" cy="260071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b="1" dirty="0">
                <a:cs typeface="Arial"/>
              </a:rPr>
              <a:t>Things to remember:</a:t>
            </a:r>
          </a:p>
          <a:p>
            <a:pPr marL="285750" indent="-285750">
              <a:spcAft>
                <a:spcPts val="600"/>
              </a:spcAft>
              <a:buFont typeface="Wingdings"/>
              <a:buChar char="ü"/>
            </a:pPr>
            <a:r>
              <a:rPr lang="en-US" sz="1600" dirty="0">
                <a:cs typeface="Arial"/>
              </a:rPr>
              <a:t>Registration is required</a:t>
            </a:r>
          </a:p>
          <a:p>
            <a:pPr marL="285750" indent="-285750">
              <a:spcAft>
                <a:spcPts val="600"/>
              </a:spcAft>
              <a:buFont typeface="Wingdings"/>
              <a:buChar char="ü"/>
            </a:pPr>
            <a:r>
              <a:rPr lang="en-US" sz="1600" dirty="0">
                <a:cs typeface="Arial"/>
              </a:rPr>
              <a:t>Healthy actions must be in the current plan year</a:t>
            </a:r>
          </a:p>
          <a:p>
            <a:pPr marL="285750" indent="-285750">
              <a:spcAft>
                <a:spcPts val="600"/>
              </a:spcAft>
              <a:buFont typeface="Wingdings"/>
              <a:buChar char="ü"/>
            </a:pPr>
            <a:r>
              <a:rPr lang="en-US" sz="1600" dirty="0">
                <a:cs typeface="Arial"/>
              </a:rPr>
              <a:t>Maximum annual rewards of $100 gift cards from major</a:t>
            </a:r>
          </a:p>
          <a:p>
            <a:pPr>
              <a:spcAft>
                <a:spcPts val="600"/>
              </a:spcAft>
            </a:pPr>
            <a:r>
              <a:rPr lang="en-US" sz="1600" dirty="0">
                <a:cs typeface="Arial"/>
              </a:rPr>
              <a:t>     retailers</a:t>
            </a:r>
            <a:endParaRPr lang="en-US" dirty="0">
              <a:cs typeface="Arial" panose="020B0604020202020204"/>
            </a:endParaRPr>
          </a:p>
          <a:p>
            <a:pPr marL="285750" indent="-285750">
              <a:spcAft>
                <a:spcPts val="600"/>
              </a:spcAft>
              <a:buFont typeface="Wingdings"/>
              <a:buChar char="ü"/>
            </a:pPr>
            <a:r>
              <a:rPr lang="en-US" sz="1600" dirty="0">
                <a:cs typeface="Arial"/>
              </a:rPr>
              <a:t>Healthy actions that earn rewards are subject to change</a:t>
            </a:r>
          </a:p>
          <a:p>
            <a:pPr marL="285750" indent="-285750">
              <a:spcAft>
                <a:spcPts val="600"/>
              </a:spcAft>
              <a:buFont typeface="Wingdings"/>
              <a:buChar char="ü"/>
            </a:pPr>
            <a:endParaRPr lang="en-US" dirty="0">
              <a:cs typeface="Arial"/>
            </a:endParaRPr>
          </a:p>
          <a:p>
            <a:pPr>
              <a:spcAft>
                <a:spcPts val="600"/>
              </a:spcAft>
            </a:pPr>
            <a:endParaRPr lang="en-US" dirty="0">
              <a:cs typeface="Arial"/>
            </a:endParaRPr>
          </a:p>
        </p:txBody>
      </p:sp>
      <p:sp>
        <p:nvSpPr>
          <p:cNvPr id="7" name="TextBox 6">
            <a:extLst>
              <a:ext uri="{FF2B5EF4-FFF2-40B4-BE49-F238E27FC236}">
                <a16:creationId xmlns:a16="http://schemas.microsoft.com/office/drawing/2014/main" id="{7FE5BD51-C04B-AD8B-4767-4E1343F2626A}"/>
              </a:ext>
            </a:extLst>
          </p:cNvPr>
          <p:cNvSpPr txBox="1"/>
          <p:nvPr/>
        </p:nvSpPr>
        <p:spPr>
          <a:xfrm>
            <a:off x="6327590" y="4167079"/>
            <a:ext cx="5686538" cy="383181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b="1" dirty="0">
                <a:cs typeface="Arial"/>
              </a:rPr>
              <a:t>Common Questions:</a:t>
            </a:r>
          </a:p>
          <a:p>
            <a:pPr>
              <a:spcAft>
                <a:spcPts val="600"/>
              </a:spcAft>
            </a:pPr>
            <a:r>
              <a:rPr lang="en-US" sz="1600" dirty="0">
                <a:cs typeface="Arial"/>
              </a:rPr>
              <a:t>Q. Are all Healthy Actions covered by my plan? </a:t>
            </a:r>
            <a:br>
              <a:rPr lang="en-US" sz="1600" dirty="0">
                <a:cs typeface="Arial"/>
              </a:rPr>
            </a:br>
            <a:r>
              <a:rPr lang="en-US" sz="1600" dirty="0">
                <a:cs typeface="Arial"/>
              </a:rPr>
              <a:t>A. Yes. Please see your Summary of Benefits for details.</a:t>
            </a:r>
          </a:p>
          <a:p>
            <a:pPr>
              <a:spcAft>
                <a:spcPts val="600"/>
              </a:spcAft>
            </a:pPr>
            <a:endParaRPr lang="en-US" sz="1600" dirty="0">
              <a:cs typeface="Arial"/>
            </a:endParaRPr>
          </a:p>
          <a:p>
            <a:pPr>
              <a:spcAft>
                <a:spcPts val="600"/>
              </a:spcAft>
            </a:pPr>
            <a:r>
              <a:rPr lang="en-US" sz="1600" dirty="0">
                <a:cs typeface="Arial"/>
              </a:rPr>
              <a:t>Q. How can I check the balance on my gift card?</a:t>
            </a:r>
            <a:br>
              <a:rPr lang="en-US" sz="1600" dirty="0">
                <a:cs typeface="Arial"/>
              </a:rPr>
            </a:br>
            <a:r>
              <a:rPr lang="en-US" sz="1600" dirty="0">
                <a:cs typeface="Arial"/>
              </a:rPr>
              <a:t>A. E-Cards – Information will be provided with your gift card                             code via email. Physical Cards - Use the information on the back of the card.</a:t>
            </a:r>
            <a:br>
              <a:rPr lang="en-US" sz="1600" dirty="0">
                <a:cs typeface="Arial"/>
              </a:rPr>
            </a:br>
            <a:endParaRPr lang="en-US" sz="1600" dirty="0">
              <a:cs typeface="Arial"/>
            </a:endParaRPr>
          </a:p>
          <a:p>
            <a:pPr>
              <a:spcAft>
                <a:spcPts val="600"/>
              </a:spcAft>
            </a:pPr>
            <a:endParaRPr lang="en-US" sz="1600" dirty="0">
              <a:cs typeface="Arial"/>
            </a:endParaRPr>
          </a:p>
          <a:p>
            <a:pPr>
              <a:spcAft>
                <a:spcPts val="600"/>
              </a:spcAft>
            </a:pPr>
            <a:endParaRPr lang="en-US" sz="1600" dirty="0">
              <a:cs typeface="Arial"/>
            </a:endParaRPr>
          </a:p>
          <a:p>
            <a:pPr marL="285750" indent="-285750">
              <a:spcAft>
                <a:spcPts val="600"/>
              </a:spcAft>
              <a:buAutoNum type="alphaUcPeriod"/>
            </a:pPr>
            <a:endParaRPr lang="en-US" dirty="0">
              <a:cs typeface="Arial"/>
            </a:endParaRPr>
          </a:p>
          <a:p>
            <a:pPr>
              <a:spcAft>
                <a:spcPts val="600"/>
              </a:spcAft>
            </a:pPr>
            <a:endParaRPr lang="en-US" dirty="0">
              <a:cs typeface="Arial"/>
            </a:endParaRPr>
          </a:p>
        </p:txBody>
      </p:sp>
    </p:spTree>
    <p:extLst>
      <p:ext uri="{BB962C8B-B14F-4D97-AF65-F5344CB8AC3E}">
        <p14:creationId xmlns:p14="http://schemas.microsoft.com/office/powerpoint/2010/main" val="2230881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pPr fontAlgn="base">
                <a:spcBef>
                  <a:spcPct val="0"/>
                </a:spcBef>
                <a:spcAft>
                  <a:spcPct val="0"/>
                </a:spcAft>
                <a:defRPr/>
              </a:pPr>
              <a:t>28</a:t>
            </a:fld>
            <a:endParaRPr lang="en-US" dirty="0"/>
          </a:p>
        </p:txBody>
      </p:sp>
      <p:sp>
        <p:nvSpPr>
          <p:cNvPr id="2" name="Title 1"/>
          <p:cNvSpPr>
            <a:spLocks noGrp="1"/>
          </p:cNvSpPr>
          <p:nvPr>
            <p:ph type="title"/>
          </p:nvPr>
        </p:nvSpPr>
        <p:spPr>
          <a:xfrm>
            <a:off x="457202" y="411480"/>
            <a:ext cx="6801437" cy="468745"/>
          </a:xfrm>
        </p:spPr>
        <p:txBody>
          <a:bodyPr/>
          <a:lstStyle/>
          <a:p>
            <a:r>
              <a:rPr lang="en-US" dirty="0"/>
              <a:t>Our Health Partners</a:t>
            </a:r>
          </a:p>
        </p:txBody>
      </p:sp>
      <p:sp>
        <p:nvSpPr>
          <p:cNvPr id="5" name="TextBox 4">
            <a:extLst>
              <a:ext uri="{FF2B5EF4-FFF2-40B4-BE49-F238E27FC236}">
                <a16:creationId xmlns:a16="http://schemas.microsoft.com/office/drawing/2014/main" id="{3BE23496-AAA1-D332-D697-F510F0F81F4E}"/>
              </a:ext>
            </a:extLst>
          </p:cNvPr>
          <p:cNvSpPr txBox="1"/>
          <p:nvPr/>
        </p:nvSpPr>
        <p:spPr>
          <a:xfrm>
            <a:off x="7588576" y="1866507"/>
            <a:ext cx="1404594" cy="2026763"/>
          </a:xfrm>
          <a:prstGeom prst="rect">
            <a:avLst/>
          </a:prstGeom>
          <a:noFill/>
        </p:spPr>
        <p:txBody>
          <a:bodyPr wrap="square" lIns="0" tIns="0" rIns="0" bIns="0" rtlCol="0" anchor="t" anchorCtr="0">
            <a:noAutofit/>
          </a:bodyPr>
          <a:lstStyle/>
          <a:p>
            <a:pPr algn="l">
              <a:spcAft>
                <a:spcPts val="600"/>
              </a:spcAft>
            </a:pPr>
            <a:endParaRPr lang="en-US" dirty="0"/>
          </a:p>
        </p:txBody>
      </p:sp>
      <p:sp>
        <p:nvSpPr>
          <p:cNvPr id="6" name="TextBox 5">
            <a:extLst>
              <a:ext uri="{FF2B5EF4-FFF2-40B4-BE49-F238E27FC236}">
                <a16:creationId xmlns:a16="http://schemas.microsoft.com/office/drawing/2014/main" id="{F54068D1-8E0D-94B1-9415-48D429506F0C}"/>
              </a:ext>
            </a:extLst>
          </p:cNvPr>
          <p:cNvSpPr txBox="1"/>
          <p:nvPr/>
        </p:nvSpPr>
        <p:spPr>
          <a:xfrm>
            <a:off x="3221365" y="3576670"/>
            <a:ext cx="1312927" cy="2026763"/>
          </a:xfrm>
          <a:prstGeom prst="rect">
            <a:avLst/>
          </a:prstGeom>
          <a:noFill/>
        </p:spPr>
        <p:txBody>
          <a:bodyPr wrap="square" lIns="0" tIns="0" rIns="0" bIns="0" rtlCol="0" anchor="t" anchorCtr="0">
            <a:noAutofit/>
          </a:bodyPr>
          <a:lstStyle/>
          <a:p>
            <a:pPr algn="l">
              <a:spcAft>
                <a:spcPts val="600"/>
              </a:spcAft>
            </a:pPr>
            <a:endParaRPr lang="en-US" dirty="0"/>
          </a:p>
        </p:txBody>
      </p:sp>
      <p:sp>
        <p:nvSpPr>
          <p:cNvPr id="9" name="Content Placeholder 8">
            <a:extLst>
              <a:ext uri="{FF2B5EF4-FFF2-40B4-BE49-F238E27FC236}">
                <a16:creationId xmlns:a16="http://schemas.microsoft.com/office/drawing/2014/main" id="{BC00ECFF-CA03-02B6-3836-186E7A851DBE}"/>
              </a:ext>
            </a:extLst>
          </p:cNvPr>
          <p:cNvSpPr>
            <a:spLocks noGrp="1"/>
          </p:cNvSpPr>
          <p:nvPr>
            <p:ph idx="1"/>
          </p:nvPr>
        </p:nvSpPr>
        <p:spPr>
          <a:xfrm>
            <a:off x="457202" y="898633"/>
            <a:ext cx="7027680" cy="1882274"/>
          </a:xfrm>
        </p:spPr>
        <p:txBody>
          <a:bodyPr/>
          <a:lstStyle/>
          <a:p>
            <a:r>
              <a:rPr lang="en-US" sz="1800" dirty="0">
                <a:ea typeface="Calibri" panose="020F0502020204030204" pitchFamily="34" charset="0"/>
              </a:rPr>
              <a:t>Your health matters to us, and outreach related to your </a:t>
            </a:r>
            <a:r>
              <a:rPr lang="en-US" sz="1800" dirty="0">
                <a:effectLst/>
                <a:ea typeface="Calibri" panose="020F0502020204030204" pitchFamily="34" charset="0"/>
              </a:rPr>
              <a:t>benefits and preventive healthcare options like Annual Wellness Visits, important screenings and in-home health assessments are all designed to help you maintain optimum good health. </a:t>
            </a:r>
          </a:p>
          <a:p>
            <a:r>
              <a:rPr lang="en-US" sz="1800" dirty="0"/>
              <a:t>Blue Cross and Blue Shield of TX Partners may contact you:</a:t>
            </a:r>
          </a:p>
          <a:p>
            <a:endParaRPr lang="en-US" sz="1800" dirty="0"/>
          </a:p>
          <a:p>
            <a:endParaRPr lang="en-US" dirty="0"/>
          </a:p>
        </p:txBody>
      </p:sp>
      <p:sp>
        <p:nvSpPr>
          <p:cNvPr id="16" name="TextBox 15">
            <a:extLst>
              <a:ext uri="{FF2B5EF4-FFF2-40B4-BE49-F238E27FC236}">
                <a16:creationId xmlns:a16="http://schemas.microsoft.com/office/drawing/2014/main" id="{0ED998B6-C566-D756-C666-969D4B40910E}"/>
              </a:ext>
            </a:extLst>
          </p:cNvPr>
          <p:cNvSpPr txBox="1"/>
          <p:nvPr/>
        </p:nvSpPr>
        <p:spPr>
          <a:xfrm>
            <a:off x="9529011" y="5361272"/>
            <a:ext cx="914400" cy="914400"/>
          </a:xfrm>
          <a:prstGeom prst="rect">
            <a:avLst/>
          </a:prstGeom>
          <a:noFill/>
        </p:spPr>
        <p:txBody>
          <a:bodyPr wrap="none" lIns="0" tIns="0" rIns="0" bIns="0" rtlCol="0" anchor="t" anchorCtr="0">
            <a:noAutofit/>
          </a:bodyPr>
          <a:lstStyle/>
          <a:p>
            <a:pPr algn="l">
              <a:spcAft>
                <a:spcPts val="600"/>
              </a:spcAft>
            </a:pPr>
            <a:endParaRPr lang="en-US" dirty="0"/>
          </a:p>
        </p:txBody>
      </p:sp>
      <p:sp>
        <p:nvSpPr>
          <p:cNvPr id="17" name="TextBox 16">
            <a:extLst>
              <a:ext uri="{FF2B5EF4-FFF2-40B4-BE49-F238E27FC236}">
                <a16:creationId xmlns:a16="http://schemas.microsoft.com/office/drawing/2014/main" id="{B2A49A3C-8FD4-5B43-F440-3CAE6DB20B39}"/>
              </a:ext>
            </a:extLst>
          </p:cNvPr>
          <p:cNvSpPr txBox="1"/>
          <p:nvPr/>
        </p:nvSpPr>
        <p:spPr>
          <a:xfrm>
            <a:off x="3084684" y="3286232"/>
            <a:ext cx="2042069" cy="1688740"/>
          </a:xfrm>
          <a:prstGeom prst="rect">
            <a:avLst/>
          </a:prstGeom>
          <a:noFill/>
        </p:spPr>
        <p:txBody>
          <a:bodyPr wrap="square" lIns="0" tIns="0" rIns="0" bIns="0" rtlCol="0" anchor="t" anchorCtr="0">
            <a:noAutofit/>
          </a:bodyPr>
          <a:lstStyle/>
          <a:p>
            <a:pPr algn="l">
              <a:spcAft>
                <a:spcPts val="600"/>
              </a:spcAft>
            </a:pPr>
            <a:endParaRPr lang="en-US" dirty="0"/>
          </a:p>
        </p:txBody>
      </p:sp>
      <p:sp>
        <p:nvSpPr>
          <p:cNvPr id="18" name="TextBox 17">
            <a:extLst>
              <a:ext uri="{FF2B5EF4-FFF2-40B4-BE49-F238E27FC236}">
                <a16:creationId xmlns:a16="http://schemas.microsoft.com/office/drawing/2014/main" id="{250562F3-4E81-4CBD-2D1A-911AB0F1E571}"/>
              </a:ext>
            </a:extLst>
          </p:cNvPr>
          <p:cNvSpPr txBox="1"/>
          <p:nvPr/>
        </p:nvSpPr>
        <p:spPr>
          <a:xfrm>
            <a:off x="457202" y="4559221"/>
            <a:ext cx="7013541" cy="958544"/>
          </a:xfrm>
          <a:prstGeom prst="rect">
            <a:avLst/>
          </a:prstGeom>
          <a:noFill/>
        </p:spPr>
        <p:txBody>
          <a:bodyPr wrap="square" lIns="0" tIns="0" rIns="0" bIns="0" rtlCol="0" anchor="t" anchorCtr="0">
            <a:noAutofit/>
          </a:bodyPr>
          <a:lstStyle/>
          <a:p>
            <a:pPr algn="l">
              <a:spcAft>
                <a:spcPts val="600"/>
              </a:spcAft>
            </a:pPr>
            <a:r>
              <a:rPr lang="en-US" b="1" dirty="0"/>
              <a:t>These programs are completely optional, and you may ask not to be contacted at any time. </a:t>
            </a:r>
            <a:r>
              <a:rPr lang="en-US" dirty="0"/>
              <a:t>Should you ever be concerned about the appropriateness of a call or email, call the number on the back of your member id card. </a:t>
            </a:r>
          </a:p>
        </p:txBody>
      </p:sp>
      <p:pic>
        <p:nvPicPr>
          <p:cNvPr id="20" name="Graphic 19" descr="Cycle with people with solid fill">
            <a:extLst>
              <a:ext uri="{FF2B5EF4-FFF2-40B4-BE49-F238E27FC236}">
                <a16:creationId xmlns:a16="http://schemas.microsoft.com/office/drawing/2014/main" id="{0AB30627-2B25-F33A-5EFA-DED925C9CA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6864" y="2366128"/>
            <a:ext cx="1821730" cy="1821730"/>
          </a:xfrm>
          <a:prstGeom prst="rect">
            <a:avLst/>
          </a:prstGeom>
        </p:spPr>
      </p:pic>
      <p:pic>
        <p:nvPicPr>
          <p:cNvPr id="7" name="Picture 6">
            <a:extLst>
              <a:ext uri="{FF2B5EF4-FFF2-40B4-BE49-F238E27FC236}">
                <a16:creationId xmlns:a16="http://schemas.microsoft.com/office/drawing/2014/main" id="{F87DBDF3-EC66-6005-50E7-741CE69757F7}"/>
              </a:ext>
            </a:extLst>
          </p:cNvPr>
          <p:cNvPicPr>
            <a:picLocks noChangeAspect="1"/>
          </p:cNvPicPr>
          <p:nvPr/>
        </p:nvPicPr>
        <p:blipFill>
          <a:blip r:embed="rId4"/>
          <a:stretch>
            <a:fillRect/>
          </a:stretch>
        </p:blipFill>
        <p:spPr>
          <a:xfrm>
            <a:off x="3052938" y="3222711"/>
            <a:ext cx="1417108" cy="588749"/>
          </a:xfrm>
          <a:prstGeom prst="rect">
            <a:avLst/>
          </a:prstGeom>
        </p:spPr>
      </p:pic>
      <p:pic>
        <p:nvPicPr>
          <p:cNvPr id="8" name="Picture 7">
            <a:extLst>
              <a:ext uri="{FF2B5EF4-FFF2-40B4-BE49-F238E27FC236}">
                <a16:creationId xmlns:a16="http://schemas.microsoft.com/office/drawing/2014/main" id="{D09BDC39-B3C9-CB85-3A03-2F12DA5CF4AD}"/>
              </a:ext>
            </a:extLst>
          </p:cNvPr>
          <p:cNvPicPr>
            <a:picLocks noChangeAspect="1"/>
          </p:cNvPicPr>
          <p:nvPr/>
        </p:nvPicPr>
        <p:blipFill>
          <a:blip r:embed="rId5"/>
          <a:stretch>
            <a:fillRect/>
          </a:stretch>
        </p:blipFill>
        <p:spPr>
          <a:xfrm>
            <a:off x="5362868" y="3276993"/>
            <a:ext cx="1815496" cy="480186"/>
          </a:xfrm>
          <a:prstGeom prst="rect">
            <a:avLst/>
          </a:prstGeom>
        </p:spPr>
      </p:pic>
      <p:pic>
        <p:nvPicPr>
          <p:cNvPr id="11" name="Picture 10">
            <a:extLst>
              <a:ext uri="{FF2B5EF4-FFF2-40B4-BE49-F238E27FC236}">
                <a16:creationId xmlns:a16="http://schemas.microsoft.com/office/drawing/2014/main" id="{1DE3BFF2-12F5-6B34-7A1B-9C2123271204}"/>
              </a:ext>
            </a:extLst>
          </p:cNvPr>
          <p:cNvPicPr>
            <a:picLocks noChangeAspect="1"/>
          </p:cNvPicPr>
          <p:nvPr/>
        </p:nvPicPr>
        <p:blipFill>
          <a:blip r:embed="rId6"/>
          <a:stretch>
            <a:fillRect/>
          </a:stretch>
        </p:blipFill>
        <p:spPr>
          <a:xfrm>
            <a:off x="781450" y="3092703"/>
            <a:ext cx="1424446" cy="848763"/>
          </a:xfrm>
          <a:prstGeom prst="rect">
            <a:avLst/>
          </a:prstGeom>
        </p:spPr>
      </p:pic>
    </p:spTree>
    <p:extLst>
      <p:ext uri="{BB962C8B-B14F-4D97-AF65-F5344CB8AC3E}">
        <p14:creationId xmlns:p14="http://schemas.microsoft.com/office/powerpoint/2010/main" val="3743341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3D194D-3859-4B9E-BC5F-74FD5D277C69}"/>
              </a:ext>
            </a:extLst>
          </p:cNvPr>
          <p:cNvPicPr>
            <a:picLocks noChangeAspect="1"/>
          </p:cNvPicPr>
          <p:nvPr/>
        </p:nvPicPr>
        <p:blipFill rotWithShape="1">
          <a:blip r:embed="rId3">
            <a:extLst>
              <a:ext uri="{28A0092B-C50C-407E-A947-70E740481C1C}">
                <a14:useLocalDpi xmlns:a14="http://schemas.microsoft.com/office/drawing/2010/main" val="0"/>
              </a:ext>
            </a:extLst>
          </a:blip>
          <a:srcRect l="3607"/>
          <a:stretch/>
        </p:blipFill>
        <p:spPr>
          <a:xfrm>
            <a:off x="6753497" y="0"/>
            <a:ext cx="5438503" cy="4489704"/>
          </a:xfrm>
          <a:prstGeom prst="rect">
            <a:avLst/>
          </a:prstGeom>
        </p:spPr>
      </p:pic>
      <p:sp>
        <p:nvSpPr>
          <p:cNvPr id="3" name="Rounded Rectangle 2"/>
          <p:cNvSpPr/>
          <p:nvPr/>
        </p:nvSpPr>
        <p:spPr bwMode="auto">
          <a:xfrm>
            <a:off x="347651" y="687906"/>
            <a:ext cx="4653069" cy="1072332"/>
          </a:xfrm>
          <a:prstGeom prst="roundRect">
            <a:avLst>
              <a:gd name="adj" fmla="val 0"/>
            </a:avLst>
          </a:prstGeom>
          <a:solidFill>
            <a:schemeClr val="bg1">
              <a:lumMod val="95000"/>
            </a:schemeClr>
          </a:solidFill>
          <a:ln w="12700" cap="flat" cmpd="sng" algn="ctr">
            <a:solidFill>
              <a:srgbClr val="0070C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lvl="1" algn="ctr">
              <a:spcAft>
                <a:spcPts val="1067"/>
              </a:spcAft>
            </a:pPr>
            <a:r>
              <a:rPr lang="en-US" sz="2000" b="1" dirty="0"/>
              <a:t>Education Helpline </a:t>
            </a:r>
          </a:p>
          <a:p>
            <a:pPr marL="0" lvl="1" algn="ctr">
              <a:spcAft>
                <a:spcPts val="1067"/>
              </a:spcAft>
            </a:pPr>
            <a:r>
              <a:rPr lang="en-US" sz="2000" b="1" dirty="0">
                <a:solidFill>
                  <a:srgbClr val="0070C0"/>
                </a:solidFill>
              </a:rPr>
              <a:t>1-855-476-4149 / TTY 711</a:t>
            </a:r>
            <a:endParaRPr lang="en-US" sz="2000" b="1" dirty="0"/>
          </a:p>
        </p:txBody>
      </p:sp>
      <p:sp>
        <p:nvSpPr>
          <p:cNvPr id="2" name="Title 1"/>
          <p:cNvSpPr>
            <a:spLocks noGrp="1"/>
          </p:cNvSpPr>
          <p:nvPr>
            <p:ph type="title"/>
          </p:nvPr>
        </p:nvSpPr>
        <p:spPr>
          <a:xfrm>
            <a:off x="429230" y="220736"/>
            <a:ext cx="10972800" cy="595312"/>
          </a:xfrm>
        </p:spPr>
        <p:txBody>
          <a:bodyPr/>
          <a:lstStyle/>
          <a:p>
            <a:r>
              <a:rPr lang="en-US" sz="2800" b="1" dirty="0">
                <a:latin typeface="+mj-lt"/>
              </a:rPr>
              <a:t>Questions and Assistance</a:t>
            </a: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29</a:t>
            </a:fld>
            <a:endParaRPr lang="en-US" dirty="0">
              <a:solidFill>
                <a:srgbClr val="FFFFFF">
                  <a:lumMod val="85000"/>
                </a:srgbClr>
              </a:solidFill>
            </a:endParaRPr>
          </a:p>
        </p:txBody>
      </p:sp>
      <p:sp>
        <p:nvSpPr>
          <p:cNvPr id="5" name="Rectangle 4"/>
          <p:cNvSpPr/>
          <p:nvPr/>
        </p:nvSpPr>
        <p:spPr>
          <a:xfrm>
            <a:off x="3411102" y="1632095"/>
            <a:ext cx="4498109" cy="889859"/>
          </a:xfrm>
          <a:prstGeom prst="rect">
            <a:avLst/>
          </a:prstGeom>
        </p:spPr>
        <p:txBody>
          <a:bodyPr wrap="square">
            <a:spAutoFit/>
          </a:bodyPr>
          <a:lstStyle/>
          <a:p>
            <a:pPr marL="0" lvl="1">
              <a:spcAft>
                <a:spcPts val="1067"/>
              </a:spcAft>
            </a:pPr>
            <a:endParaRPr lang="en-US" sz="2133" dirty="0"/>
          </a:p>
          <a:p>
            <a:pPr marL="0" lvl="1">
              <a:spcAft>
                <a:spcPts val="1067"/>
              </a:spcAft>
            </a:pPr>
            <a:endParaRPr lang="en-US" sz="2133" dirty="0"/>
          </a:p>
        </p:txBody>
      </p:sp>
      <p:sp>
        <p:nvSpPr>
          <p:cNvPr id="6" name="Rectangle 5"/>
          <p:cNvSpPr/>
          <p:nvPr/>
        </p:nvSpPr>
        <p:spPr>
          <a:xfrm>
            <a:off x="347651" y="1946097"/>
            <a:ext cx="6405846" cy="2718180"/>
          </a:xfrm>
          <a:prstGeom prst="rect">
            <a:avLst/>
          </a:prstGeom>
        </p:spPr>
        <p:txBody>
          <a:bodyPr wrap="square">
            <a:spAutoFit/>
          </a:bodyPr>
          <a:lstStyle/>
          <a:p>
            <a:pPr marL="342900" indent="-342900">
              <a:buFont typeface="Arial" panose="020B0604020202020204" pitchFamily="34" charset="0"/>
              <a:buChar char="•"/>
            </a:pPr>
            <a:r>
              <a:rPr lang="en-US" sz="2133" dirty="0">
                <a:latin typeface="Arial" panose="020B0604020202020204" pitchFamily="34" charset="0"/>
                <a:ea typeface="Calibri" panose="020F0502020204030204" pitchFamily="34" charset="0"/>
              </a:rPr>
              <a:t>The Education Advisors can answer questions about your Medicare plan options.</a:t>
            </a:r>
          </a:p>
          <a:p>
            <a:endParaRPr lang="en-US" sz="2133" dirty="0">
              <a:latin typeface="Arial" panose="020B0604020202020204" pitchFamily="34" charset="0"/>
              <a:ea typeface="Calibri" panose="020F0502020204030204" pitchFamily="34" charset="0"/>
            </a:endParaRPr>
          </a:p>
          <a:p>
            <a:pPr marL="342900" indent="-342900">
              <a:buFont typeface="Arial" panose="020B0604020202020204" pitchFamily="34" charset="0"/>
              <a:buChar char="•"/>
            </a:pPr>
            <a:r>
              <a:rPr lang="en-US" sz="2133" dirty="0"/>
              <a:t>Visit the Texas A&amp;M University System website at </a:t>
            </a:r>
            <a:r>
              <a:rPr lang="en-US" sz="2133" b="1" dirty="0">
                <a:hlinkClick r:id="rId4"/>
              </a:rPr>
              <a:t>www.bcbstx.com/tamus-retiree-medicare</a:t>
            </a:r>
            <a:r>
              <a:rPr lang="en-US" sz="2133" b="1" dirty="0"/>
              <a:t> </a:t>
            </a:r>
            <a:r>
              <a:rPr lang="en-US" sz="2133" dirty="0"/>
              <a:t>for additional information including FAQs, presentations and a digital copy of plan materials.</a:t>
            </a:r>
          </a:p>
        </p:txBody>
      </p:sp>
      <p:sp>
        <p:nvSpPr>
          <p:cNvPr id="7" name="Rectangle 6"/>
          <p:cNvSpPr/>
          <p:nvPr/>
        </p:nvSpPr>
        <p:spPr>
          <a:xfrm>
            <a:off x="0" y="4803706"/>
            <a:ext cx="12214746" cy="2054294"/>
          </a:xfrm>
          <a:prstGeom prst="rect">
            <a:avLst/>
          </a:prstGeom>
          <a:solidFill>
            <a:schemeClr val="tx2"/>
          </a:solidFill>
        </p:spPr>
        <p:txBody>
          <a:bodyPr wrap="square" lIns="91440" tIns="45720" rIns="91440" bIns="45720" anchor="ctr">
            <a:noAutofit/>
          </a:bodyPr>
          <a:lstStyle/>
          <a:p>
            <a:pPr marL="3262313">
              <a:lnSpc>
                <a:spcPct val="115000"/>
              </a:lnSpc>
            </a:pPr>
            <a:r>
              <a:rPr lang="en-US" sz="2400" dirty="0">
                <a:solidFill>
                  <a:srgbClr val="FFFFFF"/>
                </a:solidFill>
                <a:latin typeface="+mj-lt"/>
                <a:ea typeface="Calibri" panose="020F0502020204030204" pitchFamily="34" charset="0"/>
                <a:cs typeface="Times New Roman"/>
              </a:rPr>
              <a:t>Education </a:t>
            </a:r>
            <a:r>
              <a:rPr lang="en-US" sz="2400" dirty="0">
                <a:solidFill>
                  <a:schemeClr val="bg1"/>
                </a:solidFill>
                <a:latin typeface="+mj-lt"/>
                <a:ea typeface="Calibri" panose="020F0502020204030204" pitchFamily="34" charset="0"/>
                <a:cs typeface="Times New Roman"/>
              </a:rPr>
              <a:t>Helpline Hours of Operation:</a:t>
            </a:r>
            <a:endParaRPr lang="en-US" sz="2400" dirty="0">
              <a:solidFill>
                <a:schemeClr val="bg1"/>
              </a:solidFill>
              <a:latin typeface="Calibri"/>
              <a:ea typeface="Calibri" panose="020F0502020204030204" pitchFamily="34" charset="0"/>
              <a:cs typeface="Times New Roman"/>
            </a:endParaRPr>
          </a:p>
          <a:p>
            <a:pPr marL="3262313">
              <a:lnSpc>
                <a:spcPct val="115000"/>
              </a:lnSpc>
              <a:spcAft>
                <a:spcPts val="800"/>
              </a:spcAft>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October 1, 2025 – March 31, 2026</a:t>
            </a:r>
            <a:b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8 a.m. – 8 p.m. CT, seven days a week</a:t>
            </a:r>
          </a:p>
        </p:txBody>
      </p:sp>
    </p:spTree>
    <p:extLst>
      <p:ext uri="{BB962C8B-B14F-4D97-AF65-F5344CB8AC3E}">
        <p14:creationId xmlns:p14="http://schemas.microsoft.com/office/powerpoint/2010/main" val="411009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72FA5-56B0-406F-9A35-D689210B760C}"/>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1" i="0" u="none" strike="noStrike" kern="1200" cap="none" spc="0" normalizeH="0" baseline="0" noProof="0" smtClean="0">
                <a:ln>
                  <a:noFill/>
                </a:ln>
                <a:solidFill>
                  <a:srgbClr val="FFFFFF">
                    <a:lumMod val="85000"/>
                  </a:srgb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sz="800" b="1" i="0" u="none" strike="noStrike" kern="1200" cap="none" spc="0" normalizeH="0" baseline="0" noProof="0">
              <a:ln>
                <a:noFill/>
              </a:ln>
              <a:solidFill>
                <a:srgbClr val="FFFFFF">
                  <a:lumMod val="85000"/>
                </a:srgbClr>
              </a:solidFill>
              <a:effectLst/>
              <a:uLnTx/>
              <a:uFillTx/>
              <a:latin typeface="Arial" charset="0"/>
              <a:ea typeface="+mn-ea"/>
              <a:cs typeface="+mn-cs"/>
            </a:endParaRPr>
          </a:p>
        </p:txBody>
      </p:sp>
      <p:sp>
        <p:nvSpPr>
          <p:cNvPr id="3" name="Text Placeholder 2">
            <a:extLst>
              <a:ext uri="{FF2B5EF4-FFF2-40B4-BE49-F238E27FC236}">
                <a16:creationId xmlns:a16="http://schemas.microsoft.com/office/drawing/2014/main" id="{4A507BED-6115-414F-934A-171103211DD7}"/>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A4BF0357-8DAC-4F0C-A476-414C74503D67}"/>
              </a:ext>
            </a:extLst>
          </p:cNvPr>
          <p:cNvSpPr>
            <a:spLocks noGrp="1"/>
          </p:cNvSpPr>
          <p:nvPr>
            <p:ph idx="1"/>
          </p:nvPr>
        </p:nvSpPr>
        <p:spPr/>
        <p:txBody>
          <a:bodyPr/>
          <a:lstStyle/>
          <a:p>
            <a:endParaRPr lang="en-US"/>
          </a:p>
        </p:txBody>
      </p:sp>
      <p:sp>
        <p:nvSpPr>
          <p:cNvPr id="5" name="Title 4">
            <a:extLst>
              <a:ext uri="{FF2B5EF4-FFF2-40B4-BE49-F238E27FC236}">
                <a16:creationId xmlns:a16="http://schemas.microsoft.com/office/drawing/2014/main" id="{D4D98F4F-48BA-40CA-A4FB-CC5D23673202}"/>
              </a:ext>
            </a:extLst>
          </p:cNvPr>
          <p:cNvSpPr>
            <a:spLocks noGrp="1"/>
          </p:cNvSpPr>
          <p:nvPr>
            <p:ph type="title"/>
          </p:nvPr>
        </p:nvSpPr>
        <p:spPr/>
        <p:txBody>
          <a:bodyPr/>
          <a:lstStyle/>
          <a:p>
            <a:endParaRPr lang="en-US"/>
          </a:p>
        </p:txBody>
      </p:sp>
      <p:sp>
        <p:nvSpPr>
          <p:cNvPr id="7" name="Picture space">
            <a:extLst>
              <a:ext uri="{FF2B5EF4-FFF2-40B4-BE49-F238E27FC236}">
                <a16:creationId xmlns:a16="http://schemas.microsoft.com/office/drawing/2014/main" id="{AB8E702A-B52C-4E60-8DD3-D9518105C72E}"/>
              </a:ext>
            </a:extLst>
          </p:cNvPr>
          <p:cNvSpPr/>
          <p:nvPr/>
        </p:nvSpPr>
        <p:spPr>
          <a:xfrm>
            <a:off x="0" y="0"/>
            <a:ext cx="12188952" cy="6858000"/>
          </a:xfrm>
          <a:prstGeom prst="rect">
            <a:avLst/>
          </a:prstGeom>
          <a:gradFill flip="none" rotWithShape="1">
            <a:gsLst>
              <a:gs pos="0">
                <a:schemeClr val="tx2"/>
              </a:gs>
              <a:gs pos="100000">
                <a:schemeClr val="accent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B47289B0-6E97-4557-ACA8-C02EEAF15400}"/>
              </a:ext>
            </a:extLst>
          </p:cNvPr>
          <p:cNvSpPr/>
          <p:nvPr/>
        </p:nvSpPr>
        <p:spPr bwMode="auto">
          <a:xfrm>
            <a:off x="2540941" y="2853574"/>
            <a:ext cx="7122515" cy="957943"/>
          </a:xfrm>
          <a:prstGeom prst="rect">
            <a:avLst/>
          </a:prstGeom>
          <a:no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mn-ea"/>
                <a:cs typeface="+mn-cs"/>
              </a:rPr>
              <a:t> Medicare </a:t>
            </a:r>
            <a:r>
              <a:rPr lang="en-US" sz="4000" b="1" dirty="0">
                <a:solidFill>
                  <a:srgbClr val="FFFFFF"/>
                </a:solidFill>
                <a:latin typeface="Arial" charset="0"/>
              </a:rPr>
              <a:t>Basics</a:t>
            </a:r>
            <a:endParaRPr kumimoji="0" lang="en-US" sz="4000" b="1"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4238768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72FA5-56B0-406F-9A35-D689210B760C}"/>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1" i="0" u="none" strike="noStrike" kern="1200" cap="none" spc="0" normalizeH="0" baseline="0" noProof="0" smtClean="0">
                <a:ln>
                  <a:noFill/>
                </a:ln>
                <a:solidFill>
                  <a:srgbClr val="FFFFFF">
                    <a:lumMod val="85000"/>
                  </a:srgb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30</a:t>
            </a:fld>
            <a:endParaRPr kumimoji="0" lang="en-US" sz="800" b="1" i="0" u="none" strike="noStrike" kern="1200" cap="none" spc="0" normalizeH="0" baseline="0" noProof="0" dirty="0">
              <a:ln>
                <a:noFill/>
              </a:ln>
              <a:solidFill>
                <a:srgbClr val="FFFFFF">
                  <a:lumMod val="85000"/>
                </a:srgbClr>
              </a:solidFill>
              <a:effectLst/>
              <a:uLnTx/>
              <a:uFillTx/>
              <a:latin typeface="Arial" charset="0"/>
              <a:ea typeface="+mn-ea"/>
              <a:cs typeface="+mn-cs"/>
            </a:endParaRPr>
          </a:p>
        </p:txBody>
      </p:sp>
      <p:sp>
        <p:nvSpPr>
          <p:cNvPr id="3" name="Text Placeholder 2">
            <a:extLst>
              <a:ext uri="{FF2B5EF4-FFF2-40B4-BE49-F238E27FC236}">
                <a16:creationId xmlns:a16="http://schemas.microsoft.com/office/drawing/2014/main" id="{4A507BED-6115-414F-934A-171103211DD7}"/>
              </a:ext>
            </a:extLst>
          </p:cNvPr>
          <p:cNvSpPr>
            <a:spLocks noGrp="1"/>
          </p:cNvSpPr>
          <p:nvPr>
            <p:ph type="body" sz="quarter" idx="13"/>
          </p:nvPr>
        </p:nvSpPr>
        <p:spPr/>
        <p:txBody>
          <a:bodyPr/>
          <a:lstStyle/>
          <a:p>
            <a:endParaRPr lang="en-US" dirty="0"/>
          </a:p>
        </p:txBody>
      </p:sp>
      <p:sp>
        <p:nvSpPr>
          <p:cNvPr id="4" name="Content Placeholder 3">
            <a:extLst>
              <a:ext uri="{FF2B5EF4-FFF2-40B4-BE49-F238E27FC236}">
                <a16:creationId xmlns:a16="http://schemas.microsoft.com/office/drawing/2014/main" id="{A4BF0357-8DAC-4F0C-A476-414C74503D67}"/>
              </a:ext>
            </a:extLst>
          </p:cNvPr>
          <p:cNvSpPr>
            <a:spLocks noGrp="1"/>
          </p:cNvSpPr>
          <p:nvPr>
            <p:ph idx="1"/>
          </p:nvPr>
        </p:nvSpPr>
        <p:spPr/>
        <p:txBody>
          <a:bodyPr/>
          <a:lstStyle/>
          <a:p>
            <a:endParaRPr lang="en-US" dirty="0"/>
          </a:p>
        </p:txBody>
      </p:sp>
      <p:sp>
        <p:nvSpPr>
          <p:cNvPr id="5" name="Title 4">
            <a:extLst>
              <a:ext uri="{FF2B5EF4-FFF2-40B4-BE49-F238E27FC236}">
                <a16:creationId xmlns:a16="http://schemas.microsoft.com/office/drawing/2014/main" id="{D4D98F4F-48BA-40CA-A4FB-CC5D23673202}"/>
              </a:ext>
            </a:extLst>
          </p:cNvPr>
          <p:cNvSpPr>
            <a:spLocks noGrp="1"/>
          </p:cNvSpPr>
          <p:nvPr>
            <p:ph type="title"/>
          </p:nvPr>
        </p:nvSpPr>
        <p:spPr/>
        <p:txBody>
          <a:bodyPr/>
          <a:lstStyle/>
          <a:p>
            <a:endParaRPr lang="en-US" dirty="0"/>
          </a:p>
        </p:txBody>
      </p:sp>
      <p:sp>
        <p:nvSpPr>
          <p:cNvPr id="7" name="Picture space">
            <a:extLst>
              <a:ext uri="{FF2B5EF4-FFF2-40B4-BE49-F238E27FC236}">
                <a16:creationId xmlns:a16="http://schemas.microsoft.com/office/drawing/2014/main" id="{AB8E702A-B52C-4E60-8DD3-D9518105C72E}"/>
              </a:ext>
            </a:extLst>
          </p:cNvPr>
          <p:cNvSpPr/>
          <p:nvPr/>
        </p:nvSpPr>
        <p:spPr>
          <a:xfrm>
            <a:off x="0" y="0"/>
            <a:ext cx="12192000" cy="6858000"/>
          </a:xfrm>
          <a:prstGeom prst="rect">
            <a:avLst/>
          </a:prstGeom>
          <a:gradFill flip="none" rotWithShape="1">
            <a:gsLst>
              <a:gs pos="0">
                <a:schemeClr val="tx2"/>
              </a:gs>
              <a:gs pos="100000">
                <a:schemeClr val="accent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B47289B0-6E97-4557-ACA8-C02EEAF15400}"/>
              </a:ext>
            </a:extLst>
          </p:cNvPr>
          <p:cNvSpPr/>
          <p:nvPr/>
        </p:nvSpPr>
        <p:spPr bwMode="auto">
          <a:xfrm>
            <a:off x="1434906" y="2644726"/>
            <a:ext cx="9273734" cy="1166791"/>
          </a:xfrm>
          <a:prstGeom prst="rect">
            <a:avLst/>
          </a:prstGeom>
          <a:no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defRPr/>
            </a:pPr>
            <a:r>
              <a:rPr kumimoji="0" lang="en-US" sz="4000" b="1" i="0" u="none" strike="noStrike" kern="1200" cap="none" spc="0" normalizeH="0" baseline="0" noProof="0" dirty="0">
                <a:ln>
                  <a:noFill/>
                </a:ln>
                <a:solidFill>
                  <a:srgbClr val="FFFFFF"/>
                </a:solidFill>
                <a:effectLst/>
                <a:uLnTx/>
                <a:uFillTx/>
                <a:latin typeface="+mj-lt"/>
              </a:rPr>
              <a:t> </a:t>
            </a:r>
          </a:p>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rPr>
              <a:t>Questions</a:t>
            </a:r>
            <a:endParaRPr kumimoji="0" lang="en-US" sz="5400" b="1" i="0" u="none" strike="noStrike" kern="1200" cap="none" spc="0" normalizeH="0" baseline="0" noProof="0" dirty="0">
              <a:ln>
                <a:noFill/>
              </a:ln>
              <a:solidFill>
                <a:srgbClr val="FFFFFF"/>
              </a:solidFill>
              <a:effectLst/>
              <a:uLnTx/>
              <a:uFillTx/>
              <a:latin typeface="Arial Black" panose="020B0A04020102020204" pitchFamily="34" charset="0"/>
            </a:endParaRPr>
          </a:p>
        </p:txBody>
      </p:sp>
    </p:spTree>
    <p:extLst>
      <p:ext uri="{BB962C8B-B14F-4D97-AF65-F5344CB8AC3E}">
        <p14:creationId xmlns:p14="http://schemas.microsoft.com/office/powerpoint/2010/main" val="3252287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p:cNvSpPr>
            <a:spLocks noGrp="1"/>
          </p:cNvSpPr>
          <p:nvPr>
            <p:ph type="title"/>
          </p:nvPr>
        </p:nvSpPr>
        <p:spPr>
          <a:xfrm>
            <a:off x="344905" y="354234"/>
            <a:ext cx="10972800" cy="595312"/>
          </a:xfrm>
        </p:spPr>
        <p:txBody>
          <a:bodyPr/>
          <a:lstStyle/>
          <a:p>
            <a:r>
              <a:rPr lang="en-US" sz="2800" b="1" dirty="0">
                <a:latin typeface="+mj-lt"/>
              </a:rPr>
              <a:t>Important Plan Information</a:t>
            </a:r>
          </a:p>
        </p:txBody>
      </p:sp>
      <p:sp>
        <p:nvSpPr>
          <p:cNvPr id="3" name="Slide Number Placeholder 2">
            <a:extLst>
              <a:ext uri="{FF2B5EF4-FFF2-40B4-BE49-F238E27FC236}">
                <a16:creationId xmlns:a16="http://schemas.microsoft.com/office/drawing/2014/main" id="{6821A9F1-422F-431B-9C60-9C5773923CC1}"/>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0" i="0" u="none" strike="noStrike" kern="1200" cap="none" spc="0" normalizeH="0" baseline="0" noProof="0" smtClean="0">
                <a:ln>
                  <a:noFill/>
                </a:ln>
                <a:solidFill>
                  <a:srgbClr val="FFFFFF">
                    <a:lumMod val="85000"/>
                  </a:srgbClr>
                </a:solidFill>
                <a:effectLst/>
                <a:uLnTx/>
                <a:uFillTx/>
                <a:latin typeface="Arial" panose="020B0604020202020204"/>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31</a:t>
            </a:fld>
            <a:endParaRPr kumimoji="0" lang="en-US" sz="800" b="0" i="0" u="none" strike="noStrike" kern="1200" cap="none" spc="0" normalizeH="0" baseline="0" noProof="0" dirty="0">
              <a:ln>
                <a:noFill/>
              </a:ln>
              <a:solidFill>
                <a:srgbClr val="FFFFFF">
                  <a:lumMod val="85000"/>
                </a:srgbClr>
              </a:solidFill>
              <a:effectLst/>
              <a:uLnTx/>
              <a:uFillTx/>
              <a:latin typeface="Arial" panose="020B0604020202020204"/>
              <a:ea typeface="+mn-ea"/>
              <a:cs typeface="+mn-cs"/>
            </a:endParaRPr>
          </a:p>
        </p:txBody>
      </p:sp>
      <p:grpSp>
        <p:nvGrpSpPr>
          <p:cNvPr id="10" name="Group 9"/>
          <p:cNvGrpSpPr/>
          <p:nvPr/>
        </p:nvGrpSpPr>
        <p:grpSpPr>
          <a:xfrm>
            <a:off x="8814637" y="3205084"/>
            <a:ext cx="1196630" cy="1304544"/>
            <a:chOff x="8725359" y="2915799"/>
            <a:chExt cx="1219200" cy="1304544"/>
          </a:xfrm>
        </p:grpSpPr>
        <p:cxnSp>
          <p:nvCxnSpPr>
            <p:cNvPr id="4" name="Straight Arrow Connector 3"/>
            <p:cNvCxnSpPr/>
            <p:nvPr/>
          </p:nvCxnSpPr>
          <p:spPr bwMode="auto">
            <a:xfrm>
              <a:off x="8725359" y="2989248"/>
              <a:ext cx="1219200" cy="947449"/>
            </a:xfrm>
            <a:prstGeom prst="straightConnector1">
              <a:avLst/>
            </a:prstGeom>
            <a:noFill/>
            <a:ln>
              <a:noFill/>
              <a:tailEnd type="arrow"/>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Straight Arrow Connector 11"/>
            <p:cNvCxnSpPr/>
            <p:nvPr/>
          </p:nvCxnSpPr>
          <p:spPr bwMode="auto">
            <a:xfrm>
              <a:off x="9055865" y="3048001"/>
              <a:ext cx="822592" cy="815248"/>
            </a:xfrm>
            <a:prstGeom prst="straightConnector1">
              <a:avLst/>
            </a:prstGeom>
            <a:noFill/>
            <a:ln>
              <a:noFill/>
              <a:tailEnd type="arrow"/>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Down Arrow 15"/>
            <p:cNvSpPr/>
            <p:nvPr/>
          </p:nvSpPr>
          <p:spPr bwMode="auto">
            <a:xfrm>
              <a:off x="8798805" y="2915799"/>
              <a:ext cx="646176" cy="1304544"/>
            </a:xfrm>
            <a:prstGeom prst="downArrow">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E1E1E"/>
                </a:solidFill>
                <a:effectLst/>
                <a:uLnTx/>
                <a:uFillTx/>
                <a:latin typeface="Arial" panose="020B0604020202020204"/>
                <a:ea typeface="+mn-ea"/>
                <a:cs typeface="+mn-cs"/>
              </a:endParaRPr>
            </a:p>
          </p:txBody>
        </p:sp>
      </p:grpSp>
      <p:sp>
        <p:nvSpPr>
          <p:cNvPr id="2" name="Rectangle 1">
            <a:extLst>
              <a:ext uri="{FF2B5EF4-FFF2-40B4-BE49-F238E27FC236}">
                <a16:creationId xmlns:a16="http://schemas.microsoft.com/office/drawing/2014/main" id="{21C8FA52-4123-470C-91F7-B158B30A4B8B}"/>
              </a:ext>
            </a:extLst>
          </p:cNvPr>
          <p:cNvSpPr/>
          <p:nvPr/>
        </p:nvSpPr>
        <p:spPr>
          <a:xfrm>
            <a:off x="473735" y="1526041"/>
            <a:ext cx="11244529" cy="5307800"/>
          </a:xfrm>
          <a:prstGeom prst="rect">
            <a:avLst/>
          </a:prstGeom>
        </p:spPr>
        <p:txBody>
          <a:bodyPr wrap="square">
            <a:spAutoFit/>
          </a:bodyPr>
          <a:lstStyle/>
          <a:p>
            <a:endParaRPr lang="en-US" sz="1400" dirty="0">
              <a:solidFill>
                <a:srgbClr val="000000"/>
              </a:solidFill>
            </a:endParaRPr>
          </a:p>
          <a:p>
            <a:endParaRPr lang="en-US" sz="1400" b="0" i="0" u="none" strike="noStrike" baseline="0" dirty="0">
              <a:solidFill>
                <a:srgbClr val="000000"/>
              </a:solidFill>
            </a:endParaRPr>
          </a:p>
          <a:p>
            <a:endParaRPr lang="en-US" sz="1400" b="0" i="0" u="none" strike="noStrike" baseline="0" dirty="0">
              <a:solidFill>
                <a:srgbClr val="000000"/>
              </a:solidFill>
            </a:endParaRPr>
          </a:p>
          <a:p>
            <a:r>
              <a:rPr lang="en-US" sz="1400" b="0" i="0" u="none" strike="noStrike" baseline="0" dirty="0">
                <a:solidFill>
                  <a:srgbClr val="000000"/>
                </a:solidFill>
              </a:rPr>
              <a:t>65 Plus Medicare Advantage Plan (PPO) is an open access Medicare Advantage PPO plan. On occasion, you may receive automated communications that reference plan name ‘Blue Cross Group Medicare Advantage Open Access (PPO)℠ .’ This plan name also refers to Texas A&amp;M University System 65 Plus Medicare Advantage Plan (PPO).</a:t>
            </a:r>
          </a:p>
          <a:p>
            <a:endParaRPr lang="en-US" sz="1400" b="0" i="0" u="none" strike="noStrike" baseline="0" dirty="0">
              <a:solidFill>
                <a:srgbClr val="000000"/>
              </a:solidFill>
            </a:endParaRPr>
          </a:p>
          <a:p>
            <a:pPr marL="0" marR="0" lvl="0" indent="0" algn="l" defTabSz="914400" rtl="0" eaLnBrk="1" fontAlgn="auto" latinLnBrk="0" hangingPunct="1">
              <a:lnSpc>
                <a:spcPct val="100000"/>
              </a:lnSpc>
              <a:spcBef>
                <a:spcPts val="0"/>
              </a:spcBef>
              <a:spcAft>
                <a:spcPts val="200"/>
              </a:spcAft>
              <a:buClr>
                <a:srgbClr val="0080C7"/>
              </a:buClr>
              <a:buSzTx/>
              <a:buFontTx/>
              <a:buNone/>
              <a:tabLst/>
              <a:defRPr/>
            </a:pPr>
            <a:r>
              <a:rPr kumimoji="0" lang="en-US" sz="1400" b="0" i="0" u="none" strike="noStrike" kern="1200" cap="none" spc="0" normalizeH="0" baseline="0" noProof="0" dirty="0">
                <a:ln>
                  <a:noFill/>
                </a:ln>
                <a:solidFill>
                  <a:srgbClr val="1E1E1E"/>
                </a:solidFill>
                <a:effectLst/>
                <a:uLnTx/>
                <a:uFillTx/>
                <a:latin typeface="Arial" panose="020B0604020202020204"/>
                <a:ea typeface="+mn-ea"/>
                <a:cs typeface="+mn-cs"/>
              </a:rPr>
              <a:t>Blue Cross®, Blue Shield® and the Cross and Shield Symbols are registered service marks of the Blue Cross and Blue Shield Association, an association of independent Blue Cross and Blue Shield Plans. SilverSneakers® is a wellness program owned and operated by Tivity Health, Inc., an independent company. Tivity Health and SilverSneakers®   are registered trademarks or trademarks of Tivity Health, Inc., and/or its subsidiaries and/or affiliates in the USA and/or other countries. </a:t>
            </a:r>
          </a:p>
          <a:p>
            <a:pPr>
              <a:spcAft>
                <a:spcPts val="200"/>
              </a:spcAft>
              <a:buClr>
                <a:srgbClr val="0080C7"/>
              </a:buClr>
              <a:defRPr/>
            </a:pPr>
            <a:endParaRPr lang="en-US" sz="1400" dirty="0"/>
          </a:p>
          <a:p>
            <a:pPr>
              <a:spcAft>
                <a:spcPts val="200"/>
              </a:spcAft>
              <a:buClr>
                <a:srgbClr val="0080C7"/>
              </a:buClr>
              <a:defRPr/>
            </a:pPr>
            <a:br>
              <a:rPr lang="en-US" sz="1400" dirty="0"/>
            </a:br>
            <a:br>
              <a:rPr lang="en-US" sz="1400" dirty="0"/>
            </a:br>
            <a:endParaRPr lang="en-US" sz="1400" dirty="0"/>
          </a:p>
          <a:p>
            <a:pPr>
              <a:spcAft>
                <a:spcPts val="200"/>
              </a:spcAft>
              <a:buClr>
                <a:srgbClr val="0080C7"/>
              </a:buClr>
              <a:defRPr/>
            </a:pPr>
            <a:endParaRPr lang="en-US" sz="1400" b="0" i="0" u="none" strike="noStrike" dirty="0">
              <a:solidFill>
                <a:srgbClr val="000000"/>
              </a:solidFill>
              <a:effectLst/>
            </a:endParaRPr>
          </a:p>
          <a:p>
            <a:pPr>
              <a:spcAft>
                <a:spcPts val="200"/>
              </a:spcAft>
              <a:buClr>
                <a:srgbClr val="0080C7"/>
              </a:buClr>
              <a:defRPr/>
            </a:pPr>
            <a:endParaRPr lang="en-US" sz="1400" dirty="0">
              <a:solidFill>
                <a:srgbClr val="000000"/>
              </a:solidFill>
            </a:endParaRPr>
          </a:p>
          <a:p>
            <a:pPr>
              <a:spcAft>
                <a:spcPts val="200"/>
              </a:spcAft>
              <a:buClr>
                <a:srgbClr val="0080C7"/>
              </a:buClr>
              <a:defRPr/>
            </a:pPr>
            <a:endParaRPr lang="en-US" sz="1400" b="0" i="0" u="none" strike="noStrike" dirty="0">
              <a:solidFill>
                <a:srgbClr val="000000"/>
              </a:solidFill>
              <a:effectLst/>
            </a:endParaRPr>
          </a:p>
          <a:p>
            <a:pPr>
              <a:spcAft>
                <a:spcPts val="200"/>
              </a:spcAft>
              <a:buClr>
                <a:srgbClr val="0080C7"/>
              </a:buClr>
              <a:defRPr/>
            </a:pPr>
            <a:endParaRPr lang="en-US" sz="1400" b="0" i="0" u="none" strike="noStrike" dirty="0">
              <a:solidFill>
                <a:srgbClr val="000000"/>
              </a:solidFill>
              <a:effectLst/>
            </a:endParaRPr>
          </a:p>
          <a:p>
            <a:pPr>
              <a:spcAft>
                <a:spcPts val="200"/>
              </a:spcAft>
              <a:buClr>
                <a:srgbClr val="0080C7"/>
              </a:buClr>
              <a:defRPr/>
            </a:pPr>
            <a:r>
              <a:rPr lang="en-US" sz="1400" b="0" i="0" u="none" strike="noStrike" dirty="0" err="1">
                <a:solidFill>
                  <a:srgbClr val="000000"/>
                </a:solidFill>
                <a:effectLst/>
              </a:rPr>
              <a:t>TruHearing</a:t>
            </a:r>
            <a:r>
              <a:rPr lang="en-US" sz="1400" b="0" i="0" u="none" strike="noStrike" dirty="0">
                <a:solidFill>
                  <a:srgbClr val="000000"/>
                </a:solidFill>
                <a:effectLst/>
              </a:rPr>
              <a:t>® is a registered trademark of TruHearing, Inc., which is an independent company providing discounts on hearing aids.</a:t>
            </a:r>
          </a:p>
          <a:p>
            <a:pPr marL="0" marR="0" lvl="0" indent="0" algn="l" defTabSz="914400" rtl="0" eaLnBrk="1" fontAlgn="auto" latinLnBrk="0" hangingPunct="1">
              <a:lnSpc>
                <a:spcPct val="100000"/>
              </a:lnSpc>
              <a:spcBef>
                <a:spcPts val="0"/>
              </a:spcBef>
              <a:spcAft>
                <a:spcPts val="200"/>
              </a:spcAft>
              <a:buClr>
                <a:srgbClr val="0080C7"/>
              </a:buClr>
              <a:buSzTx/>
              <a:buFontTx/>
              <a:buNone/>
              <a:tabLst/>
              <a:defRPr/>
            </a:pPr>
            <a:endParaRPr kumimoji="0" lang="en-US" sz="1400" b="0" i="0" u="none" strike="noStrike" kern="1200" cap="none" spc="0" normalizeH="0" baseline="0" noProof="0" dirty="0">
              <a:ln>
                <a:noFill/>
              </a:ln>
              <a:solidFill>
                <a:srgbClr val="1E1E1E"/>
              </a:solidFill>
              <a:effectLst/>
              <a:uLnTx/>
              <a:uFillTx/>
              <a:latin typeface="Arial" panose="020B0604020202020204"/>
              <a:ea typeface="+mn-ea"/>
              <a:cs typeface="+mn-cs"/>
            </a:endParaRPr>
          </a:p>
          <a:p>
            <a:r>
              <a:rPr lang="en-US" sz="1800" b="0" i="0" u="none" strike="noStrike" baseline="0" dirty="0">
                <a:solidFill>
                  <a:srgbClr val="000000"/>
                </a:solidFill>
                <a:latin typeface="Calibri" panose="020F0502020204030204" pitchFamily="34" charset="0"/>
              </a:rPr>
              <a:t>	</a:t>
            </a:r>
          </a:p>
          <a:p>
            <a:pPr>
              <a:lnSpc>
                <a:spcPct val="107000"/>
              </a:lnSpc>
            </a:pPr>
            <a:endParaRPr lang="en-US" sz="1200" i="1" dirty="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C13F708D-9796-ACEB-0119-F6E126841103}"/>
              </a:ext>
            </a:extLst>
          </p:cNvPr>
          <p:cNvGraphicFramePr>
            <a:graphicFrameLocks noGrp="1"/>
          </p:cNvGraphicFramePr>
          <p:nvPr>
            <p:extLst>
              <p:ext uri="{D42A27DB-BD31-4B8C-83A1-F6EECF244321}">
                <p14:modId xmlns:p14="http://schemas.microsoft.com/office/powerpoint/2010/main" val="1398207389"/>
              </p:ext>
            </p:extLst>
          </p:nvPr>
        </p:nvGraphicFramePr>
        <p:xfrm>
          <a:off x="557957" y="949546"/>
          <a:ext cx="9954461" cy="1484630"/>
        </p:xfrm>
        <a:graphic>
          <a:graphicData uri="http://schemas.openxmlformats.org/drawingml/2006/table">
            <a:tbl>
              <a:tblPr/>
              <a:tblGrid>
                <a:gridCol w="9954461">
                  <a:extLst>
                    <a:ext uri="{9D8B030D-6E8A-4147-A177-3AD203B41FA5}">
                      <a16:colId xmlns:a16="http://schemas.microsoft.com/office/drawing/2014/main" val="3572217733"/>
                    </a:ext>
                  </a:extLst>
                </a:gridCol>
              </a:tblGrid>
              <a:tr h="1456770">
                <a:tc>
                  <a:txBody>
                    <a:bodyPr/>
                    <a:lstStyle/>
                    <a:p>
                      <a:pPr algn="l" fontAlgn="t"/>
                      <a:r>
                        <a:rPr lang="en-US" sz="1400" b="0" i="0" u="none" strike="noStrike" dirty="0">
                          <a:solidFill>
                            <a:srgbClr val="000000"/>
                          </a:solidFill>
                          <a:effectLst/>
                          <a:latin typeface="+mn-lt"/>
                        </a:rPr>
                        <a:t>PPO plans provided by Blue Cross and Blue Shield of Texas, which refers to Health Care Service Corporation, a Mutual Legal Reserve Company (HCSC) and HCSC Insurance Services Company (HISC). PPO employer/union group plans provided by Health Care Service Corporation, a Mutual Legal Reserve Company (HCSC). HCSC and HISC are Independent Licensees of the Blue Cross and Blue Shield Association. HCSC and HISC are Medicare Advantage organizations with a Medicare contract. Enrollment in these plans depends on contract renewal.</a:t>
                      </a:r>
                      <a:br>
                        <a:rPr lang="en-US" sz="1200" b="0" i="0" u="none" strike="noStrike" dirty="0">
                          <a:solidFill>
                            <a:srgbClr val="000000"/>
                          </a:solidFill>
                          <a:effectLst/>
                          <a:latin typeface="+mn-lt"/>
                        </a:rPr>
                      </a:br>
                      <a:br>
                        <a:rPr lang="en-US" sz="1200" b="0" i="0" u="none" strike="noStrike" dirty="0">
                          <a:solidFill>
                            <a:srgbClr val="000000"/>
                          </a:solidFill>
                          <a:effectLst/>
                          <a:latin typeface="Calibri" panose="020F0502020204030204" pitchFamily="34" charset="0"/>
                        </a:rPr>
                      </a:br>
                      <a:endParaRPr lang="en-US" sz="1200" b="0" i="0" u="none" strike="noStrike" dirty="0">
                        <a:solidFill>
                          <a:srgbClr val="000000"/>
                        </a:solidFill>
                        <a:effectLst/>
                        <a:latin typeface="Calibri" panose="020F0502020204030204" pitchFamily="34" charset="0"/>
                      </a:endParaRPr>
                    </a:p>
                  </a:txBody>
                  <a:tcPr marL="6350" marR="6350" marT="6350">
                    <a:lnL>
                      <a:noFill/>
                    </a:lnL>
                    <a:lnR>
                      <a:noFill/>
                    </a:lnR>
                    <a:lnT>
                      <a:noFill/>
                    </a:lnT>
                    <a:lnB>
                      <a:noFill/>
                    </a:lnB>
                    <a:noFill/>
                  </a:tcPr>
                </a:tc>
                <a:extLst>
                  <a:ext uri="{0D108BD9-81ED-4DB2-BD59-A6C34878D82A}">
                    <a16:rowId xmlns:a16="http://schemas.microsoft.com/office/drawing/2014/main" val="4226671477"/>
                  </a:ext>
                </a:extLst>
              </a:tr>
            </a:tbl>
          </a:graphicData>
        </a:graphic>
      </p:graphicFrame>
      <p:sp>
        <p:nvSpPr>
          <p:cNvPr id="9" name="TextBox 8">
            <a:extLst>
              <a:ext uri="{FF2B5EF4-FFF2-40B4-BE49-F238E27FC236}">
                <a16:creationId xmlns:a16="http://schemas.microsoft.com/office/drawing/2014/main" id="{17349E64-D5C7-A1CB-91BB-F9C9CE89C9FB}"/>
              </a:ext>
            </a:extLst>
          </p:cNvPr>
          <p:cNvSpPr txBox="1"/>
          <p:nvPr/>
        </p:nvSpPr>
        <p:spPr>
          <a:xfrm>
            <a:off x="473735" y="4087553"/>
            <a:ext cx="10875598" cy="1384995"/>
          </a:xfrm>
          <a:prstGeom prst="rect">
            <a:avLst/>
          </a:prstGeom>
          <a:noFill/>
        </p:spPr>
        <p:txBody>
          <a:bodyPr wrap="square">
            <a:spAutoFit/>
          </a:bodyPr>
          <a:lstStyle/>
          <a:p>
            <a:r>
              <a:rPr lang="en-US" sz="1400" dirty="0"/>
              <a:t>Virtual Visits may be limited by plan. For providers licensed in New Mexico and the District of Columbia, Urgent Care service is limited to interactive online video; Behavioral Health service requires video for the initial visit but may use video or audio for follow-up visits, based on the provider’s clinical judgment. Behavioral Health is not available on all plans. MDLIVE is a separate company that operates and administers Virtual Visits for Blue Cross and Blue Shield of Texas. MDLIVE is solely responsible for its operations and for those of its contracted providers. MDLIVE® and the MDLIVE logo are registered trademarks of MDLIVE, Inc., and may not be used without permission. </a:t>
            </a:r>
          </a:p>
        </p:txBody>
      </p:sp>
    </p:spTree>
    <p:extLst>
      <p:ext uri="{BB962C8B-B14F-4D97-AF65-F5344CB8AC3E}">
        <p14:creationId xmlns:p14="http://schemas.microsoft.com/office/powerpoint/2010/main" val="534583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p:cNvSpPr>
            <a:spLocks noGrp="1"/>
          </p:cNvSpPr>
          <p:nvPr>
            <p:ph type="title"/>
          </p:nvPr>
        </p:nvSpPr>
        <p:spPr>
          <a:xfrm>
            <a:off x="344905" y="163449"/>
            <a:ext cx="10972800" cy="595312"/>
          </a:xfrm>
        </p:spPr>
        <p:txBody>
          <a:bodyPr/>
          <a:lstStyle/>
          <a:p>
            <a:r>
              <a:rPr lang="en-US" sz="2800" b="1" dirty="0">
                <a:latin typeface="+mj-lt"/>
              </a:rPr>
              <a:t>Important Plan Information</a:t>
            </a:r>
          </a:p>
        </p:txBody>
      </p:sp>
      <p:sp>
        <p:nvSpPr>
          <p:cNvPr id="3" name="Slide Number Placeholder 2">
            <a:extLst>
              <a:ext uri="{FF2B5EF4-FFF2-40B4-BE49-F238E27FC236}">
                <a16:creationId xmlns:a16="http://schemas.microsoft.com/office/drawing/2014/main" id="{6821A9F1-422F-431B-9C60-9C5773923CC1}"/>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0" i="0" u="none" strike="noStrike" kern="1200" cap="none" spc="0" normalizeH="0" baseline="0" noProof="0" smtClean="0">
                <a:ln>
                  <a:noFill/>
                </a:ln>
                <a:solidFill>
                  <a:srgbClr val="FFFFFF">
                    <a:lumMod val="85000"/>
                  </a:srgbClr>
                </a:solidFill>
                <a:effectLst/>
                <a:uLnTx/>
                <a:uFillTx/>
                <a:latin typeface="Arial" panose="020B0604020202020204"/>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32</a:t>
            </a:fld>
            <a:endParaRPr kumimoji="0" lang="en-US" sz="800" b="0" i="0" u="none" strike="noStrike" kern="1200" cap="none" spc="0" normalizeH="0" baseline="0" noProof="0" dirty="0">
              <a:ln>
                <a:noFill/>
              </a:ln>
              <a:solidFill>
                <a:srgbClr val="FFFFFF">
                  <a:lumMod val="85000"/>
                </a:srgbClr>
              </a:solidFill>
              <a:effectLst/>
              <a:uLnTx/>
              <a:uFillTx/>
              <a:latin typeface="Arial" panose="020B0604020202020204"/>
              <a:ea typeface="+mn-ea"/>
              <a:cs typeface="+mn-cs"/>
            </a:endParaRPr>
          </a:p>
        </p:txBody>
      </p:sp>
      <p:grpSp>
        <p:nvGrpSpPr>
          <p:cNvPr id="10" name="Group 9"/>
          <p:cNvGrpSpPr/>
          <p:nvPr/>
        </p:nvGrpSpPr>
        <p:grpSpPr>
          <a:xfrm>
            <a:off x="8814637" y="3205084"/>
            <a:ext cx="1196630" cy="1304544"/>
            <a:chOff x="8725359" y="2915799"/>
            <a:chExt cx="1219200" cy="1304544"/>
          </a:xfrm>
        </p:grpSpPr>
        <p:cxnSp>
          <p:nvCxnSpPr>
            <p:cNvPr id="4" name="Straight Arrow Connector 3"/>
            <p:cNvCxnSpPr/>
            <p:nvPr/>
          </p:nvCxnSpPr>
          <p:spPr bwMode="auto">
            <a:xfrm>
              <a:off x="8725359" y="2989248"/>
              <a:ext cx="1219200" cy="947449"/>
            </a:xfrm>
            <a:prstGeom prst="straightConnector1">
              <a:avLst/>
            </a:prstGeom>
            <a:noFill/>
            <a:ln>
              <a:noFill/>
              <a:tailEnd type="arrow"/>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Straight Arrow Connector 11"/>
            <p:cNvCxnSpPr/>
            <p:nvPr/>
          </p:nvCxnSpPr>
          <p:spPr bwMode="auto">
            <a:xfrm>
              <a:off x="9055865" y="3048001"/>
              <a:ext cx="822592" cy="815248"/>
            </a:xfrm>
            <a:prstGeom prst="straightConnector1">
              <a:avLst/>
            </a:prstGeom>
            <a:noFill/>
            <a:ln>
              <a:noFill/>
              <a:tailEnd type="arrow"/>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Down Arrow 15"/>
            <p:cNvSpPr/>
            <p:nvPr/>
          </p:nvSpPr>
          <p:spPr bwMode="auto">
            <a:xfrm>
              <a:off x="8798805" y="2915799"/>
              <a:ext cx="646176" cy="1304544"/>
            </a:xfrm>
            <a:prstGeom prst="downArrow">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E1E1E"/>
                </a:solidFill>
                <a:effectLst/>
                <a:uLnTx/>
                <a:uFillTx/>
                <a:latin typeface="Arial" panose="020B0604020202020204"/>
                <a:ea typeface="+mn-ea"/>
                <a:cs typeface="+mn-cs"/>
              </a:endParaRPr>
            </a:p>
          </p:txBody>
        </p:sp>
      </p:grpSp>
      <p:sp>
        <p:nvSpPr>
          <p:cNvPr id="2" name="Rectangle 1">
            <a:extLst>
              <a:ext uri="{FF2B5EF4-FFF2-40B4-BE49-F238E27FC236}">
                <a16:creationId xmlns:a16="http://schemas.microsoft.com/office/drawing/2014/main" id="{21C8FA52-4123-470C-91F7-B158B30A4B8B}"/>
              </a:ext>
            </a:extLst>
          </p:cNvPr>
          <p:cNvSpPr/>
          <p:nvPr/>
        </p:nvSpPr>
        <p:spPr>
          <a:xfrm>
            <a:off x="209040" y="3547162"/>
            <a:ext cx="11244529" cy="29956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200"/>
              </a:spcAft>
              <a:buClr>
                <a:srgbClr val="0080C7"/>
              </a:buClr>
              <a:buSzTx/>
              <a:buFontTx/>
              <a:buNone/>
              <a:tabLst/>
              <a:defRPr/>
            </a:pPr>
            <a:r>
              <a:rPr lang="en-US" sz="1400" b="0" i="0" dirty="0">
                <a:effectLst/>
              </a:rPr>
              <a:t>Blue Cross®, Blue Shield® and the Cross and Shield Symbols are registered service marks of the Blue Cross and Blue Shield Association, an association of independent Blue Cross and Blue Shield Plans.</a:t>
            </a:r>
          </a:p>
          <a:p>
            <a:pPr marL="0" marR="0" lvl="0" indent="0" algn="l" defTabSz="914400" rtl="0" eaLnBrk="1" fontAlgn="auto" latinLnBrk="0" hangingPunct="1">
              <a:lnSpc>
                <a:spcPct val="100000"/>
              </a:lnSpc>
              <a:spcBef>
                <a:spcPts val="0"/>
              </a:spcBef>
              <a:spcAft>
                <a:spcPts val="200"/>
              </a:spcAft>
              <a:buClr>
                <a:srgbClr val="0080C7"/>
              </a:buClr>
              <a:buSzTx/>
              <a:buFontTx/>
              <a:buNone/>
              <a:tabLst/>
              <a:defRPr/>
            </a:pPr>
            <a:endParaRPr lang="en-US" sz="1400" u="none" strike="noStrike"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200"/>
              </a:spcAft>
              <a:buClr>
                <a:srgbClr val="0080C7"/>
              </a:buClr>
              <a:buSzTx/>
              <a:buFontTx/>
              <a:buNone/>
              <a:tabLst/>
              <a:defRPr/>
            </a:pPr>
            <a:r>
              <a:rPr lang="en-US" sz="1400" b="0" i="0" u="none" strike="noStrike" dirty="0">
                <a:effectLst/>
                <a:latin typeface="+mn-lt"/>
              </a:rPr>
              <a:t>SilverSneakers® is a wellness program owned and operated by Tivity Health, Inc., an independent company.</a:t>
            </a:r>
            <a:br>
              <a:rPr lang="en-US" sz="1400" b="0" i="0" u="none" strike="noStrike" dirty="0">
                <a:effectLst/>
                <a:latin typeface="+mn-lt"/>
              </a:rPr>
            </a:br>
            <a:r>
              <a:rPr lang="en-US" sz="1400" b="0" i="0" u="none" strike="noStrike" dirty="0">
                <a:effectLst/>
                <a:latin typeface="+mn-lt"/>
              </a:rPr>
              <a:t>Tivity Health and SilverSneakers® are registered trademarks or trademarks of Tivity Health, Inc., and/or its subsidiaries and/or affiliates in the USA and/or other countries. © 2018 Tivity Health, Inc. </a:t>
            </a:r>
            <a:br>
              <a:rPr lang="en-US" sz="1400" b="0" i="0" u="none" strike="noStrike" dirty="0">
                <a:effectLst/>
                <a:latin typeface="+mn-lt"/>
              </a:rPr>
            </a:br>
            <a:br>
              <a:rPr lang="en-US" sz="1400" b="0" i="0" u="none" strike="noStrike" dirty="0">
                <a:effectLst/>
                <a:latin typeface="+mn-lt"/>
              </a:rPr>
            </a:br>
            <a:r>
              <a:rPr lang="en-US" sz="1400" b="0" i="0" u="none" strike="noStrike" dirty="0">
                <a:effectLst/>
                <a:latin typeface="+mn-lt"/>
              </a:rPr>
              <a:t>SilverSneakers is provided by Tivity Health™ Services, LLC, an independent contractor which administers the Prime ® Network of fitness centers. The Prime Network is made up of independently-owned and managed fitness centers. Prime is a registered trademark of Tivity Health, Inc. Tivity Health is a trademark of Tivity Health, Inc.</a:t>
            </a:r>
          </a:p>
          <a:p>
            <a:pPr marL="0" marR="0" lvl="0" indent="0" algn="l" defTabSz="914400" rtl="0" eaLnBrk="1" fontAlgn="auto" latinLnBrk="0" hangingPunct="1">
              <a:lnSpc>
                <a:spcPct val="100000"/>
              </a:lnSpc>
              <a:spcBef>
                <a:spcPts val="0"/>
              </a:spcBef>
              <a:spcAft>
                <a:spcPts val="200"/>
              </a:spcAft>
              <a:buClr>
                <a:srgbClr val="0080C7"/>
              </a:buClr>
              <a:buSzTx/>
              <a:buFontTx/>
              <a:buNone/>
              <a:tabLst/>
              <a:defRPr/>
            </a:pPr>
            <a:endParaRPr kumimoji="0" lang="en-US" sz="1400" b="0" i="0" u="none" strike="noStrike" kern="1200" cap="none" spc="0" normalizeH="0" baseline="0" noProof="0" dirty="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1E1E"/>
                </a:solidFill>
                <a:effectLst/>
                <a:uLnTx/>
                <a:uFillTx/>
                <a:latin typeface="Arial" panose="020B0604020202020204"/>
                <a:ea typeface="+mn-ea"/>
                <a:cs typeface="+mn-cs"/>
              </a:rPr>
              <a:t>Livongo is an independent company that provides a chronic disease management solution for Blue Cross and Blue Shield of &lt;state&gt;. Livongo is solely responsible for the products and services that it provides.</a:t>
            </a:r>
          </a:p>
        </p:txBody>
      </p:sp>
      <p:graphicFrame>
        <p:nvGraphicFramePr>
          <p:cNvPr id="5" name="Table 4">
            <a:extLst>
              <a:ext uri="{FF2B5EF4-FFF2-40B4-BE49-F238E27FC236}">
                <a16:creationId xmlns:a16="http://schemas.microsoft.com/office/drawing/2014/main" id="{4E64D082-03EE-2DE8-FAB8-03FBCD6F99B9}"/>
              </a:ext>
            </a:extLst>
          </p:cNvPr>
          <p:cNvGraphicFramePr>
            <a:graphicFrameLocks noGrp="1"/>
          </p:cNvGraphicFramePr>
          <p:nvPr>
            <p:extLst>
              <p:ext uri="{D42A27DB-BD31-4B8C-83A1-F6EECF244321}">
                <p14:modId xmlns:p14="http://schemas.microsoft.com/office/powerpoint/2010/main" val="2543299764"/>
              </p:ext>
            </p:extLst>
          </p:nvPr>
        </p:nvGraphicFramePr>
        <p:xfrm>
          <a:off x="344905" y="529425"/>
          <a:ext cx="11502190" cy="3051893"/>
        </p:xfrm>
        <a:graphic>
          <a:graphicData uri="http://schemas.openxmlformats.org/drawingml/2006/table">
            <a:tbl>
              <a:tblPr/>
              <a:tblGrid>
                <a:gridCol w="11502190">
                  <a:extLst>
                    <a:ext uri="{9D8B030D-6E8A-4147-A177-3AD203B41FA5}">
                      <a16:colId xmlns:a16="http://schemas.microsoft.com/office/drawing/2014/main" val="3870870478"/>
                    </a:ext>
                  </a:extLst>
                </a:gridCol>
              </a:tblGrid>
              <a:tr h="3051893">
                <a:tc>
                  <a:txBody>
                    <a:bodyPr/>
                    <a:lstStyle/>
                    <a:p>
                      <a:pPr algn="l" fontAlgn="t"/>
                      <a:br>
                        <a:rPr lang="en-US" sz="1400" b="0" i="0" u="none" strike="noStrike" dirty="0">
                          <a:solidFill>
                            <a:srgbClr val="000000"/>
                          </a:solidFill>
                          <a:effectLst/>
                          <a:latin typeface="+mn-lt"/>
                        </a:rPr>
                      </a:br>
                      <a:r>
                        <a:rPr lang="en-US" sz="1400" b="0" i="0" u="none" strike="noStrike" dirty="0">
                          <a:solidFill>
                            <a:srgbClr val="000000"/>
                          </a:solidFill>
                          <a:effectLst/>
                          <a:latin typeface="+mn-lt"/>
                        </a:rPr>
                        <a:t> </a:t>
                      </a:r>
                      <a:br>
                        <a:rPr lang="en-US" sz="1400" b="0" i="0" u="none" strike="noStrike" dirty="0">
                          <a:solidFill>
                            <a:srgbClr val="000000"/>
                          </a:solidFill>
                          <a:effectLst/>
                          <a:latin typeface="+mn-lt"/>
                        </a:rPr>
                      </a:br>
                      <a:r>
                        <a:rPr lang="en-US" sz="1400" b="0" i="0" u="none" strike="noStrike" dirty="0">
                          <a:solidFill>
                            <a:srgbClr val="000000"/>
                          </a:solidFill>
                          <a:effectLst/>
                          <a:latin typeface="+mn-lt"/>
                        </a:rPr>
                        <a:t>Blue365 is a discount program only for BCBSTX members. This is NOT insurance. Some of the services offered through this program may be covered under your health plan. Employees should check their benefit booklet or call the Customer Service number on the back of their ID card for specific benefit facts. Use of Blue365 does not change monthly payments, nor do costs of the services or products count toward any maximums and/or plan deductibles. Discounts are only given through vendors that take part in this program. BCBSTX does not guarantee or make any claims or recommendations about the program’s services or products. Members should consult their doctor before using these services and products. BCBSXX reserves the right to stop or change this program at any time without notice. </a:t>
                      </a:r>
                      <a:br>
                        <a:rPr lang="en-US" sz="1400" b="0" i="0" u="none" strike="noStrike" dirty="0">
                          <a:solidFill>
                            <a:srgbClr val="000000"/>
                          </a:solidFill>
                          <a:effectLst/>
                          <a:latin typeface="+mn-lt"/>
                        </a:rPr>
                      </a:br>
                      <a:br>
                        <a:rPr lang="en-US" sz="1400" b="1" i="0" u="none" strike="noStrike" dirty="0">
                          <a:solidFill>
                            <a:srgbClr val="000000"/>
                          </a:solidFill>
                          <a:effectLst/>
                          <a:latin typeface="+mn-lt"/>
                        </a:rPr>
                      </a:br>
                      <a:r>
                        <a:rPr lang="en-US" sz="1400" b="1" i="0" u="none" strike="noStrike" dirty="0">
                          <a:solidFill>
                            <a:srgbClr val="000000"/>
                          </a:solidFill>
                          <a:effectLst/>
                          <a:latin typeface="+mn-lt"/>
                        </a:rPr>
                        <a:t>Hearing services are provided by American Hearing Benefits, Beltone™, HearUSA and TruHearing®. Vision services are provided by ContactsDirect®, Croakies, Davis VisionSM, EyeMed Vision Care, Glasses.com, Jonathan Paul Fitovers and LasikPlus®.</a:t>
                      </a:r>
                      <a:endParaRPr lang="en-US" sz="1400" b="0" i="0" u="none" strike="noStrike" dirty="0">
                        <a:solidFill>
                          <a:srgbClr val="000000"/>
                        </a:solidFill>
                        <a:effectLst/>
                        <a:latin typeface="+mn-lt"/>
                      </a:endParaRPr>
                    </a:p>
                  </a:txBody>
                  <a:tcPr marL="6350" marR="6350" marT="6350">
                    <a:lnL>
                      <a:noFill/>
                    </a:lnL>
                    <a:lnR>
                      <a:noFill/>
                    </a:lnR>
                    <a:lnT>
                      <a:noFill/>
                    </a:lnT>
                    <a:lnB>
                      <a:noFill/>
                    </a:lnB>
                  </a:tcPr>
                </a:tc>
                <a:extLst>
                  <a:ext uri="{0D108BD9-81ED-4DB2-BD59-A6C34878D82A}">
                    <a16:rowId xmlns:a16="http://schemas.microsoft.com/office/drawing/2014/main" val="640162764"/>
                  </a:ext>
                </a:extLst>
              </a:tr>
            </a:tbl>
          </a:graphicData>
        </a:graphic>
      </p:graphicFrame>
    </p:spTree>
    <p:extLst>
      <p:ext uri="{BB962C8B-B14F-4D97-AF65-F5344CB8AC3E}">
        <p14:creationId xmlns:p14="http://schemas.microsoft.com/office/powerpoint/2010/main" val="108125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A7F7F7CE-6022-475E-9FCE-0CC4BC6846D1}"/>
              </a:ext>
            </a:extLst>
          </p:cNvPr>
          <p:cNvSpPr>
            <a:spLocks noGrp="1"/>
          </p:cNvSpPr>
          <p:nvPr>
            <p:ph type="sldNum" sz="quarter" idx="12"/>
          </p:nvPr>
        </p:nvSpPr>
        <p:spPr>
          <a:xfrm>
            <a:off x="11830673" y="6597880"/>
            <a:ext cx="265453" cy="215440"/>
          </a:xfrm>
          <a:ln w="12700">
            <a:miter lim="400000"/>
          </a:ln>
        </p:spPr>
        <p:txBody>
          <a:bodyPr wrap="none" lIns="45718" tIns="45718" rIns="45718" bIns="45718"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a:ln>
                  <a:noFill/>
                </a:ln>
                <a:solidFill>
                  <a:srgbClr val="D9D9D9"/>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dirty="0">
              <a:ln>
                <a:noFill/>
              </a:ln>
              <a:solidFill>
                <a:srgbClr val="D9D9D9"/>
              </a:solidFill>
              <a:effectLst/>
              <a:uLnTx/>
              <a:uFillTx/>
              <a:latin typeface="Arial" panose="020B0604020202020204"/>
              <a:ea typeface="+mn-ea"/>
              <a:cs typeface="+mn-cs"/>
            </a:endParaRPr>
          </a:p>
        </p:txBody>
      </p:sp>
      <p:sp>
        <p:nvSpPr>
          <p:cNvPr id="8" name="Title 1"/>
          <p:cNvSpPr txBox="1">
            <a:spLocks/>
          </p:cNvSpPr>
          <p:nvPr/>
        </p:nvSpPr>
        <p:spPr>
          <a:xfrm>
            <a:off x="344905" y="354234"/>
            <a:ext cx="10972800" cy="595312"/>
          </a:xfrm>
          <a:prstGeom prst="rect">
            <a:avLst/>
          </a:prstGeom>
        </p:spPr>
        <p:txBody>
          <a:bodyPr lIns="91440" tIns="45720" rIns="91440" bIns="45720" anchor="t"/>
          <a:lstStyle>
            <a:lvl1pPr algn="l" defTabSz="685800" rtl="0" eaLnBrk="1" latinLnBrk="0" hangingPunct="1">
              <a:lnSpc>
                <a:spcPct val="90000"/>
              </a:lnSpc>
              <a:spcBef>
                <a:spcPct val="0"/>
              </a:spcBef>
              <a:buNone/>
              <a:defRPr sz="2800" b="1" kern="600" baseline="0">
                <a:solidFill>
                  <a:schemeClr val="tx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a:solidFill>
                  <a:srgbClr val="0080C7"/>
                </a:solidFill>
                <a:latin typeface="Arial" panose="020B0604020202020204"/>
              </a:rPr>
              <a:t>Translation Available</a:t>
            </a:r>
            <a:endParaRPr kumimoji="0" lang="en-US" sz="2800" b="1" i="0" u="none" strike="noStrike" kern="600" cap="none" spc="0" normalizeH="0" baseline="0" noProof="0" dirty="0">
              <a:ln>
                <a:noFill/>
              </a:ln>
              <a:solidFill>
                <a:srgbClr val="0080C7"/>
              </a:solidFill>
              <a:effectLst/>
              <a:uLnTx/>
              <a:uFillTx/>
              <a:latin typeface="Arial" panose="020B0604020202020204"/>
              <a:ea typeface="+mj-ea"/>
              <a:cs typeface="+mj-cs"/>
            </a:endParaRPr>
          </a:p>
        </p:txBody>
      </p:sp>
      <p:sp>
        <p:nvSpPr>
          <p:cNvPr id="4" name="TextBox 3">
            <a:extLst>
              <a:ext uri="{FF2B5EF4-FFF2-40B4-BE49-F238E27FC236}">
                <a16:creationId xmlns:a16="http://schemas.microsoft.com/office/drawing/2014/main" id="{5095F8FA-CB63-5ADA-E2BE-1365FB46FE1E}"/>
              </a:ext>
            </a:extLst>
          </p:cNvPr>
          <p:cNvSpPr txBox="1"/>
          <p:nvPr/>
        </p:nvSpPr>
        <p:spPr>
          <a:xfrm>
            <a:off x="344905" y="1510287"/>
            <a:ext cx="10290007" cy="1384995"/>
          </a:xfrm>
          <a:prstGeom prst="rect">
            <a:avLst/>
          </a:prstGeom>
          <a:noFill/>
        </p:spPr>
        <p:txBody>
          <a:bodyPr wrap="square">
            <a:spAutoFit/>
          </a:bodyPr>
          <a:lstStyle/>
          <a:p>
            <a:pPr algn="l"/>
            <a:r>
              <a:rPr lang="en-US" sz="1400" dirty="0">
                <a:latin typeface="Arial" panose="020B0604020202020204" pitchFamily="34" charset="0"/>
                <a:cs typeface="Arial" panose="020B0604020202020204" pitchFamily="34" charset="0"/>
              </a:rPr>
              <a:t>We have free interpreter services to answer any questions you may have about our health or drug plan. To get an interpreter, just call us at 1-877-774-8592. Someone who speaks English/Language can help you. This is a free service. ​</a:t>
            </a:r>
          </a:p>
          <a:p>
            <a:pPr algn="l"/>
            <a:endParaRPr lang="en-US" sz="1400" dirty="0">
              <a:latin typeface="Arial" panose="020B0604020202020204" pitchFamily="34" charset="0"/>
              <a:cs typeface="Arial" panose="020B0604020202020204" pitchFamily="34" charset="0"/>
            </a:endParaRPr>
          </a:p>
          <a:p>
            <a:pPr algn="l"/>
            <a:r>
              <a:rPr lang="en-US" sz="1400" dirty="0" err="1">
                <a:latin typeface="Arial" panose="020B0604020202020204" pitchFamily="34" charset="0"/>
                <a:cs typeface="Arial" panose="020B0604020202020204" pitchFamily="34" charset="0"/>
              </a:rPr>
              <a:t>Tenemos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servicios</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intérprete</a:t>
            </a:r>
            <a:r>
              <a:rPr lang="en-US" sz="1400" dirty="0">
                <a:latin typeface="Arial" panose="020B0604020202020204" pitchFamily="34" charset="0"/>
                <a:cs typeface="Arial" panose="020B0604020202020204" pitchFamily="34" charset="0"/>
              </a:rPr>
              <a:t> sin </a:t>
            </a:r>
            <a:r>
              <a:rPr lang="en-US" sz="1400" dirty="0" err="1">
                <a:latin typeface="Arial" panose="020B0604020202020204" pitchFamily="34" charset="0"/>
                <a:cs typeface="Arial" panose="020B0604020202020204" pitchFamily="34" charset="0"/>
              </a:rPr>
              <a:t>costo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alguno</a:t>
            </a:r>
            <a:r>
              <a:rPr lang="en-US" sz="1400" dirty="0">
                <a:latin typeface="Arial" panose="020B0604020202020204" pitchFamily="34" charset="0"/>
                <a:cs typeface="Arial" panose="020B0604020202020204" pitchFamily="34" charset="0"/>
              </a:rPr>
              <a:t> para responder </a:t>
            </a:r>
            <a:r>
              <a:rPr lang="en-US" sz="1400" dirty="0" err="1">
                <a:latin typeface="Arial" panose="020B0604020202020204" pitchFamily="34" charset="0"/>
                <a:cs typeface="Arial" panose="020B0604020202020204" pitchFamily="34" charset="0"/>
              </a:rPr>
              <a:t>cualquier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pregunta</a:t>
            </a:r>
            <a:r>
              <a:rPr lang="en-US" sz="1400" dirty="0">
                <a:latin typeface="Arial" panose="020B0604020202020204" pitchFamily="34" charset="0"/>
                <a:cs typeface="Arial" panose="020B0604020202020204" pitchFamily="34" charset="0"/>
              </a:rPr>
              <a:t> que </a:t>
            </a:r>
            <a:r>
              <a:rPr lang="en-US" sz="1400" dirty="0" err="1">
                <a:latin typeface="Arial" panose="020B0604020202020204" pitchFamily="34" charset="0"/>
                <a:cs typeface="Arial" panose="020B0604020202020204" pitchFamily="34" charset="0"/>
              </a:rPr>
              <a:t>pueda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tener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sobre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nuestro</a:t>
            </a:r>
            <a:r>
              <a:rPr lang="en-US" sz="1400" dirty="0">
                <a:latin typeface="Arial" panose="020B0604020202020204" pitchFamily="34" charset="0"/>
                <a:cs typeface="Arial" panose="020B0604020202020204" pitchFamily="34" charset="0"/>
              </a:rPr>
              <a:t> plan de </a:t>
            </a:r>
            <a:r>
              <a:rPr lang="en-US" sz="1400" dirty="0" err="1">
                <a:latin typeface="Arial" panose="020B0604020202020204" pitchFamily="34" charset="0"/>
                <a:cs typeface="Arial" panose="020B0604020202020204" pitchFamily="34" charset="0"/>
              </a:rPr>
              <a:t>salud</a:t>
            </a:r>
            <a:r>
              <a:rPr lang="en-US" sz="1400" dirty="0">
                <a:latin typeface="Arial" panose="020B0604020202020204" pitchFamily="34" charset="0"/>
                <a:cs typeface="Arial" panose="020B0604020202020204" pitchFamily="34" charset="0"/>
              </a:rPr>
              <a:t> o </a:t>
            </a:r>
            <a:r>
              <a:rPr lang="en-US" sz="1400" dirty="0" err="1">
                <a:latin typeface="Arial" panose="020B0604020202020204" pitchFamily="34" charset="0"/>
                <a:cs typeface="Arial" panose="020B0604020202020204" pitchFamily="34" charset="0"/>
              </a:rPr>
              <a:t>medicamentos</a:t>
            </a:r>
            <a:r>
              <a:rPr lang="en-US" sz="1400" dirty="0">
                <a:latin typeface="Arial" panose="020B0604020202020204" pitchFamily="34" charset="0"/>
                <a:cs typeface="Arial" panose="020B0604020202020204" pitchFamily="34" charset="0"/>
              </a:rPr>
              <a:t>. Para </a:t>
            </a:r>
            <a:r>
              <a:rPr lang="en-US" sz="1400" dirty="0" err="1">
                <a:latin typeface="Arial" panose="020B0604020202020204" pitchFamily="34" charset="0"/>
                <a:cs typeface="Arial" panose="020B0604020202020204" pitchFamily="34" charset="0"/>
              </a:rPr>
              <a:t>hablar</a:t>
            </a:r>
            <a:r>
              <a:rPr lang="en-US" sz="1400" dirty="0">
                <a:latin typeface="Arial" panose="020B0604020202020204" pitchFamily="34" charset="0"/>
                <a:cs typeface="Arial" panose="020B0604020202020204" pitchFamily="34" charset="0"/>
              </a:rPr>
              <a:t> con un </a:t>
            </a:r>
            <a:r>
              <a:rPr lang="en-US" sz="1400" dirty="0" err="1">
                <a:latin typeface="Arial" panose="020B0604020202020204" pitchFamily="34" charset="0"/>
                <a:cs typeface="Arial" panose="020B0604020202020204" pitchFamily="34" charset="0"/>
              </a:rPr>
              <a:t>intérprete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por</a:t>
            </a:r>
            <a:r>
              <a:rPr lang="en-US" sz="1400" dirty="0">
                <a:latin typeface="Arial" panose="020B0604020202020204" pitchFamily="34" charset="0"/>
                <a:cs typeface="Arial" panose="020B0604020202020204" pitchFamily="34" charset="0"/>
              </a:rPr>
              <a:t> favor </a:t>
            </a:r>
            <a:r>
              <a:rPr lang="en-US" sz="1400" dirty="0" err="1">
                <a:latin typeface="Arial" panose="020B0604020202020204" pitchFamily="34" charset="0"/>
                <a:cs typeface="Arial" panose="020B0604020202020204" pitchFamily="34" charset="0"/>
              </a:rPr>
              <a:t>llame</a:t>
            </a:r>
            <a:r>
              <a:rPr lang="en-US" sz="1400" dirty="0">
                <a:latin typeface="Arial" panose="020B0604020202020204" pitchFamily="34" charset="0"/>
                <a:cs typeface="Arial" panose="020B0604020202020204" pitchFamily="34" charset="0"/>
              </a:rPr>
              <a:t> al 1-877-774-8592. </a:t>
            </a:r>
            <a:r>
              <a:rPr lang="en-US" sz="1400" dirty="0" err="1">
                <a:latin typeface="Arial" panose="020B0604020202020204" pitchFamily="34" charset="0"/>
                <a:cs typeface="Arial" panose="020B0604020202020204" pitchFamily="34" charset="0"/>
              </a:rPr>
              <a:t>Alguien</a:t>
            </a:r>
            <a:r>
              <a:rPr lang="en-US" sz="1400" dirty="0">
                <a:latin typeface="Arial" panose="020B0604020202020204" pitchFamily="34" charset="0"/>
                <a:cs typeface="Arial" panose="020B0604020202020204" pitchFamily="34" charset="0"/>
              </a:rPr>
              <a:t> que </a:t>
            </a:r>
            <a:r>
              <a:rPr lang="en-US" sz="1400" dirty="0" err="1">
                <a:latin typeface="Arial" panose="020B0604020202020204" pitchFamily="34" charset="0"/>
                <a:cs typeface="Arial" panose="020B0604020202020204" pitchFamily="34" charset="0"/>
              </a:rPr>
              <a:t>hable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español</a:t>
            </a:r>
            <a:r>
              <a:rPr lang="en-US" sz="1400" dirty="0">
                <a:latin typeface="Arial" panose="020B0604020202020204" pitchFamily="34" charset="0"/>
                <a:cs typeface="Arial" panose="020B0604020202020204" pitchFamily="34" charset="0"/>
              </a:rPr>
              <a:t> le </a:t>
            </a:r>
            <a:r>
              <a:rPr lang="en-US" sz="1400" dirty="0" err="1">
                <a:latin typeface="Arial" panose="020B0604020202020204" pitchFamily="34" charset="0"/>
                <a:cs typeface="Arial" panose="020B0604020202020204" pitchFamily="34" charset="0"/>
              </a:rPr>
              <a:t>podrá</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ayudar</a:t>
            </a:r>
            <a:r>
              <a:rPr lang="en-US" sz="1400" dirty="0">
                <a:latin typeface="Arial" panose="020B0604020202020204" pitchFamily="34" charset="0"/>
                <a:cs typeface="Arial" panose="020B0604020202020204" pitchFamily="34" charset="0"/>
              </a:rPr>
              <a:t>. Este es un </a:t>
            </a:r>
            <a:r>
              <a:rPr lang="en-US" sz="1400" dirty="0" err="1">
                <a:latin typeface="Arial" panose="020B0604020202020204" pitchFamily="34" charset="0"/>
                <a:cs typeface="Arial" panose="020B0604020202020204" pitchFamily="34" charset="0"/>
              </a:rPr>
              <a:t>servicio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gratuito</a:t>
            </a:r>
            <a:r>
              <a:rPr lang="en-US"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20440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A7F7F7CE-6022-475E-9FCE-0CC4BC6846D1}"/>
              </a:ext>
            </a:extLst>
          </p:cNvPr>
          <p:cNvSpPr>
            <a:spLocks noGrp="1"/>
          </p:cNvSpPr>
          <p:nvPr>
            <p:ph type="sldNum" sz="quarter" idx="12"/>
          </p:nvPr>
        </p:nvSpPr>
        <p:spPr>
          <a:xfrm>
            <a:off x="11830673" y="6597880"/>
            <a:ext cx="265453" cy="215440"/>
          </a:xfrm>
          <a:ln w="12700">
            <a:miter lim="400000"/>
          </a:ln>
        </p:spPr>
        <p:txBody>
          <a:bodyPr wrap="none" lIns="45718" tIns="45718" rIns="45718" bIns="45718"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a:ln>
                  <a:noFill/>
                </a:ln>
                <a:solidFill>
                  <a:srgbClr val="D9D9D9"/>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800" b="0" i="0" u="none" strike="noStrike" kern="1200" cap="none" spc="0" normalizeH="0" baseline="0" noProof="0" dirty="0">
              <a:ln>
                <a:noFill/>
              </a:ln>
              <a:solidFill>
                <a:srgbClr val="D9D9D9"/>
              </a:solidFill>
              <a:effectLst/>
              <a:uLnTx/>
              <a:uFillTx/>
              <a:latin typeface="Arial" panose="020B0604020202020204"/>
              <a:ea typeface="+mn-ea"/>
              <a:cs typeface="+mn-cs"/>
            </a:endParaRPr>
          </a:p>
        </p:txBody>
      </p:sp>
      <p:sp>
        <p:nvSpPr>
          <p:cNvPr id="8" name="Title 1"/>
          <p:cNvSpPr txBox="1">
            <a:spLocks/>
          </p:cNvSpPr>
          <p:nvPr/>
        </p:nvSpPr>
        <p:spPr>
          <a:xfrm>
            <a:off x="344905" y="354234"/>
            <a:ext cx="10972800" cy="595312"/>
          </a:xfrm>
          <a:prstGeom prst="rect">
            <a:avLst/>
          </a:prstGeom>
        </p:spPr>
        <p:txBody>
          <a:bodyPr lIns="91440" tIns="45720" rIns="91440" bIns="45720" anchor="t"/>
          <a:lstStyle>
            <a:lvl1pPr algn="l" defTabSz="685800" rtl="0" eaLnBrk="1" latinLnBrk="0" hangingPunct="1">
              <a:lnSpc>
                <a:spcPct val="90000"/>
              </a:lnSpc>
              <a:spcBef>
                <a:spcPct val="0"/>
              </a:spcBef>
              <a:buNone/>
              <a:defRPr sz="2800" b="1" kern="600" baseline="0">
                <a:solidFill>
                  <a:schemeClr val="tx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600" cap="none" spc="0" normalizeH="0" baseline="0" noProof="0" dirty="0">
                <a:ln>
                  <a:noFill/>
                </a:ln>
                <a:solidFill>
                  <a:srgbClr val="0080C7"/>
                </a:solidFill>
                <a:effectLst/>
                <a:uLnTx/>
                <a:uFillTx/>
                <a:latin typeface="Arial" panose="020B0604020202020204"/>
                <a:ea typeface="+mj-ea"/>
                <a:cs typeface="+mj-cs"/>
              </a:rPr>
              <a:t>Additional Information</a:t>
            </a:r>
          </a:p>
        </p:txBody>
      </p:sp>
      <p:sp>
        <p:nvSpPr>
          <p:cNvPr id="7" name="TextBox 6">
            <a:extLst>
              <a:ext uri="{FF2B5EF4-FFF2-40B4-BE49-F238E27FC236}">
                <a16:creationId xmlns:a16="http://schemas.microsoft.com/office/drawing/2014/main" id="{26785758-6C98-454F-BA01-F4EB8EAC6A15}"/>
              </a:ext>
            </a:extLst>
          </p:cNvPr>
          <p:cNvSpPr txBox="1"/>
          <p:nvPr/>
        </p:nvSpPr>
        <p:spPr>
          <a:xfrm>
            <a:off x="344905" y="949546"/>
            <a:ext cx="11732466" cy="6001643"/>
          </a:xfrm>
          <a:prstGeom prst="rect">
            <a:avLst/>
          </a:prstGeom>
          <a:noFill/>
        </p:spPr>
        <p:txBody>
          <a:bodyPr wrap="square">
            <a:spAutoFit/>
          </a:bodyPr>
          <a:lstStyle/>
          <a:p>
            <a:pPr algn="l"/>
            <a:r>
              <a:rPr lang="en-US" sz="1200" b="0" i="0" u="none" strike="noStrike" baseline="0" dirty="0"/>
              <a:t>Blue Cross and Blue Shield of Texas complies with applicable Federal civil rights laws and does not discriminate on the basis of race, color, national origin, age, disability, or sex. Blue Cross and Blue Shield of Texas does not exclude people or treat them differently because of race, color, national origin, age, disability, or sex.</a:t>
            </a:r>
          </a:p>
          <a:p>
            <a:pPr algn="l"/>
            <a:endPar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Blue Cross and Blue Shield of Texas: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Provides free aids and services to people with disabilities to communicate effectively with us, such 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Qualified sign language interpreters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Written information in other formats (large print, audio, accessible electronic formats, other formats)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Provides free language services to people whose primary language is not English, such 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Qualified interpreters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Information written in other languages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If you need these services, contact Civil Rights Coordinator.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endParaRPr>
          </a:p>
          <a:p>
            <a:pPr algn="l"/>
            <a:r>
              <a:rPr lang="en-US" sz="1200" b="0" i="0" u="none" strike="noStrike" baseline="0" dirty="0"/>
              <a:t>If you believe that Blue Cross and Blue Shield of Texas has failed to provide these services or discriminated in another way on the basis of race, color, national origin, age, disability, or sex, you can file a grievance with: Civil Rights Coordinator, Office of Civil Rights Coordinator, 300 E. Randolph St., 35</a:t>
            </a:r>
            <a:r>
              <a:rPr lang="en-US" sz="1200" b="0" i="0" u="none" strike="noStrike" baseline="30000" dirty="0"/>
              <a:t>th </a:t>
            </a:r>
            <a:r>
              <a:rPr lang="en-US" sz="1200" b="0" i="0" u="none" strike="noStrike" baseline="0" dirty="0"/>
              <a:t> floor, Chicago, </a:t>
            </a:r>
            <a:r>
              <a:rPr lang="fi-FI" sz="1200" b="0" i="0" u="none" strike="noStrike" baseline="0" dirty="0"/>
              <a:t>Illinois 60601, 1-855-664-7270, TTY/TDD: 1-855-661-6965, Fax: 1-855-661-6960</a:t>
            </a:r>
            <a:r>
              <a:rPr lang="fi-FI" sz="1200" dirty="0"/>
              <a:t>. </a:t>
            </a:r>
            <a:r>
              <a:rPr lang="en-US" sz="1200" b="0" i="0" u="none" strike="noStrike" baseline="0" dirty="0"/>
              <a:t>You can file a grievance in person or by phone, mail, fax, or email. If you need help filing a grievance, Civil Rights Coordinator is available to help you.</a:t>
            </a:r>
          </a:p>
          <a:p>
            <a:pPr algn="l"/>
            <a:endPar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endParaRPr>
          </a:p>
          <a:p>
            <a:pPr>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You can also file a civil rights complaint with the U.S. Department of Health and Human Services, Office for Civil Rights, electronically through the Office for Civil Rights Complaint Portal, available at </a:t>
            </a: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hlinkClick r:id="rId3"/>
              </a:rPr>
              <a:t>https://ocrportal.hhs.gov/ocr/portal/lobby.jsf</a:t>
            </a: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 or by mail or phone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U.S. Department of Health and Human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200 Independence Avenue, SW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Room 509F, HHH Building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Washington, D.C. 20201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1-800-368-1019, 800-537-7697 (TDD)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rPr>
              <a:t>Complaint forms are available at http://www.hhs.gov/ocr/office/file/index.html.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E1E1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32399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45926-2E8F-4338-AEB6-84690F354358}"/>
              </a:ext>
            </a:extLst>
          </p:cNvPr>
          <p:cNvSpPr>
            <a:spLocks noGrp="1"/>
          </p:cNvSpPr>
          <p:nvPr>
            <p:ph type="title"/>
          </p:nvPr>
        </p:nvSpPr>
        <p:spPr>
          <a:xfrm>
            <a:off x="381000" y="342106"/>
            <a:ext cx="10972800" cy="595312"/>
          </a:xfrm>
        </p:spPr>
        <p:txBody>
          <a:bodyPr/>
          <a:lstStyle/>
          <a:p>
            <a:r>
              <a:rPr lang="en-US" sz="2800" b="1">
                <a:latin typeface="+mj-lt"/>
              </a:rPr>
              <a:t>Medicare Basics</a:t>
            </a: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4</a:t>
            </a:fld>
            <a:endParaRPr lang="en-US">
              <a:solidFill>
                <a:srgbClr val="FFFFFF">
                  <a:lumMod val="85000"/>
                </a:srgbClr>
              </a:solidFill>
            </a:endParaRPr>
          </a:p>
        </p:txBody>
      </p:sp>
      <p:sp>
        <p:nvSpPr>
          <p:cNvPr id="3" name="TextBox 2"/>
          <p:cNvSpPr txBox="1"/>
          <p:nvPr/>
        </p:nvSpPr>
        <p:spPr>
          <a:xfrm>
            <a:off x="1793661" y="2044150"/>
            <a:ext cx="1995055" cy="707886"/>
          </a:xfrm>
          <a:prstGeom prst="rect">
            <a:avLst/>
          </a:prstGeom>
          <a:noFill/>
        </p:spPr>
        <p:txBody>
          <a:bodyPr wrap="square" rtlCol="0">
            <a:spAutoFit/>
          </a:bodyPr>
          <a:lstStyle/>
          <a:p>
            <a:pPr algn="r"/>
            <a:r>
              <a:rPr lang="en-US" sz="2000" b="1">
                <a:solidFill>
                  <a:schemeClr val="accent1"/>
                </a:solidFill>
              </a:rPr>
              <a:t>Hospital</a:t>
            </a:r>
            <a:br>
              <a:rPr lang="en-US" sz="2000" b="1">
                <a:solidFill>
                  <a:schemeClr val="accent1"/>
                </a:solidFill>
              </a:rPr>
            </a:br>
            <a:r>
              <a:rPr lang="en-US" sz="2000" b="1">
                <a:solidFill>
                  <a:schemeClr val="accent1"/>
                </a:solidFill>
              </a:rPr>
              <a:t>Insurance</a:t>
            </a:r>
          </a:p>
        </p:txBody>
      </p:sp>
      <p:sp>
        <p:nvSpPr>
          <p:cNvPr id="7" name="TextBox 6"/>
          <p:cNvSpPr txBox="1"/>
          <p:nvPr/>
        </p:nvSpPr>
        <p:spPr>
          <a:xfrm>
            <a:off x="8275627" y="1807310"/>
            <a:ext cx="1995055" cy="707886"/>
          </a:xfrm>
          <a:prstGeom prst="rect">
            <a:avLst/>
          </a:prstGeom>
          <a:noFill/>
        </p:spPr>
        <p:txBody>
          <a:bodyPr wrap="square" rtlCol="0">
            <a:spAutoFit/>
          </a:bodyPr>
          <a:lstStyle/>
          <a:p>
            <a:r>
              <a:rPr lang="en-US" sz="2000" b="1">
                <a:solidFill>
                  <a:schemeClr val="tx2"/>
                </a:solidFill>
              </a:rPr>
              <a:t>Medical Insurance</a:t>
            </a:r>
          </a:p>
        </p:txBody>
      </p:sp>
      <p:sp>
        <p:nvSpPr>
          <p:cNvPr id="8" name="TextBox 7"/>
          <p:cNvSpPr txBox="1"/>
          <p:nvPr/>
        </p:nvSpPr>
        <p:spPr>
          <a:xfrm>
            <a:off x="1793661" y="3426413"/>
            <a:ext cx="1995055" cy="1631216"/>
          </a:xfrm>
          <a:prstGeom prst="rect">
            <a:avLst/>
          </a:prstGeom>
          <a:noFill/>
        </p:spPr>
        <p:txBody>
          <a:bodyPr wrap="square" rtlCol="0">
            <a:spAutoFit/>
          </a:bodyPr>
          <a:lstStyle/>
          <a:p>
            <a:pPr algn="r"/>
            <a:r>
              <a:rPr lang="en-US" sz="2000" b="1">
                <a:solidFill>
                  <a:srgbClr val="7AB138"/>
                </a:solidFill>
              </a:rPr>
              <a:t>Medicare Advantage Plans</a:t>
            </a:r>
          </a:p>
          <a:p>
            <a:pPr algn="r"/>
            <a:endParaRPr lang="en-US" sz="2000" b="1">
              <a:solidFill>
                <a:srgbClr val="7AB138"/>
              </a:solidFill>
            </a:endParaRPr>
          </a:p>
          <a:p>
            <a:pPr algn="r"/>
            <a:r>
              <a:rPr lang="en-US" sz="2000" i="1">
                <a:solidFill>
                  <a:srgbClr val="7AB138"/>
                </a:solidFill>
              </a:rPr>
              <a:t>(All in One)</a:t>
            </a:r>
          </a:p>
        </p:txBody>
      </p:sp>
      <p:sp>
        <p:nvSpPr>
          <p:cNvPr id="9" name="TextBox 8"/>
          <p:cNvSpPr txBox="1"/>
          <p:nvPr/>
        </p:nvSpPr>
        <p:spPr>
          <a:xfrm>
            <a:off x="8275627" y="3426413"/>
            <a:ext cx="2438401" cy="1015663"/>
          </a:xfrm>
          <a:prstGeom prst="rect">
            <a:avLst/>
          </a:prstGeom>
          <a:noFill/>
        </p:spPr>
        <p:txBody>
          <a:bodyPr wrap="square" rtlCol="0">
            <a:spAutoFit/>
          </a:bodyPr>
          <a:lstStyle/>
          <a:p>
            <a:r>
              <a:rPr lang="en-US" sz="2000" b="1">
                <a:solidFill>
                  <a:srgbClr val="A8287D"/>
                </a:solidFill>
              </a:rPr>
              <a:t>Prescription </a:t>
            </a:r>
            <a:br>
              <a:rPr lang="en-US" sz="2000" b="1">
                <a:solidFill>
                  <a:srgbClr val="A8287D"/>
                </a:solidFill>
              </a:rPr>
            </a:br>
            <a:r>
              <a:rPr lang="en-US" sz="2000" b="1">
                <a:solidFill>
                  <a:srgbClr val="A8287D"/>
                </a:solidFill>
              </a:rPr>
              <a:t>Drug </a:t>
            </a:r>
            <a:br>
              <a:rPr lang="en-US" sz="2000" b="1">
                <a:solidFill>
                  <a:srgbClr val="A8287D"/>
                </a:solidFill>
              </a:rPr>
            </a:br>
            <a:r>
              <a:rPr lang="en-US" sz="2000" b="1">
                <a:solidFill>
                  <a:srgbClr val="A8287D"/>
                </a:solidFill>
              </a:rPr>
              <a:t>Coverage</a:t>
            </a:r>
          </a:p>
        </p:txBody>
      </p:sp>
      <p:grpSp>
        <p:nvGrpSpPr>
          <p:cNvPr id="11" name="Group 10">
            <a:extLst>
              <a:ext uri="{FF2B5EF4-FFF2-40B4-BE49-F238E27FC236}">
                <a16:creationId xmlns:a16="http://schemas.microsoft.com/office/drawing/2014/main" id="{C8EC6AC2-3746-4D0B-81D5-0ABB93B4D5A8}"/>
              </a:ext>
            </a:extLst>
          </p:cNvPr>
          <p:cNvGrpSpPr>
            <a:grpSpLocks noChangeAspect="1"/>
          </p:cNvGrpSpPr>
          <p:nvPr/>
        </p:nvGrpSpPr>
        <p:grpSpPr>
          <a:xfrm>
            <a:off x="4122014" y="1326525"/>
            <a:ext cx="3886201" cy="3886200"/>
            <a:chOff x="3295650" y="1701800"/>
            <a:chExt cx="4527551" cy="4527550"/>
          </a:xfrm>
        </p:grpSpPr>
        <p:sp>
          <p:nvSpPr>
            <p:cNvPr id="12" name="AutoShape 3">
              <a:extLst>
                <a:ext uri="{FF2B5EF4-FFF2-40B4-BE49-F238E27FC236}">
                  <a16:creationId xmlns:a16="http://schemas.microsoft.com/office/drawing/2014/main" id="{029B23E9-9D4C-448D-A6EF-9FFFDD3845CE}"/>
                </a:ext>
              </a:extLst>
            </p:cNvPr>
            <p:cNvSpPr>
              <a:spLocks noChangeAspect="1" noChangeArrowheads="1" noTextEdit="1"/>
            </p:cNvSpPr>
            <p:nvPr/>
          </p:nvSpPr>
          <p:spPr bwMode="auto">
            <a:xfrm>
              <a:off x="3295650" y="1701800"/>
              <a:ext cx="452755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47C5123F-E9EA-42C4-A1EA-D0DAC77F58BE}"/>
                </a:ext>
              </a:extLst>
            </p:cNvPr>
            <p:cNvSpPr>
              <a:spLocks/>
            </p:cNvSpPr>
            <p:nvPr/>
          </p:nvSpPr>
          <p:spPr bwMode="auto">
            <a:xfrm>
              <a:off x="3295650" y="1701800"/>
              <a:ext cx="2263775" cy="3025775"/>
            </a:xfrm>
            <a:custGeom>
              <a:avLst/>
              <a:gdLst>
                <a:gd name="T0" fmla="*/ 220 w 220"/>
                <a:gd name="T1" fmla="*/ 0 h 294"/>
                <a:gd name="T2" fmla="*/ 0 w 220"/>
                <a:gd name="T3" fmla="*/ 0 h 294"/>
                <a:gd name="T4" fmla="*/ 0 w 220"/>
                <a:gd name="T5" fmla="*/ 220 h 294"/>
                <a:gd name="T6" fmla="*/ 94 w 220"/>
                <a:gd name="T7" fmla="*/ 220 h 294"/>
                <a:gd name="T8" fmla="*/ 91 w 220"/>
                <a:gd name="T9" fmla="*/ 240 h 294"/>
                <a:gd name="T10" fmla="*/ 80 w 220"/>
                <a:gd name="T11" fmla="*/ 263 h 294"/>
                <a:gd name="T12" fmla="*/ 110 w 220"/>
                <a:gd name="T13" fmla="*/ 294 h 294"/>
                <a:gd name="T14" fmla="*/ 141 w 220"/>
                <a:gd name="T15" fmla="*/ 263 h 294"/>
                <a:gd name="T16" fmla="*/ 130 w 220"/>
                <a:gd name="T17" fmla="*/ 240 h 294"/>
                <a:gd name="T18" fmla="*/ 127 w 220"/>
                <a:gd name="T19" fmla="*/ 220 h 294"/>
                <a:gd name="T20" fmla="*/ 220 w 220"/>
                <a:gd name="T21" fmla="*/ 220 h 294"/>
                <a:gd name="T22" fmla="*/ 220 w 220"/>
                <a:gd name="T23" fmla="*/ 127 h 294"/>
                <a:gd name="T24" fmla="*/ 201 w 220"/>
                <a:gd name="T25" fmla="*/ 129 h 294"/>
                <a:gd name="T26" fmla="*/ 177 w 220"/>
                <a:gd name="T27" fmla="*/ 140 h 294"/>
                <a:gd name="T28" fmla="*/ 147 w 220"/>
                <a:gd name="T29" fmla="*/ 110 h 294"/>
                <a:gd name="T30" fmla="*/ 177 w 220"/>
                <a:gd name="T31" fmla="*/ 80 h 294"/>
                <a:gd name="T32" fmla="*/ 201 w 220"/>
                <a:gd name="T33" fmla="*/ 91 h 294"/>
                <a:gd name="T34" fmla="*/ 220 w 220"/>
                <a:gd name="T35" fmla="*/ 93 h 294"/>
                <a:gd name="T36" fmla="*/ 220 w 220"/>
                <a:gd name="T3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 h="294">
                  <a:moveTo>
                    <a:pt x="220" y="0"/>
                  </a:moveTo>
                  <a:cubicBezTo>
                    <a:pt x="0" y="0"/>
                    <a:pt x="0" y="0"/>
                    <a:pt x="0" y="0"/>
                  </a:cubicBezTo>
                  <a:cubicBezTo>
                    <a:pt x="0" y="220"/>
                    <a:pt x="0" y="220"/>
                    <a:pt x="0" y="220"/>
                  </a:cubicBezTo>
                  <a:cubicBezTo>
                    <a:pt x="94" y="220"/>
                    <a:pt x="94" y="220"/>
                    <a:pt x="94" y="220"/>
                  </a:cubicBezTo>
                  <a:cubicBezTo>
                    <a:pt x="101" y="227"/>
                    <a:pt x="94" y="237"/>
                    <a:pt x="91" y="240"/>
                  </a:cubicBezTo>
                  <a:cubicBezTo>
                    <a:pt x="85" y="245"/>
                    <a:pt x="80" y="254"/>
                    <a:pt x="80" y="263"/>
                  </a:cubicBezTo>
                  <a:cubicBezTo>
                    <a:pt x="80" y="280"/>
                    <a:pt x="94" y="294"/>
                    <a:pt x="110" y="294"/>
                  </a:cubicBezTo>
                  <a:cubicBezTo>
                    <a:pt x="127" y="294"/>
                    <a:pt x="141" y="280"/>
                    <a:pt x="141" y="263"/>
                  </a:cubicBezTo>
                  <a:cubicBezTo>
                    <a:pt x="141" y="254"/>
                    <a:pt x="136" y="245"/>
                    <a:pt x="130" y="240"/>
                  </a:cubicBezTo>
                  <a:cubicBezTo>
                    <a:pt x="126" y="237"/>
                    <a:pt x="119" y="227"/>
                    <a:pt x="127" y="220"/>
                  </a:cubicBezTo>
                  <a:cubicBezTo>
                    <a:pt x="220" y="220"/>
                    <a:pt x="220" y="220"/>
                    <a:pt x="220" y="220"/>
                  </a:cubicBezTo>
                  <a:cubicBezTo>
                    <a:pt x="220" y="127"/>
                    <a:pt x="220" y="127"/>
                    <a:pt x="220" y="127"/>
                  </a:cubicBezTo>
                  <a:cubicBezTo>
                    <a:pt x="213" y="119"/>
                    <a:pt x="204" y="126"/>
                    <a:pt x="201" y="129"/>
                  </a:cubicBezTo>
                  <a:cubicBezTo>
                    <a:pt x="195" y="136"/>
                    <a:pt x="187" y="140"/>
                    <a:pt x="177" y="140"/>
                  </a:cubicBezTo>
                  <a:cubicBezTo>
                    <a:pt x="160" y="140"/>
                    <a:pt x="147" y="127"/>
                    <a:pt x="147" y="110"/>
                  </a:cubicBezTo>
                  <a:cubicBezTo>
                    <a:pt x="147" y="93"/>
                    <a:pt x="160" y="80"/>
                    <a:pt x="177" y="80"/>
                  </a:cubicBezTo>
                  <a:cubicBezTo>
                    <a:pt x="187" y="80"/>
                    <a:pt x="195" y="84"/>
                    <a:pt x="201" y="91"/>
                  </a:cubicBezTo>
                  <a:cubicBezTo>
                    <a:pt x="204" y="94"/>
                    <a:pt x="213" y="101"/>
                    <a:pt x="220" y="93"/>
                  </a:cubicBezTo>
                  <a:lnTo>
                    <a:pt x="220" y="0"/>
                  </a:lnTo>
                  <a:close/>
                </a:path>
              </a:pathLst>
            </a:custGeom>
            <a:solidFill>
              <a:srgbClr val="1A439D"/>
            </a:solidFill>
            <a:ln w="381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DC67A309-D939-4C89-95D6-13B47ED8D1CA}"/>
                </a:ext>
              </a:extLst>
            </p:cNvPr>
            <p:cNvSpPr>
              <a:spLocks/>
            </p:cNvSpPr>
            <p:nvPr/>
          </p:nvSpPr>
          <p:spPr bwMode="auto">
            <a:xfrm>
              <a:off x="3295650" y="3965575"/>
              <a:ext cx="3025775" cy="2263775"/>
            </a:xfrm>
            <a:custGeom>
              <a:avLst/>
              <a:gdLst>
                <a:gd name="T0" fmla="*/ 0 w 294"/>
                <a:gd name="T1" fmla="*/ 0 h 220"/>
                <a:gd name="T2" fmla="*/ 0 w 294"/>
                <a:gd name="T3" fmla="*/ 220 h 220"/>
                <a:gd name="T4" fmla="*/ 220 w 294"/>
                <a:gd name="T5" fmla="*/ 220 h 220"/>
                <a:gd name="T6" fmla="*/ 220 w 294"/>
                <a:gd name="T7" fmla="*/ 127 h 220"/>
                <a:gd name="T8" fmla="*/ 240 w 294"/>
                <a:gd name="T9" fmla="*/ 129 h 220"/>
                <a:gd name="T10" fmla="*/ 263 w 294"/>
                <a:gd name="T11" fmla="*/ 140 h 220"/>
                <a:gd name="T12" fmla="*/ 294 w 294"/>
                <a:gd name="T13" fmla="*/ 110 h 220"/>
                <a:gd name="T14" fmla="*/ 263 w 294"/>
                <a:gd name="T15" fmla="*/ 80 h 220"/>
                <a:gd name="T16" fmla="*/ 240 w 294"/>
                <a:gd name="T17" fmla="*/ 91 h 220"/>
                <a:gd name="T18" fmla="*/ 220 w 294"/>
                <a:gd name="T19" fmla="*/ 93 h 220"/>
                <a:gd name="T20" fmla="*/ 220 w 294"/>
                <a:gd name="T21" fmla="*/ 0 h 220"/>
                <a:gd name="T22" fmla="*/ 127 w 294"/>
                <a:gd name="T23" fmla="*/ 0 h 220"/>
                <a:gd name="T24" fmla="*/ 130 w 294"/>
                <a:gd name="T25" fmla="*/ 20 h 220"/>
                <a:gd name="T26" fmla="*/ 141 w 294"/>
                <a:gd name="T27" fmla="*/ 43 h 220"/>
                <a:gd name="T28" fmla="*/ 110 w 294"/>
                <a:gd name="T29" fmla="*/ 74 h 220"/>
                <a:gd name="T30" fmla="*/ 80 w 294"/>
                <a:gd name="T31" fmla="*/ 43 h 220"/>
                <a:gd name="T32" fmla="*/ 91 w 294"/>
                <a:gd name="T33" fmla="*/ 20 h 220"/>
                <a:gd name="T34" fmla="*/ 94 w 294"/>
                <a:gd name="T35" fmla="*/ 0 h 220"/>
                <a:gd name="T36" fmla="*/ 0 w 294"/>
                <a:gd name="T3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4" h="220">
                  <a:moveTo>
                    <a:pt x="0" y="0"/>
                  </a:moveTo>
                  <a:cubicBezTo>
                    <a:pt x="0" y="220"/>
                    <a:pt x="0" y="220"/>
                    <a:pt x="0" y="220"/>
                  </a:cubicBezTo>
                  <a:cubicBezTo>
                    <a:pt x="220" y="220"/>
                    <a:pt x="220" y="220"/>
                    <a:pt x="220" y="220"/>
                  </a:cubicBezTo>
                  <a:cubicBezTo>
                    <a:pt x="220" y="127"/>
                    <a:pt x="220" y="127"/>
                    <a:pt x="220" y="127"/>
                  </a:cubicBezTo>
                  <a:cubicBezTo>
                    <a:pt x="228" y="119"/>
                    <a:pt x="237" y="126"/>
                    <a:pt x="240" y="129"/>
                  </a:cubicBezTo>
                  <a:cubicBezTo>
                    <a:pt x="246" y="136"/>
                    <a:pt x="254" y="140"/>
                    <a:pt x="263" y="140"/>
                  </a:cubicBezTo>
                  <a:cubicBezTo>
                    <a:pt x="280" y="140"/>
                    <a:pt x="294" y="127"/>
                    <a:pt x="294" y="110"/>
                  </a:cubicBezTo>
                  <a:cubicBezTo>
                    <a:pt x="294" y="93"/>
                    <a:pt x="280" y="80"/>
                    <a:pt x="263" y="80"/>
                  </a:cubicBezTo>
                  <a:cubicBezTo>
                    <a:pt x="254" y="80"/>
                    <a:pt x="246" y="84"/>
                    <a:pt x="240" y="91"/>
                  </a:cubicBezTo>
                  <a:cubicBezTo>
                    <a:pt x="237" y="94"/>
                    <a:pt x="228" y="101"/>
                    <a:pt x="220" y="93"/>
                  </a:cubicBezTo>
                  <a:cubicBezTo>
                    <a:pt x="220" y="0"/>
                    <a:pt x="220" y="0"/>
                    <a:pt x="220" y="0"/>
                  </a:cubicBezTo>
                  <a:cubicBezTo>
                    <a:pt x="127" y="0"/>
                    <a:pt x="127" y="0"/>
                    <a:pt x="127" y="0"/>
                  </a:cubicBezTo>
                  <a:cubicBezTo>
                    <a:pt x="119" y="7"/>
                    <a:pt x="126" y="17"/>
                    <a:pt x="130" y="20"/>
                  </a:cubicBezTo>
                  <a:cubicBezTo>
                    <a:pt x="136" y="25"/>
                    <a:pt x="141" y="34"/>
                    <a:pt x="141" y="43"/>
                  </a:cubicBezTo>
                  <a:cubicBezTo>
                    <a:pt x="141" y="60"/>
                    <a:pt x="127" y="74"/>
                    <a:pt x="110" y="74"/>
                  </a:cubicBezTo>
                  <a:cubicBezTo>
                    <a:pt x="94" y="74"/>
                    <a:pt x="80" y="60"/>
                    <a:pt x="80" y="43"/>
                  </a:cubicBezTo>
                  <a:cubicBezTo>
                    <a:pt x="80" y="34"/>
                    <a:pt x="85" y="25"/>
                    <a:pt x="91" y="20"/>
                  </a:cubicBezTo>
                  <a:cubicBezTo>
                    <a:pt x="94" y="17"/>
                    <a:pt x="101" y="7"/>
                    <a:pt x="94" y="0"/>
                  </a:cubicBezTo>
                  <a:lnTo>
                    <a:pt x="0" y="0"/>
                  </a:lnTo>
                  <a:close/>
                </a:path>
              </a:pathLst>
            </a:custGeom>
            <a:solidFill>
              <a:srgbClr val="7FAB39"/>
            </a:solidFill>
            <a:ln w="381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A5E91A9F-AB67-429F-AE80-D7E054DE3C7B}"/>
                </a:ext>
              </a:extLst>
            </p:cNvPr>
            <p:cNvSpPr>
              <a:spLocks/>
            </p:cNvSpPr>
            <p:nvPr/>
          </p:nvSpPr>
          <p:spPr bwMode="auto">
            <a:xfrm>
              <a:off x="5559425" y="3203575"/>
              <a:ext cx="2263775" cy="3025775"/>
            </a:xfrm>
            <a:custGeom>
              <a:avLst/>
              <a:gdLst>
                <a:gd name="T0" fmla="*/ 0 w 220"/>
                <a:gd name="T1" fmla="*/ 294 h 294"/>
                <a:gd name="T2" fmla="*/ 220 w 220"/>
                <a:gd name="T3" fmla="*/ 294 h 294"/>
                <a:gd name="T4" fmla="*/ 220 w 220"/>
                <a:gd name="T5" fmla="*/ 74 h 294"/>
                <a:gd name="T6" fmla="*/ 127 w 220"/>
                <a:gd name="T7" fmla="*/ 74 h 294"/>
                <a:gd name="T8" fmla="*/ 130 w 220"/>
                <a:gd name="T9" fmla="*/ 54 h 294"/>
                <a:gd name="T10" fmla="*/ 141 w 220"/>
                <a:gd name="T11" fmla="*/ 31 h 294"/>
                <a:gd name="T12" fmla="*/ 110 w 220"/>
                <a:gd name="T13" fmla="*/ 0 h 294"/>
                <a:gd name="T14" fmla="*/ 80 w 220"/>
                <a:gd name="T15" fmla="*/ 31 h 294"/>
                <a:gd name="T16" fmla="*/ 91 w 220"/>
                <a:gd name="T17" fmla="*/ 54 h 294"/>
                <a:gd name="T18" fmla="*/ 94 w 220"/>
                <a:gd name="T19" fmla="*/ 74 h 294"/>
                <a:gd name="T20" fmla="*/ 0 w 220"/>
                <a:gd name="T21" fmla="*/ 74 h 294"/>
                <a:gd name="T22" fmla="*/ 0 w 220"/>
                <a:gd name="T23" fmla="*/ 167 h 294"/>
                <a:gd name="T24" fmla="*/ 20 w 220"/>
                <a:gd name="T25" fmla="*/ 165 h 294"/>
                <a:gd name="T26" fmla="*/ 43 w 220"/>
                <a:gd name="T27" fmla="*/ 154 h 294"/>
                <a:gd name="T28" fmla="*/ 74 w 220"/>
                <a:gd name="T29" fmla="*/ 184 h 294"/>
                <a:gd name="T30" fmla="*/ 43 w 220"/>
                <a:gd name="T31" fmla="*/ 214 h 294"/>
                <a:gd name="T32" fmla="*/ 20 w 220"/>
                <a:gd name="T33" fmla="*/ 203 h 294"/>
                <a:gd name="T34" fmla="*/ 0 w 220"/>
                <a:gd name="T35" fmla="*/ 201 h 294"/>
                <a:gd name="T36" fmla="*/ 0 w 220"/>
                <a:gd name="T37"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 h="294">
                  <a:moveTo>
                    <a:pt x="0" y="294"/>
                  </a:moveTo>
                  <a:cubicBezTo>
                    <a:pt x="220" y="294"/>
                    <a:pt x="220" y="294"/>
                    <a:pt x="220" y="294"/>
                  </a:cubicBezTo>
                  <a:cubicBezTo>
                    <a:pt x="220" y="74"/>
                    <a:pt x="220" y="74"/>
                    <a:pt x="220" y="74"/>
                  </a:cubicBezTo>
                  <a:cubicBezTo>
                    <a:pt x="127" y="74"/>
                    <a:pt x="127" y="74"/>
                    <a:pt x="127" y="74"/>
                  </a:cubicBezTo>
                  <a:cubicBezTo>
                    <a:pt x="119" y="67"/>
                    <a:pt x="126" y="57"/>
                    <a:pt x="130" y="54"/>
                  </a:cubicBezTo>
                  <a:cubicBezTo>
                    <a:pt x="136" y="49"/>
                    <a:pt x="141" y="40"/>
                    <a:pt x="141" y="31"/>
                  </a:cubicBezTo>
                  <a:cubicBezTo>
                    <a:pt x="141" y="14"/>
                    <a:pt x="127" y="0"/>
                    <a:pt x="110" y="0"/>
                  </a:cubicBezTo>
                  <a:cubicBezTo>
                    <a:pt x="94" y="0"/>
                    <a:pt x="80" y="14"/>
                    <a:pt x="80" y="31"/>
                  </a:cubicBezTo>
                  <a:cubicBezTo>
                    <a:pt x="80" y="40"/>
                    <a:pt x="85" y="49"/>
                    <a:pt x="91" y="54"/>
                  </a:cubicBezTo>
                  <a:cubicBezTo>
                    <a:pt x="94" y="57"/>
                    <a:pt x="101" y="67"/>
                    <a:pt x="94" y="74"/>
                  </a:cubicBezTo>
                  <a:cubicBezTo>
                    <a:pt x="0" y="74"/>
                    <a:pt x="0" y="74"/>
                    <a:pt x="0" y="74"/>
                  </a:cubicBezTo>
                  <a:cubicBezTo>
                    <a:pt x="0" y="167"/>
                    <a:pt x="0" y="167"/>
                    <a:pt x="0" y="167"/>
                  </a:cubicBezTo>
                  <a:cubicBezTo>
                    <a:pt x="8" y="175"/>
                    <a:pt x="17" y="168"/>
                    <a:pt x="20" y="165"/>
                  </a:cubicBezTo>
                  <a:cubicBezTo>
                    <a:pt x="26" y="158"/>
                    <a:pt x="34" y="154"/>
                    <a:pt x="43" y="154"/>
                  </a:cubicBezTo>
                  <a:cubicBezTo>
                    <a:pt x="60" y="154"/>
                    <a:pt x="74" y="167"/>
                    <a:pt x="74" y="184"/>
                  </a:cubicBezTo>
                  <a:cubicBezTo>
                    <a:pt x="74" y="201"/>
                    <a:pt x="60" y="214"/>
                    <a:pt x="43" y="214"/>
                  </a:cubicBezTo>
                  <a:cubicBezTo>
                    <a:pt x="34" y="214"/>
                    <a:pt x="26" y="210"/>
                    <a:pt x="20" y="203"/>
                  </a:cubicBezTo>
                  <a:cubicBezTo>
                    <a:pt x="17" y="200"/>
                    <a:pt x="8" y="193"/>
                    <a:pt x="0" y="201"/>
                  </a:cubicBezTo>
                  <a:lnTo>
                    <a:pt x="0" y="294"/>
                  </a:lnTo>
                  <a:close/>
                </a:path>
              </a:pathLst>
            </a:custGeom>
            <a:solidFill>
              <a:srgbClr val="9B3991"/>
            </a:solidFill>
            <a:ln w="381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C89C9983-0DB9-4AD2-9F58-C86F6B7F2877}"/>
                </a:ext>
              </a:extLst>
            </p:cNvPr>
            <p:cNvSpPr>
              <a:spLocks/>
            </p:cNvSpPr>
            <p:nvPr/>
          </p:nvSpPr>
          <p:spPr bwMode="auto">
            <a:xfrm>
              <a:off x="4808538" y="1701800"/>
              <a:ext cx="3014663" cy="2263775"/>
            </a:xfrm>
            <a:custGeom>
              <a:avLst/>
              <a:gdLst>
                <a:gd name="T0" fmla="*/ 293 w 293"/>
                <a:gd name="T1" fmla="*/ 220 h 220"/>
                <a:gd name="T2" fmla="*/ 293 w 293"/>
                <a:gd name="T3" fmla="*/ 0 h 220"/>
                <a:gd name="T4" fmla="*/ 73 w 293"/>
                <a:gd name="T5" fmla="*/ 0 h 220"/>
                <a:gd name="T6" fmla="*/ 73 w 293"/>
                <a:gd name="T7" fmla="*/ 93 h 220"/>
                <a:gd name="T8" fmla="*/ 54 w 293"/>
                <a:gd name="T9" fmla="*/ 91 h 220"/>
                <a:gd name="T10" fmla="*/ 30 w 293"/>
                <a:gd name="T11" fmla="*/ 80 h 220"/>
                <a:gd name="T12" fmla="*/ 0 w 293"/>
                <a:gd name="T13" fmla="*/ 110 h 220"/>
                <a:gd name="T14" fmla="*/ 30 w 293"/>
                <a:gd name="T15" fmla="*/ 140 h 220"/>
                <a:gd name="T16" fmla="*/ 54 w 293"/>
                <a:gd name="T17" fmla="*/ 129 h 220"/>
                <a:gd name="T18" fmla="*/ 73 w 293"/>
                <a:gd name="T19" fmla="*/ 127 h 220"/>
                <a:gd name="T20" fmla="*/ 73 w 293"/>
                <a:gd name="T21" fmla="*/ 220 h 220"/>
                <a:gd name="T22" fmla="*/ 167 w 293"/>
                <a:gd name="T23" fmla="*/ 220 h 220"/>
                <a:gd name="T24" fmla="*/ 164 w 293"/>
                <a:gd name="T25" fmla="*/ 200 h 220"/>
                <a:gd name="T26" fmla="*/ 153 w 293"/>
                <a:gd name="T27" fmla="*/ 177 h 220"/>
                <a:gd name="T28" fmla="*/ 183 w 293"/>
                <a:gd name="T29" fmla="*/ 146 h 220"/>
                <a:gd name="T30" fmla="*/ 214 w 293"/>
                <a:gd name="T31" fmla="*/ 177 h 220"/>
                <a:gd name="T32" fmla="*/ 203 w 293"/>
                <a:gd name="T33" fmla="*/ 200 h 220"/>
                <a:gd name="T34" fmla="*/ 200 w 293"/>
                <a:gd name="T35" fmla="*/ 220 h 220"/>
                <a:gd name="T36" fmla="*/ 293 w 293"/>
                <a:gd name="T3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220">
                  <a:moveTo>
                    <a:pt x="293" y="220"/>
                  </a:moveTo>
                  <a:cubicBezTo>
                    <a:pt x="293" y="0"/>
                    <a:pt x="293" y="0"/>
                    <a:pt x="293" y="0"/>
                  </a:cubicBezTo>
                  <a:cubicBezTo>
                    <a:pt x="73" y="0"/>
                    <a:pt x="73" y="0"/>
                    <a:pt x="73" y="0"/>
                  </a:cubicBezTo>
                  <a:cubicBezTo>
                    <a:pt x="73" y="93"/>
                    <a:pt x="73" y="93"/>
                    <a:pt x="73" y="93"/>
                  </a:cubicBezTo>
                  <a:cubicBezTo>
                    <a:pt x="66" y="101"/>
                    <a:pt x="57" y="94"/>
                    <a:pt x="54" y="91"/>
                  </a:cubicBezTo>
                  <a:cubicBezTo>
                    <a:pt x="48" y="84"/>
                    <a:pt x="40" y="80"/>
                    <a:pt x="30" y="80"/>
                  </a:cubicBezTo>
                  <a:cubicBezTo>
                    <a:pt x="13" y="80"/>
                    <a:pt x="0" y="93"/>
                    <a:pt x="0" y="110"/>
                  </a:cubicBezTo>
                  <a:cubicBezTo>
                    <a:pt x="0" y="127"/>
                    <a:pt x="13" y="140"/>
                    <a:pt x="30" y="140"/>
                  </a:cubicBezTo>
                  <a:cubicBezTo>
                    <a:pt x="40" y="140"/>
                    <a:pt x="48" y="136"/>
                    <a:pt x="54" y="129"/>
                  </a:cubicBezTo>
                  <a:cubicBezTo>
                    <a:pt x="57" y="126"/>
                    <a:pt x="66" y="119"/>
                    <a:pt x="73" y="127"/>
                  </a:cubicBezTo>
                  <a:cubicBezTo>
                    <a:pt x="73" y="220"/>
                    <a:pt x="73" y="220"/>
                    <a:pt x="73" y="220"/>
                  </a:cubicBezTo>
                  <a:cubicBezTo>
                    <a:pt x="167" y="220"/>
                    <a:pt x="167" y="220"/>
                    <a:pt x="167" y="220"/>
                  </a:cubicBezTo>
                  <a:cubicBezTo>
                    <a:pt x="174" y="213"/>
                    <a:pt x="167" y="203"/>
                    <a:pt x="164" y="200"/>
                  </a:cubicBezTo>
                  <a:cubicBezTo>
                    <a:pt x="158" y="195"/>
                    <a:pt x="153" y="186"/>
                    <a:pt x="153" y="177"/>
                  </a:cubicBezTo>
                  <a:cubicBezTo>
                    <a:pt x="153" y="160"/>
                    <a:pt x="167" y="146"/>
                    <a:pt x="183" y="146"/>
                  </a:cubicBezTo>
                  <a:cubicBezTo>
                    <a:pt x="200" y="146"/>
                    <a:pt x="214" y="160"/>
                    <a:pt x="214" y="177"/>
                  </a:cubicBezTo>
                  <a:cubicBezTo>
                    <a:pt x="214" y="186"/>
                    <a:pt x="209" y="195"/>
                    <a:pt x="203" y="200"/>
                  </a:cubicBezTo>
                  <a:cubicBezTo>
                    <a:pt x="199" y="203"/>
                    <a:pt x="192" y="213"/>
                    <a:pt x="200" y="220"/>
                  </a:cubicBezTo>
                  <a:lnTo>
                    <a:pt x="293" y="220"/>
                  </a:lnTo>
                  <a:close/>
                </a:path>
              </a:pathLst>
            </a:custGeom>
            <a:solidFill>
              <a:srgbClr val="339CD5"/>
            </a:solidFill>
            <a:ln w="38100">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18" name="TextBox 17">
            <a:extLst>
              <a:ext uri="{FF2B5EF4-FFF2-40B4-BE49-F238E27FC236}">
                <a16:creationId xmlns:a16="http://schemas.microsoft.com/office/drawing/2014/main" id="{76D8FFC4-E36D-4687-B788-FBE5FDF5862C}"/>
              </a:ext>
            </a:extLst>
          </p:cNvPr>
          <p:cNvSpPr txBox="1"/>
          <p:nvPr/>
        </p:nvSpPr>
        <p:spPr>
          <a:xfrm>
            <a:off x="4412358" y="1617167"/>
            <a:ext cx="914400" cy="914400"/>
          </a:xfrm>
          <a:prstGeom prst="rect">
            <a:avLst/>
          </a:prstGeom>
          <a:noFill/>
        </p:spPr>
        <p:txBody>
          <a:bodyPr wrap="none" lIns="0" tIns="0" rIns="0" bIns="0" rtlCol="0" anchor="ctr" anchorCtr="0">
            <a:noAutofit/>
          </a:bodyPr>
          <a:lstStyle/>
          <a:p>
            <a:pPr algn="ctr">
              <a:spcAft>
                <a:spcPts val="600"/>
              </a:spcAft>
            </a:pPr>
            <a:r>
              <a:rPr lang="en-US" sz="2400" b="1">
                <a:solidFill>
                  <a:schemeClr val="bg1"/>
                </a:solidFill>
                <a:latin typeface="Arial Narrow" panose="020B0606020202030204" pitchFamily="34" charset="0"/>
              </a:rPr>
              <a:t>Part</a:t>
            </a:r>
          </a:p>
          <a:p>
            <a:pPr algn="ctr">
              <a:spcAft>
                <a:spcPts val="600"/>
              </a:spcAft>
            </a:pPr>
            <a:r>
              <a:rPr lang="en-US" sz="4800" b="1">
                <a:solidFill>
                  <a:schemeClr val="bg1"/>
                </a:solidFill>
                <a:latin typeface="Arial Narrow" panose="020B0606020202030204" pitchFamily="34" charset="0"/>
              </a:rPr>
              <a:t>A</a:t>
            </a:r>
          </a:p>
        </p:txBody>
      </p:sp>
      <p:sp>
        <p:nvSpPr>
          <p:cNvPr id="19" name="TextBox 18">
            <a:extLst>
              <a:ext uri="{FF2B5EF4-FFF2-40B4-BE49-F238E27FC236}">
                <a16:creationId xmlns:a16="http://schemas.microsoft.com/office/drawing/2014/main" id="{9C17B23A-35B2-4DEB-BB91-E97589ABFAC1}"/>
              </a:ext>
            </a:extLst>
          </p:cNvPr>
          <p:cNvSpPr txBox="1"/>
          <p:nvPr/>
        </p:nvSpPr>
        <p:spPr>
          <a:xfrm>
            <a:off x="4412358" y="4087926"/>
            <a:ext cx="914400" cy="914400"/>
          </a:xfrm>
          <a:prstGeom prst="rect">
            <a:avLst/>
          </a:prstGeom>
          <a:noFill/>
        </p:spPr>
        <p:txBody>
          <a:bodyPr wrap="none" lIns="0" tIns="0" rIns="0" bIns="0" rtlCol="0" anchor="ctr" anchorCtr="0">
            <a:noAutofit/>
          </a:bodyPr>
          <a:lstStyle/>
          <a:p>
            <a:pPr algn="ctr">
              <a:spcAft>
                <a:spcPts val="600"/>
              </a:spcAft>
            </a:pPr>
            <a:r>
              <a:rPr lang="en-US" sz="2400" b="1">
                <a:solidFill>
                  <a:schemeClr val="bg1"/>
                </a:solidFill>
                <a:latin typeface="Arial Narrow" panose="020B0606020202030204" pitchFamily="34" charset="0"/>
              </a:rPr>
              <a:t>Part</a:t>
            </a:r>
          </a:p>
          <a:p>
            <a:pPr algn="ctr">
              <a:spcAft>
                <a:spcPts val="600"/>
              </a:spcAft>
            </a:pPr>
            <a:r>
              <a:rPr lang="en-US" sz="4800" b="1">
                <a:solidFill>
                  <a:schemeClr val="bg1"/>
                </a:solidFill>
                <a:latin typeface="Arial Narrow" panose="020B0606020202030204" pitchFamily="34" charset="0"/>
              </a:rPr>
              <a:t>C</a:t>
            </a:r>
          </a:p>
        </p:txBody>
      </p:sp>
      <p:sp>
        <p:nvSpPr>
          <p:cNvPr id="20" name="TextBox 19">
            <a:extLst>
              <a:ext uri="{FF2B5EF4-FFF2-40B4-BE49-F238E27FC236}">
                <a16:creationId xmlns:a16="http://schemas.microsoft.com/office/drawing/2014/main" id="{CE72B5AA-0733-40F8-9C3D-EF14931DD0D6}"/>
              </a:ext>
            </a:extLst>
          </p:cNvPr>
          <p:cNvSpPr txBox="1"/>
          <p:nvPr/>
        </p:nvSpPr>
        <p:spPr>
          <a:xfrm>
            <a:off x="6935518" y="4087926"/>
            <a:ext cx="914400" cy="914400"/>
          </a:xfrm>
          <a:prstGeom prst="rect">
            <a:avLst/>
          </a:prstGeom>
          <a:noFill/>
        </p:spPr>
        <p:txBody>
          <a:bodyPr wrap="none" lIns="0" tIns="0" rIns="0" bIns="0" rtlCol="0" anchor="ctr" anchorCtr="0">
            <a:noAutofit/>
          </a:bodyPr>
          <a:lstStyle/>
          <a:p>
            <a:pPr algn="ctr">
              <a:spcAft>
                <a:spcPts val="600"/>
              </a:spcAft>
            </a:pPr>
            <a:r>
              <a:rPr lang="en-US" sz="2400" b="1">
                <a:solidFill>
                  <a:schemeClr val="bg1"/>
                </a:solidFill>
                <a:latin typeface="Arial Narrow" panose="020B0606020202030204" pitchFamily="34" charset="0"/>
              </a:rPr>
              <a:t>Part</a:t>
            </a:r>
          </a:p>
          <a:p>
            <a:pPr algn="ctr">
              <a:spcAft>
                <a:spcPts val="600"/>
              </a:spcAft>
            </a:pPr>
            <a:r>
              <a:rPr lang="en-US" sz="4800" b="1">
                <a:solidFill>
                  <a:schemeClr val="bg1"/>
                </a:solidFill>
                <a:latin typeface="Arial Narrow" panose="020B0606020202030204" pitchFamily="34" charset="0"/>
              </a:rPr>
              <a:t>D</a:t>
            </a:r>
          </a:p>
        </p:txBody>
      </p:sp>
      <p:sp>
        <p:nvSpPr>
          <p:cNvPr id="22" name="TextBox 21">
            <a:extLst>
              <a:ext uri="{FF2B5EF4-FFF2-40B4-BE49-F238E27FC236}">
                <a16:creationId xmlns:a16="http://schemas.microsoft.com/office/drawing/2014/main" id="{D8770B6C-1D90-484C-82F0-1ED04A30626D}"/>
              </a:ext>
            </a:extLst>
          </p:cNvPr>
          <p:cNvSpPr txBox="1"/>
          <p:nvPr/>
        </p:nvSpPr>
        <p:spPr>
          <a:xfrm>
            <a:off x="6935518" y="1617167"/>
            <a:ext cx="914400" cy="914400"/>
          </a:xfrm>
          <a:prstGeom prst="rect">
            <a:avLst/>
          </a:prstGeom>
          <a:noFill/>
        </p:spPr>
        <p:txBody>
          <a:bodyPr wrap="none" lIns="0" tIns="0" rIns="0" bIns="0" rtlCol="0" anchor="ctr" anchorCtr="0">
            <a:noAutofit/>
          </a:bodyPr>
          <a:lstStyle/>
          <a:p>
            <a:pPr algn="ctr">
              <a:spcAft>
                <a:spcPts val="600"/>
              </a:spcAft>
            </a:pPr>
            <a:r>
              <a:rPr lang="en-US" sz="2400" b="1">
                <a:solidFill>
                  <a:schemeClr val="bg1"/>
                </a:solidFill>
                <a:latin typeface="Arial Narrow" panose="020B0606020202030204" pitchFamily="34" charset="0"/>
              </a:rPr>
              <a:t>Part</a:t>
            </a:r>
          </a:p>
          <a:p>
            <a:pPr algn="ctr">
              <a:spcAft>
                <a:spcPts val="600"/>
              </a:spcAft>
            </a:pPr>
            <a:r>
              <a:rPr lang="en-US" sz="4800" b="1">
                <a:solidFill>
                  <a:schemeClr val="bg1"/>
                </a:solidFill>
                <a:latin typeface="Arial Narrow" panose="020B0606020202030204" pitchFamily="34" charset="0"/>
              </a:rPr>
              <a:t>B</a:t>
            </a:r>
          </a:p>
        </p:txBody>
      </p:sp>
    </p:spTree>
    <p:extLst>
      <p:ext uri="{BB962C8B-B14F-4D97-AF65-F5344CB8AC3E}">
        <p14:creationId xmlns:p14="http://schemas.microsoft.com/office/powerpoint/2010/main" val="3883554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and person sitting on a couch looking at a computer&#10;&#10;Description automatically generated">
            <a:extLst>
              <a:ext uri="{FF2B5EF4-FFF2-40B4-BE49-F238E27FC236}">
                <a16:creationId xmlns:a16="http://schemas.microsoft.com/office/drawing/2014/main" id="{517CBE14-9CF7-6921-3A17-FE6A241C212D}"/>
              </a:ext>
            </a:extLst>
          </p:cNvPr>
          <p:cNvPicPr>
            <a:picLocks noChangeAspect="1"/>
          </p:cNvPicPr>
          <p:nvPr/>
        </p:nvPicPr>
        <p:blipFill rotWithShape="1">
          <a:blip r:embed="rId3">
            <a:extLst>
              <a:ext uri="{28A0092B-C50C-407E-A947-70E740481C1C}">
                <a14:useLocalDpi xmlns:a14="http://schemas.microsoft.com/office/drawing/2010/main" val="0"/>
              </a:ext>
            </a:extLst>
          </a:blip>
          <a:srcRect r="11431"/>
          <a:stretch/>
        </p:blipFill>
        <p:spPr>
          <a:xfrm>
            <a:off x="3481819" y="0"/>
            <a:ext cx="8710181" cy="6556248"/>
          </a:xfrm>
          <a:prstGeom prst="rect">
            <a:avLst/>
          </a:prstGeom>
        </p:spPr>
      </p:pic>
      <p:sp>
        <p:nvSpPr>
          <p:cNvPr id="10" name="Content Placeholder 2"/>
          <p:cNvSpPr>
            <a:spLocks noGrp="1"/>
          </p:cNvSpPr>
          <p:nvPr>
            <p:ph sz="quarter" idx="11"/>
          </p:nvPr>
        </p:nvSpPr>
        <p:spPr>
          <a:xfrm>
            <a:off x="457200" y="1602752"/>
            <a:ext cx="6687931" cy="3834146"/>
          </a:xfrm>
        </p:spPr>
        <p:txBody>
          <a:bodyPr vert="horz" wrap="square" lIns="0" tIns="0" rIns="0" bIns="0" rtlCol="0" anchor="t">
            <a:noAutofit/>
          </a:bodyPr>
          <a:lstStyle/>
          <a:p>
            <a:pPr>
              <a:lnSpc>
                <a:spcPct val="105000"/>
              </a:lnSpc>
              <a:spcBef>
                <a:spcPts val="1600"/>
              </a:spcBef>
              <a:spcAft>
                <a:spcPts val="800"/>
              </a:spcAft>
              <a:buClr>
                <a:srgbClr val="0070C0"/>
              </a:buClr>
            </a:pPr>
            <a:r>
              <a:rPr lang="en-US" sz="2000"/>
              <a:t>A Medicare Advantage Plan (Part C or MA Plan) </a:t>
            </a:r>
            <a:br>
              <a:rPr lang="en-US" sz="2000"/>
            </a:br>
            <a:r>
              <a:rPr lang="en-US" sz="2000"/>
              <a:t>is a private health insurance plan that provides </a:t>
            </a:r>
            <a:br>
              <a:rPr lang="en-US" sz="2000"/>
            </a:br>
            <a:r>
              <a:rPr lang="en-US" sz="2000"/>
              <a:t>all the benefits of Original Medicare </a:t>
            </a:r>
            <a:r>
              <a:rPr lang="en-US" altLang="ja-JP" sz="2000">
                <a:ea typeface="ＭＳ Ｐゴシック"/>
              </a:rPr>
              <a:t>(Parts A &amp; B) </a:t>
            </a:r>
            <a:br>
              <a:rPr lang="en-US" altLang="ja-JP" sz="2000">
                <a:ea typeface="ＭＳ Ｐゴシック"/>
              </a:rPr>
            </a:br>
            <a:r>
              <a:rPr lang="en-US" altLang="ja-JP" sz="2000">
                <a:ea typeface="ＭＳ Ｐゴシック"/>
              </a:rPr>
              <a:t>and some things Medicare doesn’t</a:t>
            </a:r>
            <a:endParaRPr lang="en-US" altLang="ja-JP" sz="2000"/>
          </a:p>
          <a:p>
            <a:pPr>
              <a:lnSpc>
                <a:spcPct val="105000"/>
              </a:lnSpc>
              <a:spcBef>
                <a:spcPts val="1600"/>
              </a:spcBef>
              <a:spcAft>
                <a:spcPts val="800"/>
              </a:spcAft>
              <a:buClr>
                <a:srgbClr val="0070C0"/>
              </a:buClr>
            </a:pPr>
            <a:r>
              <a:rPr lang="en-US" sz="2000"/>
              <a:t>Think of MAPD as your all-in-one plan, covering </a:t>
            </a:r>
            <a:br>
              <a:rPr lang="en-US" sz="2000"/>
            </a:br>
            <a:r>
              <a:rPr lang="en-US" sz="2000"/>
              <a:t>all your hospital and medical services as well as </a:t>
            </a:r>
            <a:br>
              <a:rPr lang="en-US" sz="2000"/>
            </a:br>
            <a:r>
              <a:rPr lang="en-US" sz="2000"/>
              <a:t>prescription drugs</a:t>
            </a:r>
          </a:p>
          <a:p>
            <a:pPr marL="288925" marR="0" lvl="0" indent="-288925" algn="l" defTabSz="685800" rtl="0" eaLnBrk="1" fontAlgn="auto" latinLnBrk="0" hangingPunct="1">
              <a:lnSpc>
                <a:spcPct val="105000"/>
              </a:lnSpc>
              <a:spcBef>
                <a:spcPts val="1600"/>
              </a:spcBef>
              <a:spcAft>
                <a:spcPts val="800"/>
              </a:spcAft>
              <a:buClr>
                <a:srgbClr val="0070C0"/>
              </a:buClr>
              <a:buSzTx/>
              <a:buFont typeface="Arial" panose="020B0604020202020204" pitchFamily="34" charset="0"/>
              <a:buChar char="•"/>
              <a:tabLst/>
              <a:defRPr/>
            </a:pPr>
            <a:r>
              <a:rPr kumimoji="0" lang="en-US" sz="2000" b="0" i="0" u="none" strike="noStrike" kern="600" cap="none" spc="0" normalizeH="0" baseline="0" noProof="0">
                <a:ln>
                  <a:noFill/>
                </a:ln>
                <a:solidFill>
                  <a:srgbClr val="1E1E1E"/>
                </a:solidFill>
                <a:effectLst/>
                <a:uLnTx/>
                <a:uFillTx/>
                <a:latin typeface="Arial" panose="020B0604020202020204"/>
                <a:ea typeface="+mn-ea"/>
                <a:cs typeface="+mn-cs"/>
              </a:rPr>
              <a:t>You will also have access to extra health and </a:t>
            </a:r>
            <a:br>
              <a:rPr kumimoji="0" lang="en-US" sz="2000" b="0" i="0" u="none" strike="noStrike" kern="600" cap="none" spc="0" normalizeH="0" baseline="0" noProof="0">
                <a:ln>
                  <a:noFill/>
                </a:ln>
                <a:solidFill>
                  <a:srgbClr val="1E1E1E"/>
                </a:solidFill>
                <a:effectLst/>
                <a:uLnTx/>
                <a:uFillTx/>
                <a:latin typeface="Arial" panose="020B0604020202020204"/>
                <a:ea typeface="+mn-ea"/>
                <a:cs typeface="+mn-cs"/>
              </a:rPr>
            </a:br>
            <a:r>
              <a:rPr kumimoji="0" lang="en-US" sz="2000" b="0" i="0" u="none" strike="noStrike" kern="600" cap="none" spc="0" normalizeH="0" baseline="0" noProof="0">
                <a:ln>
                  <a:noFill/>
                </a:ln>
                <a:solidFill>
                  <a:srgbClr val="1E1E1E"/>
                </a:solidFill>
                <a:effectLst/>
                <a:uLnTx/>
                <a:uFillTx/>
                <a:latin typeface="Arial" panose="020B0604020202020204"/>
                <a:ea typeface="+mn-ea"/>
                <a:cs typeface="+mn-cs"/>
              </a:rPr>
              <a:t>wellness benefits such as the SilverSneakers</a:t>
            </a:r>
            <a:r>
              <a:rPr kumimoji="0" lang="en-US" sz="1600" b="0" i="0" u="none" strike="noStrike" kern="600" cap="none" spc="0" normalizeH="0" baseline="30000" noProof="0">
                <a:ln>
                  <a:noFill/>
                </a:ln>
                <a:solidFill>
                  <a:srgbClr val="1E1E1E"/>
                </a:solidFill>
                <a:effectLst/>
                <a:uLnTx/>
                <a:uFillTx/>
                <a:latin typeface="Arial" panose="020B0604020202020204"/>
                <a:ea typeface="+mn-ea"/>
                <a:cs typeface="+mn-cs"/>
              </a:rPr>
              <a:t>®</a:t>
            </a:r>
            <a:r>
              <a:rPr kumimoji="0" lang="en-US" sz="2000" b="0" i="0" u="none" strike="noStrike" kern="600" cap="none" spc="0" normalizeH="0" baseline="0" noProof="0">
                <a:ln>
                  <a:noFill/>
                </a:ln>
                <a:solidFill>
                  <a:srgbClr val="1E1E1E"/>
                </a:solidFill>
                <a:effectLst/>
                <a:uLnTx/>
                <a:uFillTx/>
                <a:latin typeface="Arial" panose="020B0604020202020204"/>
                <a:ea typeface="+mn-ea"/>
                <a:cs typeface="+mn-cs"/>
              </a:rPr>
              <a:t> </a:t>
            </a:r>
            <a:br>
              <a:rPr kumimoji="0" lang="en-US" sz="2000" b="0" i="0" u="none" strike="noStrike" kern="600" cap="none" spc="0" normalizeH="0" baseline="0" noProof="0">
                <a:ln>
                  <a:noFill/>
                </a:ln>
                <a:solidFill>
                  <a:srgbClr val="1E1E1E"/>
                </a:solidFill>
                <a:effectLst/>
                <a:uLnTx/>
                <a:uFillTx/>
                <a:latin typeface="Arial" panose="020B0604020202020204"/>
                <a:ea typeface="+mn-ea"/>
                <a:cs typeface="+mn-cs"/>
              </a:rPr>
            </a:br>
            <a:r>
              <a:rPr kumimoji="0" lang="en-US" sz="2000" b="0" i="0" u="none" strike="noStrike" kern="600" cap="none" spc="0" normalizeH="0" baseline="0" noProof="0">
                <a:ln>
                  <a:noFill/>
                </a:ln>
                <a:solidFill>
                  <a:srgbClr val="1E1E1E"/>
                </a:solidFill>
                <a:effectLst/>
                <a:uLnTx/>
                <a:uFillTx/>
                <a:latin typeface="Arial" panose="020B0604020202020204"/>
                <a:ea typeface="+mn-ea"/>
                <a:cs typeface="+mn-cs"/>
              </a:rPr>
              <a:t>Fitness Program, Rewards Program, </a:t>
            </a:r>
            <a:br>
              <a:rPr kumimoji="0" lang="en-US" sz="2000" b="0" i="0" u="none" strike="noStrike" kern="600" cap="none" spc="0" normalizeH="0" baseline="0" noProof="0">
                <a:ln>
                  <a:noFill/>
                </a:ln>
                <a:solidFill>
                  <a:srgbClr val="1E1E1E"/>
                </a:solidFill>
                <a:effectLst/>
                <a:uLnTx/>
                <a:uFillTx/>
                <a:latin typeface="Arial" panose="020B0604020202020204"/>
                <a:ea typeface="+mn-ea"/>
                <a:cs typeface="+mn-cs"/>
              </a:rPr>
            </a:br>
            <a:r>
              <a:rPr kumimoji="0" lang="en-US" sz="2000" b="0" i="0" u="none" strike="noStrike" kern="600" cap="none" spc="0" normalizeH="0" baseline="0" noProof="0">
                <a:ln>
                  <a:noFill/>
                </a:ln>
                <a:solidFill>
                  <a:srgbClr val="1E1E1E"/>
                </a:solidFill>
                <a:effectLst/>
                <a:uLnTx/>
                <a:uFillTx/>
                <a:latin typeface="Arial" panose="020B0604020202020204"/>
                <a:ea typeface="+mn-ea"/>
                <a:cs typeface="+mn-cs"/>
              </a:rPr>
              <a:t>24/7 Nurseline and Virtual Visits</a:t>
            </a:r>
          </a:p>
          <a:p>
            <a:pPr>
              <a:spcAft>
                <a:spcPts val="800"/>
              </a:spcAft>
              <a:buClr>
                <a:srgbClr val="0070C0"/>
              </a:buClr>
            </a:pPr>
            <a:endParaRPr lang="en-US" sz="2000">
              <a:cs typeface="Arial"/>
            </a:endParaRPr>
          </a:p>
        </p:txBody>
      </p:sp>
      <p:sp>
        <p:nvSpPr>
          <p:cNvPr id="2" name="Title 1"/>
          <p:cNvSpPr>
            <a:spLocks noGrp="1"/>
          </p:cNvSpPr>
          <p:nvPr>
            <p:ph type="title"/>
          </p:nvPr>
        </p:nvSpPr>
        <p:spPr>
          <a:xfrm>
            <a:off x="457200" y="457200"/>
            <a:ext cx="10972800" cy="577289"/>
          </a:xfrm>
        </p:spPr>
        <p:txBody>
          <a:bodyPr/>
          <a:lstStyle/>
          <a:p>
            <a:r>
              <a:rPr lang="en-US" sz="2800" b="1">
                <a:latin typeface="+mj-lt"/>
              </a:rPr>
              <a:t>What is a Medicare Advantage Plan?</a:t>
            </a:r>
          </a:p>
        </p:txBody>
      </p:sp>
      <p:sp>
        <p:nvSpPr>
          <p:cNvPr id="3" name="Slide Number Placeholder 2"/>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0" i="0" u="none" strike="noStrike" kern="1200" cap="none" spc="0" normalizeH="0" baseline="0" noProof="0" smtClean="0">
                <a:ln>
                  <a:noFill/>
                </a:ln>
                <a:solidFill>
                  <a:srgbClr val="FFFFFF">
                    <a:lumMod val="85000"/>
                  </a:srgbClr>
                </a:solidFill>
                <a:effectLst/>
                <a:uLnTx/>
                <a:uFillTx/>
                <a:latin typeface="Arial" panose="020B0604020202020204"/>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US" sz="800" b="0" i="0" u="none" strike="noStrike" kern="1200" cap="none" spc="0" normalizeH="0" baseline="0" noProof="0">
              <a:ln>
                <a:noFill/>
              </a:ln>
              <a:solidFill>
                <a:srgbClr val="FFFFFF">
                  <a:lumMod val="8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0087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72FA5-56B0-406F-9A35-D689210B760C}"/>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55A223-BDE3-4662-BD05-6BDBDD27824A}" type="slidenum">
              <a:rPr kumimoji="0" lang="en-US" sz="800" b="1" i="0" u="none" strike="noStrike" kern="1200" cap="none" spc="0" normalizeH="0" baseline="0" noProof="0" smtClean="0">
                <a:ln>
                  <a:noFill/>
                </a:ln>
                <a:solidFill>
                  <a:srgbClr val="FFFFFF">
                    <a:lumMod val="85000"/>
                  </a:srgb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en-US" sz="800" b="1" i="0" u="none" strike="noStrike" kern="1200" cap="none" spc="0" normalizeH="0" baseline="0" noProof="0">
              <a:ln>
                <a:noFill/>
              </a:ln>
              <a:solidFill>
                <a:srgbClr val="FFFFFF">
                  <a:lumMod val="85000"/>
                </a:srgbClr>
              </a:solidFill>
              <a:effectLst/>
              <a:uLnTx/>
              <a:uFillTx/>
              <a:latin typeface="Arial" charset="0"/>
              <a:ea typeface="+mn-ea"/>
              <a:cs typeface="+mn-cs"/>
            </a:endParaRPr>
          </a:p>
        </p:txBody>
      </p:sp>
      <p:sp>
        <p:nvSpPr>
          <p:cNvPr id="3" name="Text Placeholder 2">
            <a:extLst>
              <a:ext uri="{FF2B5EF4-FFF2-40B4-BE49-F238E27FC236}">
                <a16:creationId xmlns:a16="http://schemas.microsoft.com/office/drawing/2014/main" id="{4A507BED-6115-414F-934A-171103211DD7}"/>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A4BF0357-8DAC-4F0C-A476-414C74503D67}"/>
              </a:ext>
            </a:extLst>
          </p:cNvPr>
          <p:cNvSpPr>
            <a:spLocks noGrp="1"/>
          </p:cNvSpPr>
          <p:nvPr>
            <p:ph idx="1"/>
          </p:nvPr>
        </p:nvSpPr>
        <p:spPr/>
        <p:txBody>
          <a:bodyPr/>
          <a:lstStyle/>
          <a:p>
            <a:endParaRPr lang="en-US"/>
          </a:p>
        </p:txBody>
      </p:sp>
      <p:sp>
        <p:nvSpPr>
          <p:cNvPr id="5" name="Title 4">
            <a:extLst>
              <a:ext uri="{FF2B5EF4-FFF2-40B4-BE49-F238E27FC236}">
                <a16:creationId xmlns:a16="http://schemas.microsoft.com/office/drawing/2014/main" id="{D4D98F4F-48BA-40CA-A4FB-CC5D23673202}"/>
              </a:ext>
            </a:extLst>
          </p:cNvPr>
          <p:cNvSpPr>
            <a:spLocks noGrp="1"/>
          </p:cNvSpPr>
          <p:nvPr>
            <p:ph type="title"/>
          </p:nvPr>
        </p:nvSpPr>
        <p:spPr/>
        <p:txBody>
          <a:bodyPr/>
          <a:lstStyle/>
          <a:p>
            <a:endParaRPr lang="en-US"/>
          </a:p>
        </p:txBody>
      </p:sp>
      <p:sp>
        <p:nvSpPr>
          <p:cNvPr id="7" name="Picture space">
            <a:extLst>
              <a:ext uri="{FF2B5EF4-FFF2-40B4-BE49-F238E27FC236}">
                <a16:creationId xmlns:a16="http://schemas.microsoft.com/office/drawing/2014/main" id="{AB8E702A-B52C-4E60-8DD3-D9518105C72E}"/>
              </a:ext>
            </a:extLst>
          </p:cNvPr>
          <p:cNvSpPr/>
          <p:nvPr/>
        </p:nvSpPr>
        <p:spPr>
          <a:xfrm>
            <a:off x="-1" y="0"/>
            <a:ext cx="12308305" cy="6858000"/>
          </a:xfrm>
          <a:prstGeom prst="rect">
            <a:avLst/>
          </a:prstGeom>
          <a:gradFill flip="none" rotWithShape="1">
            <a:gsLst>
              <a:gs pos="0">
                <a:schemeClr val="tx2"/>
              </a:gs>
              <a:gs pos="100000">
                <a:schemeClr val="accent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B47289B0-6E97-4557-ACA8-C02EEAF15400}"/>
              </a:ext>
            </a:extLst>
          </p:cNvPr>
          <p:cNvSpPr/>
          <p:nvPr/>
        </p:nvSpPr>
        <p:spPr bwMode="auto">
          <a:xfrm>
            <a:off x="1434906" y="2644726"/>
            <a:ext cx="9273734" cy="1166791"/>
          </a:xfrm>
          <a:prstGeom prst="rect">
            <a:avLst/>
          </a:prstGeom>
          <a:no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defRPr/>
            </a:pPr>
            <a:r>
              <a:rPr lang="en-US" sz="4000" b="1">
                <a:solidFill>
                  <a:srgbClr val="FFFFFF"/>
                </a:solidFill>
                <a:latin typeface="Arial" charset="0"/>
              </a:rPr>
              <a:t>Plan Details</a:t>
            </a:r>
            <a:endParaRPr lang="en-US" sz="4000" b="1">
              <a:solidFill>
                <a:schemeClr val="bg1"/>
              </a:solidFill>
              <a:latin typeface="+mj-lt"/>
            </a:endParaRPr>
          </a:p>
        </p:txBody>
      </p:sp>
    </p:spTree>
    <p:extLst>
      <p:ext uri="{BB962C8B-B14F-4D97-AF65-F5344CB8AC3E}">
        <p14:creationId xmlns:p14="http://schemas.microsoft.com/office/powerpoint/2010/main" val="524401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80AD-BEC3-4EC3-A1A2-DB46FC3432ED}"/>
              </a:ext>
            </a:extLst>
          </p:cNvPr>
          <p:cNvSpPr>
            <a:spLocks noGrp="1"/>
          </p:cNvSpPr>
          <p:nvPr>
            <p:ph type="title"/>
          </p:nvPr>
        </p:nvSpPr>
        <p:spPr>
          <a:xfrm>
            <a:off x="457200" y="366487"/>
            <a:ext cx="10972800" cy="451104"/>
          </a:xfrm>
        </p:spPr>
        <p:txBody>
          <a:bodyPr/>
          <a:lstStyle/>
          <a:p>
            <a:r>
              <a:rPr lang="en-US" sz="2800" b="1" dirty="0">
                <a:latin typeface="+mj-lt"/>
              </a:rPr>
              <a:t>Blue Cross Group Medicare Advantage (MAPD) Highlights</a:t>
            </a:r>
            <a:endParaRPr lang="en-US" sz="2800" b="1" dirty="0">
              <a:solidFill>
                <a:srgbClr val="FF0000"/>
              </a:solidFill>
              <a:latin typeface="+mj-lt"/>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7</a:t>
            </a:fld>
            <a:endParaRPr lang="en-US">
              <a:solidFill>
                <a:srgbClr val="FFFFFF">
                  <a:lumMod val="85000"/>
                </a:srgb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69441463"/>
              </p:ext>
            </p:extLst>
          </p:nvPr>
        </p:nvGraphicFramePr>
        <p:xfrm>
          <a:off x="1637312" y="1055335"/>
          <a:ext cx="8612575" cy="5213556"/>
        </p:xfrm>
        <a:graphic>
          <a:graphicData uri="http://schemas.openxmlformats.org/drawingml/2006/table">
            <a:tbl>
              <a:tblPr firstRow="1" bandRow="1" bandCol="1">
                <a:effectLst>
                  <a:outerShdw blurRad="50800" dist="38100" dir="2700000" algn="tl" rotWithShape="0">
                    <a:prstClr val="black">
                      <a:alpha val="40000"/>
                    </a:prstClr>
                  </a:outerShdw>
                </a:effectLst>
                <a:tableStyleId>{5C22544A-7EE6-4342-B048-85BDC9FD1C3A}</a:tableStyleId>
              </a:tblPr>
              <a:tblGrid>
                <a:gridCol w="3837286">
                  <a:extLst>
                    <a:ext uri="{9D8B030D-6E8A-4147-A177-3AD203B41FA5}">
                      <a16:colId xmlns:a16="http://schemas.microsoft.com/office/drawing/2014/main" val="20000"/>
                    </a:ext>
                  </a:extLst>
                </a:gridCol>
                <a:gridCol w="4775289">
                  <a:extLst>
                    <a:ext uri="{9D8B030D-6E8A-4147-A177-3AD203B41FA5}">
                      <a16:colId xmlns:a16="http://schemas.microsoft.com/office/drawing/2014/main" val="20001"/>
                    </a:ext>
                  </a:extLst>
                </a:gridCol>
              </a:tblGrid>
              <a:tr h="449348">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n-lt"/>
                          <a:ea typeface="+mn-ea"/>
                          <a:cs typeface="+mn-cs"/>
                        </a:rPr>
                        <a:t>Medical Coverage</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hMerge="1">
                  <a:txBody>
                    <a:bodyPr/>
                    <a:lstStyle/>
                    <a:p>
                      <a:pPr algn="ctr"/>
                      <a:endParaRPr lang="en-US"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10000"/>
                  </a:ext>
                </a:extLst>
              </a:tr>
              <a:tr h="411902">
                <a:tc>
                  <a:txBody>
                    <a:bodyPr/>
                    <a:lstStyle/>
                    <a:p>
                      <a:pPr algn="l"/>
                      <a:r>
                        <a:rPr lang="en-US" sz="1600" b="1"/>
                        <a:t>Annual Deductible</a:t>
                      </a:r>
                      <a:r>
                        <a:rPr lang="en-US" sz="1600" b="1" baseline="0"/>
                        <a:t> </a:t>
                      </a:r>
                      <a:endParaRPr lang="en-US" sz="1600" b="1"/>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411902">
                <a:tc>
                  <a:txBody>
                    <a:bodyPr/>
                    <a:lstStyle/>
                    <a:p>
                      <a:pPr algn="l"/>
                      <a:r>
                        <a:rPr lang="en-US" sz="1600" b="1"/>
                        <a:t>Out</a:t>
                      </a:r>
                      <a:r>
                        <a:rPr lang="en-US" sz="1600" b="1" baseline="0"/>
                        <a:t>-of-Pocket Maximum</a:t>
                      </a:r>
                      <a:endParaRPr lang="en-US" sz="1600" b="1"/>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8925" marR="0" indent="-288925" algn="ctr" defTabSz="685800" rtl="0" eaLnBrk="1" fontAlgn="auto" latinLnBrk="0" hangingPunct="1">
                        <a:lnSpc>
                          <a:spcPct val="100000"/>
                        </a:lnSpc>
                        <a:spcBef>
                          <a:spcPts val="400"/>
                        </a:spcBef>
                        <a:spcAft>
                          <a:spcPts val="400"/>
                        </a:spcAft>
                        <a:buClr>
                          <a:srgbClr val="0070C0"/>
                        </a:buClr>
                        <a:buSzTx/>
                        <a:buFontTx/>
                        <a:buNone/>
                        <a:tabLst/>
                        <a:defRPr/>
                      </a:pPr>
                      <a:r>
                        <a:rPr lang="en-US" sz="1600" dirty="0">
                          <a:solidFill>
                            <a:schemeClr val="tx1"/>
                          </a:solidFill>
                        </a:rPr>
                        <a:t>$750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2"/>
                  </a:ext>
                </a:extLst>
              </a:tr>
              <a:tr h="411902">
                <a:tc>
                  <a:txBody>
                    <a:bodyPr/>
                    <a:lstStyle/>
                    <a:p>
                      <a:pPr algn="l"/>
                      <a:r>
                        <a:rPr lang="en-US" sz="1600" b="1"/>
                        <a:t>Primary Care Office Visit</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87667694"/>
                  </a:ext>
                </a:extLst>
              </a:tr>
              <a:tr h="411902">
                <a:tc>
                  <a:txBody>
                    <a:bodyPr/>
                    <a:lstStyle/>
                    <a:p>
                      <a:pPr algn="l"/>
                      <a:r>
                        <a:rPr lang="en-US" sz="1600" b="1"/>
                        <a:t>Specialist Care Office Visit</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5% 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440126279"/>
                  </a:ext>
                </a:extLst>
              </a:tr>
              <a:tr h="411902">
                <a:tc>
                  <a:txBody>
                    <a:bodyPr/>
                    <a:lstStyle/>
                    <a:p>
                      <a:pPr algn="l"/>
                      <a:r>
                        <a:rPr lang="en-US" sz="1600" b="1"/>
                        <a:t>Inpatient Hospital Services</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5% 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411902">
                <a:tc>
                  <a:txBody>
                    <a:bodyPr/>
                    <a:lstStyle/>
                    <a:p>
                      <a:pPr algn="l"/>
                      <a:r>
                        <a:rPr lang="en-US" sz="1600" b="1"/>
                        <a:t>Outpatient Hospital Services</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5% 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4"/>
                  </a:ext>
                </a:extLst>
              </a:tr>
              <a:tr h="411902">
                <a:tc>
                  <a:txBody>
                    <a:bodyPr/>
                    <a:lstStyle/>
                    <a:p>
                      <a:pPr algn="l"/>
                      <a:r>
                        <a:rPr lang="en-US" sz="1600" b="1" dirty="0"/>
                        <a:t>Emergency/Urgency</a:t>
                      </a:r>
                      <a:r>
                        <a:rPr lang="en-US" sz="1600" b="1" baseline="0" dirty="0"/>
                        <a:t> Care</a:t>
                      </a:r>
                      <a:endParaRPr lang="en-US" sz="1600" b="1" dirty="0"/>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5% 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5"/>
                  </a:ext>
                </a:extLst>
              </a:tr>
              <a:tr h="711467">
                <a:tc>
                  <a:txBody>
                    <a:bodyPr/>
                    <a:lstStyle/>
                    <a:p>
                      <a:pPr algn="l"/>
                      <a:r>
                        <a:rPr lang="en-US" sz="1600" b="1" dirty="0"/>
                        <a:t>Physical, Speech &amp; Occupational Services</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5% 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457960">
                <a:tc>
                  <a:txBody>
                    <a:bodyPr/>
                    <a:lstStyle/>
                    <a:p>
                      <a:pPr algn="l"/>
                      <a:r>
                        <a:rPr lang="en-US" sz="1600" b="1" dirty="0"/>
                        <a:t>Ambulance Services</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5% 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9"/>
                  </a:ext>
                </a:extLst>
              </a:tr>
              <a:tr h="711467">
                <a:tc>
                  <a:txBody>
                    <a:bodyPr/>
                    <a:lstStyle/>
                    <a:p>
                      <a:pPr algn="l"/>
                      <a:r>
                        <a:rPr lang="en-US" sz="1600" b="1" dirty="0"/>
                        <a:t>Advanced Imaging (MRI, MRA, CT Scan, PET)</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rPr>
                        <a:t>5% 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241570695"/>
                  </a:ext>
                </a:extLst>
              </a:tr>
            </a:tbl>
          </a:graphicData>
        </a:graphic>
      </p:graphicFrame>
    </p:spTree>
    <p:extLst>
      <p:ext uri="{BB962C8B-B14F-4D97-AF65-F5344CB8AC3E}">
        <p14:creationId xmlns:p14="http://schemas.microsoft.com/office/powerpoint/2010/main" val="597190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80AD-BEC3-4EC3-A1A2-DB46FC3432ED}"/>
              </a:ext>
            </a:extLst>
          </p:cNvPr>
          <p:cNvSpPr>
            <a:spLocks noGrp="1"/>
          </p:cNvSpPr>
          <p:nvPr>
            <p:ph type="title"/>
          </p:nvPr>
        </p:nvSpPr>
        <p:spPr>
          <a:xfrm>
            <a:off x="457200" y="366487"/>
            <a:ext cx="10972800" cy="451104"/>
          </a:xfrm>
        </p:spPr>
        <p:txBody>
          <a:bodyPr/>
          <a:lstStyle/>
          <a:p>
            <a:r>
              <a:rPr lang="en-US" sz="2400" b="1" dirty="0">
                <a:latin typeface="+mj-lt"/>
              </a:rPr>
              <a:t>Supplemental Benefits (these are non-Medicare covered benefits)</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8</a:t>
            </a:fld>
            <a:endParaRPr lang="en-US">
              <a:solidFill>
                <a:srgbClr val="FFFFFF">
                  <a:lumMod val="85000"/>
                </a:srgb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24299056"/>
              </p:ext>
            </p:extLst>
          </p:nvPr>
        </p:nvGraphicFramePr>
        <p:xfrm>
          <a:off x="1637312" y="1152285"/>
          <a:ext cx="8612575" cy="4124062"/>
        </p:xfrm>
        <a:graphic>
          <a:graphicData uri="http://schemas.openxmlformats.org/drawingml/2006/table">
            <a:tbl>
              <a:tblPr firstRow="1" bandRow="1" bandCol="1">
                <a:effectLst>
                  <a:outerShdw blurRad="50800" dist="38100" dir="2700000" algn="tl" rotWithShape="0">
                    <a:prstClr val="black">
                      <a:alpha val="40000"/>
                    </a:prstClr>
                  </a:outerShdw>
                </a:effectLst>
                <a:tableStyleId>{5C22544A-7EE6-4342-B048-85BDC9FD1C3A}</a:tableStyleId>
              </a:tblPr>
              <a:tblGrid>
                <a:gridCol w="4454259">
                  <a:extLst>
                    <a:ext uri="{9D8B030D-6E8A-4147-A177-3AD203B41FA5}">
                      <a16:colId xmlns:a16="http://schemas.microsoft.com/office/drawing/2014/main" val="20000"/>
                    </a:ext>
                  </a:extLst>
                </a:gridCol>
                <a:gridCol w="4158316">
                  <a:extLst>
                    <a:ext uri="{9D8B030D-6E8A-4147-A177-3AD203B41FA5}">
                      <a16:colId xmlns:a16="http://schemas.microsoft.com/office/drawing/2014/main" val="20001"/>
                    </a:ext>
                  </a:extLst>
                </a:gridCol>
              </a:tblGrid>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n-lt"/>
                          <a:ea typeface="+mn-ea"/>
                          <a:cs typeface="+mn-cs"/>
                        </a:rPr>
                        <a:t>Routine Hearing Exam</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accent1"/>
                    </a:solidFill>
                  </a:tcPr>
                </a:tc>
                <a:tc hMerge="1">
                  <a:txBody>
                    <a:bodyPr/>
                    <a:lstStyle/>
                    <a:p>
                      <a:pPr algn="ctr"/>
                      <a:endParaRPr lang="en-US"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10000"/>
                  </a:ext>
                </a:extLst>
              </a:tr>
              <a:tr h="385734">
                <a:tc>
                  <a:txBody>
                    <a:bodyPr/>
                    <a:lstStyle/>
                    <a:p>
                      <a:pPr algn="l"/>
                      <a:r>
                        <a:rPr lang="en-US" sz="1600" b="1" dirty="0">
                          <a:solidFill>
                            <a:schemeClr val="tx1"/>
                          </a:solidFill>
                        </a:rPr>
                        <a:t>Routine Hearing Exam  </a:t>
                      </a:r>
                    </a:p>
                    <a:p>
                      <a:pPr algn="l"/>
                      <a:r>
                        <a:rPr lang="en-US" sz="1600" b="0" dirty="0">
                          <a:solidFill>
                            <a:schemeClr val="tx1"/>
                          </a:solidFill>
                        </a:rPr>
                        <a:t>1 routine hearing exam each year</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20% coinsurance</a:t>
                      </a:r>
                      <a:endParaRPr lang="en-US"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9"/>
                  </a:ext>
                </a:extLst>
              </a:tr>
              <a:tr h="436631">
                <a:tc>
                  <a:txBody>
                    <a:bodyPr/>
                    <a:lstStyle/>
                    <a:p>
                      <a:pPr algn="l"/>
                      <a:r>
                        <a:rPr lang="en-US" sz="1600" b="1" dirty="0">
                          <a:solidFill>
                            <a:schemeClr val="tx1"/>
                          </a:solidFill>
                        </a:rPr>
                        <a:t>Hearing Aid Allowance</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$2,000 Allowance per ear/36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241570695"/>
                  </a:ext>
                </a:extLst>
              </a:tr>
              <a:tr h="385734">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solidFill>
                            <a:srgbClr val="FFFFFF"/>
                          </a:solidFill>
                        </a:rPr>
                        <a:t>Routine Vision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281726101"/>
                  </a:ext>
                </a:extLst>
              </a:tr>
              <a:tr h="3857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Routine Eye Exam</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1 routine eye exam each year</a:t>
                      </a:r>
                    </a:p>
                    <a:p>
                      <a:pPr algn="l"/>
                      <a:endParaRPr lang="en-US" sz="1600" b="1" dirty="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 copay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22215710"/>
                  </a:ext>
                </a:extLst>
              </a:tr>
              <a:tr h="375617">
                <a:tc gridSpan="2">
                  <a:txBody>
                    <a:bodyPr/>
                    <a:lstStyle/>
                    <a:p>
                      <a:pPr algn="l"/>
                      <a:r>
                        <a:rPr lang="en-US" sz="1800" b="1" dirty="0">
                          <a:solidFill>
                            <a:srgbClr val="FFFFFF"/>
                          </a:solidFill>
                        </a:rPr>
                        <a:t>Other Supplemental Benefits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1"/>
                  </a:ext>
                </a:extLst>
              </a:tr>
              <a:tr h="289560">
                <a:tc>
                  <a:txBody>
                    <a:bodyPr/>
                    <a:lstStyle/>
                    <a:p>
                      <a:pPr algn="l"/>
                      <a:r>
                        <a:rPr lang="en-US" sz="1600" b="1" dirty="0">
                          <a:solidFill>
                            <a:schemeClr val="tx1"/>
                          </a:solidFill>
                        </a:rPr>
                        <a:t>Routine Chiropractic/Acupuncture Services</a:t>
                      </a:r>
                    </a:p>
                    <a:p>
                      <a:pPr algn="l"/>
                      <a:r>
                        <a:rPr lang="en-US" sz="1600" b="0" dirty="0">
                          <a:solidFill>
                            <a:schemeClr val="tx1"/>
                          </a:solidFill>
                        </a:rPr>
                        <a:t>(30 visit limit for each benefit per year)</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20% coinsurance</a:t>
                      </a:r>
                      <a:endParaRPr lang="en-US"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01107460"/>
                  </a:ext>
                </a:extLst>
              </a:tr>
              <a:tr h="289560">
                <a:tc>
                  <a:txBody>
                    <a:bodyPr/>
                    <a:lstStyle/>
                    <a:p>
                      <a:pPr algn="l"/>
                      <a:r>
                        <a:rPr lang="en-US" sz="1600" b="1" dirty="0">
                          <a:solidFill>
                            <a:schemeClr val="tx1"/>
                          </a:solidFill>
                        </a:rPr>
                        <a:t>Private Duty Nursing</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20% coinsurance</a:t>
                      </a:r>
                      <a:endParaRPr lang="en-US" sz="1600" kern="1200" dirty="0">
                        <a:solidFill>
                          <a:schemeClr val="tx1"/>
                        </a:solidFill>
                        <a:latin typeface="+mn-lt"/>
                        <a:ea typeface="+mn-ea"/>
                        <a:cs typeface="+mn-cs"/>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12291301"/>
                  </a:ext>
                </a:extLst>
              </a:tr>
            </a:tbl>
          </a:graphicData>
        </a:graphic>
      </p:graphicFrame>
    </p:spTree>
    <p:extLst>
      <p:ext uri="{BB962C8B-B14F-4D97-AF65-F5344CB8AC3E}">
        <p14:creationId xmlns:p14="http://schemas.microsoft.com/office/powerpoint/2010/main" val="4019884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2296A0-29C7-4F66-BA30-EF8A29604934}"/>
              </a:ext>
            </a:extLst>
          </p:cNvPr>
          <p:cNvSpPr>
            <a:spLocks noGrp="1"/>
          </p:cNvSpPr>
          <p:nvPr>
            <p:ph type="sldNum" sz="quarter" idx="12"/>
          </p:nvPr>
        </p:nvSpPr>
        <p:spPr/>
        <p:txBody>
          <a:bodyPr/>
          <a:lstStyle/>
          <a:p>
            <a:pPr fontAlgn="base">
              <a:spcBef>
                <a:spcPct val="0"/>
              </a:spcBef>
              <a:spcAft>
                <a:spcPct val="0"/>
              </a:spcAft>
              <a:defRPr/>
            </a:pPr>
            <a:fld id="{2D55A223-BDE3-4662-BD05-6BDBDD27824A}" type="slidenum">
              <a:rPr lang="en-US" smtClean="0">
                <a:solidFill>
                  <a:srgbClr val="FFFFFF">
                    <a:lumMod val="85000"/>
                  </a:srgbClr>
                </a:solidFill>
              </a:rPr>
              <a:pPr fontAlgn="base">
                <a:spcBef>
                  <a:spcPct val="0"/>
                </a:spcBef>
                <a:spcAft>
                  <a:spcPct val="0"/>
                </a:spcAft>
                <a:defRPr/>
              </a:pPr>
              <a:t>9</a:t>
            </a:fld>
            <a:endParaRPr lang="en-US" dirty="0">
              <a:solidFill>
                <a:srgbClr val="FFFFFF">
                  <a:lumMod val="85000"/>
                </a:srgbClr>
              </a:solidFill>
            </a:endParaRPr>
          </a:p>
        </p:txBody>
      </p:sp>
      <p:sp>
        <p:nvSpPr>
          <p:cNvPr id="5" name="Title 2">
            <a:extLst>
              <a:ext uri="{FF2B5EF4-FFF2-40B4-BE49-F238E27FC236}">
                <a16:creationId xmlns:a16="http://schemas.microsoft.com/office/drawing/2014/main" id="{76C810CE-5545-410C-A91F-830372E2C769}"/>
              </a:ext>
            </a:extLst>
          </p:cNvPr>
          <p:cNvSpPr txBox="1">
            <a:spLocks noGrp="1"/>
          </p:cNvSpPr>
          <p:nvPr>
            <p:ph type="title"/>
          </p:nvPr>
        </p:nvSpPr>
        <p:spPr>
          <a:xfrm>
            <a:off x="457200" y="411163"/>
            <a:ext cx="10972800" cy="887412"/>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000" b="1" kern="600" baseline="0">
                <a:solidFill>
                  <a:schemeClr val="tx2"/>
                </a:solidFill>
                <a:latin typeface="+mn-lt"/>
                <a:ea typeface="+mj-ea"/>
                <a:cs typeface="+mj-cs"/>
              </a:defRPr>
            </a:lvl1pPr>
          </a:lstStyle>
          <a:p>
            <a:r>
              <a:rPr lang="en-US" dirty="0"/>
              <a:t>Out of Country Coverage</a:t>
            </a:r>
          </a:p>
        </p:txBody>
      </p:sp>
      <p:sp>
        <p:nvSpPr>
          <p:cNvPr id="6" name="Content Placeholder 1">
            <a:extLst>
              <a:ext uri="{FF2B5EF4-FFF2-40B4-BE49-F238E27FC236}">
                <a16:creationId xmlns:a16="http://schemas.microsoft.com/office/drawing/2014/main" id="{3FAE4945-D5D3-45D5-8112-B61ED97F6039}"/>
              </a:ext>
            </a:extLst>
          </p:cNvPr>
          <p:cNvSpPr txBox="1">
            <a:spLocks noGrp="1"/>
          </p:cNvSpPr>
          <p:nvPr>
            <p:ph sz="quarter" idx="11"/>
          </p:nvPr>
        </p:nvSpPr>
        <p:spPr>
          <a:xfrm>
            <a:off x="250722" y="1449438"/>
            <a:ext cx="11563325" cy="4657725"/>
          </a:xfrm>
          <a:prstGeom prst="rect">
            <a:avLst/>
          </a:prstGeom>
        </p:spPr>
        <p:txBody>
          <a:bodyPr vert="horz" wrap="square" lIns="0" tIns="0" rIns="0" bIns="0" rtlCol="0">
            <a:noAutofit/>
          </a:bodyPr>
          <a:lstStyle>
            <a:lvl1pPr marL="288925" indent="-288925" algn="l" defTabSz="685800" rtl="0" eaLnBrk="1" latinLnBrk="0" hangingPunct="1">
              <a:lnSpc>
                <a:spcPct val="114000"/>
              </a:lnSpc>
              <a:spcBef>
                <a:spcPts val="1200"/>
              </a:spcBef>
              <a:spcAft>
                <a:spcPts val="0"/>
              </a:spcAft>
              <a:buClr>
                <a:schemeClr val="tx2"/>
              </a:buClr>
              <a:buFont typeface="Arial" panose="020B0604020202020204" pitchFamily="34" charset="0"/>
              <a:buChar char="•"/>
              <a:defRPr sz="1800" kern="600" baseline="0">
                <a:solidFill>
                  <a:schemeClr val="tx1"/>
                </a:solidFill>
                <a:latin typeface="+mn-lt"/>
                <a:ea typeface="+mn-ea"/>
                <a:cs typeface="+mn-cs"/>
              </a:defRPr>
            </a:lvl1pPr>
            <a:lvl2pPr marL="517525" indent="-228600" algn="l" defTabSz="685800" rtl="0" eaLnBrk="1" latinLnBrk="0" hangingPunct="1">
              <a:lnSpc>
                <a:spcPct val="114000"/>
              </a:lnSpc>
              <a:spcBef>
                <a:spcPts val="600"/>
              </a:spcBef>
              <a:spcAft>
                <a:spcPts val="0"/>
              </a:spcAft>
              <a:buClr>
                <a:schemeClr val="accent1"/>
              </a:buClr>
              <a:buFont typeface="Arial" panose="020B0604020202020204" pitchFamily="34" charset="0"/>
              <a:buChar char="•"/>
              <a:defRPr sz="1600" kern="600" baseline="0">
                <a:solidFill>
                  <a:schemeClr val="tx1"/>
                </a:solidFill>
                <a:latin typeface="+mn-lt"/>
                <a:ea typeface="+mn-ea"/>
                <a:cs typeface="+mn-cs"/>
              </a:defRPr>
            </a:lvl2pPr>
            <a:lvl3pPr marL="682608" indent="-168270" algn="l" defTabSz="685800" rtl="0" eaLnBrk="1" latinLnBrk="0" hangingPunct="1">
              <a:lnSpc>
                <a:spcPct val="90000"/>
              </a:lnSpc>
              <a:spcBef>
                <a:spcPts val="600"/>
              </a:spcBef>
              <a:spcAft>
                <a:spcPts val="300"/>
              </a:spcAft>
              <a:buFont typeface="Arial" panose="020B0604020202020204" pitchFamily="34" charset="0"/>
              <a:buChar char="•"/>
              <a:defRPr sz="1400" kern="1200">
                <a:solidFill>
                  <a:schemeClr val="tx1"/>
                </a:solidFill>
                <a:latin typeface="+mn-lt"/>
                <a:ea typeface="+mn-ea"/>
                <a:cs typeface="+mn-cs"/>
              </a:defRPr>
            </a:lvl3pPr>
            <a:lvl4pPr marL="914377" indent="-231769" algn="l" defTabSz="685800" rtl="0" eaLnBrk="1" latinLnBrk="0" hangingPunct="1">
              <a:lnSpc>
                <a:spcPct val="90000"/>
              </a:lnSpc>
              <a:spcBef>
                <a:spcPts val="300"/>
              </a:spcBef>
              <a:spcAft>
                <a:spcPts val="0"/>
              </a:spcAft>
              <a:buFont typeface="Arial" panose="020B0604020202020204" pitchFamily="34" charset="0"/>
              <a:buChar char="•"/>
              <a:defRPr sz="1400" kern="1200">
                <a:solidFill>
                  <a:schemeClr val="tx1"/>
                </a:solidFill>
                <a:latin typeface="+mn-lt"/>
                <a:ea typeface="+mn-ea"/>
                <a:cs typeface="+mn-cs"/>
              </a:defRPr>
            </a:lvl4pPr>
            <a:lvl5pPr marL="1146146" indent="-231769" algn="l" defTabSz="685800" rtl="0" eaLnBrk="1" latinLnBrk="0" hangingPunct="1">
              <a:lnSpc>
                <a:spcPct val="90000"/>
              </a:lnSpc>
              <a:spcBef>
                <a:spcPts val="300"/>
              </a:spcBef>
              <a:spcAft>
                <a:spcPts val="0"/>
              </a:spcAft>
              <a:buFont typeface="Arial" pitchFamily="34" charset="0"/>
              <a:buChar char="&g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solidFill>
                  <a:srgbClr val="1E1E1E"/>
                </a:solidFill>
              </a:rPr>
              <a:t>The Blue Cross and Blue Shield </a:t>
            </a:r>
            <a:r>
              <a:rPr lang="en-US" sz="2400" b="1" dirty="0">
                <a:solidFill>
                  <a:schemeClr val="tx2"/>
                </a:solidFill>
                <a:ea typeface="+mj-ea"/>
                <a:cs typeface="+mj-cs"/>
              </a:rPr>
              <a:t>Global Core program </a:t>
            </a:r>
            <a:r>
              <a:rPr lang="en-US" sz="2400" dirty="0">
                <a:solidFill>
                  <a:srgbClr val="1E1E1E"/>
                </a:solidFill>
              </a:rPr>
              <a:t>gives retirees traveling outside of the United States and its territories access to </a:t>
            </a:r>
            <a:r>
              <a:rPr lang="en-US" sz="2400" b="1" dirty="0">
                <a:solidFill>
                  <a:schemeClr val="tx2"/>
                </a:solidFill>
                <a:ea typeface="+mj-ea"/>
                <a:cs typeface="+mj-cs"/>
              </a:rPr>
              <a:t>urgent and emergency </a:t>
            </a:r>
            <a:r>
              <a:rPr lang="en-US" sz="2400" dirty="0">
                <a:solidFill>
                  <a:srgbClr val="1E1E1E"/>
                </a:solidFill>
              </a:rPr>
              <a:t>medical assistance services. </a:t>
            </a:r>
          </a:p>
          <a:p>
            <a:r>
              <a:rPr lang="en-US" sz="2400" dirty="0">
                <a:solidFill>
                  <a:srgbClr val="1E1E1E"/>
                </a:solidFill>
              </a:rPr>
              <a:t>Claim Forms for care received abroad can be obtained at </a:t>
            </a:r>
            <a:r>
              <a:rPr lang="en-US" sz="2400" dirty="0">
                <a:solidFill>
                  <a:srgbClr val="1E1E1E"/>
                </a:solidFill>
                <a:hlinkClick r:id="rId2"/>
              </a:rPr>
              <a:t>www.bcbsglobalcore.com</a:t>
            </a:r>
            <a:r>
              <a:rPr lang="en-US" sz="2400" dirty="0">
                <a:solidFill>
                  <a:srgbClr val="1E1E1E"/>
                </a:solidFill>
              </a:rPr>
              <a:t> or by calling </a:t>
            </a:r>
            <a:r>
              <a:rPr lang="en-US" sz="2400" b="1" dirty="0">
                <a:solidFill>
                  <a:schemeClr val="tx2"/>
                </a:solidFill>
                <a:ea typeface="+mj-ea"/>
                <a:cs typeface="+mj-cs"/>
              </a:rPr>
              <a:t>1-800-810-BLUE</a:t>
            </a:r>
            <a:r>
              <a:rPr lang="en-US" sz="2400" b="1" dirty="0">
                <a:ea typeface="+mj-ea"/>
                <a:cs typeface="+mj-cs"/>
              </a:rPr>
              <a:t>.</a:t>
            </a:r>
          </a:p>
          <a:p>
            <a:r>
              <a:rPr lang="en-US" sz="2400" b="1" dirty="0">
                <a:solidFill>
                  <a:schemeClr val="tx2"/>
                </a:solidFill>
                <a:ea typeface="+mj-ea"/>
                <a:cs typeface="+mj-cs"/>
              </a:rPr>
              <a:t>Texas A&amp;M University System retirees </a:t>
            </a:r>
            <a:r>
              <a:rPr lang="en-US" sz="2400" dirty="0">
                <a:solidFill>
                  <a:srgbClr val="1E1E1E"/>
                </a:solidFill>
              </a:rPr>
              <a:t>have the same emergency and urgent care benefits out of the country as they do within the United States.</a:t>
            </a:r>
          </a:p>
          <a:p>
            <a:pPr marL="0" indent="0">
              <a:buNone/>
            </a:pPr>
            <a:endParaRPr lang="en-US" sz="2400" dirty="0">
              <a:solidFill>
                <a:srgbClr val="1E1E1E"/>
              </a:solidFill>
            </a:endParaRPr>
          </a:p>
          <a:p>
            <a:pPr marL="0" indent="0">
              <a:buNone/>
            </a:pPr>
            <a:endParaRPr lang="en-US" sz="2400" dirty="0">
              <a:solidFill>
                <a:srgbClr val="1E1E1E"/>
              </a:solidFill>
            </a:endParaRPr>
          </a:p>
          <a:p>
            <a:endParaRPr lang="en-US" sz="2400" dirty="0">
              <a:solidFill>
                <a:srgbClr val="1E1E1E"/>
              </a:solidFill>
            </a:endParaRPr>
          </a:p>
        </p:txBody>
      </p:sp>
    </p:spTree>
    <p:extLst>
      <p:ext uri="{BB962C8B-B14F-4D97-AF65-F5344CB8AC3E}">
        <p14:creationId xmlns:p14="http://schemas.microsoft.com/office/powerpoint/2010/main" val="4060327282"/>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7_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1"/>
        </a:solidFill>
      </a:spPr>
      <a:bodyPr wrap="square" lIns="228600" tIns="91440" rIns="137160" bIns="91440" rtlCol="0" anchor="ctr">
        <a:noAutofit/>
      </a:bodyPr>
      <a:lstStyle>
        <a:defPPr algn="l">
          <a:spcAft>
            <a:spcPts val="600"/>
          </a:spcAft>
          <a:defRPr sz="1800" dirty="0">
            <a:solidFill>
              <a:schemeClr val="bg1"/>
            </a:solidFill>
          </a:defRPr>
        </a:defPPr>
      </a:lstStyle>
    </a:txDef>
  </a:objectDefaults>
  <a:extraClrSchemeLst/>
  <a:extLst>
    <a:ext uri="{05A4C25C-085E-4340-85A3-A5531E510DB2}">
      <thm15:themeFamily xmlns:thm15="http://schemas.microsoft.com/office/thememl/2012/main" name="EMI Standard 2017 Template 080917.potx" id="{02775447-5661-4DD3-8268-4FC39A083AE3}" vid="{975E0D59-9373-4652-ABA6-B0E6B5B36E89}"/>
    </a:ext>
  </a:extLst>
</a:theme>
</file>

<file path=ppt/theme/theme2.xml><?xml version="1.0" encoding="utf-8"?>
<a:theme xmlns:a="http://schemas.openxmlformats.org/drawingml/2006/main" name="4_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nchor="t" anchorCtr="0">
        <a:noAutofit/>
      </a:bodyPr>
      <a:lstStyle>
        <a:defPPr algn="l">
          <a:spcAft>
            <a:spcPts val="600"/>
          </a:spcAft>
          <a:defRPr dirty="0"/>
        </a:defPPr>
      </a:lstStyle>
    </a:txDef>
  </a:objectDefaults>
  <a:extraClrSchemeLst/>
  <a:extLst>
    <a:ext uri="{05A4C25C-085E-4340-85A3-A5531E510DB2}">
      <thm15:themeFamily xmlns:thm15="http://schemas.microsoft.com/office/thememl/2012/main" name="EMI Standard 2017 Template 080917.potx" id="{02775447-5661-4DD3-8268-4FC39A083AE3}" vid="{975E0D59-9373-4652-ABA6-B0E6B5B36E89}"/>
    </a:ext>
  </a:extLst>
</a:theme>
</file>

<file path=ppt/theme/theme3.xml><?xml version="1.0" encoding="utf-8"?>
<a:theme xmlns:a="http://schemas.openxmlformats.org/drawingml/2006/main" name="2_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nchor="t" anchorCtr="0">
        <a:noAutofit/>
      </a:bodyPr>
      <a:lstStyle>
        <a:defPPr algn="l">
          <a:spcAft>
            <a:spcPts val="600"/>
          </a:spcAft>
          <a:defRPr dirty="0"/>
        </a:defPPr>
      </a:lstStyle>
    </a:txDef>
  </a:objectDefaults>
  <a:extraClrSchemeLst/>
  <a:extLst>
    <a:ext uri="{05A4C25C-085E-4340-85A3-A5531E510DB2}">
      <thm15:themeFamily xmlns:thm15="http://schemas.microsoft.com/office/thememl/2012/main" name="EMI Standard 2017 Template 080917.potx" id="{02775447-5661-4DD3-8268-4FC39A083AE3}" vid="{975E0D59-9373-4652-ABA6-B0E6B5B36E89}"/>
    </a:ext>
  </a:extLst>
</a:theme>
</file>

<file path=ppt/theme/theme4.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HCSC Document" ma:contentTypeID="0x01010069CE749EA4B24C4CBEE01E9FA745B77000B12B5BF2D41BFA41A1ADFEF16D051D03" ma:contentTypeVersion="27" ma:contentTypeDescription="" ma:contentTypeScope="" ma:versionID="e4cce4671a58a16d7afcf498bafeb3a4">
  <xsd:schema xmlns:xsd="http://www.w3.org/2001/XMLSchema" xmlns:xs="http://www.w3.org/2001/XMLSchema" xmlns:p="http://schemas.microsoft.com/office/2006/metadata/properties" xmlns:ns1="http://schemas.microsoft.com/sharepoint/v3" xmlns:ns2="5c010ad1-c08e-4983-b227-f5575219fce8" xmlns:ns3="15c20377-777f-49ed-811e-745d5c8813c5" xmlns:ns4="3cdac87d-8dc0-4e75-a01d-b4c2eed4ff2f" targetNamespace="http://schemas.microsoft.com/office/2006/metadata/properties" ma:root="true" ma:fieldsID="4cc17d1c455689917a02831a70128304" ns1:_="" ns2:_="" ns3:_="" ns4:_="">
    <xsd:import namespace="http://schemas.microsoft.com/sharepoint/v3"/>
    <xsd:import namespace="5c010ad1-c08e-4983-b227-f5575219fce8"/>
    <xsd:import namespace="15c20377-777f-49ed-811e-745d5c8813c5"/>
    <xsd:import namespace="3cdac87d-8dc0-4e75-a01d-b4c2eed4ff2f"/>
    <xsd:element name="properties">
      <xsd:complexType>
        <xsd:sequence>
          <xsd:element name="documentManagement">
            <xsd:complexType>
              <xsd:all>
                <xsd:element ref="ns2:Zone"/>
                <xsd:element ref="ns2:TaxKeywordTaxHTField" minOccurs="0"/>
                <xsd:element ref="ns2:TaxCatchAll" minOccurs="0"/>
                <xsd:element ref="ns2:TaxCatchAllLabel" minOccurs="0"/>
                <xsd:element ref="ns3:_dlc_DocId" minOccurs="0"/>
                <xsd:element ref="ns3:_dlc_DocIdUrl" minOccurs="0"/>
                <xsd:element ref="ns3:_dlc_DocIdPersistId"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lcf76f155ced4ddcb4097134ff3c332f" minOccurs="0"/>
                <xsd:element ref="ns4:Note" minOccurs="0"/>
                <xsd:element ref="ns4:_Flow_SignoffStatus" minOccurs="0"/>
                <xsd:element ref="ns4:MediaServiceLocation" minOccurs="0"/>
                <xsd:element ref="ns4:MediaServiceObjectDetectorVersions" minOccurs="0"/>
                <xsd:element ref="ns4: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3" nillable="true" ma:displayName="Unified Compliance Policy Properties" ma:hidden="true" ma:internalName="_ip_UnifiedCompliancePolicyProperties">
      <xsd:simpleType>
        <xsd:restriction base="dms:Note"/>
      </xsd:simpleType>
    </xsd:element>
    <xsd:element name="_ip_UnifiedCompliancePolicyUIAction" ma:index="3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010ad1-c08e-4983-b227-f5575219fce8" elementFormDefault="qualified">
    <xsd:import namespace="http://schemas.microsoft.com/office/2006/documentManagement/types"/>
    <xsd:import namespace="http://schemas.microsoft.com/office/infopath/2007/PartnerControls"/>
    <xsd:element name="Zone" ma:index="3" ma:displayName="Zone" ma:default="Zone 2" ma:format="Dropdown" ma:internalName="Zone">
      <xsd:simpleType>
        <xsd:restriction base="dms:Choice">
          <xsd:enumeration value="Zone 2"/>
          <xsd:enumeration value="(Zone 3) Account and Member Management"/>
          <xsd:enumeration value="(Zone 3) Benefits and Claim Management"/>
          <xsd:enumeration value="(Zone 3) Corporate Administration"/>
          <xsd:enumeration value="(Zone 3) Corporate Planning and Governance"/>
          <xsd:enumeration value="(Zone 3) Financial Management"/>
          <xsd:enumeration value="(Zone 3) Health Care Management"/>
          <xsd:enumeration value="(Zone 3) Human Resources Management"/>
          <xsd:enumeration value="(Zone 3) Information Management"/>
          <xsd:enumeration value="(Zone 3) Legal and Compliance Management"/>
          <xsd:enumeration value="(Zone 3) Provider Management"/>
          <xsd:enumeration value="(Zone 3) Sales, Marketing and Communications"/>
          <xsd:enumeration value="(Zone 3) Technology Management"/>
        </xsd:restriction>
      </xsd:simpleType>
    </xsd:element>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cdb8c08b-542d-41c1-9db9-2e3cf40c49f3}" ma:internalName="TaxCatchAll" ma:showField="CatchAllData" ma:web="8902b581-bc95-4724-90a1-7fc062e840a7">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cdb8c08b-542d-41c1-9db9-2e3cf40c49f3}" ma:internalName="TaxCatchAllLabel" ma:readOnly="true" ma:showField="CatchAllDataLabel" ma:web="8902b581-bc95-4724-90a1-7fc062e840a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c20377-777f-49ed-811e-745d5c8813c5"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cdac87d-8dc0-4e75-a01d-b4c2eed4ff2f"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54530e2d-b1ea-4ada-8c7e-d095980ec340" ma:termSetId="09814cd3-568e-fe90-9814-8d621ff8fb84" ma:anchorId="fba54fb3-c3e1-fe81-a776-ca4b69148c4d" ma:open="true" ma:isKeyword="false">
      <xsd:complexType>
        <xsd:sequence>
          <xsd:element ref="pc:Terms" minOccurs="0" maxOccurs="1"/>
        </xsd:sequence>
      </xsd:complexType>
    </xsd:element>
    <xsd:element name="Note" ma:index="28" nillable="true" ma:displayName="Note" ma:format="Dropdown" ma:internalName="Note">
      <xsd:simpleType>
        <xsd:restriction base="dms:Text">
          <xsd:maxLength value="255"/>
        </xsd:restriction>
      </xsd:simpleType>
    </xsd:element>
    <xsd:element name="_Flow_SignoffStatus" ma:index="29" nillable="true" ma:displayName="Sign-off status" ma:internalName="Sign_x002d_off_x0020_status">
      <xsd:simpleType>
        <xsd:restriction base="dms:Text"/>
      </xsd:simpleType>
    </xsd:element>
    <xsd:element name="MediaServiceLocation" ma:index="30" nillable="true" ma:displayName="Location" ma:description="" ma:indexed="true" ma:internalName="MediaServiceLocation" ma:readOnly="true">
      <xsd:simpleType>
        <xsd:restriction base="dms:Text"/>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54530e2d-b1ea-4ada-8c7e-d095980ec340" ContentTypeId="0x01010069CE749EA4B24C4CBEE01E9FA745B770" PreviousValue="false"/>
</file>

<file path=customXml/item3.xml><?xml version="1.0" encoding="utf-8"?>
<p:properties xmlns:p="http://schemas.microsoft.com/office/2006/metadata/properties" xmlns:xsi="http://www.w3.org/2001/XMLSchema-instance" xmlns:pc="http://schemas.microsoft.com/office/infopath/2007/PartnerControls">
  <documentManagement>
    <Zone xmlns="5c010ad1-c08e-4983-b227-f5575219fce8">Zone 2</Zone>
    <TaxCatchAll xmlns="5c010ad1-c08e-4983-b227-f5575219fce8" xsi:nil="true"/>
    <TaxKeywordTaxHTField xmlns="5c010ad1-c08e-4983-b227-f5575219fce8">
      <Terms xmlns="http://schemas.microsoft.com/office/infopath/2007/PartnerControls"/>
    </TaxKeywordTaxHTField>
    <lcf76f155ced4ddcb4097134ff3c332f xmlns="3cdac87d-8dc0-4e75-a01d-b4c2eed4ff2f">
      <Terms xmlns="http://schemas.microsoft.com/office/infopath/2007/PartnerControls"/>
    </lcf76f155ced4ddcb4097134ff3c332f>
    <_dlc_DocId xmlns="15c20377-777f-49ed-811e-745d5c8813c5">PHIGROUPMA-1839183647-505978</_dlc_DocId>
    <_dlc_DocIdUrl xmlns="15c20377-777f-49ed-811e-745d5c8813c5">
      <Url>https://myfyi.sharepoint.com/teams/phi_GroupMA/_layouts/15/DocIdRedir.aspx?ID=PHIGROUPMA-1839183647-505978</Url>
      <Description>PHIGROUPMA-1839183647-505978</Description>
    </_dlc_DocIdUrl>
    <_Flow_SignoffStatus xmlns="3cdac87d-8dc0-4e75-a01d-b4c2eed4ff2f" xsi:nil="true"/>
    <Note xmlns="3cdac87d-8dc0-4e75-a01d-b4c2eed4ff2f" xsi:nil="true"/>
    <_ip_UnifiedCompliancePolicyUIAction xmlns="http://schemas.microsoft.com/sharepoint/v3" xsi:nil="true"/>
    <_ip_UnifiedCompliancePolicyProperties xmlns="http://schemas.microsoft.com/sharepoint/v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2B17549-8D74-4A04-85AD-2E86AB77A153}">
  <ds:schemaRefs>
    <ds:schemaRef ds:uri="15c20377-777f-49ed-811e-745d5c8813c5"/>
    <ds:schemaRef ds:uri="3cdac87d-8dc0-4e75-a01d-b4c2eed4ff2f"/>
    <ds:schemaRef ds:uri="5c010ad1-c08e-4983-b227-f5575219fc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FB3450A-880A-4642-91D3-6C966EF7339A}">
  <ds:schemaRefs>
    <ds:schemaRef ds:uri="Microsoft.SharePoint.Taxonomy.ContentTypeSync"/>
  </ds:schemaRefs>
</ds:datastoreItem>
</file>

<file path=customXml/itemProps3.xml><?xml version="1.0" encoding="utf-8"?>
<ds:datastoreItem xmlns:ds="http://schemas.openxmlformats.org/officeDocument/2006/customXml" ds:itemID="{BB4DF442-AC70-4ACD-9B91-3C2117730DD4}">
  <ds:schemaRefs>
    <ds:schemaRef ds:uri="15c20377-777f-49ed-811e-745d5c8813c5"/>
    <ds:schemaRef ds:uri="3cdac87d-8dc0-4e75-a01d-b4c2eed4ff2f"/>
    <ds:schemaRef ds:uri="5c010ad1-c08e-4983-b227-f5575219fc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F8C44F9E-9768-4639-8AF0-0B65E77B260A}">
  <ds:schemaRefs>
    <ds:schemaRef ds:uri="http://schemas.microsoft.com/sharepoint/v3/contenttype/forms"/>
  </ds:schemaRefs>
</ds:datastoreItem>
</file>

<file path=customXml/itemProps5.xml><?xml version="1.0" encoding="utf-8"?>
<ds:datastoreItem xmlns:ds="http://schemas.openxmlformats.org/officeDocument/2006/customXml" ds:itemID="{E4D07C96-FD2F-47FD-875C-DC1D6D5AFAFD}">
  <ds:schemaRefs>
    <ds:schemaRef ds:uri="http://schemas.microsoft.com/sharepoint/events"/>
  </ds:schemaRefs>
</ds:datastoreItem>
</file>

<file path=docMetadata/LabelInfo.xml><?xml version="1.0" encoding="utf-8"?>
<clbl:labelList xmlns:clbl="http://schemas.microsoft.com/office/2020/mipLabelMetadata">
  <clbl:label id="{02513295-34d7-4ce7-95f0-d6d90e122a36}" enabled="1" method="Standard" siteId="{2e0cb644-c094-41d7-ab3d-43201da24438}" removed="0"/>
</clbl:labelList>
</file>

<file path=docProps/app.xml><?xml version="1.0" encoding="utf-8"?>
<Properties xmlns="http://schemas.openxmlformats.org/officeDocument/2006/extended-properties" xmlns:vt="http://schemas.openxmlformats.org/officeDocument/2006/docPropsVTypes">
  <TotalTime>532</TotalTime>
  <Words>3597</Words>
  <Application>Microsoft Office PowerPoint</Application>
  <PresentationFormat>Widescreen</PresentationFormat>
  <Paragraphs>385</Paragraphs>
  <Slides>34</Slides>
  <Notes>22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34</vt:i4>
      </vt:variant>
    </vt:vector>
  </HeadingPairs>
  <TitlesOfParts>
    <vt:vector size="47" baseType="lpstr">
      <vt:lpstr>ＭＳ Ｐゴシック</vt:lpstr>
      <vt:lpstr>Arial</vt:lpstr>
      <vt:lpstr>Arial Black</vt:lpstr>
      <vt:lpstr>Arial Narrow</vt:lpstr>
      <vt:lpstr>Bookman Old Style</vt:lpstr>
      <vt:lpstr>Calibri</vt:lpstr>
      <vt:lpstr>Rockwell</vt:lpstr>
      <vt:lpstr>Univers 45 Light</vt:lpstr>
      <vt:lpstr>Wingdings</vt:lpstr>
      <vt:lpstr>7_Office Theme</vt:lpstr>
      <vt:lpstr>4_Office Theme</vt:lpstr>
      <vt:lpstr>2_Office Theme</vt:lpstr>
      <vt:lpstr>Damask</vt:lpstr>
      <vt:lpstr>Texas A&amp;M University System</vt:lpstr>
      <vt:lpstr>Today’s Topics</vt:lpstr>
      <vt:lpstr>PowerPoint Presentation</vt:lpstr>
      <vt:lpstr>Medicare Basics</vt:lpstr>
      <vt:lpstr>What is a Medicare Advantage Plan?</vt:lpstr>
      <vt:lpstr>PowerPoint Presentation</vt:lpstr>
      <vt:lpstr>Blue Cross Group Medicare Advantage (MAPD) Highlights</vt:lpstr>
      <vt:lpstr>Supplemental Benefits (these are non-Medicare covered benefits)</vt:lpstr>
      <vt:lpstr>Out of Country Coverage</vt:lpstr>
      <vt:lpstr>In-Home Health Assessment</vt:lpstr>
      <vt:lpstr>Prior Authorizations  </vt:lpstr>
      <vt:lpstr>Examples of Services that may require PA before being Approved</vt:lpstr>
      <vt:lpstr>PowerPoint Presentation</vt:lpstr>
      <vt:lpstr>Open Access Plan</vt:lpstr>
      <vt:lpstr>Member ID Cards</vt:lpstr>
      <vt:lpstr>PowerPoint Presentation</vt:lpstr>
      <vt:lpstr>Care Coordination Overview </vt:lpstr>
      <vt:lpstr>Care Coordination Overview – Member Journey</vt:lpstr>
      <vt:lpstr>PowerPoint Presentation</vt:lpstr>
      <vt:lpstr>Health and Wellness Benefits</vt:lpstr>
      <vt:lpstr>24/7 Nurseline  </vt:lpstr>
      <vt:lpstr>Virtual Visits</vt:lpstr>
      <vt:lpstr>Blue365®  </vt:lpstr>
      <vt:lpstr>SilverSneakers®</vt:lpstr>
      <vt:lpstr>TruHearing® </vt:lpstr>
      <vt:lpstr>Rewards Program</vt:lpstr>
      <vt:lpstr>Rewards Program - continued</vt:lpstr>
      <vt:lpstr>Our Health Partners</vt:lpstr>
      <vt:lpstr>Questions and Assistance</vt:lpstr>
      <vt:lpstr>PowerPoint Presentation</vt:lpstr>
      <vt:lpstr>Important Plan Information</vt:lpstr>
      <vt:lpstr>Important Plan Information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Medicare 2023</dc:title>
  <dc:creator>BCBSIL_</dc:creator>
  <cp:lastModifiedBy>Brigid Murphy</cp:lastModifiedBy>
  <cp:revision>128</cp:revision>
  <dcterms:created xsi:type="dcterms:W3CDTF">2020-03-09T12:12:56Z</dcterms:created>
  <dcterms:modified xsi:type="dcterms:W3CDTF">2025-06-26T16:00:17Z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0x01010069CE749EA4B24C4CBEE01E9FA745B77000B12B5BF2D41BFA41A1ADFEF16D051D03</vt:lpwstr>
  </property>
  <property fmtid="{D5CDD505-2E9C-101B-9397-08002B2CF9AE}" pid="3" name="TaxKeyword">
    <vt:lpwstr/>
  </property>
  <property fmtid="{D5CDD505-2E9C-101B-9397-08002B2CF9AE}" pid="4" name="MediaServiceImageTags">
    <vt:lpwstr/>
  </property>
  <property fmtid="{D5CDD505-2E9C-101B-9397-08002B2CF9AE}" pid="5" name="_dlc_DocIdItemGuid">
    <vt:lpwstr>3a5ae93b-b5c7-49ee-bc62-d985764f95d2</vt:lpwstr>
  </property>
  <property fmtid="{D5CDD505-2E9C-101B-9397-08002B2CF9AE}" pid="6" name="MSIP_Label_02513295-34d7-4ce7-95f0-d6d90e122a36_Enabled">
    <vt:lpwstr>true</vt:lpwstr>
  </property>
  <property fmtid="{D5CDD505-2E9C-101B-9397-08002B2CF9AE}" pid="7" name="MSIP_Label_02513295-34d7-4ce7-95f0-d6d90e122a36_SetDate">
    <vt:lpwstr>2022-12-22T17:14:54Z</vt:lpwstr>
  </property>
  <property fmtid="{D5CDD505-2E9C-101B-9397-08002B2CF9AE}" pid="8" name="MSIP_Label_02513295-34d7-4ce7-95f0-d6d90e122a36_Method">
    <vt:lpwstr>Standard</vt:lpwstr>
  </property>
  <property fmtid="{D5CDD505-2E9C-101B-9397-08002B2CF9AE}" pid="9" name="MSIP_Label_02513295-34d7-4ce7-95f0-d6d90e122a36_Name">
    <vt:lpwstr>Non-Public</vt:lpwstr>
  </property>
  <property fmtid="{D5CDD505-2E9C-101B-9397-08002B2CF9AE}" pid="10" name="MSIP_Label_02513295-34d7-4ce7-95f0-d6d90e122a36_SiteId">
    <vt:lpwstr>2e0cb644-c094-41d7-ab3d-43201da24438</vt:lpwstr>
  </property>
  <property fmtid="{D5CDD505-2E9C-101B-9397-08002B2CF9AE}" pid="11" name="MSIP_Label_02513295-34d7-4ce7-95f0-d6d90e122a36_ActionId">
    <vt:lpwstr>82ef15d7-a67d-4a65-b58b-06960231f230</vt:lpwstr>
  </property>
  <property fmtid="{D5CDD505-2E9C-101B-9397-08002B2CF9AE}" pid="12" name="MSIP_Label_02513295-34d7-4ce7-95f0-d6d90e122a36_ContentBits">
    <vt:lpwstr>0</vt:lpwstr>
  </property>
</Properties>
</file>